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1022" r:id="rId2"/>
    <p:sldId id="1023" r:id="rId3"/>
    <p:sldId id="993" r:id="rId4"/>
    <p:sldId id="982" r:id="rId5"/>
    <p:sldId id="978" r:id="rId6"/>
    <p:sldId id="1024" r:id="rId7"/>
    <p:sldId id="1025" r:id="rId8"/>
    <p:sldId id="1026" r:id="rId9"/>
    <p:sldId id="1027" r:id="rId10"/>
    <p:sldId id="1033" r:id="rId11"/>
    <p:sldId id="1028" r:id="rId12"/>
    <p:sldId id="1030" r:id="rId13"/>
    <p:sldId id="1029" r:id="rId14"/>
    <p:sldId id="1031" r:id="rId15"/>
    <p:sldId id="1034" r:id="rId16"/>
    <p:sldId id="1035" r:id="rId17"/>
    <p:sldId id="295" r:id="rId18"/>
    <p:sldId id="325" r:id="rId19"/>
    <p:sldId id="327" r:id="rId20"/>
    <p:sldId id="282" r:id="rId21"/>
    <p:sldId id="312" r:id="rId22"/>
    <p:sldId id="329" r:id="rId23"/>
    <p:sldId id="346" r:id="rId24"/>
    <p:sldId id="330" r:id="rId25"/>
    <p:sldId id="347" r:id="rId26"/>
    <p:sldId id="331" r:id="rId27"/>
    <p:sldId id="311" r:id="rId28"/>
    <p:sldId id="309" r:id="rId29"/>
    <p:sldId id="348" r:id="rId30"/>
    <p:sldId id="308" r:id="rId31"/>
    <p:sldId id="350" r:id="rId32"/>
    <p:sldId id="303" r:id="rId33"/>
    <p:sldId id="307" r:id="rId34"/>
    <p:sldId id="1000" r:id="rId35"/>
    <p:sldId id="333" r:id="rId36"/>
    <p:sldId id="334" r:id="rId37"/>
    <p:sldId id="1001" r:id="rId38"/>
    <p:sldId id="1002" r:id="rId39"/>
    <p:sldId id="1003" r:id="rId40"/>
    <p:sldId id="1004" r:id="rId41"/>
    <p:sldId id="336" r:id="rId42"/>
    <p:sldId id="335" r:id="rId43"/>
    <p:sldId id="337" r:id="rId44"/>
    <p:sldId id="338" r:id="rId45"/>
    <p:sldId id="339" r:id="rId46"/>
    <p:sldId id="340" r:id="rId47"/>
    <p:sldId id="341" r:id="rId48"/>
    <p:sldId id="286" r:id="rId49"/>
    <p:sldId id="351" r:id="rId50"/>
    <p:sldId id="342" r:id="rId51"/>
    <p:sldId id="343" r:id="rId52"/>
    <p:sldId id="101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39" autoAdjust="0"/>
    <p:restoredTop sz="90929"/>
  </p:normalViewPr>
  <p:slideViewPr>
    <p:cSldViewPr>
      <p:cViewPr varScale="1">
        <p:scale>
          <a:sx n="65" d="100"/>
          <a:sy n="65" d="100"/>
        </p:scale>
        <p:origin x="10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C9BFA9-7087-4C66-A4DC-CD952AF8DE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D1DCDAE-44ED-45E9-B592-531544E3D98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6AF4FB4-5E0D-4E25-89EA-0AC4D2968D0A}" type="datetimeFigureOut">
              <a:rPr lang="en-US"/>
              <a:pPr>
                <a:defRPr/>
              </a:pPr>
              <a:t>10/10/2019</a:t>
            </a:fld>
            <a:endParaRPr lang="en-US"/>
          </a:p>
        </p:txBody>
      </p:sp>
      <p:sp>
        <p:nvSpPr>
          <p:cNvPr id="4" name="Slide Image Placeholder 3">
            <a:extLst>
              <a:ext uri="{FF2B5EF4-FFF2-40B4-BE49-F238E27FC236}">
                <a16:creationId xmlns:a16="http://schemas.microsoft.com/office/drawing/2014/main" id="{2135B858-CFD0-46A6-A909-0CB11380F08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FA79FE2-8A4B-4EEC-8FC4-72D1A679845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E01D3F-1C0B-4123-9838-CB2D10B98A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5096A1B-9FA5-4D66-94D8-6CC3AA4A62B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79E88BC-C898-4517-832E-38AEC60BB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1CCBEA9-3439-4B91-BCA1-A8AF97C69712}"/>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24F04634-B060-4614-9F67-1B1D0AFD85D3}"/>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A2B3ACE5-27BA-4159-9C0E-BC4D9641BDE0}"/>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7" name="Freeform 18">
              <a:extLst>
                <a:ext uri="{FF2B5EF4-FFF2-40B4-BE49-F238E27FC236}">
                  <a16:creationId xmlns:a16="http://schemas.microsoft.com/office/drawing/2014/main" id="{5A2C5300-7D3B-4AE7-9285-FE17673CD96C}"/>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8">
              <a:extLst>
                <a:ext uri="{FF2B5EF4-FFF2-40B4-BE49-F238E27FC236}">
                  <a16:creationId xmlns:a16="http://schemas.microsoft.com/office/drawing/2014/main" id="{2DE7A0FB-9866-4B24-BC0E-69F6A75A113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E8CE8EFD-8B95-4587-A6B7-D5A221166156}"/>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D315922D-21F0-44A3-AC7B-BA9EAB9AD714}"/>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a:extLst>
              <a:ext uri="{FF2B5EF4-FFF2-40B4-BE49-F238E27FC236}">
                <a16:creationId xmlns:a16="http://schemas.microsoft.com/office/drawing/2014/main" id="{9A667927-F149-49D3-BA62-482FE582C915}"/>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B0DE59DD-9932-4254-89FD-7D94F3DB58A4}"/>
              </a:ext>
            </a:extLst>
          </p:cNvPr>
          <p:cNvSpPr>
            <a:spLocks noGrp="1"/>
          </p:cNvSpPr>
          <p:nvPr>
            <p:ph type="sldNum" sz="quarter" idx="12"/>
          </p:nvPr>
        </p:nvSpPr>
        <p:spPr/>
        <p:txBody>
          <a:bodyPr/>
          <a:lstStyle>
            <a:lvl1pPr>
              <a:defRPr smtClean="0">
                <a:solidFill>
                  <a:srgbClr val="FFFFFF"/>
                </a:solidFill>
              </a:defRPr>
            </a:lvl1pPr>
          </a:lstStyle>
          <a:p>
            <a:pPr>
              <a:defRPr/>
            </a:pPr>
            <a:fld id="{45820ED4-352F-4620-881D-894F8A5D452E}" type="slidenum">
              <a:rPr lang="en-US" altLang="en-US"/>
              <a:pPr>
                <a:defRPr/>
              </a:pPr>
              <a:t>‹#›</a:t>
            </a:fld>
            <a:endParaRPr lang="en-US" altLang="en-US"/>
          </a:p>
        </p:txBody>
      </p:sp>
    </p:spTree>
    <p:extLst>
      <p:ext uri="{BB962C8B-B14F-4D97-AF65-F5344CB8AC3E}">
        <p14:creationId xmlns:p14="http://schemas.microsoft.com/office/powerpoint/2010/main" val="406979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2490705-BCA1-492A-B38C-81E30FB43EB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2956D61E-DD2B-4C01-9E02-4A5B11D5DC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9E56F2C-58AD-4202-9C48-7FD223B68824}"/>
              </a:ext>
            </a:extLst>
          </p:cNvPr>
          <p:cNvSpPr>
            <a:spLocks noGrp="1"/>
          </p:cNvSpPr>
          <p:nvPr>
            <p:ph type="sldNum" sz="quarter" idx="12"/>
          </p:nvPr>
        </p:nvSpPr>
        <p:spPr/>
        <p:txBody>
          <a:bodyPr/>
          <a:lstStyle>
            <a:lvl1pPr>
              <a:defRPr/>
            </a:lvl1pPr>
          </a:lstStyle>
          <a:p>
            <a:pPr>
              <a:defRPr/>
            </a:pPr>
            <a:fld id="{CF1BC5E9-82E4-4C8F-806C-73D16C1DC806}" type="slidenum">
              <a:rPr lang="en-US" altLang="en-US"/>
              <a:pPr>
                <a:defRPr/>
              </a:pPr>
              <a:t>‹#›</a:t>
            </a:fld>
            <a:endParaRPr lang="en-US" altLang="en-US"/>
          </a:p>
        </p:txBody>
      </p:sp>
    </p:spTree>
    <p:extLst>
      <p:ext uri="{BB962C8B-B14F-4D97-AF65-F5344CB8AC3E}">
        <p14:creationId xmlns:p14="http://schemas.microsoft.com/office/powerpoint/2010/main" val="245284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7F5A0B3-0B86-4BF5-9B8B-5F3542FEAE4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D87E221-04CD-4C4F-892C-CA1666EDA0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237BEB6-3982-40A6-9961-FEF3D6BB25B7}"/>
              </a:ext>
            </a:extLst>
          </p:cNvPr>
          <p:cNvSpPr>
            <a:spLocks noGrp="1"/>
          </p:cNvSpPr>
          <p:nvPr>
            <p:ph type="sldNum" sz="quarter" idx="12"/>
          </p:nvPr>
        </p:nvSpPr>
        <p:spPr/>
        <p:txBody>
          <a:bodyPr/>
          <a:lstStyle>
            <a:lvl1pPr>
              <a:defRPr/>
            </a:lvl1pPr>
          </a:lstStyle>
          <a:p>
            <a:pPr>
              <a:defRPr/>
            </a:pPr>
            <a:fld id="{A40F8DF1-B513-495A-9E2E-D3EAB1781F3B}" type="slidenum">
              <a:rPr lang="en-US" altLang="en-US"/>
              <a:pPr>
                <a:defRPr/>
              </a:pPr>
              <a:t>‹#›</a:t>
            </a:fld>
            <a:endParaRPr lang="en-US" altLang="en-US"/>
          </a:p>
        </p:txBody>
      </p:sp>
    </p:spTree>
    <p:extLst>
      <p:ext uri="{BB962C8B-B14F-4D97-AF65-F5344CB8AC3E}">
        <p14:creationId xmlns:p14="http://schemas.microsoft.com/office/powerpoint/2010/main" val="335300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18904638-3B9E-40AB-B4D6-D1823789AAD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4AF7E0E-FF86-41E9-AFBB-ACD9D92F7A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F75C586-2A46-40DB-BFE3-8ACEC96518FF}"/>
              </a:ext>
            </a:extLst>
          </p:cNvPr>
          <p:cNvSpPr>
            <a:spLocks noGrp="1"/>
          </p:cNvSpPr>
          <p:nvPr>
            <p:ph type="sldNum" sz="quarter" idx="12"/>
          </p:nvPr>
        </p:nvSpPr>
        <p:spPr/>
        <p:txBody>
          <a:bodyPr/>
          <a:lstStyle>
            <a:lvl1pPr>
              <a:defRPr/>
            </a:lvl1pPr>
          </a:lstStyle>
          <a:p>
            <a:pPr>
              <a:defRPr/>
            </a:pPr>
            <a:fld id="{15802999-88B4-4ACA-BAEC-A89754409ACF}" type="slidenum">
              <a:rPr lang="en-US" altLang="en-US"/>
              <a:pPr>
                <a:defRPr/>
              </a:pPr>
              <a:t>‹#›</a:t>
            </a:fld>
            <a:endParaRPr lang="en-US" altLang="en-US"/>
          </a:p>
        </p:txBody>
      </p:sp>
    </p:spTree>
    <p:extLst>
      <p:ext uri="{BB962C8B-B14F-4D97-AF65-F5344CB8AC3E}">
        <p14:creationId xmlns:p14="http://schemas.microsoft.com/office/powerpoint/2010/main" val="274448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9982F65A-101D-4E20-8730-FD0902C44ED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11">
            <a:extLst>
              <a:ext uri="{FF2B5EF4-FFF2-40B4-BE49-F238E27FC236}">
                <a16:creationId xmlns:a16="http://schemas.microsoft.com/office/drawing/2014/main" id="{66A9BD6D-296D-49CD-874A-C897DDDFFCDC}"/>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6D5B92C0-5BFC-46E7-B1A7-0EB0EC1300D0}"/>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345E766C-4511-47DE-A003-8B043E08A96E}"/>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44A0619E-307F-4BDE-A8F4-9467F1BE9F3A}"/>
              </a:ext>
            </a:extLst>
          </p:cNvPr>
          <p:cNvSpPr>
            <a:spLocks noGrp="1"/>
          </p:cNvSpPr>
          <p:nvPr>
            <p:ph type="sldNum" sz="quarter" idx="12"/>
          </p:nvPr>
        </p:nvSpPr>
        <p:spPr/>
        <p:txBody>
          <a:bodyPr/>
          <a:lstStyle>
            <a:lvl1pPr>
              <a:defRPr smtClean="0"/>
            </a:lvl1pPr>
          </a:lstStyle>
          <a:p>
            <a:pPr>
              <a:defRPr/>
            </a:pPr>
            <a:fld id="{A975BA26-E8D9-4408-87F2-518FE474264A}" type="slidenum">
              <a:rPr lang="en-US" altLang="en-US"/>
              <a:pPr>
                <a:defRPr/>
              </a:pPr>
              <a:t>‹#›</a:t>
            </a:fld>
            <a:endParaRPr lang="en-US" altLang="en-US"/>
          </a:p>
        </p:txBody>
      </p:sp>
    </p:spTree>
    <p:extLst>
      <p:ext uri="{BB962C8B-B14F-4D97-AF65-F5344CB8AC3E}">
        <p14:creationId xmlns:p14="http://schemas.microsoft.com/office/powerpoint/2010/main" val="8524169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0BF66C09-F28D-40B0-BD2D-DCA7A7029D3A}"/>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81C52135-3746-4BE6-8B3C-871FB49D7E7B}"/>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6836B941-F6C9-47CF-8A4A-FBDB76A62A0D}"/>
              </a:ext>
            </a:extLst>
          </p:cNvPr>
          <p:cNvSpPr>
            <a:spLocks noGrp="1"/>
          </p:cNvSpPr>
          <p:nvPr>
            <p:ph type="sldNum" sz="quarter" idx="12"/>
          </p:nvPr>
        </p:nvSpPr>
        <p:spPr/>
        <p:txBody>
          <a:bodyPr/>
          <a:lstStyle>
            <a:lvl1pPr>
              <a:defRPr smtClean="0"/>
            </a:lvl1pPr>
          </a:lstStyle>
          <a:p>
            <a:pPr>
              <a:defRPr/>
            </a:pPr>
            <a:fld id="{F7454710-41DA-4180-995B-AF61833D4AF3}" type="slidenum">
              <a:rPr lang="en-US" altLang="en-US"/>
              <a:pPr>
                <a:defRPr/>
              </a:pPr>
              <a:t>‹#›</a:t>
            </a:fld>
            <a:endParaRPr lang="en-US" altLang="en-US"/>
          </a:p>
        </p:txBody>
      </p:sp>
    </p:spTree>
    <p:extLst>
      <p:ext uri="{BB962C8B-B14F-4D97-AF65-F5344CB8AC3E}">
        <p14:creationId xmlns:p14="http://schemas.microsoft.com/office/powerpoint/2010/main" val="39535201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217E75-8F30-466E-91FD-EF0217253F76}"/>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882DD181-01E9-4099-BC41-807E53180FD9}"/>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F12584F5-C273-4D28-85A5-E95507F0C3E4}"/>
              </a:ext>
            </a:extLst>
          </p:cNvPr>
          <p:cNvSpPr>
            <a:spLocks noGrp="1"/>
          </p:cNvSpPr>
          <p:nvPr>
            <p:ph type="sldNum" sz="quarter" idx="12"/>
          </p:nvPr>
        </p:nvSpPr>
        <p:spPr/>
        <p:txBody>
          <a:bodyPr/>
          <a:lstStyle>
            <a:lvl1pPr>
              <a:defRPr smtClean="0"/>
            </a:lvl1pPr>
          </a:lstStyle>
          <a:p>
            <a:pPr>
              <a:defRPr/>
            </a:pPr>
            <a:fld id="{50C820D6-C62E-4347-9F06-460CC68B181D}" type="slidenum">
              <a:rPr lang="en-US" altLang="en-US"/>
              <a:pPr>
                <a:defRPr/>
              </a:pPr>
              <a:t>‹#›</a:t>
            </a:fld>
            <a:endParaRPr lang="en-US" altLang="en-US"/>
          </a:p>
        </p:txBody>
      </p:sp>
    </p:spTree>
    <p:extLst>
      <p:ext uri="{BB962C8B-B14F-4D97-AF65-F5344CB8AC3E}">
        <p14:creationId xmlns:p14="http://schemas.microsoft.com/office/powerpoint/2010/main" val="22358565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DC3FA703-DABD-4D46-A739-890FFB5C8ECD}"/>
              </a:ext>
            </a:extLst>
          </p:cNvPr>
          <p:cNvSpPr>
            <a:spLocks noGrp="1"/>
          </p:cNvSpPr>
          <p:nvPr>
            <p:ph type="dt" sz="half" idx="10"/>
          </p:nvPr>
        </p:nvSpPr>
        <p:spPr/>
        <p:txBody>
          <a:bodyPr/>
          <a:lstStyle>
            <a:lvl1pPr>
              <a:defRPr/>
            </a:lvl1pPr>
            <a:extLst/>
          </a:lstStyle>
          <a:p>
            <a:pPr>
              <a:defRPr/>
            </a:pPr>
            <a:endParaRPr lang="en-US"/>
          </a:p>
        </p:txBody>
      </p:sp>
      <p:sp>
        <p:nvSpPr>
          <p:cNvPr id="4" name="Footer Placeholder 3">
            <a:extLst>
              <a:ext uri="{FF2B5EF4-FFF2-40B4-BE49-F238E27FC236}">
                <a16:creationId xmlns:a16="http://schemas.microsoft.com/office/drawing/2014/main" id="{054D9D82-7F7A-4D03-9BA5-83126C7AD61C}"/>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EF195767-E15B-4B81-953F-2BB98CF86F92}"/>
              </a:ext>
            </a:extLst>
          </p:cNvPr>
          <p:cNvSpPr>
            <a:spLocks noGrp="1"/>
          </p:cNvSpPr>
          <p:nvPr>
            <p:ph type="sldNum" sz="quarter" idx="12"/>
          </p:nvPr>
        </p:nvSpPr>
        <p:spPr/>
        <p:txBody>
          <a:bodyPr/>
          <a:lstStyle>
            <a:lvl1pPr>
              <a:defRPr smtClean="0"/>
            </a:lvl1pPr>
          </a:lstStyle>
          <a:p>
            <a:pPr>
              <a:defRPr/>
            </a:pPr>
            <a:fld id="{239E69C3-2FC6-4055-B7D5-910E11FF8BEE}" type="slidenum">
              <a:rPr lang="en-US" altLang="en-US"/>
              <a:pPr>
                <a:defRPr/>
              </a:pPr>
              <a:t>‹#›</a:t>
            </a:fld>
            <a:endParaRPr lang="en-US" altLang="en-US"/>
          </a:p>
        </p:txBody>
      </p:sp>
    </p:spTree>
    <p:extLst>
      <p:ext uri="{BB962C8B-B14F-4D97-AF65-F5344CB8AC3E}">
        <p14:creationId xmlns:p14="http://schemas.microsoft.com/office/powerpoint/2010/main" val="17565474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E4E004F6-2F10-479B-A59D-E21108851CD6}"/>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15F7FA0E-0F50-450D-9857-A0B24727BD9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D7E91B91-3FB0-4126-8163-E6BECFCDC3C6}"/>
              </a:ext>
            </a:extLst>
          </p:cNvPr>
          <p:cNvSpPr>
            <a:spLocks noGrp="1"/>
          </p:cNvSpPr>
          <p:nvPr>
            <p:ph type="sldNum" sz="quarter" idx="12"/>
          </p:nvPr>
        </p:nvSpPr>
        <p:spPr/>
        <p:txBody>
          <a:bodyPr/>
          <a:lstStyle>
            <a:lvl1pPr>
              <a:defRPr/>
            </a:lvl1pPr>
          </a:lstStyle>
          <a:p>
            <a:pPr>
              <a:defRPr/>
            </a:pPr>
            <a:fld id="{AB759659-0613-4751-9C15-C85735AF487E}" type="slidenum">
              <a:rPr lang="en-US" altLang="en-US"/>
              <a:pPr>
                <a:defRPr/>
              </a:pPr>
              <a:t>‹#›</a:t>
            </a:fld>
            <a:endParaRPr lang="en-US" altLang="en-US"/>
          </a:p>
        </p:txBody>
      </p:sp>
    </p:spTree>
    <p:extLst>
      <p:ext uri="{BB962C8B-B14F-4D97-AF65-F5344CB8AC3E}">
        <p14:creationId xmlns:p14="http://schemas.microsoft.com/office/powerpoint/2010/main" val="308073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3A352-F5BC-4BF6-B640-829954754569}"/>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C20741B0-122E-49A4-9CEB-98B6357F150D}"/>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4219596D-EB5B-490F-88E1-7C6DD8A2FC09}"/>
              </a:ext>
            </a:extLst>
          </p:cNvPr>
          <p:cNvSpPr>
            <a:spLocks noGrp="1"/>
          </p:cNvSpPr>
          <p:nvPr>
            <p:ph type="sldNum" sz="quarter" idx="12"/>
          </p:nvPr>
        </p:nvSpPr>
        <p:spPr/>
        <p:txBody>
          <a:bodyPr/>
          <a:lstStyle>
            <a:lvl1pPr>
              <a:defRPr smtClean="0"/>
            </a:lvl1pPr>
          </a:lstStyle>
          <a:p>
            <a:pPr>
              <a:defRPr/>
            </a:pPr>
            <a:fld id="{0A32BC22-7529-4FBC-81E9-30D8BC606ECE}" type="slidenum">
              <a:rPr lang="en-US" altLang="en-US"/>
              <a:pPr>
                <a:defRPr/>
              </a:pPr>
              <a:t>‹#›</a:t>
            </a:fld>
            <a:endParaRPr lang="en-US" altLang="en-US"/>
          </a:p>
        </p:txBody>
      </p:sp>
    </p:spTree>
    <p:extLst>
      <p:ext uri="{BB962C8B-B14F-4D97-AF65-F5344CB8AC3E}">
        <p14:creationId xmlns:p14="http://schemas.microsoft.com/office/powerpoint/2010/main" val="1952453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E831E070-34FE-4FC8-A002-BD125D993B7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6" name="Freeform 15">
            <a:extLst>
              <a:ext uri="{FF2B5EF4-FFF2-40B4-BE49-F238E27FC236}">
                <a16:creationId xmlns:a16="http://schemas.microsoft.com/office/drawing/2014/main" id="{294DE6FA-BE2D-40EB-BE9A-4E91E8125AD7}"/>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5FE8CD58-63DB-4A13-A71E-A47F36E9421C}"/>
              </a:ext>
            </a:extLst>
          </p:cNvPr>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3FAEB880-03EC-4F20-BD85-FF2CFE0599B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55263F95-48CE-47E5-BEF1-E1A4AE4892A6}"/>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19">
            <a:extLst>
              <a:ext uri="{FF2B5EF4-FFF2-40B4-BE49-F238E27FC236}">
                <a16:creationId xmlns:a16="http://schemas.microsoft.com/office/drawing/2014/main" id="{2DB0DCA1-A942-4172-BD6D-6F4D07325BC3}"/>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A939BA15-B109-4B5C-A63D-AA02F28F4BEE}"/>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85BFC61D-A196-40A1-BEEA-E404BF575DFE}"/>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C8CF7DD6-0499-4AE6-AE93-4EB196FC8E3A}"/>
              </a:ext>
            </a:extLst>
          </p:cNvPr>
          <p:cNvSpPr>
            <a:spLocks noGrp="1"/>
          </p:cNvSpPr>
          <p:nvPr>
            <p:ph type="sldNum" sz="quarter" idx="12"/>
          </p:nvPr>
        </p:nvSpPr>
        <p:spPr/>
        <p:txBody>
          <a:bodyPr/>
          <a:lstStyle>
            <a:lvl1pPr>
              <a:defRPr smtClean="0"/>
            </a:lvl1pPr>
          </a:lstStyle>
          <a:p>
            <a:pPr>
              <a:defRPr/>
            </a:pPr>
            <a:fld id="{DD86E8C5-25FF-402F-8EB1-4FBD732C54C1}" type="slidenum">
              <a:rPr lang="en-US" altLang="en-US"/>
              <a:pPr>
                <a:defRPr/>
              </a:pPr>
              <a:t>‹#›</a:t>
            </a:fld>
            <a:endParaRPr lang="en-US" altLang="en-US"/>
          </a:p>
        </p:txBody>
      </p:sp>
    </p:spTree>
    <p:extLst>
      <p:ext uri="{BB962C8B-B14F-4D97-AF65-F5344CB8AC3E}">
        <p14:creationId xmlns:p14="http://schemas.microsoft.com/office/powerpoint/2010/main" val="21157367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9DAB842-029A-4961-B3A7-35737EA89A8B}"/>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p>
        </p:txBody>
      </p:sp>
      <p:sp>
        <p:nvSpPr>
          <p:cNvPr id="1027" name="Freeform 11">
            <a:extLst>
              <a:ext uri="{FF2B5EF4-FFF2-40B4-BE49-F238E27FC236}">
                <a16:creationId xmlns:a16="http://schemas.microsoft.com/office/drawing/2014/main" id="{C604C25C-38AC-457F-8D48-85ED286D5EF3}"/>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7D48A662-FEC7-4969-99BC-CE7F1EB4E7A2}"/>
              </a:ext>
            </a:extLst>
          </p:cNvPr>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7496E311-13FB-4544-A6EA-9EAB40BD2B64}"/>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E46AC03F-D201-430B-8C65-F5A2EE36C11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09D5E76C-937C-433C-9DB0-5CB2067559FE}"/>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06C6BF87-F807-41E2-91C7-05E5F5C62DCA}"/>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a:extLst>
              <a:ext uri="{FF2B5EF4-FFF2-40B4-BE49-F238E27FC236}">
                <a16:creationId xmlns:a16="http://schemas.microsoft.com/office/drawing/2014/main" id="{DC85D976-B074-41BE-9E8B-C6A3AAC7FC9B}"/>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CF40A617-84E0-435D-99A8-E12C435F5190}"/>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3F8C0888-4F39-4144-A695-11E2EC6E5B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3997" r:id="rId2"/>
    <p:sldLayoutId id="2147484002" r:id="rId3"/>
    <p:sldLayoutId id="2147484003" r:id="rId4"/>
    <p:sldLayoutId id="2147484004" r:id="rId5"/>
    <p:sldLayoutId id="2147484005" r:id="rId6"/>
    <p:sldLayoutId id="2147483998" r:id="rId7"/>
    <p:sldLayoutId id="2147484006" r:id="rId8"/>
    <p:sldLayoutId id="2147484007" r:id="rId9"/>
    <p:sldLayoutId id="2147483999" r:id="rId10"/>
    <p:sldLayoutId id="21474840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primary+succession&amp;source=images&amp;cd=&amp;cad=rja&amp;docid=o5L4OadlqupXJM&amp;tbnid=e7-Ejz9WEunTjM:&amp;ved=0CAUQjRw&amp;url=http://www.countrysideinfo.co.uk/successn/&amp;ei=ab4sUaXbMIy40gG4w4CAAQ&amp;bvm=bv.42965579,d.dmQ&amp;psig=AFQjCNFdRNJxoVY9cqz_g9fkQkXPlXoO8w&amp;ust=1361973218487580"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Science of relations between living organisms and their environment (Ernst Haeckel – 1866)</a:t>
            </a:r>
          </a:p>
          <a:p>
            <a:pPr marL="109728" indent="0">
              <a:buNone/>
            </a:pPr>
            <a:endParaRPr lang="en-US" sz="2400" dirty="0"/>
          </a:p>
          <a:p>
            <a:r>
              <a:rPr lang="en-US" sz="2400" dirty="0"/>
              <a:t>Ecosystem is the basic system of ecology, not only the organism-complex, but the also the whole complex of physical factors forming what we call the environment (</a:t>
            </a:r>
            <a:r>
              <a:rPr lang="en-US" sz="2400" dirty="0" err="1"/>
              <a:t>Tansley</a:t>
            </a:r>
            <a:r>
              <a:rPr lang="en-US" sz="2400" dirty="0"/>
              <a:t> - 1935)</a:t>
            </a:r>
          </a:p>
        </p:txBody>
      </p:sp>
      <p:sp>
        <p:nvSpPr>
          <p:cNvPr id="3" name="Title 2"/>
          <p:cNvSpPr>
            <a:spLocks noGrp="1"/>
          </p:cNvSpPr>
          <p:nvPr>
            <p:ph type="title"/>
          </p:nvPr>
        </p:nvSpPr>
        <p:spPr/>
        <p:txBody>
          <a:bodyPr>
            <a:normAutofit/>
          </a:bodyPr>
          <a:lstStyle/>
          <a:p>
            <a:r>
              <a:rPr lang="en-US" sz="3600" dirty="0"/>
              <a:t>Ecology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4F717-F820-4036-A438-3F9562CD89E9}"/>
              </a:ext>
            </a:extLst>
          </p:cNvPr>
          <p:cNvSpPr>
            <a:spLocks noGrp="1"/>
          </p:cNvSpPr>
          <p:nvPr>
            <p:ph type="title"/>
          </p:nvPr>
        </p:nvSpPr>
        <p:spPr/>
        <p:txBody>
          <a:bodyPr>
            <a:normAutofit fontScale="90000"/>
          </a:bodyPr>
          <a:lstStyle/>
          <a:p>
            <a:r>
              <a:rPr lang="en-US" dirty="0"/>
              <a:t>Hydrological Cycle – human impact</a:t>
            </a:r>
          </a:p>
        </p:txBody>
      </p:sp>
      <p:pic>
        <p:nvPicPr>
          <p:cNvPr id="81924" name="Picture 4" descr="Image result for hydrological cycle human impacts infiltration">
            <a:extLst>
              <a:ext uri="{FF2B5EF4-FFF2-40B4-BE49-F238E27FC236}">
                <a16:creationId xmlns:a16="http://schemas.microsoft.com/office/drawing/2014/main" id="{DFAEBBC0-F406-4814-9F30-5C534637E0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3400" y="1143000"/>
            <a:ext cx="8153400" cy="54403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7D4E77-5B28-404A-BEBE-B22D59895238}"/>
              </a:ext>
            </a:extLst>
          </p:cNvPr>
          <p:cNvSpPr txBox="1"/>
          <p:nvPr/>
        </p:nvSpPr>
        <p:spPr>
          <a:xfrm>
            <a:off x="2624260" y="3962400"/>
            <a:ext cx="2252540" cy="400110"/>
          </a:xfrm>
          <a:prstGeom prst="rect">
            <a:avLst/>
          </a:prstGeom>
          <a:solidFill>
            <a:schemeClr val="bg1"/>
          </a:solidFill>
        </p:spPr>
        <p:txBody>
          <a:bodyPr wrap="none" rtlCol="0">
            <a:spAutoFit/>
          </a:bodyPr>
          <a:lstStyle/>
          <a:p>
            <a:r>
              <a:rPr lang="en-US" sz="2000" dirty="0"/>
              <a:t>Impervious surfaces</a:t>
            </a:r>
          </a:p>
        </p:txBody>
      </p:sp>
      <p:sp>
        <p:nvSpPr>
          <p:cNvPr id="6" name="TextBox 5">
            <a:extLst>
              <a:ext uri="{FF2B5EF4-FFF2-40B4-BE49-F238E27FC236}">
                <a16:creationId xmlns:a16="http://schemas.microsoft.com/office/drawing/2014/main" id="{9090F540-8A47-4A05-BEAF-1BFFAB16F178}"/>
              </a:ext>
            </a:extLst>
          </p:cNvPr>
          <p:cNvSpPr txBox="1"/>
          <p:nvPr/>
        </p:nvSpPr>
        <p:spPr>
          <a:xfrm>
            <a:off x="2776660" y="5238690"/>
            <a:ext cx="5273110" cy="400110"/>
          </a:xfrm>
          <a:prstGeom prst="rect">
            <a:avLst/>
          </a:prstGeom>
          <a:solidFill>
            <a:schemeClr val="bg1"/>
          </a:solidFill>
        </p:spPr>
        <p:txBody>
          <a:bodyPr wrap="none" rtlCol="0">
            <a:spAutoFit/>
          </a:bodyPr>
          <a:lstStyle/>
          <a:p>
            <a:r>
              <a:rPr lang="en-US" sz="2000" dirty="0"/>
              <a:t>Withdrawal for agriculture, energy, and urban use</a:t>
            </a:r>
          </a:p>
        </p:txBody>
      </p:sp>
      <p:sp>
        <p:nvSpPr>
          <p:cNvPr id="7" name="TextBox 6">
            <a:extLst>
              <a:ext uri="{FF2B5EF4-FFF2-40B4-BE49-F238E27FC236}">
                <a16:creationId xmlns:a16="http://schemas.microsoft.com/office/drawing/2014/main" id="{F232F047-07D1-4F49-A092-8E13C3454379}"/>
              </a:ext>
            </a:extLst>
          </p:cNvPr>
          <p:cNvSpPr txBox="1"/>
          <p:nvPr/>
        </p:nvSpPr>
        <p:spPr>
          <a:xfrm>
            <a:off x="6172200" y="3429000"/>
            <a:ext cx="1907895" cy="400110"/>
          </a:xfrm>
          <a:prstGeom prst="rect">
            <a:avLst/>
          </a:prstGeom>
          <a:solidFill>
            <a:schemeClr val="bg1"/>
          </a:solidFill>
        </p:spPr>
        <p:txBody>
          <a:bodyPr wrap="none" rtlCol="0">
            <a:spAutoFit/>
          </a:bodyPr>
          <a:lstStyle/>
          <a:p>
            <a:r>
              <a:rPr lang="en-US" sz="2000" dirty="0"/>
              <a:t>Land use change</a:t>
            </a:r>
          </a:p>
        </p:txBody>
      </p:sp>
    </p:spTree>
    <p:extLst>
      <p:ext uri="{BB962C8B-B14F-4D97-AF65-F5344CB8AC3E}">
        <p14:creationId xmlns:p14="http://schemas.microsoft.com/office/powerpoint/2010/main" val="128118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EAD96-2829-4113-8288-043E0C15F441}"/>
              </a:ext>
            </a:extLst>
          </p:cNvPr>
          <p:cNvSpPr>
            <a:spLocks noGrp="1"/>
          </p:cNvSpPr>
          <p:nvPr>
            <p:ph type="title"/>
          </p:nvPr>
        </p:nvSpPr>
        <p:spPr/>
        <p:txBody>
          <a:bodyPr/>
          <a:lstStyle/>
          <a:p>
            <a:r>
              <a:rPr lang="en-US" dirty="0"/>
              <a:t>Carbon Cycle - natural</a:t>
            </a:r>
          </a:p>
        </p:txBody>
      </p:sp>
      <p:pic>
        <p:nvPicPr>
          <p:cNvPr id="5" name="Picture 4">
            <a:extLst>
              <a:ext uri="{FF2B5EF4-FFF2-40B4-BE49-F238E27FC236}">
                <a16:creationId xmlns:a16="http://schemas.microsoft.com/office/drawing/2014/main" id="{9D817F1C-3416-45A3-9846-9DC2E2B9A584}"/>
              </a:ext>
            </a:extLst>
          </p:cNvPr>
          <p:cNvPicPr>
            <a:picLocks noChangeAspect="1"/>
          </p:cNvPicPr>
          <p:nvPr/>
        </p:nvPicPr>
        <p:blipFill>
          <a:blip r:embed="rId2"/>
          <a:stretch>
            <a:fillRect/>
          </a:stretch>
        </p:blipFill>
        <p:spPr>
          <a:xfrm>
            <a:off x="914400" y="1996614"/>
            <a:ext cx="7315200" cy="4572000"/>
          </a:xfrm>
          <a:prstGeom prst="rect">
            <a:avLst/>
          </a:prstGeom>
        </p:spPr>
      </p:pic>
      <p:sp>
        <p:nvSpPr>
          <p:cNvPr id="6" name="TextBox 5">
            <a:extLst>
              <a:ext uri="{FF2B5EF4-FFF2-40B4-BE49-F238E27FC236}">
                <a16:creationId xmlns:a16="http://schemas.microsoft.com/office/drawing/2014/main" id="{9C21F700-D2A1-4D2E-822F-869ADC5AA847}"/>
              </a:ext>
            </a:extLst>
          </p:cNvPr>
          <p:cNvSpPr txBox="1"/>
          <p:nvPr/>
        </p:nvSpPr>
        <p:spPr>
          <a:xfrm>
            <a:off x="3505200" y="1600200"/>
            <a:ext cx="4102405" cy="461665"/>
          </a:xfrm>
          <a:prstGeom prst="rect">
            <a:avLst/>
          </a:prstGeom>
          <a:noFill/>
        </p:spPr>
        <p:txBody>
          <a:bodyPr wrap="none" rtlCol="0">
            <a:spAutoFit/>
          </a:bodyPr>
          <a:lstStyle/>
          <a:p>
            <a:r>
              <a:rPr lang="en-US" dirty="0"/>
              <a:t>Photosynthesis </a:t>
            </a:r>
            <a:r>
              <a:rPr lang="en-US" dirty="0">
                <a:sym typeface="Wingdings" panose="05000000000000000000" pitchFamily="2" charset="2"/>
              </a:rPr>
              <a:t> respiration</a:t>
            </a:r>
            <a:endParaRPr lang="en-US" dirty="0"/>
          </a:p>
        </p:txBody>
      </p:sp>
    </p:spTree>
    <p:extLst>
      <p:ext uri="{BB962C8B-B14F-4D97-AF65-F5344CB8AC3E}">
        <p14:creationId xmlns:p14="http://schemas.microsoft.com/office/powerpoint/2010/main" val="324125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EAD96-2829-4113-8288-043E0C15F441}"/>
              </a:ext>
            </a:extLst>
          </p:cNvPr>
          <p:cNvSpPr>
            <a:spLocks noGrp="1"/>
          </p:cNvSpPr>
          <p:nvPr>
            <p:ph type="title"/>
          </p:nvPr>
        </p:nvSpPr>
        <p:spPr/>
        <p:txBody>
          <a:bodyPr/>
          <a:lstStyle/>
          <a:p>
            <a:r>
              <a:rPr lang="en-US" dirty="0"/>
              <a:t>Carbon Cycle – human impact</a:t>
            </a:r>
          </a:p>
        </p:txBody>
      </p:sp>
      <p:pic>
        <p:nvPicPr>
          <p:cNvPr id="76802" name="Picture 2" descr="Image result for carbon cycle">
            <a:extLst>
              <a:ext uri="{FF2B5EF4-FFF2-40B4-BE49-F238E27FC236}">
                <a16:creationId xmlns:a16="http://schemas.microsoft.com/office/drawing/2014/main" id="{BD614F84-50F5-41CA-9D71-EE521E5E88F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397973"/>
            <a:ext cx="9144000" cy="5485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1E0322-7AD3-4C59-9FF9-7E71AA7B431E}"/>
              </a:ext>
            </a:extLst>
          </p:cNvPr>
          <p:cNvSpPr txBox="1"/>
          <p:nvPr/>
        </p:nvSpPr>
        <p:spPr>
          <a:xfrm>
            <a:off x="6248400" y="1709976"/>
            <a:ext cx="2842445" cy="830997"/>
          </a:xfrm>
          <a:prstGeom prst="rect">
            <a:avLst/>
          </a:prstGeom>
          <a:noFill/>
        </p:spPr>
        <p:txBody>
          <a:bodyPr wrap="none" rtlCol="0">
            <a:spAutoFit/>
          </a:bodyPr>
          <a:lstStyle/>
          <a:p>
            <a:r>
              <a:rPr lang="en-US" dirty="0"/>
              <a:t>1.Burning fossil fuels</a:t>
            </a:r>
          </a:p>
          <a:p>
            <a:r>
              <a:rPr lang="en-US" dirty="0"/>
              <a:t>2.Deforestation</a:t>
            </a:r>
          </a:p>
        </p:txBody>
      </p:sp>
    </p:spTree>
    <p:extLst>
      <p:ext uri="{BB962C8B-B14F-4D97-AF65-F5344CB8AC3E}">
        <p14:creationId xmlns:p14="http://schemas.microsoft.com/office/powerpoint/2010/main" val="26801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B733-6819-4EF6-936B-E72619FC966D}"/>
              </a:ext>
            </a:extLst>
          </p:cNvPr>
          <p:cNvSpPr>
            <a:spLocks noGrp="1"/>
          </p:cNvSpPr>
          <p:nvPr>
            <p:ph type="title"/>
          </p:nvPr>
        </p:nvSpPr>
        <p:spPr/>
        <p:txBody>
          <a:bodyPr/>
          <a:lstStyle/>
          <a:p>
            <a:r>
              <a:rPr lang="en-US" dirty="0"/>
              <a:t>Nitrogen Cycle -natural</a:t>
            </a:r>
          </a:p>
        </p:txBody>
      </p:sp>
      <p:pic>
        <p:nvPicPr>
          <p:cNvPr id="77830" name="Picture 6" descr="Diagram of nitrogen cycle above and below ground. Atmospheric nitrogen goes to nitrogen-fixing bacteria in legumes and the soil, then ammonium, then nitrifying bacteria into nitrites then nitrates (which is also produced by lightning), then back to the atmosphere or assimilated by plants, then animals. Nitrogen in animals and plants become ammonium through decomposers (bacteria and fungi).">
            <a:extLst>
              <a:ext uri="{FF2B5EF4-FFF2-40B4-BE49-F238E27FC236}">
                <a16:creationId xmlns:a16="http://schemas.microsoft.com/office/drawing/2014/main" id="{A901D97B-11EE-48DE-BF78-D42B9682F4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1430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4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B733-6819-4EF6-936B-E72619FC966D}"/>
              </a:ext>
            </a:extLst>
          </p:cNvPr>
          <p:cNvSpPr>
            <a:spLocks noGrp="1"/>
          </p:cNvSpPr>
          <p:nvPr>
            <p:ph type="title"/>
          </p:nvPr>
        </p:nvSpPr>
        <p:spPr/>
        <p:txBody>
          <a:bodyPr>
            <a:normAutofit/>
          </a:bodyPr>
          <a:lstStyle/>
          <a:p>
            <a:r>
              <a:rPr lang="en-US" dirty="0"/>
              <a:t>Nitrogen Cycle – human impact</a:t>
            </a:r>
          </a:p>
        </p:txBody>
      </p:sp>
      <p:pic>
        <p:nvPicPr>
          <p:cNvPr id="79876" name="Picture 4" descr="Image result for nitrogen cycle diagram">
            <a:extLst>
              <a:ext uri="{FF2B5EF4-FFF2-40B4-BE49-F238E27FC236}">
                <a16:creationId xmlns:a16="http://schemas.microsoft.com/office/drawing/2014/main" id="{04D23C3F-EE8D-4AFE-97BC-C6851D9B8BF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1252284"/>
            <a:ext cx="8001000" cy="5605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BD7FB1-752E-478C-811A-DFE01AFB2CEE}"/>
              </a:ext>
            </a:extLst>
          </p:cNvPr>
          <p:cNvSpPr txBox="1"/>
          <p:nvPr/>
        </p:nvSpPr>
        <p:spPr>
          <a:xfrm>
            <a:off x="6424986" y="4191000"/>
            <a:ext cx="2719014" cy="830997"/>
          </a:xfrm>
          <a:prstGeom prst="rect">
            <a:avLst/>
          </a:prstGeom>
          <a:solidFill>
            <a:schemeClr val="bg1">
              <a:lumMod val="95000"/>
            </a:schemeClr>
          </a:solidFill>
        </p:spPr>
        <p:txBody>
          <a:bodyPr wrap="none" rtlCol="0">
            <a:spAutoFit/>
          </a:bodyPr>
          <a:lstStyle/>
          <a:p>
            <a:r>
              <a:rPr lang="en-US" dirty="0"/>
              <a:t>Fertilizer production</a:t>
            </a:r>
          </a:p>
          <a:p>
            <a:r>
              <a:rPr lang="en-US" dirty="0"/>
              <a:t>Burning fossil fuels</a:t>
            </a:r>
          </a:p>
        </p:txBody>
      </p:sp>
    </p:spTree>
    <p:extLst>
      <p:ext uri="{BB962C8B-B14F-4D97-AF65-F5344CB8AC3E}">
        <p14:creationId xmlns:p14="http://schemas.microsoft.com/office/powerpoint/2010/main" val="3995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FAD52F-2125-4661-811D-521AA97E6744}"/>
              </a:ext>
            </a:extLst>
          </p:cNvPr>
          <p:cNvSpPr>
            <a:spLocks noGrp="1"/>
          </p:cNvSpPr>
          <p:nvPr>
            <p:ph type="title"/>
          </p:nvPr>
        </p:nvSpPr>
        <p:spPr/>
        <p:txBody>
          <a:bodyPr/>
          <a:lstStyle/>
          <a:p>
            <a:r>
              <a:rPr lang="en-US" dirty="0"/>
              <a:t>Phosphorus Cycle - natural</a:t>
            </a:r>
          </a:p>
        </p:txBody>
      </p:sp>
      <p:pic>
        <p:nvPicPr>
          <p:cNvPr id="82946" name="Picture 2" descr="Image result for phosphorus cycle">
            <a:extLst>
              <a:ext uri="{FF2B5EF4-FFF2-40B4-BE49-F238E27FC236}">
                <a16:creationId xmlns:a16="http://schemas.microsoft.com/office/drawing/2014/main" id="{FC0400A7-1919-40A4-9939-1333AEBF56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6850" y="1417638"/>
            <a:ext cx="62103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53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FAD52F-2125-4661-811D-521AA97E6744}"/>
              </a:ext>
            </a:extLst>
          </p:cNvPr>
          <p:cNvSpPr>
            <a:spLocks noGrp="1"/>
          </p:cNvSpPr>
          <p:nvPr>
            <p:ph type="title"/>
          </p:nvPr>
        </p:nvSpPr>
        <p:spPr/>
        <p:txBody>
          <a:bodyPr>
            <a:normAutofit fontScale="90000"/>
          </a:bodyPr>
          <a:lstStyle/>
          <a:p>
            <a:r>
              <a:rPr lang="en-US" dirty="0"/>
              <a:t>Phosphorus Cycle – human impact</a:t>
            </a:r>
          </a:p>
        </p:txBody>
      </p:sp>
      <p:pic>
        <p:nvPicPr>
          <p:cNvPr id="4" name="Picture 3">
            <a:extLst>
              <a:ext uri="{FF2B5EF4-FFF2-40B4-BE49-F238E27FC236}">
                <a16:creationId xmlns:a16="http://schemas.microsoft.com/office/drawing/2014/main" id="{6FA6052F-B90A-4366-8110-0F85818973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 y="1390599"/>
            <a:ext cx="8077200" cy="5440362"/>
          </a:xfrm>
          <a:prstGeom prst="rect">
            <a:avLst/>
          </a:prstGeom>
        </p:spPr>
      </p:pic>
      <p:sp>
        <p:nvSpPr>
          <p:cNvPr id="5" name="TextBox 4">
            <a:extLst>
              <a:ext uri="{FF2B5EF4-FFF2-40B4-BE49-F238E27FC236}">
                <a16:creationId xmlns:a16="http://schemas.microsoft.com/office/drawing/2014/main" id="{D8423FB1-0E5A-468C-A89A-E09935345A47}"/>
              </a:ext>
            </a:extLst>
          </p:cNvPr>
          <p:cNvSpPr txBox="1"/>
          <p:nvPr/>
        </p:nvSpPr>
        <p:spPr>
          <a:xfrm>
            <a:off x="4038600" y="1295400"/>
            <a:ext cx="1372812" cy="1015663"/>
          </a:xfrm>
          <a:prstGeom prst="rect">
            <a:avLst/>
          </a:prstGeom>
          <a:solidFill>
            <a:schemeClr val="bg1"/>
          </a:solidFill>
        </p:spPr>
        <p:txBody>
          <a:bodyPr wrap="none" rtlCol="0">
            <a:spAutoFit/>
          </a:bodyPr>
          <a:lstStyle/>
          <a:p>
            <a:r>
              <a:rPr lang="en-US" sz="2000" dirty="0"/>
              <a:t>Fertilizers</a:t>
            </a:r>
          </a:p>
          <a:p>
            <a:r>
              <a:rPr lang="en-US" sz="2000" dirty="0"/>
              <a:t>Wastewater</a:t>
            </a:r>
          </a:p>
          <a:p>
            <a:r>
              <a:rPr lang="en-US" sz="2000" dirty="0"/>
              <a:t>Detergents</a:t>
            </a:r>
          </a:p>
        </p:txBody>
      </p:sp>
    </p:spTree>
    <p:extLst>
      <p:ext uri="{BB962C8B-B14F-4D97-AF65-F5344CB8AC3E}">
        <p14:creationId xmlns:p14="http://schemas.microsoft.com/office/powerpoint/2010/main" val="349822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DF7595E4-B7EB-4D56-AE5F-D1DC83FB4CD9}"/>
              </a:ext>
            </a:extLst>
          </p:cNvPr>
          <p:cNvSpPr txBox="1">
            <a:spLocks noChangeArrowheads="1"/>
          </p:cNvSpPr>
          <p:nvPr/>
        </p:nvSpPr>
        <p:spPr bwMode="auto">
          <a:xfrm>
            <a:off x="0" y="152400"/>
            <a:ext cx="934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a:latin typeface="Times New Roman" panose="02020603050405020304" pitchFamily="18" charset="0"/>
              </a:rPr>
              <a:t>FEEDBACK as a consequence of interconnections</a:t>
            </a:r>
          </a:p>
          <a:p>
            <a:pPr eaLnBrk="1" hangingPunct="1">
              <a:spcBef>
                <a:spcPct val="0"/>
              </a:spcBef>
              <a:buClrTx/>
              <a:buSzTx/>
              <a:buFontTx/>
              <a:buNone/>
            </a:pPr>
            <a:r>
              <a:rPr lang="en-US" altLang="en-US" sz="2400">
                <a:latin typeface="Times New Roman" panose="02020603050405020304" pitchFamily="18" charset="0"/>
              </a:rPr>
              <a:t>Ecological Systems possess capacity for </a:t>
            </a:r>
          </a:p>
          <a:p>
            <a:pPr eaLnBrk="1" hangingPunct="1">
              <a:spcBef>
                <a:spcPct val="0"/>
              </a:spcBef>
              <a:buClrTx/>
              <a:buSzTx/>
              <a:buFontTx/>
              <a:buNone/>
            </a:pPr>
            <a:r>
              <a:rPr lang="en-US" altLang="en-US" sz="2400">
                <a:latin typeface="Times New Roman" panose="02020603050405020304" pitchFamily="18" charset="0"/>
              </a:rPr>
              <a:t>(a) self-regulation: negative feedback - deviation damping, stabilizing</a:t>
            </a:r>
          </a:p>
          <a:p>
            <a:pPr eaLnBrk="1" hangingPunct="1">
              <a:spcBef>
                <a:spcPct val="0"/>
              </a:spcBef>
              <a:buClrTx/>
              <a:buSzTx/>
              <a:buFontTx/>
              <a:buNone/>
            </a:pPr>
            <a:r>
              <a:rPr lang="en-US" altLang="en-US" sz="2400">
                <a:latin typeface="Times New Roman" panose="02020603050405020304" pitchFamily="18" charset="0"/>
              </a:rPr>
              <a:t>(b) self-adaptation: positive feedback - deviation-amplifying, destabilizing</a:t>
            </a:r>
          </a:p>
        </p:txBody>
      </p:sp>
      <p:pic>
        <p:nvPicPr>
          <p:cNvPr id="10243" name="Picture 4" descr="http://www.gerrymarten.com/human-ecology/images/02-8-english.gif">
            <a:extLst>
              <a:ext uri="{FF2B5EF4-FFF2-40B4-BE49-F238E27FC236}">
                <a16:creationId xmlns:a16="http://schemas.microsoft.com/office/drawing/2014/main" id="{003008D8-2437-4351-B47C-A02446BA71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231" y="2057400"/>
            <a:ext cx="81912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65113" y="914400"/>
            <a:ext cx="86502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rPr>
              <a:t>Ecosystems are dynamic</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Biological systems are characterized by a capacity for </a:t>
            </a:r>
            <a:r>
              <a:rPr lang="en-US" altLang="en-US" sz="2400" i="1">
                <a:latin typeface="Times New Roman" pitchFamily="18" charset="0"/>
              </a:rPr>
              <a:t>directional change</a:t>
            </a:r>
            <a:r>
              <a:rPr lang="en-US" altLang="en-US" sz="2400">
                <a:latin typeface="Times New Roman" pitchFamily="18" charset="0"/>
              </a:rPr>
              <a:t> – the cumulative manifestation of positive feedback.</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Succession – ordered pattern of growth and development</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Increase in complexity and order as the result of controlled growth – decrease internal entropy</a:t>
            </a:r>
          </a:p>
        </p:txBody>
      </p:sp>
      <p:pic>
        <p:nvPicPr>
          <p:cNvPr id="25603" name="Picture 2" descr="http://www.dwtutorials.com/tutorials/images/stories/tuts/change_direction%5b1%5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667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61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457200" y="381000"/>
            <a:ext cx="8534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dirty="0">
                <a:latin typeface="Times New Roman" pitchFamily="18" charset="0"/>
              </a:rPr>
              <a:t>Population dynamics</a:t>
            </a: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r>
              <a:rPr lang="en-US" altLang="en-US" sz="2400" dirty="0">
                <a:latin typeface="Times New Roman" pitchFamily="18" charset="0"/>
              </a:rPr>
              <a:t>Unconstrained Growth</a:t>
            </a: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r>
              <a:rPr lang="en-US" altLang="en-US" sz="2400" dirty="0">
                <a:latin typeface="Times New Roman" pitchFamily="18" charset="0"/>
              </a:rPr>
              <a:t>Constrained Growth</a:t>
            </a:r>
          </a:p>
          <a:p>
            <a:pPr eaLnBrk="1" hangingPunct="1">
              <a:spcBef>
                <a:spcPct val="0"/>
              </a:spcBef>
              <a:buClrTx/>
              <a:buSzTx/>
              <a:buFontTx/>
              <a:buNone/>
            </a:pPr>
            <a:r>
              <a:rPr lang="en-US" altLang="en-US" sz="2400" dirty="0">
                <a:latin typeface="Times New Roman" pitchFamily="18" charset="0"/>
              </a:rPr>
              <a:t>(environmental resistance)</a:t>
            </a: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endParaRPr lang="en-US" altLang="en-US" sz="2400" dirty="0">
              <a:latin typeface="Times New Roman" pitchFamily="18" charset="0"/>
            </a:endParaRPr>
          </a:p>
        </p:txBody>
      </p:sp>
      <p:sp>
        <p:nvSpPr>
          <p:cNvPr id="2765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765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7653" name="Rectangle 9"/>
          <p:cNvSpPr>
            <a:spLocks noChangeArrowheads="1"/>
          </p:cNvSpPr>
          <p:nvPr/>
        </p:nvSpPr>
        <p:spPr bwMode="auto">
          <a:xfrm>
            <a:off x="1447800" y="4527550"/>
            <a:ext cx="7696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dirty="0">
                <a:latin typeface="Times New Roman" pitchFamily="18" charset="0"/>
              </a:rPr>
              <a:t>Density dependent mechanisms (negative feedback)</a:t>
            </a:r>
          </a:p>
          <a:p>
            <a:pPr eaLnBrk="1" hangingPunct="1">
              <a:spcBef>
                <a:spcPct val="0"/>
              </a:spcBef>
              <a:buClrTx/>
              <a:buSzTx/>
              <a:buFontTx/>
              <a:buNone/>
            </a:pPr>
            <a:endParaRPr lang="en-US" altLang="en-US" sz="2400" dirty="0">
              <a:latin typeface="Times New Roman" pitchFamily="18" charset="0"/>
            </a:endParaRPr>
          </a:p>
          <a:p>
            <a:pPr eaLnBrk="1" hangingPunct="1">
              <a:spcBef>
                <a:spcPct val="0"/>
              </a:spcBef>
              <a:buClrTx/>
              <a:buSzTx/>
              <a:buFontTx/>
              <a:buNone/>
            </a:pPr>
            <a:r>
              <a:rPr lang="en-US" altLang="en-US" sz="2400" dirty="0">
                <a:latin typeface="Times New Roman" pitchFamily="18" charset="0"/>
              </a:rPr>
              <a:t>As population ↑, increasing mortality or decreasing birth rate</a:t>
            </a:r>
          </a:p>
          <a:p>
            <a:pPr eaLnBrk="1" hangingPunct="1">
              <a:spcBef>
                <a:spcPct val="0"/>
              </a:spcBef>
              <a:buClrTx/>
              <a:buSzTx/>
              <a:buFontTx/>
              <a:buNone/>
            </a:pPr>
            <a:r>
              <a:rPr lang="en-US" altLang="en-US" sz="2400" dirty="0">
                <a:latin typeface="Times New Roman" pitchFamily="18" charset="0"/>
              </a:rPr>
              <a:t>As population ↓, decreasing mortality or increasing birth rate</a:t>
            </a:r>
          </a:p>
        </p:txBody>
      </p:sp>
      <p:pic>
        <p:nvPicPr>
          <p:cNvPr id="29704" name="Picture 10" descr="http://www.dls.ym.edu.tw/lesson/eco/expgrowth.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9938" y="1447800"/>
            <a:ext cx="44116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5" name="Object 2"/>
          <p:cNvGraphicFramePr>
            <a:graphicFrameLocks noChangeAspect="1"/>
          </p:cNvGraphicFramePr>
          <p:nvPr/>
        </p:nvGraphicFramePr>
        <p:xfrm>
          <a:off x="1219200" y="3429000"/>
          <a:ext cx="2438400" cy="1076325"/>
        </p:xfrm>
        <a:graphic>
          <a:graphicData uri="http://schemas.openxmlformats.org/presentationml/2006/ole">
            <mc:AlternateContent xmlns:mc="http://schemas.openxmlformats.org/markup-compatibility/2006">
              <mc:Choice xmlns:v="urn:schemas-microsoft-com:vml" Requires="v">
                <p:oleObj spid="_x0000_s43024" name="Equation" r:id="rId4" imgW="977900" imgH="431800" progId="Equation.3">
                  <p:embed/>
                </p:oleObj>
              </mc:Choice>
              <mc:Fallback>
                <p:oleObj name="Equation" r:id="rId4" imgW="977900" imgH="431800" progId="Equation.3">
                  <p:embed/>
                  <p:pic>
                    <p:nvPicPr>
                      <p:cNvPr id="2765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2438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6" name="Object 3"/>
          <p:cNvGraphicFramePr>
            <a:graphicFrameLocks noChangeAspect="1"/>
          </p:cNvGraphicFramePr>
          <p:nvPr/>
        </p:nvGraphicFramePr>
        <p:xfrm>
          <a:off x="2087563" y="1600200"/>
          <a:ext cx="1265237" cy="981075"/>
        </p:xfrm>
        <a:graphic>
          <a:graphicData uri="http://schemas.openxmlformats.org/presentationml/2006/ole">
            <mc:AlternateContent xmlns:mc="http://schemas.openxmlformats.org/markup-compatibility/2006">
              <mc:Choice xmlns:v="urn:schemas-microsoft-com:vml" Requires="v">
                <p:oleObj spid="_x0000_s43025" name="Equation" r:id="rId6" imgW="507780" imgH="393529" progId="Equation.3">
                  <p:embed/>
                </p:oleObj>
              </mc:Choice>
              <mc:Fallback>
                <p:oleObj name="Equation" r:id="rId6" imgW="507780" imgH="393529" progId="Equation.3">
                  <p:embed/>
                  <p:pic>
                    <p:nvPicPr>
                      <p:cNvPr id="2765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7563" y="1600200"/>
                        <a:ext cx="12652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4361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fade">
                                      <p:cBhvr>
                                        <p:cTn id="1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structure (parts) and </a:t>
            </a:r>
          </a:p>
          <a:p>
            <a:r>
              <a:rPr lang="en-US" sz="2400" dirty="0"/>
              <a:t>function (processes) and is </a:t>
            </a:r>
          </a:p>
          <a:p>
            <a:r>
              <a:rPr lang="en-US" sz="2400" dirty="0"/>
              <a:t>dynamic (orderly change called succession)</a:t>
            </a:r>
          </a:p>
          <a:p>
            <a:pPr>
              <a:buNone/>
            </a:pPr>
            <a:endParaRPr lang="en-US" sz="2400" dirty="0"/>
          </a:p>
          <a:p>
            <a:r>
              <a:rPr lang="en-US" sz="2400" dirty="0"/>
              <a:t>Two main functions are </a:t>
            </a:r>
          </a:p>
          <a:p>
            <a:pPr lvl="1"/>
            <a:r>
              <a:rPr lang="en-US" sz="2000" dirty="0"/>
              <a:t>Transfer/Exchange of energy</a:t>
            </a:r>
          </a:p>
          <a:p>
            <a:pPr lvl="1"/>
            <a:r>
              <a:rPr lang="en-US" sz="2000" dirty="0"/>
              <a:t>Cycling of material (particularly nutrients)</a:t>
            </a:r>
          </a:p>
          <a:p>
            <a:endParaRPr lang="en-US" sz="2400" dirty="0"/>
          </a:p>
        </p:txBody>
      </p:sp>
      <p:sp>
        <p:nvSpPr>
          <p:cNvPr id="3" name="Title 2"/>
          <p:cNvSpPr>
            <a:spLocks noGrp="1"/>
          </p:cNvSpPr>
          <p:nvPr>
            <p:ph type="title"/>
          </p:nvPr>
        </p:nvSpPr>
        <p:spPr/>
        <p:txBody>
          <a:bodyPr>
            <a:normAutofit/>
          </a:bodyPr>
          <a:lstStyle/>
          <a:p>
            <a:r>
              <a:rPr lang="en-US" sz="3600" dirty="0"/>
              <a:t>Ecosystem has</a:t>
            </a:r>
          </a:p>
        </p:txBody>
      </p:sp>
      <p:pic>
        <p:nvPicPr>
          <p:cNvPr id="4" name="Picture 3">
            <a:extLst>
              <a:ext uri="{FF2B5EF4-FFF2-40B4-BE49-F238E27FC236}">
                <a16:creationId xmlns:a16="http://schemas.microsoft.com/office/drawing/2014/main" id="{2E95B792-D47D-4112-902D-C2BDE3C12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392174"/>
            <a:ext cx="3281516" cy="2465825"/>
          </a:xfrm>
          <a:prstGeom prst="rect">
            <a:avLst/>
          </a:prstGeom>
        </p:spPr>
      </p:pic>
      <p:pic>
        <p:nvPicPr>
          <p:cNvPr id="5" name="Picture 4">
            <a:extLst>
              <a:ext uri="{FF2B5EF4-FFF2-40B4-BE49-F238E27FC236}">
                <a16:creationId xmlns:a16="http://schemas.microsoft.com/office/drawing/2014/main" id="{FAE45F36-2AA7-4D3B-BBB0-96FB9FF51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267200"/>
            <a:ext cx="4572396" cy="2572735"/>
          </a:xfrm>
          <a:prstGeom prst="rect">
            <a:avLst/>
          </a:prstGeom>
        </p:spPr>
      </p:pic>
      <p:pic>
        <p:nvPicPr>
          <p:cNvPr id="6" name="Picture 5">
            <a:extLst>
              <a:ext uri="{FF2B5EF4-FFF2-40B4-BE49-F238E27FC236}">
                <a16:creationId xmlns:a16="http://schemas.microsoft.com/office/drawing/2014/main" id="{FEF5CA58-1EDC-4B18-8214-0765416909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6903" y="206286"/>
            <a:ext cx="2700955" cy="177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70E72A2-E609-4253-8D66-29152C710069}"/>
              </a:ext>
            </a:extLst>
          </p:cNvPr>
          <p:cNvSpPr txBox="1">
            <a:spLocks noChangeArrowheads="1"/>
          </p:cNvSpPr>
          <p:nvPr/>
        </p:nvSpPr>
        <p:spPr bwMode="auto">
          <a:xfrm>
            <a:off x="76200" y="228600"/>
            <a:ext cx="6934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a:latin typeface="Times New Roman" panose="02020603050405020304" pitchFamily="18" charset="0"/>
              </a:rPr>
              <a:t>Community and Ecosystem Dynamics</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000" b="1" i="1">
                <a:latin typeface="Times New Roman" panose="02020603050405020304" pitchFamily="18" charset="0"/>
              </a:rPr>
              <a:t>r species</a:t>
            </a:r>
            <a:r>
              <a:rPr lang="en-US" altLang="en-US" sz="2000" b="1">
                <a:latin typeface="Times New Roman" panose="02020603050405020304" pitchFamily="18" charset="0"/>
              </a:rPr>
              <a:t> </a:t>
            </a:r>
            <a:r>
              <a:rPr lang="en-US" altLang="en-US" sz="2000">
                <a:latin typeface="Times New Roman" panose="02020603050405020304" pitchFamily="18" charset="0"/>
              </a:rPr>
              <a:t>(ability to reproduce rapidly), fast growing, effective dispersal mechanisms, wind borne seeds, short lived, vegetative or asexual reproduction, do not compete well with other species, numbers fluctuating widely, strong influence of density-independent factors</a:t>
            </a:r>
          </a:p>
          <a:p>
            <a:pPr eaLnBrk="1" hangingPunct="1">
              <a:spcBef>
                <a:spcPct val="0"/>
              </a:spcBef>
              <a:buClrTx/>
              <a:buSzTx/>
              <a:buFontTx/>
              <a:buNone/>
            </a:pPr>
            <a:r>
              <a:rPr lang="en-US" altLang="en-US" sz="2000">
                <a:latin typeface="Times New Roman" panose="02020603050405020304" pitchFamily="18" charset="0"/>
              </a:rPr>
              <a:t> </a:t>
            </a:r>
          </a:p>
          <a:p>
            <a:pPr eaLnBrk="1" hangingPunct="1">
              <a:spcBef>
                <a:spcPct val="0"/>
              </a:spcBef>
              <a:buClrTx/>
              <a:buSzTx/>
              <a:buFontTx/>
              <a:buNone/>
            </a:pPr>
            <a:r>
              <a:rPr lang="en-US" altLang="en-US" sz="2000" b="1" i="1">
                <a:latin typeface="Times New Roman" panose="02020603050405020304" pitchFamily="18" charset="0"/>
              </a:rPr>
              <a:t>K species</a:t>
            </a:r>
            <a:r>
              <a:rPr lang="en-US" altLang="en-US" sz="2000">
                <a:latin typeface="Times New Roman" panose="02020603050405020304" pitchFamily="18" charset="0"/>
              </a:rPr>
              <a:t> (ability to maintain populations at their carrying capacity) species, slow growing, low reproductive rates, low dispersal rates, time lag to sexual maturity, diverting production or energy to defense.</a:t>
            </a:r>
          </a:p>
          <a:p>
            <a:pPr eaLnBrk="1" hangingPunct="1">
              <a:spcBef>
                <a:spcPct val="0"/>
              </a:spcBef>
              <a:buClrTx/>
              <a:buSzTx/>
              <a:buFontTx/>
              <a:buNone/>
            </a:pPr>
            <a:endParaRPr lang="en-US" altLang="en-US" sz="2000">
              <a:latin typeface="Times New Roman" panose="02020603050405020304" pitchFamily="18" charset="0"/>
            </a:endParaRPr>
          </a:p>
        </p:txBody>
      </p:sp>
      <p:pic>
        <p:nvPicPr>
          <p:cNvPr id="15363" name="Picture 4" descr="http://www.world-builders.org/lessons/less/biomes/bgifs/beartwocubs.gif">
            <a:extLst>
              <a:ext uri="{FF2B5EF4-FFF2-40B4-BE49-F238E27FC236}">
                <a16:creationId xmlns:a16="http://schemas.microsoft.com/office/drawing/2014/main" id="{08632657-4A4A-45DA-B032-BA6B39361C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7088" y="3486150"/>
            <a:ext cx="173831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084E68C-19F5-4BAC-931C-BE4BE6A7D37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191000"/>
            <a:ext cx="5905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Image result for fruit fly">
            <a:extLst>
              <a:ext uri="{FF2B5EF4-FFF2-40B4-BE49-F238E27FC236}">
                <a16:creationId xmlns:a16="http://schemas.microsoft.com/office/drawing/2014/main" id="{597EA77C-90EE-4E54-AD77-B02EA54CFB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9736" y="762000"/>
            <a:ext cx="2118064" cy="178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indturbinesyndrome.com/img/k-graph.gif">
            <a:extLst>
              <a:ext uri="{FF2B5EF4-FFF2-40B4-BE49-F238E27FC236}">
                <a16:creationId xmlns:a16="http://schemas.microsoft.com/office/drawing/2014/main" id="{FBFC3DFB-5452-4014-9EB4-7D029E6EF4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214438"/>
            <a:ext cx="68468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E21BB927-6048-4798-B531-C295CE7E09C2}"/>
              </a:ext>
            </a:extLst>
          </p:cNvPr>
          <p:cNvSpPr txBox="1">
            <a:spLocks noChangeArrowheads="1"/>
          </p:cNvSpPr>
          <p:nvPr/>
        </p:nvSpPr>
        <p:spPr bwMode="auto">
          <a:xfrm>
            <a:off x="1555750" y="5253038"/>
            <a:ext cx="614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Early stage 				Late stage</a:t>
            </a:r>
          </a:p>
        </p:txBody>
      </p:sp>
      <p:sp>
        <p:nvSpPr>
          <p:cNvPr id="16388" name="Rectangle 3">
            <a:extLst>
              <a:ext uri="{FF2B5EF4-FFF2-40B4-BE49-F238E27FC236}">
                <a16:creationId xmlns:a16="http://schemas.microsoft.com/office/drawing/2014/main" id="{5E68A8BD-27EC-417D-9BE3-BDB668AED21A}"/>
              </a:ext>
            </a:extLst>
          </p:cNvPr>
          <p:cNvSpPr>
            <a:spLocks noChangeArrowheads="1"/>
          </p:cNvSpPr>
          <p:nvPr/>
        </p:nvSpPr>
        <p:spPr bwMode="auto">
          <a:xfrm>
            <a:off x="1905000" y="568325"/>
            <a:ext cx="177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Succession</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auto">
          <a:xfrm>
            <a:off x="228600" y="4784725"/>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These are paralleled by two distinct environments: </a:t>
            </a:r>
          </a:p>
          <a:p>
            <a:pPr eaLnBrk="1" hangingPunct="1">
              <a:spcBef>
                <a:spcPct val="0"/>
              </a:spcBef>
              <a:buClrTx/>
              <a:buSzTx/>
              <a:buFontTx/>
              <a:buNone/>
            </a:pPr>
            <a:r>
              <a:rPr lang="en-US" altLang="en-US" sz="2400">
                <a:latin typeface="Times New Roman" pitchFamily="18" charset="0"/>
              </a:rPr>
              <a:t>r-selecting environments – ephemeral, extreme, unpredictable </a:t>
            </a:r>
          </a:p>
          <a:p>
            <a:pPr eaLnBrk="1" hangingPunct="1">
              <a:spcBef>
                <a:spcPct val="0"/>
              </a:spcBef>
              <a:buClrTx/>
              <a:buSzTx/>
              <a:buFontTx/>
              <a:buNone/>
            </a:pPr>
            <a:r>
              <a:rPr lang="en-US" altLang="en-US" sz="2400">
                <a:latin typeface="Times New Roman" pitchFamily="18" charset="0"/>
              </a:rPr>
              <a:t>K-selecting environments – equable, predictable, stable.</a:t>
            </a:r>
          </a:p>
        </p:txBody>
      </p:sp>
      <p:pic>
        <p:nvPicPr>
          <p:cNvPr id="29701" name="Picture 6" descr="DCP_154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2667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DCP_359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941388"/>
            <a:ext cx="49879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13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04800" y="152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dirty="0">
                <a:latin typeface="Times New Roman" panose="02020603050405020304" pitchFamily="18" charset="0"/>
              </a:rPr>
              <a:t>Succession </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Mature communities with the highly developed interdependence of their constituent species and their complex network of interaction with the environment are the result of inherent processes of change – directional change akin to the growth and development of the organism.</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Organisms modify their environment, but in such a way as to allow other species to enter the community.  This is the facilitation model of succession, a positive feedback process reinforcing change.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401519"/>
            <a:ext cx="3275308" cy="245648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4393501"/>
            <a:ext cx="3669828" cy="2426685"/>
          </a:xfrm>
          <a:prstGeom prst="rect">
            <a:avLst/>
          </a:prstGeom>
        </p:spPr>
      </p:pic>
    </p:spTree>
    <p:extLst>
      <p:ext uri="{BB962C8B-B14F-4D97-AF65-F5344CB8AC3E}">
        <p14:creationId xmlns:p14="http://schemas.microsoft.com/office/powerpoint/2010/main" val="3256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rt:Primary succession begins in barren areas, such as the bare rock exposed by a retreating glacier. The first inhabitants are lichens or plants that can grown on bare rock. Over hundreds of years these “pioneer species” convert the rock into soil that can support simple plants such as grasses. These grasses further modify the soil, which is then colonized by other types of plants. Each successive stage modifies the habitat by altering the amount of shade and soil composition. The final stage of succession is a climax community, a very stable stage that can endure for hundreds of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325" y="22860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304800" y="4267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Primary succession – initial establishment and development of an ecosystem in an area devoid of an ecological community</a:t>
            </a:r>
          </a:p>
        </p:txBody>
      </p:sp>
    </p:spTree>
    <p:extLst>
      <p:ext uri="{BB962C8B-B14F-4D97-AF65-F5344CB8AC3E}">
        <p14:creationId xmlns:p14="http://schemas.microsoft.com/office/powerpoint/2010/main" val="34558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as.vanderbilt.edu/bioimages/ecoregions/w70202lava-sea0421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04800"/>
            <a:ext cx="3924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http://www.countrysideinfo.co.uk/successn/images/index1a.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85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854075"/>
            <a:ext cx="29257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Box 1"/>
          <p:cNvSpPr txBox="1">
            <a:spLocks noChangeArrowheads="1"/>
          </p:cNvSpPr>
          <p:nvPr/>
        </p:nvSpPr>
        <p:spPr bwMode="auto">
          <a:xfrm>
            <a:off x="4724400" y="73818"/>
            <a:ext cx="336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3200" dirty="0">
                <a:latin typeface="Times New Roman" panose="02020603050405020304" pitchFamily="18" charset="0"/>
              </a:rPr>
              <a:t>Primary succession</a:t>
            </a:r>
          </a:p>
        </p:txBody>
      </p:sp>
      <p:pic>
        <p:nvPicPr>
          <p:cNvPr id="7"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1600" y="3967163"/>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0257DA1-E8D3-451D-AE3B-9EC51FF7185A}"/>
              </a:ext>
            </a:extLst>
          </p:cNvPr>
          <p:cNvSpPr txBox="1"/>
          <p:nvPr/>
        </p:nvSpPr>
        <p:spPr>
          <a:xfrm>
            <a:off x="2119704" y="3119735"/>
            <a:ext cx="6123792" cy="461665"/>
          </a:xfrm>
          <a:prstGeom prst="rect">
            <a:avLst/>
          </a:prstGeom>
          <a:noFill/>
        </p:spPr>
        <p:txBody>
          <a:bodyPr wrap="none" rtlCol="0">
            <a:spAutoFit/>
          </a:bodyPr>
          <a:lstStyle/>
          <a:p>
            <a:r>
              <a:rPr lang="en-US" dirty="0"/>
              <a:t>Island formation; dune formation, glacier retreat</a:t>
            </a:r>
          </a:p>
        </p:txBody>
      </p:sp>
    </p:spTree>
    <p:extLst>
      <p:ext uri="{BB962C8B-B14F-4D97-AF65-F5344CB8AC3E}">
        <p14:creationId xmlns:p14="http://schemas.microsoft.com/office/powerpoint/2010/main" val="316844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cache.eb.com/eb/image?id=95198&amp;rendTypeId=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4765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a:off x="381000" y="413385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Secondary succession – reestablishment of an ecosystem from the remnants of a previous biological community following disturbance</a:t>
            </a:r>
          </a:p>
        </p:txBody>
      </p:sp>
    </p:spTree>
    <p:extLst>
      <p:ext uri="{BB962C8B-B14F-4D97-AF65-F5344CB8AC3E}">
        <p14:creationId xmlns:p14="http://schemas.microsoft.com/office/powerpoint/2010/main" val="340491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a:extLst>
              <a:ext uri="{FF2B5EF4-FFF2-40B4-BE49-F238E27FC236}">
                <a16:creationId xmlns:a16="http://schemas.microsoft.com/office/drawing/2014/main" id="{0CA70C97-4CA4-438B-8600-5BAC639411A7}"/>
              </a:ext>
            </a:extLst>
          </p:cNvPr>
          <p:cNvSpPr txBox="1">
            <a:spLocks noChangeArrowheads="1"/>
          </p:cNvSpPr>
          <p:nvPr/>
        </p:nvSpPr>
        <p:spPr bwMode="auto">
          <a:xfrm>
            <a:off x="804863" y="381000"/>
            <a:ext cx="730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Almost all old growth forests have been cleared in the US</a:t>
            </a:r>
          </a:p>
        </p:txBody>
      </p:sp>
      <p:pic>
        <p:nvPicPr>
          <p:cNvPr id="22531" name="Picture 2">
            <a:extLst>
              <a:ext uri="{FF2B5EF4-FFF2-40B4-BE49-F238E27FC236}">
                <a16:creationId xmlns:a16="http://schemas.microsoft.com/office/drawing/2014/main" id="{05864A3D-7FA4-4BA9-815C-B77B53A09E3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42988"/>
            <a:ext cx="89154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BE5C644C-43C6-4934-A900-92FDA119BD2A}"/>
              </a:ext>
            </a:extLst>
          </p:cNvPr>
          <p:cNvSpPr>
            <a:spLocks noChangeArrowheads="1"/>
          </p:cNvSpPr>
          <p:nvPr/>
        </p:nvSpPr>
        <p:spPr bwMode="auto">
          <a:xfrm>
            <a:off x="3962400" y="63246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t>By Hannu - Own work, Public Domain, https://commons.wikimedia.org/w/index.php?curid=5190488</a:t>
            </a:r>
          </a:p>
        </p:txBody>
      </p:sp>
      <p:pic>
        <p:nvPicPr>
          <p:cNvPr id="23555" name="Picture 2">
            <a:extLst>
              <a:ext uri="{FF2B5EF4-FFF2-40B4-BE49-F238E27FC236}">
                <a16:creationId xmlns:a16="http://schemas.microsoft.com/office/drawing/2014/main" id="{F4B7DC1E-35C4-460D-82B6-F1149869C95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a:extLst>
              <a:ext uri="{FF2B5EF4-FFF2-40B4-BE49-F238E27FC236}">
                <a16:creationId xmlns:a16="http://schemas.microsoft.com/office/drawing/2014/main" id="{D7E68579-E535-4F97-B294-527A9A533229}"/>
              </a:ext>
            </a:extLst>
          </p:cNvPr>
          <p:cNvSpPr txBox="1">
            <a:spLocks noChangeArrowheads="1"/>
          </p:cNvSpPr>
          <p:nvPr/>
        </p:nvSpPr>
        <p:spPr bwMode="auto">
          <a:xfrm>
            <a:off x="1905000" y="3962400"/>
            <a:ext cx="659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Boreal forest one year and two years after a wildfire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7620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4" descr="The Heathland Project area at the Woodland Education Centre. Cleared in 19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950" y="4510088"/>
            <a:ext cx="30861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1447800" y="5410200"/>
            <a:ext cx="287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Secondary succession</a:t>
            </a:r>
          </a:p>
        </p:txBody>
      </p:sp>
    </p:spTree>
    <p:extLst>
      <p:ext uri="{BB962C8B-B14F-4D97-AF65-F5344CB8AC3E}">
        <p14:creationId xmlns:p14="http://schemas.microsoft.com/office/powerpoint/2010/main" val="358422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5763" y="8382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Energy is the ability to do work</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Forms of energy: potential, kinetic, thermal, chemical, electrical, etc.</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1</a:t>
            </a:r>
            <a:r>
              <a:rPr lang="en-US" altLang="en-US" sz="2400" baseline="30000" dirty="0">
                <a:solidFill>
                  <a:schemeClr val="tx1"/>
                </a:solidFill>
                <a:latin typeface="Times New Roman" panose="02020603050405020304" pitchFamily="18" charset="0"/>
                <a:cs typeface="Times New Roman" panose="02020603050405020304" pitchFamily="18" charset="0"/>
              </a:rPr>
              <a:t>st</a:t>
            </a:r>
            <a:r>
              <a:rPr lang="en-US" altLang="en-US" sz="2400" dirty="0">
                <a:solidFill>
                  <a:schemeClr val="tx1"/>
                </a:solidFill>
                <a:latin typeface="Times New Roman" panose="02020603050405020304" pitchFamily="18" charset="0"/>
                <a:cs typeface="Times New Roman" panose="02020603050405020304" pitchFamily="18" charset="0"/>
              </a:rPr>
              <a:t> Law of Thermodynamics: </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cannot be created or destroyed</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2</a:t>
            </a:r>
            <a:r>
              <a:rPr lang="en-US" altLang="en-US" sz="2400" baseline="30000" dirty="0">
                <a:solidFill>
                  <a:schemeClr val="tx1"/>
                </a:solidFill>
                <a:latin typeface="Times New Roman" panose="02020603050405020304" pitchFamily="18" charset="0"/>
                <a:cs typeface="Times New Roman" panose="02020603050405020304" pitchFamily="18" charset="0"/>
              </a:rPr>
              <a:t>nd</a:t>
            </a:r>
            <a:r>
              <a:rPr lang="en-US" altLang="en-US" sz="2400" dirty="0">
                <a:solidFill>
                  <a:schemeClr val="tx1"/>
                </a:solidFill>
                <a:latin typeface="Times New Roman" panose="02020603050405020304" pitchFamily="18" charset="0"/>
                <a:cs typeface="Times New Roman" panose="02020603050405020304" pitchFamily="18" charset="0"/>
              </a:rPr>
              <a:t> Law of Thermodynamics:</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goes from a high quality to a lower</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quality during each energy transformation; while 	energy is conserved, it’s ability to due work decreases</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9921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80304EC-E410-4F44-8523-4D02171DD8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6038" y="1981200"/>
            <a:ext cx="45005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The Heathland Project area at the Woodland Education Centre. Cleared in 1993.">
            <a:extLst>
              <a:ext uri="{FF2B5EF4-FFF2-40B4-BE49-F238E27FC236}">
                <a16:creationId xmlns:a16="http://schemas.microsoft.com/office/drawing/2014/main" id="{AD3E6D0F-6C6F-498B-ADD6-4566EA7454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950" y="4510088"/>
            <a:ext cx="30861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a:extLst>
              <a:ext uri="{FF2B5EF4-FFF2-40B4-BE49-F238E27FC236}">
                <a16:creationId xmlns:a16="http://schemas.microsoft.com/office/drawing/2014/main" id="{C126AAD8-0414-4DD5-9F84-337DF2975738}"/>
              </a:ext>
            </a:extLst>
          </p:cNvPr>
          <p:cNvSpPr txBox="1">
            <a:spLocks noChangeArrowheads="1"/>
          </p:cNvSpPr>
          <p:nvPr/>
        </p:nvSpPr>
        <p:spPr bwMode="auto">
          <a:xfrm>
            <a:off x="228600" y="1524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Secondary succession</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Human induced succession – agriculture, forestry, plowing, mining, fisheries, damming rivers, war, etc.</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p:txBody>
      </p:sp>
      <p:pic>
        <p:nvPicPr>
          <p:cNvPr id="25605" name="Picture 1">
            <a:extLst>
              <a:ext uri="{FF2B5EF4-FFF2-40B4-BE49-F238E27FC236}">
                <a16:creationId xmlns:a16="http://schemas.microsoft.com/office/drawing/2014/main" id="{51563001-4980-43BF-8EF9-84136072CBB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4525963"/>
            <a:ext cx="35242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1295400" y="838200"/>
            <a:ext cx="6850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a:latin typeface="Times New Roman" panose="02020603050405020304" pitchFamily="18" charset="0"/>
              </a:rPr>
              <a:t>Towards establishment of a climax state</a:t>
            </a:r>
          </a:p>
          <a:p>
            <a:pPr lvl="1" eaLnBrk="1" hangingPunct="1">
              <a:spcBef>
                <a:spcPct val="0"/>
              </a:spcBef>
              <a:buClrTx/>
              <a:buFontTx/>
              <a:buNone/>
            </a:pPr>
            <a:r>
              <a:rPr lang="en-US" altLang="en-US" sz="2400">
                <a:latin typeface="Times New Roman" panose="02020603050405020304" pitchFamily="18" charset="0"/>
              </a:rPr>
              <a:t>organic matter increases</a:t>
            </a:r>
          </a:p>
          <a:p>
            <a:pPr lvl="1" eaLnBrk="1" hangingPunct="1">
              <a:spcBef>
                <a:spcPct val="0"/>
              </a:spcBef>
              <a:buClrTx/>
              <a:buFontTx/>
              <a:buNone/>
            </a:pPr>
            <a:r>
              <a:rPr lang="en-US" altLang="en-US" sz="2400">
                <a:latin typeface="Times New Roman" panose="02020603050405020304" pitchFamily="18" charset="0"/>
              </a:rPr>
              <a:t>development of soil</a:t>
            </a:r>
          </a:p>
          <a:p>
            <a:pPr lvl="1" eaLnBrk="1" hangingPunct="1">
              <a:spcBef>
                <a:spcPct val="0"/>
              </a:spcBef>
              <a:buClrTx/>
              <a:buFontTx/>
              <a:buNone/>
            </a:pPr>
            <a:r>
              <a:rPr lang="en-US" altLang="en-US" sz="2400">
                <a:latin typeface="Times New Roman" panose="02020603050405020304" pitchFamily="18" charset="0"/>
              </a:rPr>
              <a:t>balancing of weathering</a:t>
            </a:r>
          </a:p>
          <a:p>
            <a:pPr lvl="1" eaLnBrk="1" hangingPunct="1">
              <a:spcBef>
                <a:spcPct val="0"/>
              </a:spcBef>
              <a:buClrTx/>
              <a:buFontTx/>
              <a:buNone/>
            </a:pPr>
            <a:r>
              <a:rPr lang="en-US" altLang="en-US" sz="2400">
                <a:latin typeface="Times New Roman" panose="02020603050405020304" pitchFamily="18" charset="0"/>
              </a:rPr>
              <a:t>soil chemistry reaches a balance</a:t>
            </a:r>
          </a:p>
          <a:p>
            <a:pPr lvl="1" eaLnBrk="1" hangingPunct="1">
              <a:spcBef>
                <a:spcPct val="0"/>
              </a:spcBef>
              <a:buClrTx/>
              <a:buFontTx/>
              <a:buNone/>
            </a:pPr>
            <a:r>
              <a:rPr lang="en-US" altLang="en-US" sz="2400">
                <a:latin typeface="Times New Roman" panose="02020603050405020304" pitchFamily="18" charset="0"/>
              </a:rPr>
              <a:t>water and drainage patterns established</a:t>
            </a:r>
          </a:p>
          <a:p>
            <a:pPr lvl="1" eaLnBrk="1" hangingPunct="1">
              <a:spcBef>
                <a:spcPct val="0"/>
              </a:spcBef>
              <a:buClrTx/>
              <a:buFontTx/>
              <a:buNone/>
            </a:pPr>
            <a:r>
              <a:rPr lang="en-US" altLang="en-US" sz="2400">
                <a:latin typeface="Times New Roman" panose="02020603050405020304" pitchFamily="18" charset="0"/>
              </a:rPr>
              <a:t>climate is modified by microclimate</a:t>
            </a:r>
          </a:p>
          <a:p>
            <a:pPr lvl="1" eaLnBrk="1" hangingPunct="1">
              <a:spcBef>
                <a:spcPct val="0"/>
              </a:spcBef>
              <a:buClrTx/>
              <a:buFontTx/>
              <a:buNone/>
            </a:pPr>
            <a:r>
              <a:rPr lang="en-US" altLang="en-US" sz="2400">
                <a:latin typeface="Times New Roman" panose="02020603050405020304" pitchFamily="18" charset="0"/>
              </a:rPr>
              <a:t>diversification and segregation of ecological niche</a:t>
            </a:r>
          </a:p>
          <a:p>
            <a:pPr lvl="1" eaLnBrk="1" hangingPunct="1">
              <a:spcBef>
                <a:spcPct val="0"/>
              </a:spcBef>
              <a:buClrTx/>
              <a:buFontTx/>
              <a:buNone/>
            </a:pPr>
            <a:r>
              <a:rPr lang="en-US" altLang="en-US" sz="2400">
                <a:latin typeface="Times New Roman" panose="02020603050405020304" pitchFamily="18" charset="0"/>
              </a:rPr>
              <a:t>development of negative feedback loops</a:t>
            </a:r>
          </a:p>
        </p:txBody>
      </p:sp>
    </p:spTree>
    <p:extLst>
      <p:ext uri="{BB962C8B-B14F-4D97-AF65-F5344CB8AC3E}">
        <p14:creationId xmlns:p14="http://schemas.microsoft.com/office/powerpoint/2010/main" val="225051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F5653EED-B38B-4A36-A8B1-0B06DFEEE28C}"/>
              </a:ext>
            </a:extLst>
          </p:cNvPr>
          <p:cNvSpPr txBox="1">
            <a:spLocks noChangeArrowheads="1"/>
          </p:cNvSpPr>
          <p:nvPr/>
        </p:nvSpPr>
        <p:spPr bwMode="auto">
          <a:xfrm>
            <a:off x="533400" y="533400"/>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dirty="0">
                <a:latin typeface="Times New Roman" panose="02020603050405020304" pitchFamily="18" charset="0"/>
              </a:rPr>
              <a:t>During Succession – how nature restores itself</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Organisms modify their environment in such a way as to allow other species to enter the community. A positive feedback process reinforcing change.</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Development leads to co-development</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Biodiversity begets biodiversity – the tree is habitat for many more organisms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5" end="5"/>
                                            </p:txEl>
                                          </p:spTgt>
                                        </p:tgtEl>
                                        <p:attrNameLst>
                                          <p:attrName>style.visibility</p:attrName>
                                        </p:attrNameLst>
                                      </p:cBhvr>
                                      <p:to>
                                        <p:strVal val="visible"/>
                                      </p:to>
                                    </p:set>
                                    <p:animEffect transition="in" filter="fade">
                                      <p:cBhvr>
                                        <p:cTn id="7" dur="500"/>
                                        <p:tgtEl>
                                          <p:spTgt spid="15362">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8" end="8"/>
                                            </p:txEl>
                                          </p:spTgt>
                                        </p:tgtEl>
                                        <p:attrNameLst>
                                          <p:attrName>style.visibility</p:attrName>
                                        </p:attrNameLst>
                                      </p:cBhvr>
                                      <p:to>
                                        <p:strVal val="visible"/>
                                      </p:to>
                                    </p:set>
                                    <p:animEffect transition="in" filter="fade">
                                      <p:cBhvr>
                                        <p:cTn id="12" dur="500"/>
                                        <p:tgtEl>
                                          <p:spTgt spid="153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bfath\biol105\biomes.gif">
            <a:extLst>
              <a:ext uri="{FF2B5EF4-FFF2-40B4-BE49-F238E27FC236}">
                <a16:creationId xmlns:a16="http://schemas.microsoft.com/office/drawing/2014/main" id="{5C67809D-B3CA-464B-8B12-018B0D4734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
            <a:extLst>
              <a:ext uri="{FF2B5EF4-FFF2-40B4-BE49-F238E27FC236}">
                <a16:creationId xmlns:a16="http://schemas.microsoft.com/office/drawing/2014/main" id="{3E80427F-E0FD-46A7-A31B-29EF7BDA99D1}"/>
              </a:ext>
            </a:extLst>
          </p:cNvPr>
          <p:cNvSpPr txBox="1">
            <a:spLocks noChangeArrowheads="1"/>
          </p:cNvSpPr>
          <p:nvPr/>
        </p:nvSpPr>
        <p:spPr bwMode="auto">
          <a:xfrm>
            <a:off x="3233738" y="5334000"/>
            <a:ext cx="354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Biomes of the world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85801" y="1095375"/>
            <a:ext cx="5715000" cy="523220"/>
          </a:xfrm>
          <a:prstGeom prst="rect">
            <a:avLst/>
          </a:prstGeom>
          <a:noFill/>
          <a:ln w="9525">
            <a:noFill/>
            <a:miter lim="800000"/>
            <a:headEnd/>
            <a:tailEnd/>
          </a:ln>
        </p:spPr>
        <p:txBody>
          <a:bodyPr wrap="square">
            <a:spAutoFit/>
          </a:bodyPr>
          <a:lstStyle/>
          <a:p>
            <a:r>
              <a:rPr lang="en-US" sz="2800" b="1" dirty="0"/>
              <a:t>How do systems change over time?</a:t>
            </a:r>
            <a:endParaRPr lang="en-US" sz="2800" dirty="0"/>
          </a:p>
        </p:txBody>
      </p:sp>
      <p:pic>
        <p:nvPicPr>
          <p:cNvPr id="28675"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209800"/>
            <a:ext cx="5105400" cy="3886200"/>
          </a:xfrm>
          <a:prstGeom prst="rect">
            <a:avLst/>
          </a:prstGeom>
          <a:noFill/>
          <a:ln w="9525">
            <a:noFill/>
            <a:miter lim="800000"/>
            <a:headEnd/>
            <a:tailEnd/>
          </a:ln>
        </p:spPr>
      </p:pic>
      <p:sp>
        <p:nvSpPr>
          <p:cNvPr id="2" name="Rectangle 1"/>
          <p:cNvSpPr/>
          <p:nvPr/>
        </p:nvSpPr>
        <p:spPr>
          <a:xfrm>
            <a:off x="533400" y="2819400"/>
            <a:ext cx="3276600" cy="646331"/>
          </a:xfrm>
          <a:prstGeom prst="rect">
            <a:avLst/>
          </a:prstGeom>
        </p:spPr>
        <p:txBody>
          <a:bodyPr wrap="square">
            <a:spAutoFit/>
          </a:bodyPr>
          <a:lstStyle/>
          <a:p>
            <a:r>
              <a:rPr lang="en-US" b="1" dirty="0"/>
              <a:t>Logistic growth from early to late successional stages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36725" y="879475"/>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3795" name="Text Box 3"/>
          <p:cNvSpPr txBox="1">
            <a:spLocks noChangeArrowheads="1"/>
          </p:cNvSpPr>
          <p:nvPr/>
        </p:nvSpPr>
        <p:spPr bwMode="auto">
          <a:xfrm>
            <a:off x="533400" y="334963"/>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a:latin typeface="Times New Roman" pitchFamily="18" charset="0"/>
              </a:rPr>
              <a:t>Trends to be expected in ecosystem development</a:t>
            </a:r>
            <a:r>
              <a:rPr lang="en-US" altLang="en-US" sz="1800">
                <a:latin typeface="Times New Roman" pitchFamily="18" charset="0"/>
              </a:rPr>
              <a:t> (Odum 1969)</a:t>
            </a:r>
            <a:endParaRPr lang="en-US" altLang="en-US" sz="1100">
              <a:latin typeface="Times New Roman" pitchFamily="18" charset="0"/>
            </a:endParaRPr>
          </a:p>
          <a:p>
            <a:pPr eaLnBrk="1" hangingPunct="1">
              <a:spcBef>
                <a:spcPct val="0"/>
              </a:spcBef>
              <a:buClrTx/>
              <a:buSzTx/>
              <a:buFontTx/>
              <a:buNone/>
            </a:pPr>
            <a:endParaRPr lang="en-US" altLang="en-US" sz="1100">
              <a:latin typeface="Times New Roman" pitchFamily="18" charset="0"/>
            </a:endParaRPr>
          </a:p>
          <a:p>
            <a:pPr eaLnBrk="1" hangingPunct="1">
              <a:spcBef>
                <a:spcPct val="0"/>
              </a:spcBef>
              <a:buClrTx/>
              <a:buSzTx/>
              <a:buFontTx/>
              <a:buNone/>
            </a:pPr>
            <a:endParaRPr lang="en-US" altLang="en-US" sz="1100">
              <a:latin typeface="Times New Roman" pitchFamily="18" charset="0"/>
            </a:endParaRPr>
          </a:p>
          <a:p>
            <a:pPr eaLnBrk="1" hangingPunct="1">
              <a:spcBef>
                <a:spcPct val="0"/>
              </a:spcBef>
              <a:buClrTx/>
              <a:buSzTx/>
              <a:buFontTx/>
              <a:buNone/>
            </a:pPr>
            <a:r>
              <a:rPr lang="en-US" altLang="en-US" sz="1600" b="1">
                <a:latin typeface="Times New Roman" pitchFamily="18" charset="0"/>
              </a:rPr>
              <a:t>Ecosystem Attribute</a:t>
            </a:r>
            <a:r>
              <a:rPr lang="en-US" altLang="en-US" sz="1800">
                <a:latin typeface="Times New Roman" pitchFamily="18" charset="0"/>
              </a:rPr>
              <a:t> 				   	Developmental   Mature</a:t>
            </a:r>
          </a:p>
          <a:p>
            <a:pPr eaLnBrk="1" hangingPunct="1">
              <a:spcBef>
                <a:spcPct val="0"/>
              </a:spcBef>
              <a:buClrTx/>
              <a:buSzTx/>
              <a:buFontTx/>
              <a:buNone/>
            </a:pPr>
            <a:r>
              <a:rPr lang="en-US" altLang="en-US" sz="1200">
                <a:latin typeface="Times New Roman" pitchFamily="18" charset="0"/>
              </a:rPr>
              <a:t>						</a:t>
            </a:r>
            <a:r>
              <a:rPr lang="en-US" altLang="en-US" sz="1800">
                <a:latin typeface="Times New Roman" pitchFamily="18" charset="0"/>
              </a:rPr>
              <a:t>Stage	           Stage</a:t>
            </a:r>
          </a:p>
          <a:p>
            <a:pPr eaLnBrk="1" hangingPunct="1">
              <a:spcBef>
                <a:spcPct val="0"/>
              </a:spcBef>
              <a:buClrTx/>
              <a:buSzTx/>
              <a:buFontTx/>
              <a:buNone/>
            </a:pPr>
            <a:r>
              <a:rPr lang="en-US" altLang="en-US" sz="1800" u="sng">
                <a:latin typeface="Times New Roman" pitchFamily="18" charset="0"/>
              </a:rPr>
              <a:t>Community energetics</a:t>
            </a:r>
          </a:p>
          <a:p>
            <a:pPr eaLnBrk="1" hangingPunct="1">
              <a:spcBef>
                <a:spcPct val="0"/>
              </a:spcBef>
              <a:buClrTx/>
              <a:buSzTx/>
              <a:buFontTx/>
              <a:buNone/>
            </a:pPr>
            <a:r>
              <a:rPr lang="en-US" altLang="en-US" sz="1800">
                <a:latin typeface="Times New Roman" pitchFamily="18" charset="0"/>
              </a:rPr>
              <a:t>Gross production/community respiration (P/R ratio)	&gt;1		~1</a:t>
            </a:r>
          </a:p>
          <a:p>
            <a:pPr eaLnBrk="1" hangingPunct="1">
              <a:spcBef>
                <a:spcPct val="0"/>
              </a:spcBef>
              <a:buClrTx/>
              <a:buSzTx/>
              <a:buFontTx/>
              <a:buNone/>
            </a:pPr>
            <a:r>
              <a:rPr lang="en-US" altLang="en-US" sz="1800">
                <a:latin typeface="Times New Roman" pitchFamily="18" charset="0"/>
              </a:rPr>
              <a:t>Gross Production/standing crop biomass (P/B ratio)	high		low</a:t>
            </a:r>
          </a:p>
          <a:p>
            <a:pPr eaLnBrk="1" hangingPunct="1">
              <a:spcBef>
                <a:spcPct val="0"/>
              </a:spcBef>
              <a:buClrTx/>
              <a:buSzTx/>
              <a:buFontTx/>
              <a:buNone/>
            </a:pPr>
            <a:r>
              <a:rPr lang="en-US" altLang="en-US" sz="1800">
                <a:latin typeface="Times New Roman" pitchFamily="18" charset="0"/>
              </a:rPr>
              <a:t>Biomass supported/unit energy flow (B/E ratio)		low		high</a:t>
            </a:r>
          </a:p>
          <a:p>
            <a:pPr eaLnBrk="1" hangingPunct="1">
              <a:spcBef>
                <a:spcPct val="0"/>
              </a:spcBef>
              <a:buClrTx/>
              <a:buSzTx/>
              <a:buFontTx/>
              <a:buNone/>
            </a:pPr>
            <a:r>
              <a:rPr lang="en-US" altLang="en-US" sz="1800">
                <a:latin typeface="Times New Roman" pitchFamily="18" charset="0"/>
              </a:rPr>
              <a:t>Food chains					linear	             weblike</a:t>
            </a:r>
          </a:p>
          <a:p>
            <a:pPr eaLnBrk="1" hangingPunct="1">
              <a:spcBef>
                <a:spcPct val="0"/>
              </a:spcBef>
              <a:buClrTx/>
              <a:buSzTx/>
              <a:buFontTx/>
              <a:buNone/>
            </a:pPr>
            <a:endParaRPr lang="en-US" altLang="en-US" sz="1800">
              <a:latin typeface="Times New Roman" pitchFamily="18" charset="0"/>
            </a:endParaRPr>
          </a:p>
          <a:p>
            <a:pPr eaLnBrk="1" hangingPunct="1">
              <a:spcBef>
                <a:spcPct val="0"/>
              </a:spcBef>
              <a:buClrTx/>
              <a:buSzTx/>
              <a:buFontTx/>
              <a:buNone/>
            </a:pPr>
            <a:r>
              <a:rPr lang="en-US" altLang="en-US" sz="1800" u="sng">
                <a:latin typeface="Times New Roman" pitchFamily="18" charset="0"/>
              </a:rPr>
              <a:t>Nutrient cycling</a:t>
            </a:r>
          </a:p>
          <a:p>
            <a:pPr eaLnBrk="1" hangingPunct="1">
              <a:spcBef>
                <a:spcPct val="0"/>
              </a:spcBef>
              <a:buClrTx/>
              <a:buSzTx/>
              <a:buFontTx/>
              <a:buNone/>
            </a:pPr>
            <a:r>
              <a:rPr lang="en-US" altLang="en-US" sz="1800">
                <a:latin typeface="Times New Roman" pitchFamily="18" charset="0"/>
              </a:rPr>
              <a:t>Mineral cycles					open		closed</a:t>
            </a:r>
          </a:p>
          <a:p>
            <a:pPr eaLnBrk="1" hangingPunct="1">
              <a:spcBef>
                <a:spcPct val="0"/>
              </a:spcBef>
              <a:buClrTx/>
              <a:buSzTx/>
              <a:buFontTx/>
              <a:buNone/>
            </a:pPr>
            <a:r>
              <a:rPr lang="en-US" altLang="en-US" sz="1800">
                <a:latin typeface="Times New Roman" pitchFamily="18" charset="0"/>
              </a:rPr>
              <a:t>Nutrient exchange rate				rapid		slow</a:t>
            </a:r>
          </a:p>
          <a:p>
            <a:pPr eaLnBrk="1" hangingPunct="1">
              <a:spcBef>
                <a:spcPct val="0"/>
              </a:spcBef>
              <a:buClrTx/>
              <a:buSzTx/>
              <a:buFontTx/>
              <a:buNone/>
            </a:pPr>
            <a:r>
              <a:rPr lang="en-US" altLang="en-US" sz="1800">
                <a:latin typeface="Times New Roman" pitchFamily="18" charset="0"/>
              </a:rPr>
              <a:t>Nutrient conservation				poor		good</a:t>
            </a:r>
          </a:p>
          <a:p>
            <a:pPr eaLnBrk="1" hangingPunct="1">
              <a:spcBef>
                <a:spcPct val="0"/>
              </a:spcBef>
              <a:buClrTx/>
              <a:buSzTx/>
              <a:buFontTx/>
              <a:buNone/>
            </a:pPr>
            <a:endParaRPr lang="en-US" altLang="en-US" sz="1800">
              <a:latin typeface="Times New Roman" pitchFamily="18" charset="0"/>
            </a:endParaRPr>
          </a:p>
          <a:p>
            <a:pPr eaLnBrk="1" hangingPunct="1">
              <a:spcBef>
                <a:spcPct val="0"/>
              </a:spcBef>
              <a:buClrTx/>
              <a:buSzTx/>
              <a:buFontTx/>
              <a:buNone/>
            </a:pPr>
            <a:r>
              <a:rPr lang="en-US" altLang="en-US" sz="1800" u="sng">
                <a:latin typeface="Times New Roman" pitchFamily="18" charset="0"/>
              </a:rPr>
              <a:t>Overall homeostasis</a:t>
            </a:r>
          </a:p>
          <a:p>
            <a:pPr eaLnBrk="1" hangingPunct="1">
              <a:spcBef>
                <a:spcPct val="0"/>
              </a:spcBef>
              <a:buClrTx/>
              <a:buSzTx/>
              <a:buFontTx/>
              <a:buNone/>
            </a:pPr>
            <a:r>
              <a:rPr lang="en-US" altLang="en-US" sz="1800">
                <a:latin typeface="Times New Roman" pitchFamily="18" charset="0"/>
              </a:rPr>
              <a:t>Stability (resistance to external perturbations)		poor		good</a:t>
            </a:r>
          </a:p>
          <a:p>
            <a:pPr eaLnBrk="1" hangingPunct="1">
              <a:spcBef>
                <a:spcPct val="0"/>
              </a:spcBef>
              <a:buClrTx/>
              <a:buSzTx/>
              <a:buFontTx/>
              <a:buNone/>
            </a:pPr>
            <a:r>
              <a:rPr lang="en-US" altLang="en-US" sz="1800">
                <a:latin typeface="Times New Roman" pitchFamily="18" charset="0"/>
              </a:rPr>
              <a:t>Entropy						high		low</a:t>
            </a:r>
          </a:p>
          <a:p>
            <a:pPr eaLnBrk="1" hangingPunct="1">
              <a:spcBef>
                <a:spcPct val="0"/>
              </a:spcBef>
              <a:buClrTx/>
              <a:buSzTx/>
              <a:buFontTx/>
              <a:buNone/>
            </a:pPr>
            <a:r>
              <a:rPr lang="en-US" altLang="en-US" sz="1800">
                <a:latin typeface="Times New Roman" pitchFamily="18" charset="0"/>
              </a:rPr>
              <a:t>Information					low		high</a:t>
            </a:r>
          </a:p>
        </p:txBody>
      </p:sp>
    </p:spTree>
    <p:extLst>
      <p:ext uri="{BB962C8B-B14F-4D97-AF65-F5344CB8AC3E}">
        <p14:creationId xmlns:p14="http://schemas.microsoft.com/office/powerpoint/2010/main" val="101012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04800" y="381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3200" b="1" i="1">
                <a:latin typeface="Times New Roman" pitchFamily="18" charset="0"/>
              </a:rPr>
              <a:t>Bioenergetic model of succession</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8800" y="3276600"/>
            <a:ext cx="596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1219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a:latin typeface="Times New Roman" pitchFamily="18" charset="0"/>
              </a:rPr>
              <a:t>In early stages of succession, P&gt;R and excess is channeled into growth and accumulation of biomass.</a:t>
            </a:r>
          </a:p>
          <a:p>
            <a:pPr eaLnBrk="1" hangingPunct="1">
              <a:spcBef>
                <a:spcPct val="0"/>
              </a:spcBef>
              <a:buClrTx/>
              <a:buSzTx/>
              <a:buFontTx/>
              <a:buNone/>
            </a:pPr>
            <a:endParaRPr lang="en-US" altLang="en-US" sz="2000">
              <a:latin typeface="Times New Roman" pitchFamily="18" charset="0"/>
            </a:endParaRPr>
          </a:p>
          <a:p>
            <a:pPr eaLnBrk="1" hangingPunct="1">
              <a:spcBef>
                <a:spcPct val="0"/>
              </a:spcBef>
              <a:buClrTx/>
              <a:buSzTx/>
              <a:buFontTx/>
              <a:buNone/>
            </a:pPr>
            <a:r>
              <a:rPr lang="en-US" altLang="en-US" sz="2000">
                <a:latin typeface="Times New Roman" pitchFamily="18" charset="0"/>
              </a:rPr>
              <a:t>Increase capacity and complexity of the energy storage compartments (total biomass of all species and trophic levels) as well as the complexity of energy transfer pathways.</a:t>
            </a:r>
          </a:p>
        </p:txBody>
      </p:sp>
      <p:sp>
        <p:nvSpPr>
          <p:cNvPr id="5" name="Rectangle 1"/>
          <p:cNvSpPr>
            <a:spLocks noChangeArrowheads="1"/>
          </p:cNvSpPr>
          <p:nvPr/>
        </p:nvSpPr>
        <p:spPr bwMode="auto">
          <a:xfrm>
            <a:off x="304800" y="12954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a:latin typeface="Times New Roman" pitchFamily="18" charset="0"/>
              </a:rPr>
              <a:t>In late stages of succession, P=R as maintenance costs increase respiration</a:t>
            </a:r>
          </a:p>
          <a:p>
            <a:pPr eaLnBrk="1" hangingPunct="1">
              <a:spcBef>
                <a:spcPct val="0"/>
              </a:spcBef>
              <a:buClrTx/>
              <a:buSzTx/>
              <a:buFontTx/>
              <a:buNone/>
            </a:pPr>
            <a:endParaRPr lang="en-US" altLang="en-US" sz="2000">
              <a:latin typeface="Times New Roman" pitchFamily="18" charset="0"/>
            </a:endParaRPr>
          </a:p>
          <a:p>
            <a:pPr eaLnBrk="1" hangingPunct="1">
              <a:spcBef>
                <a:spcPct val="0"/>
              </a:spcBef>
              <a:buClrTx/>
              <a:buSzTx/>
              <a:buFontTx/>
              <a:buNone/>
            </a:pPr>
            <a:r>
              <a:rPr lang="en-US" altLang="en-US" sz="2000">
                <a:latin typeface="Times New Roman" pitchFamily="18" charset="0"/>
              </a:rPr>
              <a:t>Negative feedback maintains steady state, with little or no change in biomass (network, feedback, cycling).</a:t>
            </a:r>
          </a:p>
        </p:txBody>
      </p:sp>
      <p:cxnSp>
        <p:nvCxnSpPr>
          <p:cNvPr id="7" name="Straight Arrow Connector 6"/>
          <p:cNvCxnSpPr>
            <a:cxnSpLocks noChangeShapeType="1"/>
          </p:cNvCxnSpPr>
          <p:nvPr/>
        </p:nvCxnSpPr>
        <p:spPr bwMode="auto">
          <a:xfrm rot="5400000">
            <a:off x="4572001" y="4648200"/>
            <a:ext cx="304800" cy="3175"/>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5400000">
            <a:off x="4341813" y="4876800"/>
            <a:ext cx="306388" cy="1587"/>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rot="5400000">
            <a:off x="4725194" y="4418806"/>
            <a:ext cx="4572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a:off x="4877594" y="4190206"/>
            <a:ext cx="6096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a:off x="7123113" y="4305300"/>
            <a:ext cx="230188" cy="1587"/>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74287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a:off x="77335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8039100" y="4305300"/>
            <a:ext cx="230188" cy="1588"/>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3751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nodeType="afterEffect">
                                  <p:stCondLst>
                                    <p:cond delay="2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400"/>
                            </p:stCondLst>
                            <p:childTnLst>
                              <p:par>
                                <p:cTn id="14" presetID="1" presetClass="entr" presetSubtype="0" fill="hold"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20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nodeType="afterGroup">
                            <p:stCondLst>
                              <p:cond delay="200"/>
                            </p:stCondLst>
                            <p:childTnLst>
                              <p:par>
                                <p:cTn id="31" presetID="1" presetClass="entr" presetSubtype="0" fill="hold" nodeType="afterEffect">
                                  <p:stCondLst>
                                    <p:cond delay="20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nodeType="afterGroup">
                            <p:stCondLst>
                              <p:cond delay="400"/>
                            </p:stCondLst>
                            <p:childTnLst>
                              <p:par>
                                <p:cTn id="34" presetID="1" presetClass="entr" presetSubtype="0" fill="hold" nodeType="afterEffect">
                                  <p:stCondLst>
                                    <p:cond delay="20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Odum</a:t>
            </a:r>
            <a:r>
              <a:rPr lang="en-US" dirty="0"/>
              <a:t>, EP 1969</a:t>
            </a:r>
            <a:br>
              <a:rPr lang="en-US" dirty="0"/>
            </a:br>
            <a:r>
              <a:rPr lang="en-US" dirty="0"/>
              <a:t>Strategy of Ecosystem Development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981200"/>
            <a:ext cx="6642773" cy="3581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85800" y="1095375"/>
            <a:ext cx="8077199" cy="523220"/>
          </a:xfrm>
          <a:prstGeom prst="rect">
            <a:avLst/>
          </a:prstGeom>
          <a:noFill/>
          <a:ln w="9525">
            <a:noFill/>
            <a:miter lim="800000"/>
            <a:headEnd/>
            <a:tailEnd/>
          </a:ln>
        </p:spPr>
        <p:txBody>
          <a:bodyPr wrap="square">
            <a:spAutoFit/>
          </a:bodyPr>
          <a:lstStyle/>
          <a:p>
            <a:r>
              <a:rPr lang="en-US" sz="2800" b="1" dirty="0"/>
              <a:t>Logistic growth from early to late </a:t>
            </a:r>
            <a:r>
              <a:rPr lang="en-US" sz="2800" b="1" dirty="0" err="1"/>
              <a:t>successional</a:t>
            </a:r>
            <a:r>
              <a:rPr lang="en-US" sz="2800" b="1" dirty="0"/>
              <a:t> stages</a:t>
            </a:r>
            <a:endParaRPr lang="en-US" sz="2800" dirty="0"/>
          </a:p>
        </p:txBody>
      </p:sp>
      <p:pic>
        <p:nvPicPr>
          <p:cNvPr id="28675"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209800"/>
            <a:ext cx="5105400" cy="3886200"/>
          </a:xfrm>
          <a:prstGeom prst="rect">
            <a:avLst/>
          </a:prstGeom>
          <a:noFill/>
          <a:ln w="9525">
            <a:noFill/>
            <a:miter lim="800000"/>
            <a:headEnd/>
            <a:tailEnd/>
          </a:ln>
        </p:spPr>
      </p:pic>
      <p:sp>
        <p:nvSpPr>
          <p:cNvPr id="2" name="TextBox 1"/>
          <p:cNvSpPr txBox="1"/>
          <p:nvPr/>
        </p:nvSpPr>
        <p:spPr>
          <a:xfrm>
            <a:off x="4724400" y="4572000"/>
            <a:ext cx="1216487" cy="923330"/>
          </a:xfrm>
          <a:prstGeom prst="rect">
            <a:avLst/>
          </a:prstGeom>
          <a:noFill/>
        </p:spPr>
        <p:txBody>
          <a:bodyPr wrap="none" rtlCol="0">
            <a:spAutoFit/>
          </a:bodyPr>
          <a:lstStyle/>
          <a:p>
            <a:r>
              <a:rPr lang="en-US" dirty="0"/>
              <a:t>Production</a:t>
            </a:r>
          </a:p>
          <a:p>
            <a:r>
              <a:rPr lang="en-US" dirty="0"/>
              <a:t>Growth</a:t>
            </a:r>
          </a:p>
          <a:p>
            <a:r>
              <a:rPr lang="en-US" dirty="0"/>
              <a:t>Quantity</a:t>
            </a:r>
          </a:p>
        </p:txBody>
      </p:sp>
      <p:sp>
        <p:nvSpPr>
          <p:cNvPr id="5" name="TextBox 4"/>
          <p:cNvSpPr txBox="1"/>
          <p:nvPr/>
        </p:nvSpPr>
        <p:spPr>
          <a:xfrm>
            <a:off x="7089313" y="2429470"/>
            <a:ext cx="1162691" cy="923330"/>
          </a:xfrm>
          <a:prstGeom prst="rect">
            <a:avLst/>
          </a:prstGeom>
          <a:noFill/>
        </p:spPr>
        <p:txBody>
          <a:bodyPr wrap="none" rtlCol="0">
            <a:spAutoFit/>
          </a:bodyPr>
          <a:lstStyle/>
          <a:p>
            <a:r>
              <a:rPr lang="en-US" dirty="0"/>
              <a:t>Protection</a:t>
            </a:r>
          </a:p>
          <a:p>
            <a:r>
              <a:rPr lang="en-US" dirty="0"/>
              <a:t>Stability</a:t>
            </a:r>
          </a:p>
          <a:p>
            <a:r>
              <a:rPr lang="en-US" dirty="0"/>
              <a:t>Quality</a:t>
            </a:r>
          </a:p>
        </p:txBody>
      </p:sp>
    </p:spTree>
    <p:extLst>
      <p:ext uri="{BB962C8B-B14F-4D97-AF65-F5344CB8AC3E}">
        <p14:creationId xmlns:p14="http://schemas.microsoft.com/office/powerpoint/2010/main" val="205950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85801" y="1095375"/>
            <a:ext cx="7620000" cy="954107"/>
          </a:xfrm>
          <a:prstGeom prst="rect">
            <a:avLst/>
          </a:prstGeom>
          <a:noFill/>
          <a:ln w="9525">
            <a:noFill/>
            <a:miter lim="800000"/>
            <a:headEnd/>
            <a:tailEnd/>
          </a:ln>
        </p:spPr>
        <p:txBody>
          <a:bodyPr wrap="square">
            <a:spAutoFit/>
          </a:bodyPr>
          <a:lstStyle/>
          <a:p>
            <a:r>
              <a:rPr lang="en-US" sz="2800" b="1" dirty="0"/>
              <a:t>Ecosystem services</a:t>
            </a:r>
            <a:r>
              <a:rPr lang="en-US" sz="2800" dirty="0"/>
              <a:t> are extracted to exploit growth phase</a:t>
            </a:r>
          </a:p>
        </p:txBody>
      </p:sp>
      <p:sp>
        <p:nvSpPr>
          <p:cNvPr id="28676" name="Text Box 6"/>
          <p:cNvSpPr txBox="1">
            <a:spLocks noChangeArrowheads="1"/>
          </p:cNvSpPr>
          <p:nvPr/>
        </p:nvSpPr>
        <p:spPr bwMode="auto">
          <a:xfrm>
            <a:off x="517525" y="2616200"/>
            <a:ext cx="3063875" cy="2677656"/>
          </a:xfrm>
          <a:prstGeom prst="rect">
            <a:avLst/>
          </a:prstGeom>
          <a:noFill/>
          <a:ln w="9525">
            <a:noFill/>
            <a:miter lim="800000"/>
            <a:headEnd/>
            <a:tailEnd/>
          </a:ln>
        </p:spPr>
        <p:txBody>
          <a:bodyPr wrap="square">
            <a:spAutoFit/>
          </a:bodyPr>
          <a:lstStyle/>
          <a:p>
            <a:r>
              <a:rPr lang="en-US" sz="2800" dirty="0">
                <a:solidFill>
                  <a:srgbClr val="0033CC"/>
                </a:solidFill>
              </a:rPr>
              <a:t>Human induced succession –deforestation, agriculture– moves the system back to earlier stage.</a:t>
            </a:r>
          </a:p>
        </p:txBody>
      </p:sp>
      <p:grpSp>
        <p:nvGrpSpPr>
          <p:cNvPr id="2" name="Group 7"/>
          <p:cNvGrpSpPr/>
          <p:nvPr/>
        </p:nvGrpSpPr>
        <p:grpSpPr>
          <a:xfrm>
            <a:off x="3657600" y="2209800"/>
            <a:ext cx="5105400" cy="3886200"/>
            <a:chOff x="4297363" y="3048000"/>
            <a:chExt cx="4846637" cy="3633788"/>
          </a:xfrm>
        </p:grpSpPr>
        <p:pic>
          <p:nvPicPr>
            <p:cNvPr id="28675"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7363" y="3048000"/>
              <a:ext cx="4846637" cy="3633788"/>
            </a:xfrm>
            <a:prstGeom prst="rect">
              <a:avLst/>
            </a:prstGeom>
            <a:noFill/>
            <a:ln w="9525">
              <a:noFill/>
              <a:miter lim="800000"/>
              <a:headEnd/>
              <a:tailEnd/>
            </a:ln>
          </p:spPr>
        </p:pic>
        <p:sp>
          <p:nvSpPr>
            <p:cNvPr id="28677" name="Oval 7"/>
            <p:cNvSpPr>
              <a:spLocks noChangeArrowheads="1"/>
            </p:cNvSpPr>
            <p:nvPr/>
          </p:nvSpPr>
          <p:spPr bwMode="auto">
            <a:xfrm rot="1793576">
              <a:off x="6096000" y="3048000"/>
              <a:ext cx="533400" cy="3276600"/>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descr="http://www.marietta.edu/~biol/102/ecycl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25475"/>
            <a:ext cx="7315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1300" y="1880472"/>
            <a:ext cx="3581400" cy="3197143"/>
          </a:xfrm>
          <a:prstGeom prst="rect">
            <a:avLst/>
          </a:prstGeom>
          <a:noFill/>
          <a:ln w="9525">
            <a:noFill/>
            <a:miter lim="800000"/>
            <a:headEnd/>
            <a:tailEnd/>
          </a:ln>
          <a:effectLst/>
        </p:spPr>
      </p:pic>
      <p:sp>
        <p:nvSpPr>
          <p:cNvPr id="5" name="TextBox 4"/>
          <p:cNvSpPr txBox="1"/>
          <p:nvPr/>
        </p:nvSpPr>
        <p:spPr>
          <a:xfrm>
            <a:off x="76201" y="5135940"/>
            <a:ext cx="3047999" cy="1569660"/>
          </a:xfrm>
          <a:prstGeom prst="rect">
            <a:avLst/>
          </a:prstGeom>
          <a:noFill/>
        </p:spPr>
        <p:txBody>
          <a:bodyPr wrap="square" rtlCol="0">
            <a:spAutoFit/>
          </a:bodyPr>
          <a:lstStyle/>
          <a:p>
            <a:r>
              <a:rPr lang="en-US" sz="2400" dirty="0"/>
              <a:t>Compartment model of the basic kinds of environment required by humans</a:t>
            </a:r>
          </a:p>
        </p:txBody>
      </p:sp>
      <p:pic>
        <p:nvPicPr>
          <p:cNvPr id="3075"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76200"/>
            <a:ext cx="2743200" cy="1828800"/>
          </a:xfrm>
          <a:prstGeom prst="rect">
            <a:avLst/>
          </a:prstGeom>
          <a:noFill/>
          <a:ln w="9525">
            <a:noFill/>
            <a:miter lim="800000"/>
            <a:headEnd/>
            <a:tailEnd/>
          </a:ln>
          <a:effectLst/>
        </p:spPr>
      </p:pic>
      <p:pic>
        <p:nvPicPr>
          <p:cNvPr id="9" name="Picture 8" descr="P1010701.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3200400" y="5029200"/>
            <a:ext cx="2743200" cy="1828800"/>
          </a:xfrm>
          <a:prstGeom prst="rect">
            <a:avLst/>
          </a:prstGeom>
        </p:spPr>
      </p:pic>
      <p:pic>
        <p:nvPicPr>
          <p:cNvPr id="10" name="Picture 9" descr="P1040239.JPG"/>
          <p:cNvPicPr>
            <a:picLocks/>
          </p:cNvPicPr>
          <p:nvPr/>
        </p:nvPicPr>
        <p:blipFill>
          <a:blip r:embed="rId5" cstate="email">
            <a:extLst>
              <a:ext uri="{28A0092B-C50C-407E-A947-70E740481C1C}">
                <a14:useLocalDpi xmlns:a14="http://schemas.microsoft.com/office/drawing/2010/main"/>
              </a:ext>
            </a:extLst>
          </a:blip>
          <a:stretch>
            <a:fillRect/>
          </a:stretch>
        </p:blipFill>
        <p:spPr>
          <a:xfrm>
            <a:off x="6324600" y="2514600"/>
            <a:ext cx="2743200" cy="1828800"/>
          </a:xfrm>
          <a:prstGeom prst="rect">
            <a:avLst/>
          </a:prstGeom>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323" y="2514600"/>
            <a:ext cx="2732077" cy="1828800"/>
          </a:xfrm>
          <a:prstGeom prst="rect">
            <a:avLst/>
          </a:prstGeom>
          <a:noFill/>
          <a:ln w="9525">
            <a:noFill/>
            <a:miter lim="800000"/>
            <a:headEnd/>
            <a:tailEnd/>
          </a:ln>
          <a:effectLst/>
        </p:spPr>
      </p:pic>
      <p:sp>
        <p:nvSpPr>
          <p:cNvPr id="12" name="TextBox 11"/>
          <p:cNvSpPr txBox="1"/>
          <p:nvPr/>
        </p:nvSpPr>
        <p:spPr>
          <a:xfrm>
            <a:off x="5943601" y="5417403"/>
            <a:ext cx="3276599" cy="830997"/>
          </a:xfrm>
          <a:prstGeom prst="rect">
            <a:avLst/>
          </a:prstGeom>
          <a:noFill/>
        </p:spPr>
        <p:txBody>
          <a:bodyPr wrap="square" rtlCol="0">
            <a:spAutoFit/>
          </a:bodyPr>
          <a:lstStyle/>
          <a:p>
            <a:r>
              <a:rPr lang="en-US" sz="2400" dirty="0"/>
              <a:t>partitioned according to ecosystem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par>
                          <p:cTn id="10" fill="hold">
                            <p:stCondLst>
                              <p:cond delay="1000"/>
                            </p:stCondLst>
                            <p:childTnLst>
                              <p:par>
                                <p:cTn id="11" presetID="55"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500"/>
                            </p:stCondLst>
                            <p:childTnLst>
                              <p:par>
                                <p:cTn id="17" presetID="55"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4000"/>
                            </p:stCondLst>
                            <p:childTnLst>
                              <p:par>
                                <p:cTn id="23" presetID="55" presetClass="entr" presetSubtype="0" fill="hold" nodeType="afterEffect">
                                  <p:stCondLst>
                                    <p:cond delay="50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strVal val="#ppt_w*0.70"/>
                                          </p:val>
                                        </p:tav>
                                        <p:tav tm="100000">
                                          <p:val>
                                            <p:strVal val="#ppt_w"/>
                                          </p:val>
                                        </p:tav>
                                      </p:tavLst>
                                    </p:anim>
                                    <p:anim calcmode="lin" valueType="num">
                                      <p:cBhvr>
                                        <p:cTn id="26" dur="1000" fill="hold"/>
                                        <p:tgtEl>
                                          <p:spTgt spid="3076"/>
                                        </p:tgtEl>
                                        <p:attrNameLst>
                                          <p:attrName>ppt_h</p:attrName>
                                        </p:attrNameLst>
                                      </p:cBhvr>
                                      <p:tavLst>
                                        <p:tav tm="0">
                                          <p:val>
                                            <p:strVal val="#ppt_h"/>
                                          </p:val>
                                        </p:tav>
                                        <p:tav tm="100000">
                                          <p:val>
                                            <p:strVal val="#ppt_h"/>
                                          </p:val>
                                        </p:tav>
                                      </p:tavLst>
                                    </p:anim>
                                    <p:animEffect transition="in" filter="fade">
                                      <p:cBhvr>
                                        <p:cTn id="2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43.photobucket.com/albums/e358/urbanscout/succession-subsistenc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57200"/>
            <a:ext cx="835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362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463550"/>
            <a:ext cx="8458200" cy="5762625"/>
            <a:chOff x="381000" y="464290"/>
            <a:chExt cx="8458200" cy="5761250"/>
          </a:xfrm>
        </p:grpSpPr>
        <p:grpSp>
          <p:nvGrpSpPr>
            <p:cNvPr id="36869" name="Group 7"/>
            <p:cNvGrpSpPr>
              <a:grpSpLocks/>
            </p:cNvGrpSpPr>
            <p:nvPr/>
          </p:nvGrpSpPr>
          <p:grpSpPr bwMode="auto">
            <a:xfrm>
              <a:off x="381000" y="464290"/>
              <a:ext cx="8458200" cy="5761250"/>
              <a:chOff x="381000" y="464290"/>
              <a:chExt cx="8458200" cy="5761250"/>
            </a:xfrm>
          </p:grpSpPr>
          <p:sp>
            <p:nvSpPr>
              <p:cNvPr id="36871" name="Text Box 84"/>
              <p:cNvSpPr txBox="1">
                <a:spLocks noChangeArrowheads="1"/>
              </p:cNvSpPr>
              <p:nvPr/>
            </p:nvSpPr>
            <p:spPr bwMode="auto">
              <a:xfrm>
                <a:off x="381000" y="464290"/>
                <a:ext cx="8458200" cy="9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cs typeface="Times New Roman" pitchFamily="18" charset="0"/>
                  </a:rPr>
                  <a:t>Complex Systems Cycle</a:t>
                </a:r>
                <a:r>
                  <a:rPr lang="en-US" altLang="en-US" sz="2800" b="1">
                    <a:latin typeface="Times New Roman" pitchFamily="18" charset="0"/>
                  </a:rPr>
                  <a:t>: </a:t>
                </a:r>
                <a:r>
                  <a:rPr lang="en-US" altLang="en-US" sz="2800">
                    <a:latin typeface="Times New Roman" pitchFamily="18" charset="0"/>
                  </a:rPr>
                  <a:t>Holling’s 4-stage model of </a:t>
                </a:r>
                <a:r>
                  <a:rPr lang="en-US" altLang="en-US" sz="2800">
                    <a:latin typeface="Times New Roman" pitchFamily="18" charset="0"/>
                    <a:cs typeface="Times New Roman" pitchFamily="18" charset="0"/>
                  </a:rPr>
                  <a:t>ecosystem dynamics</a:t>
                </a:r>
                <a:endParaRPr lang="en-US" altLang="en-US" sz="2800">
                  <a:latin typeface="Times New Roman" pitchFamily="18" charset="0"/>
                </a:endParaRPr>
              </a:p>
            </p:txBody>
          </p:sp>
          <p:pic>
            <p:nvPicPr>
              <p:cNvPr id="3687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286000"/>
                <a:ext cx="58674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TextBox 8"/>
            <p:cNvSpPr txBox="1">
              <a:spLocks noChangeArrowheads="1"/>
            </p:cNvSpPr>
            <p:nvPr/>
          </p:nvSpPr>
          <p:spPr bwMode="auto">
            <a:xfrm rot="-5400000">
              <a:off x="1757112" y="4186488"/>
              <a:ext cx="127470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complexity</a:t>
              </a:r>
            </a:p>
          </p:txBody>
        </p:sp>
      </p:grpSp>
      <p:sp>
        <p:nvSpPr>
          <p:cNvPr id="7" name="Freeform 6"/>
          <p:cNvSpPr/>
          <p:nvPr/>
        </p:nvSpPr>
        <p:spPr>
          <a:xfrm>
            <a:off x="3948113" y="2946400"/>
            <a:ext cx="2540000" cy="2162175"/>
          </a:xfrm>
          <a:custGeom>
            <a:avLst/>
            <a:gdLst>
              <a:gd name="connsiteX0" fmla="*/ 0 w 2540000"/>
              <a:gd name="connsiteY0" fmla="*/ 2162629 h 2162629"/>
              <a:gd name="connsiteX1" fmla="*/ 478971 w 2540000"/>
              <a:gd name="connsiteY1" fmla="*/ 2032000 h 2162629"/>
              <a:gd name="connsiteX2" fmla="*/ 928914 w 2540000"/>
              <a:gd name="connsiteY2" fmla="*/ 1480457 h 2162629"/>
              <a:gd name="connsiteX3" fmla="*/ 1364343 w 2540000"/>
              <a:gd name="connsiteY3" fmla="*/ 653143 h 2162629"/>
              <a:gd name="connsiteX4" fmla="*/ 1901371 w 2540000"/>
              <a:gd name="connsiteY4" fmla="*/ 130629 h 2162629"/>
              <a:gd name="connsiteX5" fmla="*/ 2540000 w 2540000"/>
              <a:gd name="connsiteY5" fmla="*/ 0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162629">
                <a:moveTo>
                  <a:pt x="0" y="2162629"/>
                </a:moveTo>
                <a:cubicBezTo>
                  <a:pt x="162076" y="2154162"/>
                  <a:pt x="324152" y="2145695"/>
                  <a:pt x="478971" y="2032000"/>
                </a:cubicBezTo>
                <a:cubicBezTo>
                  <a:pt x="633790" y="1918305"/>
                  <a:pt x="781352" y="1710266"/>
                  <a:pt x="928914" y="1480457"/>
                </a:cubicBezTo>
                <a:cubicBezTo>
                  <a:pt x="1076476" y="1250648"/>
                  <a:pt x="1202267" y="878114"/>
                  <a:pt x="1364343" y="653143"/>
                </a:cubicBezTo>
                <a:cubicBezTo>
                  <a:pt x="1526419" y="428172"/>
                  <a:pt x="1705428" y="239486"/>
                  <a:pt x="1901371" y="130629"/>
                </a:cubicBezTo>
                <a:cubicBezTo>
                  <a:pt x="2097314" y="21772"/>
                  <a:pt x="2318657" y="10886"/>
                  <a:pt x="2540000" y="0"/>
                </a:cubicBezTo>
              </a:path>
            </a:pathLst>
          </a:custGeom>
          <a:ln w="101600">
            <a:solidFill>
              <a:schemeClr val="accent1">
                <a:shade val="60000"/>
                <a:satMod val="110000"/>
                <a:alpha val="7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 Box 84"/>
          <p:cNvSpPr txBox="1">
            <a:spLocks noChangeArrowheads="1"/>
          </p:cNvSpPr>
          <p:nvPr/>
        </p:nvSpPr>
        <p:spPr bwMode="auto">
          <a:xfrm>
            <a:off x="533400" y="14478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a:latin typeface="Times New Roman" pitchFamily="18" charset="0"/>
                <a:cs typeface="Times New Roman" pitchFamily="18" charset="0"/>
              </a:rPr>
              <a:t>Logistic growth only captures part of the cycle</a:t>
            </a:r>
            <a:endParaRPr lang="en-US" altLang="en-US" sz="2800">
              <a:latin typeface="Times New Roman"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5994" y="2072653"/>
            <a:ext cx="2362200" cy="2971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882" y="4503499"/>
            <a:ext cx="1935718" cy="1935718"/>
          </a:xfrm>
          <a:prstGeom prst="rect">
            <a:avLst/>
          </a:prstGeom>
        </p:spPr>
      </p:pic>
    </p:spTree>
    <p:extLst>
      <p:ext uri="{BB962C8B-B14F-4D97-AF65-F5344CB8AC3E}">
        <p14:creationId xmlns:p14="http://schemas.microsoft.com/office/powerpoint/2010/main" val="101301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noChangeAspect="1"/>
          </p:cNvGrpSpPr>
          <p:nvPr/>
        </p:nvGrpSpPr>
        <p:grpSpPr bwMode="auto">
          <a:xfrm>
            <a:off x="912813" y="912813"/>
            <a:ext cx="6900862" cy="4421187"/>
            <a:chOff x="1430" y="2659"/>
            <a:chExt cx="9072" cy="5814"/>
          </a:xfrm>
        </p:grpSpPr>
        <p:sp>
          <p:nvSpPr>
            <p:cNvPr id="38918" name="AutoShape 3"/>
            <p:cNvSpPr>
              <a:spLocks noChangeAspect="1" noChangeArrowheads="1" noTextEdit="1"/>
            </p:cNvSpPr>
            <p:nvPr/>
          </p:nvSpPr>
          <p:spPr bwMode="auto">
            <a:xfrm>
              <a:off x="1430" y="2659"/>
              <a:ext cx="9072" cy="58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Text Box 4"/>
            <p:cNvSpPr txBox="1">
              <a:spLocks noChangeArrowheads="1"/>
            </p:cNvSpPr>
            <p:nvPr/>
          </p:nvSpPr>
          <p:spPr bwMode="auto">
            <a:xfrm>
              <a:off x="3098" y="2659"/>
              <a:ext cx="2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endParaRPr lang="pt-PT" altLang="en-US" sz="1200">
                <a:solidFill>
                  <a:srgbClr val="000000"/>
                </a:solidFill>
                <a:latin typeface="Arial" charset="0"/>
              </a:endParaRPr>
            </a:p>
          </p:txBody>
        </p:sp>
        <p:sp>
          <p:nvSpPr>
            <p:cNvPr id="38920" name="Line 5"/>
            <p:cNvSpPr>
              <a:spLocks noChangeShapeType="1"/>
            </p:cNvSpPr>
            <p:nvPr/>
          </p:nvSpPr>
          <p:spPr bwMode="auto">
            <a:xfrm flipV="1">
              <a:off x="3040" y="3114"/>
              <a:ext cx="0" cy="452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Line 6"/>
            <p:cNvSpPr>
              <a:spLocks noChangeShapeType="1"/>
            </p:cNvSpPr>
            <p:nvPr/>
          </p:nvSpPr>
          <p:spPr bwMode="auto">
            <a:xfrm>
              <a:off x="3040" y="7638"/>
              <a:ext cx="5954"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2" name="Text Box 7"/>
            <p:cNvSpPr txBox="1">
              <a:spLocks noChangeArrowheads="1"/>
            </p:cNvSpPr>
            <p:nvPr/>
          </p:nvSpPr>
          <p:spPr bwMode="auto">
            <a:xfrm>
              <a:off x="1430" y="4962"/>
              <a:ext cx="998" cy="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200">
                  <a:solidFill>
                    <a:srgbClr val="000000"/>
                  </a:solidFill>
                  <a:latin typeface="Arial" charset="0"/>
                </a:rPr>
                <a:t>Exergy</a:t>
              </a:r>
            </a:p>
            <a:p>
              <a:pPr>
                <a:spcBef>
                  <a:spcPct val="0"/>
                </a:spcBef>
                <a:buClrTx/>
                <a:buSzTx/>
                <a:buFontTx/>
                <a:buNone/>
              </a:pPr>
              <a:r>
                <a:rPr lang="en-US" altLang="en-US" sz="1200">
                  <a:solidFill>
                    <a:srgbClr val="000000"/>
                  </a:solidFill>
                  <a:latin typeface="Arial" charset="0"/>
                </a:rPr>
                <a:t>stored</a:t>
              </a:r>
            </a:p>
          </p:txBody>
        </p:sp>
        <p:sp>
          <p:nvSpPr>
            <p:cNvPr id="38923" name="Text Box 8"/>
            <p:cNvSpPr txBox="1">
              <a:spLocks noChangeArrowheads="1"/>
            </p:cNvSpPr>
            <p:nvPr/>
          </p:nvSpPr>
          <p:spPr bwMode="auto">
            <a:xfrm>
              <a:off x="5082" y="8058"/>
              <a:ext cx="1964" cy="4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200">
                  <a:solidFill>
                    <a:srgbClr val="000000"/>
                  </a:solidFill>
                  <a:latin typeface="Arial" charset="0"/>
                </a:rPr>
                <a:t>Connectedness</a:t>
              </a:r>
            </a:p>
          </p:txBody>
        </p:sp>
        <p:grpSp>
          <p:nvGrpSpPr>
            <p:cNvPr id="38924" name="Group 9"/>
            <p:cNvGrpSpPr>
              <a:grpSpLocks/>
            </p:cNvGrpSpPr>
            <p:nvPr/>
          </p:nvGrpSpPr>
          <p:grpSpPr bwMode="auto">
            <a:xfrm>
              <a:off x="3199" y="3669"/>
              <a:ext cx="7303" cy="3602"/>
              <a:chOff x="1202" y="1071"/>
              <a:chExt cx="4173" cy="2058"/>
            </a:xfrm>
          </p:grpSpPr>
          <p:sp>
            <p:nvSpPr>
              <p:cNvPr id="38929" name="Freeform 10"/>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0" name="Freeform 11"/>
              <p:cNvSpPr>
                <a:spLocks/>
              </p:cNvSpPr>
              <p:nvPr/>
            </p:nvSpPr>
            <p:spPr bwMode="auto">
              <a:xfrm>
                <a:off x="1365" y="2330"/>
                <a:ext cx="220" cy="209"/>
              </a:xfrm>
              <a:custGeom>
                <a:avLst/>
                <a:gdLst>
                  <a:gd name="T0" fmla="*/ 40 w 272"/>
                  <a:gd name="T1" fmla="*/ 0 h 227"/>
                  <a:gd name="T2" fmla="*/ 20 w 272"/>
                  <a:gd name="T3" fmla="*/ 64 h 227"/>
                  <a:gd name="T4" fmla="*/ 0 w 272"/>
                  <a:gd name="T5" fmla="*/ 108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1" name="Freeform 12"/>
              <p:cNvSpPr>
                <a:spLocks/>
              </p:cNvSpPr>
              <p:nvPr/>
            </p:nvSpPr>
            <p:spPr bwMode="auto">
              <a:xfrm>
                <a:off x="1623" y="2289"/>
                <a:ext cx="146" cy="417"/>
              </a:xfrm>
              <a:custGeom>
                <a:avLst/>
                <a:gdLst>
                  <a:gd name="T0" fmla="*/ 0 w 181"/>
                  <a:gd name="T1" fmla="*/ 0 h 453"/>
                  <a:gd name="T2" fmla="*/ 6 w 181"/>
                  <a:gd name="T3" fmla="*/ 130 h 453"/>
                  <a:gd name="T4" fmla="*/ 26 w 181"/>
                  <a:gd name="T5" fmla="*/ 214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2" name="Freeform 13"/>
              <p:cNvSpPr>
                <a:spLocks/>
              </p:cNvSpPr>
              <p:nvPr/>
            </p:nvSpPr>
            <p:spPr bwMode="auto">
              <a:xfrm>
                <a:off x="1806" y="2748"/>
                <a:ext cx="221" cy="167"/>
              </a:xfrm>
              <a:custGeom>
                <a:avLst/>
                <a:gdLst>
                  <a:gd name="T0" fmla="*/ 0 w 272"/>
                  <a:gd name="T1" fmla="*/ 0 h 181"/>
                  <a:gd name="T2" fmla="*/ 21 w 272"/>
                  <a:gd name="T3" fmla="*/ 66 h 181"/>
                  <a:gd name="T4" fmla="*/ 42 w 272"/>
                  <a:gd name="T5" fmla="*/ 88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3" name="Oval 14"/>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8934" name="Rectangle 15"/>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8935" name="Oval 16"/>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8936" name="Freeform 17"/>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7" name="Freeform 18"/>
              <p:cNvSpPr>
                <a:spLocks/>
              </p:cNvSpPr>
              <p:nvPr/>
            </p:nvSpPr>
            <p:spPr bwMode="auto">
              <a:xfrm>
                <a:off x="1310" y="2520"/>
                <a:ext cx="542" cy="393"/>
              </a:xfrm>
              <a:custGeom>
                <a:avLst/>
                <a:gdLst>
                  <a:gd name="T0" fmla="*/ 2236 w 454"/>
                  <a:gd name="T1" fmla="*/ 0 h 332"/>
                  <a:gd name="T2" fmla="*/ 1569 w 454"/>
                  <a:gd name="T3" fmla="*/ 414 h 332"/>
                  <a:gd name="T4" fmla="*/ 1122 w 454"/>
                  <a:gd name="T5" fmla="*/ 1032 h 332"/>
                  <a:gd name="T6" fmla="*/ 449 w 454"/>
                  <a:gd name="T7" fmla="*/ 1447 h 332"/>
                  <a:gd name="T8" fmla="*/ 0 w 454"/>
                  <a:gd name="T9" fmla="*/ 144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8" name="Freeform 19"/>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9" name="Rectangle 20"/>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8940" name="Oval 21"/>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8941" name="Line 22"/>
              <p:cNvSpPr>
                <a:spLocks noChangeShapeType="1"/>
              </p:cNvSpPr>
              <p:nvPr/>
            </p:nvSpPr>
            <p:spPr bwMode="auto">
              <a:xfrm flipV="1">
                <a:off x="2608" y="2205"/>
                <a:ext cx="91" cy="4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25" name="Text Box 23"/>
            <p:cNvSpPr txBox="1">
              <a:spLocks noChangeArrowheads="1"/>
            </p:cNvSpPr>
            <p:nvPr/>
          </p:nvSpPr>
          <p:spPr bwMode="auto">
            <a:xfrm>
              <a:off x="5030" y="6979"/>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000" i="1">
                  <a:latin typeface="Times New Roman" pitchFamily="18" charset="0"/>
                </a:rPr>
                <a:t>Exploitation – pioneer stage</a:t>
              </a:r>
              <a:endParaRPr lang="en-US" altLang="en-US" sz="1000" i="1">
                <a:solidFill>
                  <a:srgbClr val="000000"/>
                </a:solidFill>
                <a:latin typeface="Times New Roman" pitchFamily="18" charset="0"/>
              </a:endParaRPr>
            </a:p>
          </p:txBody>
        </p:sp>
        <p:sp>
          <p:nvSpPr>
            <p:cNvPr id="38926" name="Text Box 24"/>
            <p:cNvSpPr txBox="1">
              <a:spLocks noChangeArrowheads="1"/>
            </p:cNvSpPr>
            <p:nvPr/>
          </p:nvSpPr>
          <p:spPr bwMode="auto">
            <a:xfrm>
              <a:off x="6110" y="3199"/>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000" i="1">
                  <a:latin typeface="Times New Roman" pitchFamily="18" charset="0"/>
                </a:rPr>
                <a:t>Conservation – mature stage</a:t>
              </a:r>
            </a:p>
          </p:txBody>
        </p:sp>
        <p:sp>
          <p:nvSpPr>
            <p:cNvPr id="38927" name="Text Box 25"/>
            <p:cNvSpPr txBox="1">
              <a:spLocks noChangeArrowheads="1"/>
            </p:cNvSpPr>
            <p:nvPr/>
          </p:nvSpPr>
          <p:spPr bwMode="auto">
            <a:xfrm>
              <a:off x="8090" y="5179"/>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000" i="1">
                  <a:latin typeface="Times New Roman" pitchFamily="18" charset="0"/>
                </a:rPr>
                <a:t>Release –</a:t>
              </a:r>
            </a:p>
            <a:p>
              <a:pPr>
                <a:spcBef>
                  <a:spcPct val="0"/>
                </a:spcBef>
                <a:buClrTx/>
                <a:buSzTx/>
                <a:buFontTx/>
                <a:buNone/>
              </a:pPr>
              <a:r>
                <a:rPr lang="en-US" altLang="en-US" sz="1000" i="1">
                  <a:latin typeface="Times New Roman" pitchFamily="18" charset="0"/>
                </a:rPr>
                <a:t>creative</a:t>
              </a:r>
            </a:p>
            <a:p>
              <a:pPr>
                <a:spcBef>
                  <a:spcPct val="0"/>
                </a:spcBef>
                <a:buClrTx/>
                <a:buSzTx/>
                <a:buFontTx/>
                <a:buNone/>
              </a:pPr>
              <a:r>
                <a:rPr lang="en-US" altLang="en-US" sz="1000" i="1">
                  <a:latin typeface="Times New Roman" pitchFamily="18" charset="0"/>
                </a:rPr>
                <a:t>destruction</a:t>
              </a:r>
            </a:p>
          </p:txBody>
        </p:sp>
        <p:sp>
          <p:nvSpPr>
            <p:cNvPr id="38928" name="Text Box 26"/>
            <p:cNvSpPr txBox="1">
              <a:spLocks noChangeArrowheads="1"/>
            </p:cNvSpPr>
            <p:nvPr/>
          </p:nvSpPr>
          <p:spPr bwMode="auto">
            <a:xfrm>
              <a:off x="3410" y="5359"/>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000" i="1">
                  <a:latin typeface="Times New Roman" pitchFamily="18" charset="0"/>
                </a:rPr>
                <a:t>Reorganization</a:t>
              </a:r>
            </a:p>
          </p:txBody>
        </p:sp>
      </p:grpSp>
      <p:sp>
        <p:nvSpPr>
          <p:cNvPr id="38915" name="Text Box 27"/>
          <p:cNvSpPr txBox="1">
            <a:spLocks noChangeArrowheads="1"/>
          </p:cNvSpPr>
          <p:nvPr/>
        </p:nvSpPr>
        <p:spPr bwMode="auto">
          <a:xfrm>
            <a:off x="898525" y="5562600"/>
            <a:ext cx="717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Ecosystem succession in the collapse dynamic</a:t>
            </a:r>
            <a:endParaRPr lang="en-US" altLang="en-US" sz="2400">
              <a:latin typeface="Times New Roman" pitchFamily="18" charset="0"/>
            </a:endParaRPr>
          </a:p>
        </p:txBody>
      </p:sp>
    </p:spTree>
    <p:extLst>
      <p:ext uri="{BB962C8B-B14F-4D97-AF65-F5344CB8AC3E}">
        <p14:creationId xmlns:p14="http://schemas.microsoft.com/office/powerpoint/2010/main" val="2642338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www.flightofthegoldengeese.com/wp-content/uploads/2010/07/Collapse_How_Societies_Choose_Fail_Succeed_Jared_Diamond_abridged_compact_disc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2587" y="1454150"/>
            <a:ext cx="169393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0" descr="http://images.bookbyte.com/isbn.aspx?isbn=97800625059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550" y="1454150"/>
            <a:ext cx="1797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2" descr="http://faustianeurope.files.wordpress.com/2007/07/spengl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524000"/>
            <a:ext cx="1811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http://ecx.images-amazon.com/images/I/5170RHkgc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429000"/>
            <a:ext cx="1905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6"/>
          <p:cNvSpPr>
            <a:spLocks noChangeArrowheads="1"/>
          </p:cNvSpPr>
          <p:nvPr/>
        </p:nvSpPr>
        <p:spPr bwMode="auto">
          <a:xfrm>
            <a:off x="228600" y="390525"/>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800">
                <a:latin typeface="Times New Roman" pitchFamily="18" charset="0"/>
              </a:rPr>
              <a:t>All systems show signs of complex growth and </a:t>
            </a:r>
            <a:r>
              <a:rPr lang="en-US" altLang="en-US" sz="2800" b="1">
                <a:solidFill>
                  <a:srgbClr val="FF0000"/>
                </a:solidFill>
                <a:latin typeface="Times New Roman" pitchFamily="18" charset="0"/>
              </a:rPr>
              <a:t>DECAY </a:t>
            </a:r>
            <a:r>
              <a:rPr lang="en-US" altLang="en-US" sz="2800">
                <a:latin typeface="Times New Roman" pitchFamily="18" charset="0"/>
              </a:rPr>
              <a:t>dynamics</a:t>
            </a:r>
          </a:p>
        </p:txBody>
      </p:sp>
      <p:pic>
        <p:nvPicPr>
          <p:cNvPr id="39938" name="Picture 4" descr="The Collapse of Complex Societies (New Studies in Archaeolog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15537" y="3429000"/>
            <a:ext cx="205551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84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Benefits of collapse</a:t>
            </a:r>
          </a:p>
        </p:txBody>
      </p:sp>
      <p:sp>
        <p:nvSpPr>
          <p:cNvPr id="40963" name="Content Placeholder 6"/>
          <p:cNvSpPr>
            <a:spLocks noGrp="1"/>
          </p:cNvSpPr>
          <p:nvPr>
            <p:ph idx="1"/>
          </p:nvPr>
        </p:nvSpPr>
        <p:spPr>
          <a:xfrm>
            <a:off x="457200" y="1981200"/>
            <a:ext cx="6553200" cy="3886200"/>
          </a:xfrm>
        </p:spPr>
        <p:txBody>
          <a:bodyPr/>
          <a:lstStyle/>
          <a:p>
            <a:r>
              <a:rPr lang="en-US" altLang="en-US"/>
              <a:t>Schumpeter labeled the collapse, “creative destruction”, since it allowed for new configurations and innovation opportunities</a:t>
            </a:r>
          </a:p>
          <a:p>
            <a:endParaRPr lang="en-US" altLang="en-US"/>
          </a:p>
        </p:txBody>
      </p:sp>
      <p:pic>
        <p:nvPicPr>
          <p:cNvPr id="40966" name="Picture 2" descr="http://www.crossingwallstreet.com/Free%20Mone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94525" y="0"/>
            <a:ext cx="2149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descr="http://www.vanderbilt.edu/AnS/Anthro/Anth101/schumpeter.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4114800"/>
            <a:ext cx="7620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40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4775" y="457200"/>
            <a:ext cx="73342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517525" indent="-3175"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dirty="0">
                <a:latin typeface="Times New Roman" pitchFamily="18" charset="0"/>
              </a:rPr>
              <a:t>Collapse of Complex Societies </a:t>
            </a:r>
            <a:r>
              <a:rPr lang="en-US" altLang="en-US" sz="2400" b="1" dirty="0">
                <a:latin typeface="Times New Roman" pitchFamily="18" charset="0"/>
              </a:rPr>
              <a:t>(</a:t>
            </a:r>
            <a:r>
              <a:rPr lang="en-US" altLang="en-US" sz="2400" b="1" dirty="0" err="1">
                <a:latin typeface="Times New Roman" pitchFamily="18" charset="0"/>
              </a:rPr>
              <a:t>Tainter</a:t>
            </a:r>
            <a:r>
              <a:rPr lang="en-US" altLang="en-US" sz="2400" b="1" dirty="0">
                <a:latin typeface="Times New Roman" pitchFamily="18" charset="0"/>
              </a:rPr>
              <a:t> 1988)</a:t>
            </a:r>
          </a:p>
          <a:p>
            <a:pPr eaLnBrk="1" hangingPunct="1">
              <a:spcBef>
                <a:spcPct val="0"/>
              </a:spcBef>
              <a:buClrTx/>
              <a:buSzTx/>
              <a:buFontTx/>
              <a:buNone/>
            </a:pPr>
            <a:endParaRPr lang="en-US" altLang="en-US" sz="2800" dirty="0">
              <a:latin typeface="Times New Roman" pitchFamily="18" charset="0"/>
            </a:endParaRPr>
          </a:p>
          <a:p>
            <a:pPr eaLnBrk="1" hangingPunct="1">
              <a:spcBef>
                <a:spcPct val="0"/>
              </a:spcBef>
              <a:buClrTx/>
              <a:buSzTx/>
              <a:buFontTx/>
              <a:buNone/>
            </a:pPr>
            <a:r>
              <a:rPr lang="en-US" altLang="en-US" sz="2000" i="1" dirty="0">
                <a:latin typeface="Times New Roman" pitchFamily="18" charset="0"/>
                <a:cs typeface="Times New Roman" pitchFamily="18" charset="0"/>
              </a:rPr>
              <a:t>Complexification is limited as a problem solving strategy</a:t>
            </a:r>
            <a:r>
              <a:rPr lang="en-US" altLang="en-US" sz="2000" dirty="0">
                <a:latin typeface="Times New Roman" pitchFamily="18" charset="0"/>
                <a:cs typeface="Times New Roman" pitchFamily="18" charset="0"/>
              </a:rPr>
              <a:t>.</a:t>
            </a:r>
          </a:p>
          <a:p>
            <a:pPr eaLnBrk="1" hangingPunct="1">
              <a:spcBef>
                <a:spcPct val="0"/>
              </a:spcBef>
              <a:buClrTx/>
              <a:buSzTx/>
              <a:buFontTx/>
              <a:buNone/>
            </a:pPr>
            <a:endParaRPr lang="en-US" altLang="en-US" sz="2000" dirty="0">
              <a:latin typeface="Times New Roman" pitchFamily="18" charset="0"/>
              <a:cs typeface="Times New Roman" pitchFamily="18" charset="0"/>
            </a:endParaRPr>
          </a:p>
          <a:p>
            <a:pPr eaLnBrk="1" hangingPunct="1">
              <a:spcBef>
                <a:spcPct val="0"/>
              </a:spcBef>
              <a:buClrTx/>
              <a:buSzTx/>
              <a:buFontTx/>
              <a:buNone/>
            </a:pPr>
            <a:r>
              <a:rPr lang="en-US" altLang="en-US" sz="2000" dirty="0">
                <a:latin typeface="Times New Roman" pitchFamily="18" charset="0"/>
                <a:cs typeface="Times New Roman" pitchFamily="18" charset="0"/>
              </a:rPr>
              <a:t>“More complex societies are more costly to maintain than simpler ones… as societies increase in complexity, more networks are created among individuals, more hierarchical controls are created to regulate these networks, more information is processed … increasing </a:t>
            </a:r>
          </a:p>
          <a:p>
            <a:pPr eaLnBrk="1" hangingPunct="1">
              <a:spcBef>
                <a:spcPct val="0"/>
              </a:spcBef>
              <a:buClrTx/>
              <a:buSzTx/>
              <a:buFontTx/>
              <a:buNone/>
            </a:pPr>
            <a:r>
              <a:rPr lang="en-US" altLang="en-US" sz="2000" dirty="0">
                <a:latin typeface="Times New Roman" pitchFamily="18" charset="0"/>
                <a:cs typeface="Times New Roman" pitchFamily="18" charset="0"/>
              </a:rPr>
              <a:t>need to support specialists not directly involved in resource production, and the like”  (</a:t>
            </a:r>
            <a:r>
              <a:rPr lang="en-US" altLang="en-US" sz="2000" dirty="0" err="1">
                <a:latin typeface="Times New Roman" pitchFamily="18" charset="0"/>
                <a:cs typeface="Times New Roman" pitchFamily="18" charset="0"/>
              </a:rPr>
              <a:t>Tainter</a:t>
            </a:r>
            <a:r>
              <a:rPr lang="en-US" altLang="en-US" sz="2000" dirty="0">
                <a:latin typeface="Times New Roman" pitchFamily="18" charset="0"/>
                <a:cs typeface="Times New Roman" pitchFamily="18" charset="0"/>
              </a:rPr>
              <a:t> 1988).</a:t>
            </a:r>
            <a:r>
              <a:rPr lang="en-US" altLang="en-US" sz="2400" dirty="0">
                <a:latin typeface="Times New Roman" pitchFamily="18" charset="0"/>
                <a:cs typeface="Times New Roman" pitchFamily="18" charset="0"/>
              </a:rPr>
              <a:t> </a:t>
            </a:r>
          </a:p>
          <a:p>
            <a:pPr lvl="1" eaLnBrk="1" hangingPunct="1">
              <a:spcBef>
                <a:spcPct val="0"/>
              </a:spcBef>
              <a:buClrTx/>
              <a:buFontTx/>
              <a:buNone/>
            </a:pPr>
            <a:endParaRPr lang="en-US" altLang="en-US" sz="2400" dirty="0">
              <a:latin typeface="Times New Roman" pitchFamily="18" charset="0"/>
              <a:cs typeface="Times New Roman" pitchFamily="18" charset="0"/>
            </a:endParaRPr>
          </a:p>
        </p:txBody>
      </p:sp>
      <p:grpSp>
        <p:nvGrpSpPr>
          <p:cNvPr id="41987" name="Group 8"/>
          <p:cNvGrpSpPr>
            <a:grpSpLocks/>
          </p:cNvGrpSpPr>
          <p:nvPr/>
        </p:nvGrpSpPr>
        <p:grpSpPr bwMode="auto">
          <a:xfrm>
            <a:off x="4921250" y="3659188"/>
            <a:ext cx="3902075" cy="3078162"/>
            <a:chOff x="5165725" y="3929063"/>
            <a:chExt cx="3902075" cy="3078162"/>
          </a:xfrm>
        </p:grpSpPr>
        <p:pic>
          <p:nvPicPr>
            <p:cNvPr id="41989" name="Picture 4" descr="C:\bfath\Research\Misc\salzau\norm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5"/>
            <p:cNvSpPr txBox="1">
              <a:spLocks noChangeArrowheads="1"/>
            </p:cNvSpPr>
            <p:nvPr/>
          </p:nvSpPr>
          <p:spPr bwMode="auto">
            <a:xfrm>
              <a:off x="6734175" y="6670675"/>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a:solidFill>
                    <a:srgbClr val="000000"/>
                  </a:solidFill>
                  <a:latin typeface="Times New Roman" pitchFamily="18" charset="0"/>
                </a:rPr>
                <a:t>Complexity</a:t>
              </a:r>
            </a:p>
          </p:txBody>
        </p:sp>
        <p:sp>
          <p:nvSpPr>
            <p:cNvPr id="41991" name="Text Box 6"/>
            <p:cNvSpPr txBox="1">
              <a:spLocks noChangeArrowheads="1"/>
            </p:cNvSpPr>
            <p:nvPr/>
          </p:nvSpPr>
          <p:spPr bwMode="auto">
            <a:xfrm rot="16200000">
              <a:off x="4161631" y="4933157"/>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a:solidFill>
                    <a:srgbClr val="000000"/>
                  </a:solidFill>
                  <a:latin typeface="Times New Roman" pitchFamily="18" charset="0"/>
                </a:rPr>
                <a:t>Benefit from Complexity</a:t>
              </a:r>
            </a:p>
          </p:txBody>
        </p:sp>
      </p:grpSp>
      <p:pic>
        <p:nvPicPr>
          <p:cNvPr id="41988" name="Picture 8" descr="The Collapse of Complex Societies (New Studies in Archae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9025" y="0"/>
            <a:ext cx="170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4800600"/>
            <a:ext cx="3536950" cy="1203326"/>
          </a:xfrm>
          <a:prstGeom prst="rect">
            <a:avLst/>
          </a:prstGeom>
          <a:noFill/>
        </p:spPr>
        <p:txBody>
          <a:bodyPr wrap="square" rtlCol="0">
            <a:spAutoFit/>
          </a:bodyPr>
          <a:lstStyle/>
          <a:p>
            <a:r>
              <a:rPr lang="en-US" b="1" dirty="0">
                <a:latin typeface="Times New Roman" pitchFamily="18" charset="0"/>
                <a:cs typeface="Times New Roman" pitchFamily="18" charset="0"/>
              </a:rPr>
              <a:t>Collapse is the appropriate response of the system</a:t>
            </a:r>
          </a:p>
        </p:txBody>
      </p:sp>
      <p:cxnSp>
        <p:nvCxnSpPr>
          <p:cNvPr id="4" name="Straight Connector 3"/>
          <p:cNvCxnSpPr/>
          <p:nvPr/>
        </p:nvCxnSpPr>
        <p:spPr>
          <a:xfrm flipV="1">
            <a:off x="5257800" y="6376988"/>
            <a:ext cx="3581400"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257800" y="3475037"/>
            <a:ext cx="0" cy="2959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5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4" end="4"/>
                                            </p:txEl>
                                          </p:spTgt>
                                        </p:tgtEl>
                                        <p:attrNameLst>
                                          <p:attrName>style.visibility</p:attrName>
                                        </p:attrNameLst>
                                      </p:cBhvr>
                                      <p:to>
                                        <p:strVal val="visible"/>
                                      </p:to>
                                    </p:set>
                                    <p:animEffect transition="in" filter="fade">
                                      <p:cBhvr>
                                        <p:cTn id="7" dur="500"/>
                                        <p:tgtEl>
                                          <p:spTgt spid="4198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6">
                                            <p:txEl>
                                              <p:pRg st="5" end="5"/>
                                            </p:txEl>
                                          </p:spTgt>
                                        </p:tgtEl>
                                        <p:attrNameLst>
                                          <p:attrName>style.visibility</p:attrName>
                                        </p:attrNameLst>
                                      </p:cBhvr>
                                      <p:to>
                                        <p:strVal val="visible"/>
                                      </p:to>
                                    </p:set>
                                    <p:animEffect transition="in" filter="fade">
                                      <p:cBhvr>
                                        <p:cTn id="10" dur="500"/>
                                        <p:tgtEl>
                                          <p:spTgt spid="4198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4"/>
          <p:cNvGrpSpPr>
            <a:grpSpLocks noChangeAspect="1"/>
          </p:cNvGrpSpPr>
          <p:nvPr/>
        </p:nvGrpSpPr>
        <p:grpSpPr bwMode="auto">
          <a:xfrm>
            <a:off x="912813" y="457200"/>
            <a:ext cx="7326312" cy="4694238"/>
            <a:chOff x="2195" y="7499"/>
            <a:chExt cx="10368" cy="6644"/>
          </a:xfrm>
        </p:grpSpPr>
        <p:sp>
          <p:nvSpPr>
            <p:cNvPr id="43012" name="AutoShape 25"/>
            <p:cNvSpPr>
              <a:spLocks noChangeAspect="1" noChangeArrowheads="1" noTextEdit="1"/>
            </p:cNvSpPr>
            <p:nvPr/>
          </p:nvSpPr>
          <p:spPr bwMode="auto">
            <a:xfrm>
              <a:off x="2195" y="7499"/>
              <a:ext cx="10368" cy="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3" name="Text Box 26"/>
            <p:cNvSpPr txBox="1">
              <a:spLocks noChangeArrowheads="1"/>
            </p:cNvSpPr>
            <p:nvPr/>
          </p:nvSpPr>
          <p:spPr bwMode="auto">
            <a:xfrm>
              <a:off x="4101" y="7499"/>
              <a:ext cx="232"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endParaRPr lang="pt-PT" altLang="en-US" sz="1200">
                <a:solidFill>
                  <a:srgbClr val="000000"/>
                </a:solidFill>
                <a:latin typeface="Arial" charset="0"/>
              </a:endParaRPr>
            </a:p>
          </p:txBody>
        </p:sp>
        <p:sp>
          <p:nvSpPr>
            <p:cNvPr id="43014" name="Line 27"/>
            <p:cNvSpPr>
              <a:spLocks noChangeShapeType="1"/>
            </p:cNvSpPr>
            <p:nvPr/>
          </p:nvSpPr>
          <p:spPr bwMode="auto">
            <a:xfrm flipV="1">
              <a:off x="4035" y="8019"/>
              <a:ext cx="0" cy="517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Line 28"/>
            <p:cNvSpPr>
              <a:spLocks noChangeShapeType="1"/>
            </p:cNvSpPr>
            <p:nvPr/>
          </p:nvSpPr>
          <p:spPr bwMode="auto">
            <a:xfrm>
              <a:off x="4035" y="13189"/>
              <a:ext cx="6804"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6" name="Text Box 29"/>
            <p:cNvSpPr txBox="1">
              <a:spLocks noChangeArrowheads="1"/>
            </p:cNvSpPr>
            <p:nvPr/>
          </p:nvSpPr>
          <p:spPr bwMode="auto">
            <a:xfrm>
              <a:off x="2195" y="10131"/>
              <a:ext cx="1396" cy="11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200">
                  <a:solidFill>
                    <a:srgbClr val="000000"/>
                  </a:solidFill>
                  <a:latin typeface="Arial" charset="0"/>
                </a:rPr>
                <a:t>Develop-</a:t>
              </a:r>
            </a:p>
            <a:p>
              <a:pPr algn="ctr">
                <a:spcBef>
                  <a:spcPct val="0"/>
                </a:spcBef>
                <a:buClrTx/>
                <a:buSzTx/>
                <a:buFontTx/>
                <a:buNone/>
              </a:pPr>
              <a:r>
                <a:rPr lang="en-US" altLang="en-US" sz="1200">
                  <a:solidFill>
                    <a:srgbClr val="000000"/>
                  </a:solidFill>
                  <a:latin typeface="Arial" charset="0"/>
                </a:rPr>
                <a:t>mental</a:t>
              </a:r>
            </a:p>
            <a:p>
              <a:pPr algn="ctr">
                <a:spcBef>
                  <a:spcPct val="0"/>
                </a:spcBef>
                <a:buClrTx/>
                <a:buSzTx/>
                <a:buFontTx/>
                <a:buNone/>
              </a:pPr>
              <a:r>
                <a:rPr lang="en-US" altLang="en-US" sz="1200">
                  <a:solidFill>
                    <a:srgbClr val="000000"/>
                  </a:solidFill>
                  <a:latin typeface="Arial" charset="0"/>
                </a:rPr>
                <a:t>potential</a:t>
              </a:r>
            </a:p>
          </p:txBody>
        </p:sp>
        <p:sp>
          <p:nvSpPr>
            <p:cNvPr id="43017" name="Text Box 30"/>
            <p:cNvSpPr txBox="1">
              <a:spLocks noChangeArrowheads="1"/>
            </p:cNvSpPr>
            <p:nvPr/>
          </p:nvSpPr>
          <p:spPr bwMode="auto">
            <a:xfrm>
              <a:off x="6369" y="13669"/>
              <a:ext cx="2244" cy="4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200">
                  <a:solidFill>
                    <a:srgbClr val="000000"/>
                  </a:solidFill>
                  <a:latin typeface="Arial" charset="0"/>
                </a:rPr>
                <a:t>Connectedness</a:t>
              </a:r>
            </a:p>
          </p:txBody>
        </p:sp>
        <p:grpSp>
          <p:nvGrpSpPr>
            <p:cNvPr id="43018" name="Group 31"/>
            <p:cNvGrpSpPr>
              <a:grpSpLocks/>
            </p:cNvGrpSpPr>
            <p:nvPr/>
          </p:nvGrpSpPr>
          <p:grpSpPr bwMode="auto">
            <a:xfrm flipV="1">
              <a:off x="4217" y="8653"/>
              <a:ext cx="8346" cy="4116"/>
              <a:chOff x="1202" y="1071"/>
              <a:chExt cx="4173" cy="2058"/>
            </a:xfrm>
          </p:grpSpPr>
          <p:sp>
            <p:nvSpPr>
              <p:cNvPr id="43019" name="Freeform 32"/>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0" name="Freeform 33"/>
              <p:cNvSpPr>
                <a:spLocks/>
              </p:cNvSpPr>
              <p:nvPr/>
            </p:nvSpPr>
            <p:spPr bwMode="auto">
              <a:xfrm>
                <a:off x="1365" y="2330"/>
                <a:ext cx="220" cy="209"/>
              </a:xfrm>
              <a:custGeom>
                <a:avLst/>
                <a:gdLst>
                  <a:gd name="T0" fmla="*/ 40 w 272"/>
                  <a:gd name="T1" fmla="*/ 0 h 227"/>
                  <a:gd name="T2" fmla="*/ 20 w 272"/>
                  <a:gd name="T3" fmla="*/ 64 h 227"/>
                  <a:gd name="T4" fmla="*/ 0 w 272"/>
                  <a:gd name="T5" fmla="*/ 108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1" name="Freeform 34"/>
              <p:cNvSpPr>
                <a:spLocks/>
              </p:cNvSpPr>
              <p:nvPr/>
            </p:nvSpPr>
            <p:spPr bwMode="auto">
              <a:xfrm>
                <a:off x="1623" y="2289"/>
                <a:ext cx="146" cy="417"/>
              </a:xfrm>
              <a:custGeom>
                <a:avLst/>
                <a:gdLst>
                  <a:gd name="T0" fmla="*/ 0 w 181"/>
                  <a:gd name="T1" fmla="*/ 0 h 453"/>
                  <a:gd name="T2" fmla="*/ 6 w 181"/>
                  <a:gd name="T3" fmla="*/ 130 h 453"/>
                  <a:gd name="T4" fmla="*/ 26 w 181"/>
                  <a:gd name="T5" fmla="*/ 214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2" name="Freeform 35"/>
              <p:cNvSpPr>
                <a:spLocks/>
              </p:cNvSpPr>
              <p:nvPr/>
            </p:nvSpPr>
            <p:spPr bwMode="auto">
              <a:xfrm>
                <a:off x="1806" y="2748"/>
                <a:ext cx="221" cy="167"/>
              </a:xfrm>
              <a:custGeom>
                <a:avLst/>
                <a:gdLst>
                  <a:gd name="T0" fmla="*/ 0 w 272"/>
                  <a:gd name="T1" fmla="*/ 0 h 181"/>
                  <a:gd name="T2" fmla="*/ 21 w 272"/>
                  <a:gd name="T3" fmla="*/ 66 h 181"/>
                  <a:gd name="T4" fmla="*/ 42 w 272"/>
                  <a:gd name="T5" fmla="*/ 88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3" name="Oval 36"/>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4" name="Rectangle 37"/>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5" name="Oval 38"/>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6" name="Freeform 39"/>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7" name="Freeform 40"/>
              <p:cNvSpPr>
                <a:spLocks/>
              </p:cNvSpPr>
              <p:nvPr/>
            </p:nvSpPr>
            <p:spPr bwMode="auto">
              <a:xfrm>
                <a:off x="1310" y="2520"/>
                <a:ext cx="542" cy="393"/>
              </a:xfrm>
              <a:custGeom>
                <a:avLst/>
                <a:gdLst>
                  <a:gd name="T0" fmla="*/ 2236 w 454"/>
                  <a:gd name="T1" fmla="*/ 0 h 332"/>
                  <a:gd name="T2" fmla="*/ 1569 w 454"/>
                  <a:gd name="T3" fmla="*/ 414 h 332"/>
                  <a:gd name="T4" fmla="*/ 1122 w 454"/>
                  <a:gd name="T5" fmla="*/ 1032 h 332"/>
                  <a:gd name="T6" fmla="*/ 449 w 454"/>
                  <a:gd name="T7" fmla="*/ 1447 h 332"/>
                  <a:gd name="T8" fmla="*/ 0 w 454"/>
                  <a:gd name="T9" fmla="*/ 144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8" name="Freeform 41"/>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9" name="Rectangle 42"/>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30" name="Oval 43"/>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31" name="Line 44"/>
              <p:cNvSpPr>
                <a:spLocks noChangeShapeType="1"/>
              </p:cNvSpPr>
              <p:nvPr/>
            </p:nvSpPr>
            <p:spPr bwMode="auto">
              <a:xfrm flipV="1">
                <a:off x="2608" y="2205"/>
                <a:ext cx="91" cy="4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3011" name="Text Box 45"/>
          <p:cNvSpPr txBox="1">
            <a:spLocks noChangeArrowheads="1"/>
          </p:cNvSpPr>
          <p:nvPr/>
        </p:nvSpPr>
        <p:spPr bwMode="auto">
          <a:xfrm>
            <a:off x="898525" y="5257800"/>
            <a:ext cx="778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Developmental opportunities result from the collapse</a:t>
            </a:r>
            <a:endParaRPr lang="en-US" altLang="en-US" sz="2400">
              <a:latin typeface="Times New Roman" pitchFamily="18" charset="0"/>
            </a:endParaRPr>
          </a:p>
        </p:txBody>
      </p:sp>
    </p:spTree>
    <p:extLst>
      <p:ext uri="{BB962C8B-B14F-4D97-AF65-F5344CB8AC3E}">
        <p14:creationId xmlns:p14="http://schemas.microsoft.com/office/powerpoint/2010/main" val="2108386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Complex System Cycle – evidence from Late Bronze Age (~1177 BCE)</a:t>
            </a:r>
          </a:p>
        </p:txBody>
      </p:sp>
      <p:sp>
        <p:nvSpPr>
          <p:cNvPr id="3" name="Content Placeholder 2"/>
          <p:cNvSpPr>
            <a:spLocks noGrp="1"/>
          </p:cNvSpPr>
          <p:nvPr>
            <p:ph idx="1"/>
          </p:nvPr>
        </p:nvSpPr>
        <p:spPr>
          <a:xfrm>
            <a:off x="457200" y="1676400"/>
            <a:ext cx="8229600" cy="4525962"/>
          </a:xfrm>
        </p:spPr>
        <p:txBody>
          <a:bodyPr>
            <a:normAutofit/>
          </a:bodyPr>
          <a:lstStyle/>
          <a:p>
            <a:r>
              <a:rPr lang="en-US" sz="1800" dirty="0"/>
              <a:t>Out of the ashes of the old world came inventions… It is a cycle that the world has seen time and again, and that many have come to believe is an inexorable process the rise and fall of empires, followed by the rise of new empires, which eventually fall and are replaced in turn by even newer empires, in a repeated cadence of birth, growth and evolution, decay or destruction, and ultimately renewal in a new form (Cline, 2014, p. 175)</a:t>
            </a:r>
          </a:p>
        </p:txBody>
      </p:sp>
    </p:spTree>
    <p:extLst>
      <p:ext uri="{BB962C8B-B14F-4D97-AF65-F5344CB8AC3E}">
        <p14:creationId xmlns:p14="http://schemas.microsoft.com/office/powerpoint/2010/main" val="480083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915400" cy="6831425"/>
          </a:xfrm>
          <a:prstGeom prst="rect">
            <a:avLst/>
          </a:prstGeom>
        </p:spPr>
      </p:pic>
    </p:spTree>
    <p:extLst>
      <p:ext uri="{BB962C8B-B14F-4D97-AF65-F5344CB8AC3E}">
        <p14:creationId xmlns:p14="http://schemas.microsoft.com/office/powerpoint/2010/main" val="348381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altLang="en-US" dirty="0"/>
              <a:t>Photosynthesis</a:t>
            </a:r>
          </a:p>
        </p:txBody>
      </p:sp>
      <p:pic>
        <p:nvPicPr>
          <p:cNvPr id="12291" name="Picture 2" descr="http://ideonexus.com/wp-content/uploads/2009/04/coalformation.jpg"/>
          <p:cNvPicPr>
            <a:picLocks noChangeAspect="1" noChangeArrowheads="1"/>
          </p:cNvPicPr>
          <p:nvPr/>
        </p:nvPicPr>
        <p:blipFill>
          <a:blip r:embed="rId2" cstate="email">
            <a:extLst>
              <a:ext uri="{28A0092B-C50C-407E-A947-70E740481C1C}">
                <a14:useLocalDpi xmlns:a14="http://schemas.microsoft.com/office/drawing/2010/main"/>
              </a:ext>
            </a:extLst>
          </a:blip>
          <a:srcRect t="-3"/>
          <a:stretch>
            <a:fillRect/>
          </a:stretch>
        </p:blipFill>
        <p:spPr bwMode="auto">
          <a:xfrm>
            <a:off x="923924" y="1333572"/>
            <a:ext cx="6848475" cy="452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236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a:off x="1443038" y="4583113"/>
            <a:ext cx="5576887" cy="0"/>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5" name="Line 4"/>
          <p:cNvSpPr>
            <a:spLocks noChangeShapeType="1"/>
          </p:cNvSpPr>
          <p:nvPr/>
        </p:nvSpPr>
        <p:spPr bwMode="auto">
          <a:xfrm flipV="1">
            <a:off x="1443038" y="228600"/>
            <a:ext cx="0" cy="4354513"/>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6" name="Text Box 17"/>
          <p:cNvSpPr txBox="1">
            <a:spLocks noChangeArrowheads="1"/>
          </p:cNvSpPr>
          <p:nvPr/>
        </p:nvSpPr>
        <p:spPr bwMode="auto">
          <a:xfrm rot="-5400000">
            <a:off x="181769" y="1848644"/>
            <a:ext cx="208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ecosystem indicator</a:t>
            </a:r>
          </a:p>
        </p:txBody>
      </p:sp>
      <p:sp>
        <p:nvSpPr>
          <p:cNvPr id="44037" name="Text Box 16"/>
          <p:cNvSpPr txBox="1">
            <a:spLocks noChangeArrowheads="1"/>
          </p:cNvSpPr>
          <p:nvPr/>
        </p:nvSpPr>
        <p:spPr bwMode="auto">
          <a:xfrm>
            <a:off x="4481513" y="4621213"/>
            <a:ext cx="239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number of connections</a:t>
            </a:r>
          </a:p>
        </p:txBody>
      </p:sp>
      <p:grpSp>
        <p:nvGrpSpPr>
          <p:cNvPr id="44038" name="Group 18"/>
          <p:cNvGrpSpPr>
            <a:grpSpLocks/>
          </p:cNvGrpSpPr>
          <p:nvPr/>
        </p:nvGrpSpPr>
        <p:grpSpPr bwMode="auto">
          <a:xfrm>
            <a:off x="1881188" y="2582863"/>
            <a:ext cx="1844675" cy="1660525"/>
            <a:chOff x="1881188" y="3406775"/>
            <a:chExt cx="1844675" cy="1660525"/>
          </a:xfrm>
        </p:grpSpPr>
        <p:sp>
          <p:nvSpPr>
            <p:cNvPr id="6" name="Freeform 2"/>
            <p:cNvSpPr>
              <a:spLocks/>
            </p:cNvSpPr>
            <p:nvPr/>
          </p:nvSpPr>
          <p:spPr bwMode="auto">
            <a:xfrm>
              <a:off x="1881188" y="3406775"/>
              <a:ext cx="1844675" cy="1390650"/>
            </a:xfrm>
            <a:custGeom>
              <a:avLst/>
              <a:gdLst/>
              <a:ahLst/>
              <a:cxnLst>
                <a:cxn ang="0">
                  <a:pos x="101" y="869"/>
                </a:cxn>
                <a:cxn ang="0">
                  <a:pos x="82" y="793"/>
                </a:cxn>
                <a:cxn ang="0">
                  <a:pos x="223" y="811"/>
                </a:cxn>
                <a:cxn ang="0">
                  <a:pos x="162" y="850"/>
                </a:cxn>
                <a:cxn ang="0">
                  <a:pos x="183" y="754"/>
                </a:cxn>
                <a:cxn ang="0">
                  <a:pos x="364" y="735"/>
                </a:cxn>
                <a:cxn ang="0">
                  <a:pos x="303" y="735"/>
                </a:cxn>
                <a:cxn ang="0">
                  <a:pos x="303" y="716"/>
                </a:cxn>
                <a:cxn ang="0">
                  <a:pos x="303" y="658"/>
                </a:cxn>
                <a:cxn ang="0">
                  <a:pos x="364" y="677"/>
                </a:cxn>
                <a:cxn ang="0">
                  <a:pos x="324" y="716"/>
                </a:cxn>
                <a:cxn ang="0">
                  <a:pos x="364" y="754"/>
                </a:cxn>
                <a:cxn ang="0">
                  <a:pos x="344" y="619"/>
                </a:cxn>
                <a:cxn ang="0">
                  <a:pos x="405" y="677"/>
                </a:cxn>
                <a:cxn ang="0">
                  <a:pos x="344" y="562"/>
                </a:cxn>
                <a:cxn ang="0">
                  <a:pos x="486" y="600"/>
                </a:cxn>
                <a:cxn ang="0">
                  <a:pos x="445" y="580"/>
                </a:cxn>
                <a:cxn ang="0">
                  <a:pos x="384" y="562"/>
                </a:cxn>
                <a:cxn ang="0">
                  <a:pos x="465" y="562"/>
                </a:cxn>
                <a:cxn ang="0">
                  <a:pos x="405" y="523"/>
                </a:cxn>
                <a:cxn ang="0">
                  <a:pos x="486" y="542"/>
                </a:cxn>
                <a:cxn ang="0">
                  <a:pos x="405" y="447"/>
                </a:cxn>
                <a:cxn ang="0">
                  <a:pos x="546" y="426"/>
                </a:cxn>
                <a:cxn ang="0">
                  <a:pos x="486" y="465"/>
                </a:cxn>
                <a:cxn ang="0">
                  <a:pos x="527" y="447"/>
                </a:cxn>
                <a:cxn ang="0">
                  <a:pos x="465" y="426"/>
                </a:cxn>
                <a:cxn ang="0">
                  <a:pos x="465" y="369"/>
                </a:cxn>
                <a:cxn ang="0">
                  <a:pos x="628" y="388"/>
                </a:cxn>
                <a:cxn ang="0">
                  <a:pos x="506" y="292"/>
                </a:cxn>
                <a:cxn ang="0">
                  <a:pos x="587" y="350"/>
                </a:cxn>
                <a:cxn ang="0">
                  <a:pos x="566" y="292"/>
                </a:cxn>
                <a:cxn ang="0">
                  <a:pos x="527" y="311"/>
                </a:cxn>
                <a:cxn ang="0">
                  <a:pos x="607" y="331"/>
                </a:cxn>
                <a:cxn ang="0">
                  <a:pos x="587" y="292"/>
                </a:cxn>
                <a:cxn ang="0">
                  <a:pos x="587" y="234"/>
                </a:cxn>
                <a:cxn ang="0">
                  <a:pos x="506" y="426"/>
                </a:cxn>
                <a:cxn ang="0">
                  <a:pos x="607" y="215"/>
                </a:cxn>
                <a:cxn ang="0">
                  <a:pos x="729" y="254"/>
                </a:cxn>
                <a:cxn ang="0">
                  <a:pos x="647" y="118"/>
                </a:cxn>
                <a:cxn ang="0">
                  <a:pos x="688" y="177"/>
                </a:cxn>
                <a:cxn ang="0">
                  <a:pos x="688" y="118"/>
                </a:cxn>
                <a:cxn ang="0">
                  <a:pos x="829" y="177"/>
                </a:cxn>
                <a:cxn ang="0">
                  <a:pos x="729" y="61"/>
                </a:cxn>
                <a:cxn ang="0">
                  <a:pos x="829" y="118"/>
                </a:cxn>
                <a:cxn ang="0">
                  <a:pos x="809" y="61"/>
                </a:cxn>
                <a:cxn ang="0">
                  <a:pos x="869" y="118"/>
                </a:cxn>
                <a:cxn ang="0">
                  <a:pos x="769" y="100"/>
                </a:cxn>
                <a:cxn ang="0">
                  <a:pos x="991" y="177"/>
                </a:cxn>
                <a:cxn ang="0">
                  <a:pos x="869" y="61"/>
                </a:cxn>
                <a:cxn ang="0">
                  <a:pos x="869" y="118"/>
                </a:cxn>
                <a:cxn ang="0">
                  <a:pos x="970" y="61"/>
                </a:cxn>
                <a:cxn ang="0">
                  <a:pos x="970" y="157"/>
                </a:cxn>
                <a:cxn ang="0">
                  <a:pos x="951" y="80"/>
                </a:cxn>
                <a:cxn ang="0">
                  <a:pos x="991" y="80"/>
                </a:cxn>
                <a:cxn ang="0">
                  <a:pos x="1032" y="138"/>
                </a:cxn>
                <a:cxn ang="0">
                  <a:pos x="1113" y="41"/>
                </a:cxn>
                <a:cxn ang="0">
                  <a:pos x="1092" y="100"/>
                </a:cxn>
                <a:cxn ang="0">
                  <a:pos x="1133" y="80"/>
                </a:cxn>
                <a:cxn ang="0">
                  <a:pos x="1056" y="424"/>
                </a:cxn>
                <a:cxn ang="0">
                  <a:pos x="713" y="601"/>
                </a:cxn>
                <a:cxn ang="0">
                  <a:pos x="486" y="605"/>
                </a:cxn>
                <a:cxn ang="0">
                  <a:pos x="175" y="625"/>
                </a:cxn>
              </a:cxnLst>
              <a:rect l="0" t="0" r="r" b="b"/>
              <a:pathLst>
                <a:path w="1162" h="876">
                  <a:moveTo>
                    <a:pt x="0" y="850"/>
                  </a:moveTo>
                  <a:cubicBezTo>
                    <a:pt x="24" y="862"/>
                    <a:pt x="48" y="873"/>
                    <a:pt x="61" y="869"/>
                  </a:cubicBezTo>
                  <a:cubicBezTo>
                    <a:pt x="74" y="867"/>
                    <a:pt x="74" y="832"/>
                    <a:pt x="82" y="832"/>
                  </a:cubicBezTo>
                  <a:cubicBezTo>
                    <a:pt x="88" y="832"/>
                    <a:pt x="89" y="864"/>
                    <a:pt x="101" y="869"/>
                  </a:cubicBezTo>
                  <a:cubicBezTo>
                    <a:pt x="114" y="876"/>
                    <a:pt x="155" y="876"/>
                    <a:pt x="162" y="869"/>
                  </a:cubicBezTo>
                  <a:cubicBezTo>
                    <a:pt x="168" y="864"/>
                    <a:pt x="151" y="837"/>
                    <a:pt x="142" y="832"/>
                  </a:cubicBezTo>
                  <a:cubicBezTo>
                    <a:pt x="131" y="825"/>
                    <a:pt x="112" y="837"/>
                    <a:pt x="101" y="832"/>
                  </a:cubicBezTo>
                  <a:cubicBezTo>
                    <a:pt x="91" y="825"/>
                    <a:pt x="78" y="799"/>
                    <a:pt x="82" y="793"/>
                  </a:cubicBezTo>
                  <a:cubicBezTo>
                    <a:pt x="84" y="787"/>
                    <a:pt x="108" y="783"/>
                    <a:pt x="121" y="793"/>
                  </a:cubicBezTo>
                  <a:cubicBezTo>
                    <a:pt x="135" y="802"/>
                    <a:pt x="145" y="841"/>
                    <a:pt x="162" y="850"/>
                  </a:cubicBezTo>
                  <a:cubicBezTo>
                    <a:pt x="179" y="860"/>
                    <a:pt x="213" y="856"/>
                    <a:pt x="223" y="850"/>
                  </a:cubicBezTo>
                  <a:cubicBezTo>
                    <a:pt x="233" y="844"/>
                    <a:pt x="236" y="822"/>
                    <a:pt x="223" y="811"/>
                  </a:cubicBezTo>
                  <a:cubicBezTo>
                    <a:pt x="209" y="802"/>
                    <a:pt x="159" y="799"/>
                    <a:pt x="142" y="793"/>
                  </a:cubicBezTo>
                  <a:cubicBezTo>
                    <a:pt x="125" y="787"/>
                    <a:pt x="118" y="773"/>
                    <a:pt x="121" y="773"/>
                  </a:cubicBezTo>
                  <a:cubicBezTo>
                    <a:pt x="125" y="773"/>
                    <a:pt x="155" y="779"/>
                    <a:pt x="162" y="793"/>
                  </a:cubicBezTo>
                  <a:cubicBezTo>
                    <a:pt x="168" y="805"/>
                    <a:pt x="145" y="841"/>
                    <a:pt x="162" y="850"/>
                  </a:cubicBezTo>
                  <a:cubicBezTo>
                    <a:pt x="178" y="860"/>
                    <a:pt x="246" y="856"/>
                    <a:pt x="262" y="850"/>
                  </a:cubicBezTo>
                  <a:cubicBezTo>
                    <a:pt x="279" y="844"/>
                    <a:pt x="266" y="831"/>
                    <a:pt x="262" y="811"/>
                  </a:cubicBezTo>
                  <a:cubicBezTo>
                    <a:pt x="260" y="793"/>
                    <a:pt x="256" y="745"/>
                    <a:pt x="243" y="735"/>
                  </a:cubicBezTo>
                  <a:cubicBezTo>
                    <a:pt x="229" y="725"/>
                    <a:pt x="183" y="745"/>
                    <a:pt x="183" y="754"/>
                  </a:cubicBezTo>
                  <a:cubicBezTo>
                    <a:pt x="183" y="764"/>
                    <a:pt x="219" y="787"/>
                    <a:pt x="243" y="793"/>
                  </a:cubicBezTo>
                  <a:cubicBezTo>
                    <a:pt x="266" y="799"/>
                    <a:pt x="303" y="793"/>
                    <a:pt x="324" y="793"/>
                  </a:cubicBezTo>
                  <a:cubicBezTo>
                    <a:pt x="343" y="793"/>
                    <a:pt x="358" y="802"/>
                    <a:pt x="364" y="793"/>
                  </a:cubicBezTo>
                  <a:cubicBezTo>
                    <a:pt x="371" y="783"/>
                    <a:pt x="384" y="741"/>
                    <a:pt x="364" y="735"/>
                  </a:cubicBezTo>
                  <a:cubicBezTo>
                    <a:pt x="344" y="728"/>
                    <a:pt x="266" y="754"/>
                    <a:pt x="243" y="754"/>
                  </a:cubicBezTo>
                  <a:cubicBezTo>
                    <a:pt x="219" y="754"/>
                    <a:pt x="223" y="745"/>
                    <a:pt x="223" y="735"/>
                  </a:cubicBezTo>
                  <a:cubicBezTo>
                    <a:pt x="223" y="725"/>
                    <a:pt x="229" y="696"/>
                    <a:pt x="243" y="696"/>
                  </a:cubicBezTo>
                  <a:cubicBezTo>
                    <a:pt x="256" y="696"/>
                    <a:pt x="287" y="722"/>
                    <a:pt x="303" y="735"/>
                  </a:cubicBezTo>
                  <a:cubicBezTo>
                    <a:pt x="320" y="748"/>
                    <a:pt x="328" y="773"/>
                    <a:pt x="344" y="773"/>
                  </a:cubicBezTo>
                  <a:cubicBezTo>
                    <a:pt x="361" y="773"/>
                    <a:pt x="405" y="741"/>
                    <a:pt x="405" y="735"/>
                  </a:cubicBezTo>
                  <a:cubicBezTo>
                    <a:pt x="405" y="728"/>
                    <a:pt x="361" y="737"/>
                    <a:pt x="344" y="735"/>
                  </a:cubicBezTo>
                  <a:cubicBezTo>
                    <a:pt x="328" y="732"/>
                    <a:pt x="320" y="716"/>
                    <a:pt x="303" y="716"/>
                  </a:cubicBezTo>
                  <a:cubicBezTo>
                    <a:pt x="287" y="716"/>
                    <a:pt x="240" y="732"/>
                    <a:pt x="243" y="735"/>
                  </a:cubicBezTo>
                  <a:cubicBezTo>
                    <a:pt x="246" y="737"/>
                    <a:pt x="317" y="745"/>
                    <a:pt x="324" y="735"/>
                  </a:cubicBezTo>
                  <a:cubicBezTo>
                    <a:pt x="330" y="725"/>
                    <a:pt x="287" y="690"/>
                    <a:pt x="283" y="677"/>
                  </a:cubicBezTo>
                  <a:cubicBezTo>
                    <a:pt x="281" y="664"/>
                    <a:pt x="297" y="655"/>
                    <a:pt x="303" y="658"/>
                  </a:cubicBezTo>
                  <a:cubicBezTo>
                    <a:pt x="311" y="660"/>
                    <a:pt x="306" y="687"/>
                    <a:pt x="324" y="696"/>
                  </a:cubicBezTo>
                  <a:cubicBezTo>
                    <a:pt x="341" y="706"/>
                    <a:pt x="388" y="716"/>
                    <a:pt x="405" y="716"/>
                  </a:cubicBezTo>
                  <a:cubicBezTo>
                    <a:pt x="422" y="716"/>
                    <a:pt x="431" y="702"/>
                    <a:pt x="425" y="696"/>
                  </a:cubicBezTo>
                  <a:cubicBezTo>
                    <a:pt x="418" y="690"/>
                    <a:pt x="381" y="690"/>
                    <a:pt x="364" y="677"/>
                  </a:cubicBezTo>
                  <a:cubicBezTo>
                    <a:pt x="347" y="664"/>
                    <a:pt x="330" y="619"/>
                    <a:pt x="324" y="619"/>
                  </a:cubicBezTo>
                  <a:cubicBezTo>
                    <a:pt x="317" y="619"/>
                    <a:pt x="326" y="658"/>
                    <a:pt x="324" y="677"/>
                  </a:cubicBezTo>
                  <a:cubicBezTo>
                    <a:pt x="320" y="696"/>
                    <a:pt x="303" y="728"/>
                    <a:pt x="303" y="735"/>
                  </a:cubicBezTo>
                  <a:cubicBezTo>
                    <a:pt x="303" y="741"/>
                    <a:pt x="313" y="725"/>
                    <a:pt x="324" y="716"/>
                  </a:cubicBezTo>
                  <a:cubicBezTo>
                    <a:pt x="334" y="706"/>
                    <a:pt x="350" y="683"/>
                    <a:pt x="364" y="677"/>
                  </a:cubicBezTo>
                  <a:cubicBezTo>
                    <a:pt x="377" y="671"/>
                    <a:pt x="401" y="671"/>
                    <a:pt x="405" y="677"/>
                  </a:cubicBezTo>
                  <a:cubicBezTo>
                    <a:pt x="408" y="683"/>
                    <a:pt x="391" y="703"/>
                    <a:pt x="384" y="716"/>
                  </a:cubicBezTo>
                  <a:cubicBezTo>
                    <a:pt x="378" y="728"/>
                    <a:pt x="361" y="754"/>
                    <a:pt x="364" y="754"/>
                  </a:cubicBezTo>
                  <a:cubicBezTo>
                    <a:pt x="367" y="754"/>
                    <a:pt x="391" y="738"/>
                    <a:pt x="405" y="716"/>
                  </a:cubicBezTo>
                  <a:cubicBezTo>
                    <a:pt x="418" y="693"/>
                    <a:pt x="445" y="636"/>
                    <a:pt x="445" y="619"/>
                  </a:cubicBezTo>
                  <a:cubicBezTo>
                    <a:pt x="445" y="603"/>
                    <a:pt x="422" y="619"/>
                    <a:pt x="405" y="619"/>
                  </a:cubicBezTo>
                  <a:cubicBezTo>
                    <a:pt x="388" y="619"/>
                    <a:pt x="358" y="625"/>
                    <a:pt x="344" y="619"/>
                  </a:cubicBezTo>
                  <a:cubicBezTo>
                    <a:pt x="330" y="613"/>
                    <a:pt x="320" y="587"/>
                    <a:pt x="324" y="580"/>
                  </a:cubicBezTo>
                  <a:cubicBezTo>
                    <a:pt x="326" y="574"/>
                    <a:pt x="358" y="571"/>
                    <a:pt x="364" y="580"/>
                  </a:cubicBezTo>
                  <a:cubicBezTo>
                    <a:pt x="371" y="591"/>
                    <a:pt x="358" y="622"/>
                    <a:pt x="364" y="639"/>
                  </a:cubicBezTo>
                  <a:cubicBezTo>
                    <a:pt x="371" y="655"/>
                    <a:pt x="391" y="674"/>
                    <a:pt x="405" y="677"/>
                  </a:cubicBezTo>
                  <a:cubicBezTo>
                    <a:pt x="418" y="681"/>
                    <a:pt x="445" y="668"/>
                    <a:pt x="445" y="658"/>
                  </a:cubicBezTo>
                  <a:cubicBezTo>
                    <a:pt x="445" y="648"/>
                    <a:pt x="429" y="625"/>
                    <a:pt x="405" y="619"/>
                  </a:cubicBezTo>
                  <a:cubicBezTo>
                    <a:pt x="381" y="613"/>
                    <a:pt x="313" y="629"/>
                    <a:pt x="303" y="619"/>
                  </a:cubicBezTo>
                  <a:cubicBezTo>
                    <a:pt x="293" y="610"/>
                    <a:pt x="330" y="568"/>
                    <a:pt x="344" y="562"/>
                  </a:cubicBezTo>
                  <a:cubicBezTo>
                    <a:pt x="358" y="556"/>
                    <a:pt x="378" y="571"/>
                    <a:pt x="384" y="580"/>
                  </a:cubicBezTo>
                  <a:cubicBezTo>
                    <a:pt x="391" y="591"/>
                    <a:pt x="371" y="610"/>
                    <a:pt x="384" y="619"/>
                  </a:cubicBezTo>
                  <a:cubicBezTo>
                    <a:pt x="399" y="629"/>
                    <a:pt x="448" y="642"/>
                    <a:pt x="465" y="639"/>
                  </a:cubicBezTo>
                  <a:cubicBezTo>
                    <a:pt x="482" y="635"/>
                    <a:pt x="495" y="597"/>
                    <a:pt x="486" y="600"/>
                  </a:cubicBezTo>
                  <a:cubicBezTo>
                    <a:pt x="476" y="603"/>
                    <a:pt x="425" y="642"/>
                    <a:pt x="405" y="658"/>
                  </a:cubicBezTo>
                  <a:cubicBezTo>
                    <a:pt x="384" y="674"/>
                    <a:pt x="371" y="702"/>
                    <a:pt x="364" y="696"/>
                  </a:cubicBezTo>
                  <a:cubicBezTo>
                    <a:pt x="358" y="690"/>
                    <a:pt x="350" y="639"/>
                    <a:pt x="364" y="619"/>
                  </a:cubicBezTo>
                  <a:cubicBezTo>
                    <a:pt x="377" y="601"/>
                    <a:pt x="422" y="587"/>
                    <a:pt x="445" y="580"/>
                  </a:cubicBezTo>
                  <a:cubicBezTo>
                    <a:pt x="469" y="574"/>
                    <a:pt x="495" y="591"/>
                    <a:pt x="506" y="580"/>
                  </a:cubicBezTo>
                  <a:cubicBezTo>
                    <a:pt x="516" y="571"/>
                    <a:pt x="516" y="533"/>
                    <a:pt x="506" y="523"/>
                  </a:cubicBezTo>
                  <a:cubicBezTo>
                    <a:pt x="495" y="513"/>
                    <a:pt x="465" y="517"/>
                    <a:pt x="445" y="523"/>
                  </a:cubicBezTo>
                  <a:cubicBezTo>
                    <a:pt x="425" y="529"/>
                    <a:pt x="401" y="551"/>
                    <a:pt x="384" y="562"/>
                  </a:cubicBezTo>
                  <a:cubicBezTo>
                    <a:pt x="367" y="571"/>
                    <a:pt x="348" y="587"/>
                    <a:pt x="344" y="580"/>
                  </a:cubicBezTo>
                  <a:cubicBezTo>
                    <a:pt x="341" y="574"/>
                    <a:pt x="354" y="526"/>
                    <a:pt x="364" y="523"/>
                  </a:cubicBezTo>
                  <a:cubicBezTo>
                    <a:pt x="375" y="521"/>
                    <a:pt x="388" y="556"/>
                    <a:pt x="405" y="562"/>
                  </a:cubicBezTo>
                  <a:cubicBezTo>
                    <a:pt x="422" y="568"/>
                    <a:pt x="445" y="562"/>
                    <a:pt x="465" y="562"/>
                  </a:cubicBezTo>
                  <a:cubicBezTo>
                    <a:pt x="486" y="562"/>
                    <a:pt x="519" y="571"/>
                    <a:pt x="527" y="562"/>
                  </a:cubicBezTo>
                  <a:cubicBezTo>
                    <a:pt x="533" y="551"/>
                    <a:pt x="519" y="510"/>
                    <a:pt x="506" y="504"/>
                  </a:cubicBezTo>
                  <a:cubicBezTo>
                    <a:pt x="493" y="498"/>
                    <a:pt x="463" y="521"/>
                    <a:pt x="445" y="523"/>
                  </a:cubicBezTo>
                  <a:cubicBezTo>
                    <a:pt x="429" y="526"/>
                    <a:pt x="414" y="529"/>
                    <a:pt x="405" y="523"/>
                  </a:cubicBezTo>
                  <a:cubicBezTo>
                    <a:pt x="394" y="517"/>
                    <a:pt x="382" y="491"/>
                    <a:pt x="384" y="484"/>
                  </a:cubicBezTo>
                  <a:cubicBezTo>
                    <a:pt x="388" y="479"/>
                    <a:pt x="414" y="471"/>
                    <a:pt x="425" y="484"/>
                  </a:cubicBezTo>
                  <a:cubicBezTo>
                    <a:pt x="435" y="497"/>
                    <a:pt x="435" y="551"/>
                    <a:pt x="445" y="562"/>
                  </a:cubicBezTo>
                  <a:cubicBezTo>
                    <a:pt x="455" y="571"/>
                    <a:pt x="476" y="551"/>
                    <a:pt x="486" y="542"/>
                  </a:cubicBezTo>
                  <a:cubicBezTo>
                    <a:pt x="495" y="532"/>
                    <a:pt x="516" y="513"/>
                    <a:pt x="506" y="504"/>
                  </a:cubicBezTo>
                  <a:cubicBezTo>
                    <a:pt x="495" y="494"/>
                    <a:pt x="445" y="482"/>
                    <a:pt x="425" y="484"/>
                  </a:cubicBezTo>
                  <a:cubicBezTo>
                    <a:pt x="405" y="488"/>
                    <a:pt x="388" y="529"/>
                    <a:pt x="384" y="523"/>
                  </a:cubicBezTo>
                  <a:cubicBezTo>
                    <a:pt x="382" y="517"/>
                    <a:pt x="391" y="453"/>
                    <a:pt x="405" y="447"/>
                  </a:cubicBezTo>
                  <a:cubicBezTo>
                    <a:pt x="418" y="440"/>
                    <a:pt x="452" y="465"/>
                    <a:pt x="465" y="484"/>
                  </a:cubicBezTo>
                  <a:cubicBezTo>
                    <a:pt x="478" y="503"/>
                    <a:pt x="472" y="559"/>
                    <a:pt x="486" y="562"/>
                  </a:cubicBezTo>
                  <a:cubicBezTo>
                    <a:pt x="499" y="565"/>
                    <a:pt x="536" y="527"/>
                    <a:pt x="546" y="504"/>
                  </a:cubicBezTo>
                  <a:cubicBezTo>
                    <a:pt x="557" y="482"/>
                    <a:pt x="559" y="433"/>
                    <a:pt x="546" y="426"/>
                  </a:cubicBezTo>
                  <a:cubicBezTo>
                    <a:pt x="533" y="420"/>
                    <a:pt x="486" y="462"/>
                    <a:pt x="465" y="465"/>
                  </a:cubicBezTo>
                  <a:cubicBezTo>
                    <a:pt x="445" y="468"/>
                    <a:pt x="431" y="459"/>
                    <a:pt x="425" y="447"/>
                  </a:cubicBezTo>
                  <a:cubicBezTo>
                    <a:pt x="418" y="433"/>
                    <a:pt x="414" y="385"/>
                    <a:pt x="425" y="388"/>
                  </a:cubicBezTo>
                  <a:cubicBezTo>
                    <a:pt x="435" y="391"/>
                    <a:pt x="469" y="449"/>
                    <a:pt x="486" y="465"/>
                  </a:cubicBezTo>
                  <a:cubicBezTo>
                    <a:pt x="502" y="482"/>
                    <a:pt x="508" y="488"/>
                    <a:pt x="527" y="484"/>
                  </a:cubicBezTo>
                  <a:cubicBezTo>
                    <a:pt x="543" y="482"/>
                    <a:pt x="580" y="459"/>
                    <a:pt x="587" y="447"/>
                  </a:cubicBezTo>
                  <a:cubicBezTo>
                    <a:pt x="593" y="433"/>
                    <a:pt x="577" y="408"/>
                    <a:pt x="566" y="408"/>
                  </a:cubicBezTo>
                  <a:cubicBezTo>
                    <a:pt x="557" y="408"/>
                    <a:pt x="543" y="436"/>
                    <a:pt x="527" y="447"/>
                  </a:cubicBezTo>
                  <a:cubicBezTo>
                    <a:pt x="508" y="456"/>
                    <a:pt x="478" y="475"/>
                    <a:pt x="465" y="465"/>
                  </a:cubicBezTo>
                  <a:cubicBezTo>
                    <a:pt x="452" y="456"/>
                    <a:pt x="442" y="404"/>
                    <a:pt x="445" y="388"/>
                  </a:cubicBezTo>
                  <a:cubicBezTo>
                    <a:pt x="448" y="372"/>
                    <a:pt x="482" y="363"/>
                    <a:pt x="486" y="369"/>
                  </a:cubicBezTo>
                  <a:cubicBezTo>
                    <a:pt x="488" y="376"/>
                    <a:pt x="459" y="414"/>
                    <a:pt x="465" y="426"/>
                  </a:cubicBezTo>
                  <a:cubicBezTo>
                    <a:pt x="472" y="440"/>
                    <a:pt x="506" y="449"/>
                    <a:pt x="527" y="447"/>
                  </a:cubicBezTo>
                  <a:cubicBezTo>
                    <a:pt x="546" y="444"/>
                    <a:pt x="590" y="414"/>
                    <a:pt x="587" y="408"/>
                  </a:cubicBezTo>
                  <a:cubicBezTo>
                    <a:pt x="583" y="402"/>
                    <a:pt x="527" y="414"/>
                    <a:pt x="506" y="408"/>
                  </a:cubicBezTo>
                  <a:cubicBezTo>
                    <a:pt x="486" y="402"/>
                    <a:pt x="469" y="385"/>
                    <a:pt x="465" y="369"/>
                  </a:cubicBezTo>
                  <a:cubicBezTo>
                    <a:pt x="461" y="353"/>
                    <a:pt x="478" y="311"/>
                    <a:pt x="486" y="311"/>
                  </a:cubicBezTo>
                  <a:cubicBezTo>
                    <a:pt x="492" y="311"/>
                    <a:pt x="495" y="346"/>
                    <a:pt x="506" y="369"/>
                  </a:cubicBezTo>
                  <a:cubicBezTo>
                    <a:pt x="516" y="391"/>
                    <a:pt x="527" y="444"/>
                    <a:pt x="546" y="447"/>
                  </a:cubicBezTo>
                  <a:cubicBezTo>
                    <a:pt x="566" y="449"/>
                    <a:pt x="621" y="401"/>
                    <a:pt x="628" y="388"/>
                  </a:cubicBezTo>
                  <a:cubicBezTo>
                    <a:pt x="634" y="376"/>
                    <a:pt x="600" y="369"/>
                    <a:pt x="587" y="369"/>
                  </a:cubicBezTo>
                  <a:cubicBezTo>
                    <a:pt x="574" y="369"/>
                    <a:pt x="559" y="391"/>
                    <a:pt x="546" y="388"/>
                  </a:cubicBezTo>
                  <a:cubicBezTo>
                    <a:pt x="533" y="385"/>
                    <a:pt x="513" y="367"/>
                    <a:pt x="506" y="350"/>
                  </a:cubicBezTo>
                  <a:cubicBezTo>
                    <a:pt x="499" y="334"/>
                    <a:pt x="502" y="292"/>
                    <a:pt x="506" y="292"/>
                  </a:cubicBezTo>
                  <a:cubicBezTo>
                    <a:pt x="508" y="292"/>
                    <a:pt x="516" y="335"/>
                    <a:pt x="527" y="350"/>
                  </a:cubicBezTo>
                  <a:cubicBezTo>
                    <a:pt x="536" y="366"/>
                    <a:pt x="549" y="378"/>
                    <a:pt x="566" y="388"/>
                  </a:cubicBezTo>
                  <a:cubicBezTo>
                    <a:pt x="583" y="398"/>
                    <a:pt x="624" y="414"/>
                    <a:pt x="628" y="408"/>
                  </a:cubicBezTo>
                  <a:cubicBezTo>
                    <a:pt x="630" y="402"/>
                    <a:pt x="600" y="359"/>
                    <a:pt x="587" y="350"/>
                  </a:cubicBezTo>
                  <a:cubicBezTo>
                    <a:pt x="574" y="340"/>
                    <a:pt x="559" y="359"/>
                    <a:pt x="546" y="350"/>
                  </a:cubicBezTo>
                  <a:cubicBezTo>
                    <a:pt x="533" y="340"/>
                    <a:pt x="508" y="311"/>
                    <a:pt x="506" y="292"/>
                  </a:cubicBezTo>
                  <a:cubicBezTo>
                    <a:pt x="502" y="273"/>
                    <a:pt x="516" y="234"/>
                    <a:pt x="527" y="234"/>
                  </a:cubicBezTo>
                  <a:cubicBezTo>
                    <a:pt x="536" y="234"/>
                    <a:pt x="553" y="270"/>
                    <a:pt x="566" y="292"/>
                  </a:cubicBezTo>
                  <a:cubicBezTo>
                    <a:pt x="580" y="314"/>
                    <a:pt x="590" y="363"/>
                    <a:pt x="607" y="369"/>
                  </a:cubicBezTo>
                  <a:cubicBezTo>
                    <a:pt x="624" y="376"/>
                    <a:pt x="668" y="343"/>
                    <a:pt x="668" y="331"/>
                  </a:cubicBezTo>
                  <a:cubicBezTo>
                    <a:pt x="668" y="317"/>
                    <a:pt x="630" y="295"/>
                    <a:pt x="607" y="292"/>
                  </a:cubicBezTo>
                  <a:cubicBezTo>
                    <a:pt x="583" y="290"/>
                    <a:pt x="536" y="321"/>
                    <a:pt x="527" y="311"/>
                  </a:cubicBezTo>
                  <a:cubicBezTo>
                    <a:pt x="516" y="302"/>
                    <a:pt x="540" y="251"/>
                    <a:pt x="546" y="234"/>
                  </a:cubicBezTo>
                  <a:cubicBezTo>
                    <a:pt x="553" y="218"/>
                    <a:pt x="563" y="208"/>
                    <a:pt x="566" y="215"/>
                  </a:cubicBezTo>
                  <a:cubicBezTo>
                    <a:pt x="570" y="222"/>
                    <a:pt x="560" y="254"/>
                    <a:pt x="566" y="272"/>
                  </a:cubicBezTo>
                  <a:cubicBezTo>
                    <a:pt x="574" y="292"/>
                    <a:pt x="594" y="323"/>
                    <a:pt x="607" y="331"/>
                  </a:cubicBezTo>
                  <a:cubicBezTo>
                    <a:pt x="621" y="337"/>
                    <a:pt x="634" y="314"/>
                    <a:pt x="647" y="311"/>
                  </a:cubicBezTo>
                  <a:cubicBezTo>
                    <a:pt x="660" y="308"/>
                    <a:pt x="688" y="317"/>
                    <a:pt x="688" y="311"/>
                  </a:cubicBezTo>
                  <a:cubicBezTo>
                    <a:pt x="688" y="305"/>
                    <a:pt x="664" y="275"/>
                    <a:pt x="647" y="272"/>
                  </a:cubicBezTo>
                  <a:cubicBezTo>
                    <a:pt x="630" y="270"/>
                    <a:pt x="600" y="295"/>
                    <a:pt x="587" y="292"/>
                  </a:cubicBezTo>
                  <a:cubicBezTo>
                    <a:pt x="574" y="290"/>
                    <a:pt x="570" y="272"/>
                    <a:pt x="566" y="254"/>
                  </a:cubicBezTo>
                  <a:cubicBezTo>
                    <a:pt x="564" y="234"/>
                    <a:pt x="560" y="190"/>
                    <a:pt x="566" y="177"/>
                  </a:cubicBezTo>
                  <a:cubicBezTo>
                    <a:pt x="574" y="163"/>
                    <a:pt x="604" y="167"/>
                    <a:pt x="607" y="177"/>
                  </a:cubicBezTo>
                  <a:cubicBezTo>
                    <a:pt x="610" y="186"/>
                    <a:pt x="583" y="212"/>
                    <a:pt x="587" y="234"/>
                  </a:cubicBezTo>
                  <a:cubicBezTo>
                    <a:pt x="590" y="257"/>
                    <a:pt x="621" y="292"/>
                    <a:pt x="628" y="311"/>
                  </a:cubicBezTo>
                  <a:cubicBezTo>
                    <a:pt x="634" y="331"/>
                    <a:pt x="637" y="347"/>
                    <a:pt x="628" y="350"/>
                  </a:cubicBezTo>
                  <a:cubicBezTo>
                    <a:pt x="617" y="353"/>
                    <a:pt x="587" y="317"/>
                    <a:pt x="566" y="331"/>
                  </a:cubicBezTo>
                  <a:cubicBezTo>
                    <a:pt x="546" y="343"/>
                    <a:pt x="523" y="408"/>
                    <a:pt x="506" y="426"/>
                  </a:cubicBezTo>
                  <a:cubicBezTo>
                    <a:pt x="489" y="446"/>
                    <a:pt x="442" y="465"/>
                    <a:pt x="465" y="447"/>
                  </a:cubicBezTo>
                  <a:cubicBezTo>
                    <a:pt x="489" y="427"/>
                    <a:pt x="613" y="344"/>
                    <a:pt x="647" y="311"/>
                  </a:cubicBezTo>
                  <a:cubicBezTo>
                    <a:pt x="681" y="279"/>
                    <a:pt x="675" y="270"/>
                    <a:pt x="668" y="254"/>
                  </a:cubicBezTo>
                  <a:cubicBezTo>
                    <a:pt x="660" y="237"/>
                    <a:pt x="617" y="234"/>
                    <a:pt x="607" y="215"/>
                  </a:cubicBezTo>
                  <a:cubicBezTo>
                    <a:pt x="596" y="195"/>
                    <a:pt x="600" y="141"/>
                    <a:pt x="607" y="138"/>
                  </a:cubicBezTo>
                  <a:cubicBezTo>
                    <a:pt x="613" y="136"/>
                    <a:pt x="645" y="174"/>
                    <a:pt x="647" y="195"/>
                  </a:cubicBezTo>
                  <a:cubicBezTo>
                    <a:pt x="651" y="218"/>
                    <a:pt x="613" y="263"/>
                    <a:pt x="628" y="272"/>
                  </a:cubicBezTo>
                  <a:cubicBezTo>
                    <a:pt x="641" y="282"/>
                    <a:pt x="711" y="263"/>
                    <a:pt x="729" y="254"/>
                  </a:cubicBezTo>
                  <a:cubicBezTo>
                    <a:pt x="745" y="243"/>
                    <a:pt x="742" y="218"/>
                    <a:pt x="729" y="215"/>
                  </a:cubicBezTo>
                  <a:cubicBezTo>
                    <a:pt x="715" y="212"/>
                    <a:pt x="668" y="244"/>
                    <a:pt x="647" y="234"/>
                  </a:cubicBezTo>
                  <a:cubicBezTo>
                    <a:pt x="628" y="225"/>
                    <a:pt x="607" y="177"/>
                    <a:pt x="607" y="157"/>
                  </a:cubicBezTo>
                  <a:cubicBezTo>
                    <a:pt x="607" y="138"/>
                    <a:pt x="637" y="112"/>
                    <a:pt x="647" y="118"/>
                  </a:cubicBezTo>
                  <a:cubicBezTo>
                    <a:pt x="658" y="125"/>
                    <a:pt x="658" y="177"/>
                    <a:pt x="668" y="195"/>
                  </a:cubicBezTo>
                  <a:cubicBezTo>
                    <a:pt x="678" y="215"/>
                    <a:pt x="688" y="231"/>
                    <a:pt x="707" y="234"/>
                  </a:cubicBezTo>
                  <a:cubicBezTo>
                    <a:pt x="728" y="237"/>
                    <a:pt x="792" y="225"/>
                    <a:pt x="789" y="215"/>
                  </a:cubicBezTo>
                  <a:cubicBezTo>
                    <a:pt x="786" y="205"/>
                    <a:pt x="705" y="199"/>
                    <a:pt x="688" y="177"/>
                  </a:cubicBezTo>
                  <a:cubicBezTo>
                    <a:pt x="671" y="154"/>
                    <a:pt x="694" y="83"/>
                    <a:pt x="688" y="80"/>
                  </a:cubicBezTo>
                  <a:cubicBezTo>
                    <a:pt x="681" y="77"/>
                    <a:pt x="637" y="141"/>
                    <a:pt x="647" y="157"/>
                  </a:cubicBezTo>
                  <a:cubicBezTo>
                    <a:pt x="658" y="174"/>
                    <a:pt x="742" y="183"/>
                    <a:pt x="748" y="177"/>
                  </a:cubicBezTo>
                  <a:cubicBezTo>
                    <a:pt x="754" y="170"/>
                    <a:pt x="692" y="109"/>
                    <a:pt x="688" y="118"/>
                  </a:cubicBezTo>
                  <a:cubicBezTo>
                    <a:pt x="684" y="128"/>
                    <a:pt x="722" y="228"/>
                    <a:pt x="729" y="234"/>
                  </a:cubicBezTo>
                  <a:cubicBezTo>
                    <a:pt x="735" y="240"/>
                    <a:pt x="718" y="177"/>
                    <a:pt x="729" y="157"/>
                  </a:cubicBezTo>
                  <a:cubicBezTo>
                    <a:pt x="739" y="138"/>
                    <a:pt x="773" y="115"/>
                    <a:pt x="789" y="118"/>
                  </a:cubicBezTo>
                  <a:cubicBezTo>
                    <a:pt x="806" y="122"/>
                    <a:pt x="833" y="163"/>
                    <a:pt x="829" y="177"/>
                  </a:cubicBezTo>
                  <a:cubicBezTo>
                    <a:pt x="826" y="190"/>
                    <a:pt x="782" y="205"/>
                    <a:pt x="769" y="195"/>
                  </a:cubicBezTo>
                  <a:cubicBezTo>
                    <a:pt x="754" y="186"/>
                    <a:pt x="748" y="141"/>
                    <a:pt x="748" y="118"/>
                  </a:cubicBezTo>
                  <a:cubicBezTo>
                    <a:pt x="748" y="96"/>
                    <a:pt x="771" y="71"/>
                    <a:pt x="769" y="61"/>
                  </a:cubicBezTo>
                  <a:cubicBezTo>
                    <a:pt x="765" y="50"/>
                    <a:pt x="739" y="54"/>
                    <a:pt x="729" y="61"/>
                  </a:cubicBezTo>
                  <a:cubicBezTo>
                    <a:pt x="718" y="67"/>
                    <a:pt x="698" y="83"/>
                    <a:pt x="707" y="100"/>
                  </a:cubicBezTo>
                  <a:cubicBezTo>
                    <a:pt x="718" y="115"/>
                    <a:pt x="765" y="145"/>
                    <a:pt x="789" y="157"/>
                  </a:cubicBezTo>
                  <a:cubicBezTo>
                    <a:pt x="812" y="169"/>
                    <a:pt x="844" y="183"/>
                    <a:pt x="850" y="177"/>
                  </a:cubicBezTo>
                  <a:cubicBezTo>
                    <a:pt x="857" y="170"/>
                    <a:pt x="842" y="122"/>
                    <a:pt x="829" y="118"/>
                  </a:cubicBezTo>
                  <a:cubicBezTo>
                    <a:pt x="816" y="115"/>
                    <a:pt x="788" y="157"/>
                    <a:pt x="769" y="157"/>
                  </a:cubicBezTo>
                  <a:cubicBezTo>
                    <a:pt x="748" y="157"/>
                    <a:pt x="704" y="138"/>
                    <a:pt x="707" y="118"/>
                  </a:cubicBezTo>
                  <a:cubicBezTo>
                    <a:pt x="711" y="100"/>
                    <a:pt x="773" y="51"/>
                    <a:pt x="789" y="41"/>
                  </a:cubicBezTo>
                  <a:cubicBezTo>
                    <a:pt x="806" y="32"/>
                    <a:pt x="806" y="48"/>
                    <a:pt x="809" y="61"/>
                  </a:cubicBezTo>
                  <a:cubicBezTo>
                    <a:pt x="812" y="73"/>
                    <a:pt x="795" y="99"/>
                    <a:pt x="809" y="118"/>
                  </a:cubicBezTo>
                  <a:cubicBezTo>
                    <a:pt x="823" y="138"/>
                    <a:pt x="874" y="174"/>
                    <a:pt x="891" y="177"/>
                  </a:cubicBezTo>
                  <a:cubicBezTo>
                    <a:pt x="908" y="180"/>
                    <a:pt x="914" y="148"/>
                    <a:pt x="910" y="138"/>
                  </a:cubicBezTo>
                  <a:cubicBezTo>
                    <a:pt x="908" y="128"/>
                    <a:pt x="883" y="131"/>
                    <a:pt x="869" y="118"/>
                  </a:cubicBezTo>
                  <a:cubicBezTo>
                    <a:pt x="857" y="106"/>
                    <a:pt x="833" y="77"/>
                    <a:pt x="829" y="61"/>
                  </a:cubicBezTo>
                  <a:cubicBezTo>
                    <a:pt x="826" y="45"/>
                    <a:pt x="850" y="18"/>
                    <a:pt x="850" y="23"/>
                  </a:cubicBezTo>
                  <a:cubicBezTo>
                    <a:pt x="850" y="26"/>
                    <a:pt x="842" y="68"/>
                    <a:pt x="829" y="80"/>
                  </a:cubicBezTo>
                  <a:cubicBezTo>
                    <a:pt x="816" y="93"/>
                    <a:pt x="782" y="86"/>
                    <a:pt x="769" y="100"/>
                  </a:cubicBezTo>
                  <a:cubicBezTo>
                    <a:pt x="754" y="112"/>
                    <a:pt x="745" y="141"/>
                    <a:pt x="748" y="157"/>
                  </a:cubicBezTo>
                  <a:cubicBezTo>
                    <a:pt x="752" y="174"/>
                    <a:pt x="765" y="199"/>
                    <a:pt x="789" y="195"/>
                  </a:cubicBezTo>
                  <a:cubicBezTo>
                    <a:pt x="812" y="193"/>
                    <a:pt x="857" y="141"/>
                    <a:pt x="891" y="138"/>
                  </a:cubicBezTo>
                  <a:cubicBezTo>
                    <a:pt x="923" y="136"/>
                    <a:pt x="970" y="177"/>
                    <a:pt x="991" y="177"/>
                  </a:cubicBezTo>
                  <a:cubicBezTo>
                    <a:pt x="1011" y="177"/>
                    <a:pt x="1025" y="145"/>
                    <a:pt x="1011" y="138"/>
                  </a:cubicBezTo>
                  <a:cubicBezTo>
                    <a:pt x="998" y="131"/>
                    <a:pt x="940" y="142"/>
                    <a:pt x="910" y="138"/>
                  </a:cubicBezTo>
                  <a:cubicBezTo>
                    <a:pt x="880" y="135"/>
                    <a:pt x="836" y="131"/>
                    <a:pt x="829" y="118"/>
                  </a:cubicBezTo>
                  <a:cubicBezTo>
                    <a:pt x="823" y="106"/>
                    <a:pt x="850" y="64"/>
                    <a:pt x="869" y="61"/>
                  </a:cubicBezTo>
                  <a:cubicBezTo>
                    <a:pt x="889" y="58"/>
                    <a:pt x="930" y="100"/>
                    <a:pt x="951" y="100"/>
                  </a:cubicBezTo>
                  <a:cubicBezTo>
                    <a:pt x="970" y="100"/>
                    <a:pt x="1002" y="67"/>
                    <a:pt x="991" y="61"/>
                  </a:cubicBezTo>
                  <a:cubicBezTo>
                    <a:pt x="981" y="54"/>
                    <a:pt x="910" y="50"/>
                    <a:pt x="891" y="61"/>
                  </a:cubicBezTo>
                  <a:cubicBezTo>
                    <a:pt x="870" y="71"/>
                    <a:pt x="883" y="121"/>
                    <a:pt x="869" y="118"/>
                  </a:cubicBezTo>
                  <a:cubicBezTo>
                    <a:pt x="857" y="115"/>
                    <a:pt x="806" y="58"/>
                    <a:pt x="809" y="41"/>
                  </a:cubicBezTo>
                  <a:cubicBezTo>
                    <a:pt x="812" y="26"/>
                    <a:pt x="861" y="26"/>
                    <a:pt x="891" y="23"/>
                  </a:cubicBezTo>
                  <a:cubicBezTo>
                    <a:pt x="921" y="20"/>
                    <a:pt x="978" y="16"/>
                    <a:pt x="991" y="23"/>
                  </a:cubicBezTo>
                  <a:cubicBezTo>
                    <a:pt x="1004" y="29"/>
                    <a:pt x="988" y="61"/>
                    <a:pt x="970" y="61"/>
                  </a:cubicBezTo>
                  <a:cubicBezTo>
                    <a:pt x="953" y="61"/>
                    <a:pt x="904" y="23"/>
                    <a:pt x="891" y="23"/>
                  </a:cubicBezTo>
                  <a:cubicBezTo>
                    <a:pt x="876" y="23"/>
                    <a:pt x="883" y="48"/>
                    <a:pt x="891" y="61"/>
                  </a:cubicBezTo>
                  <a:cubicBezTo>
                    <a:pt x="897" y="73"/>
                    <a:pt x="917" y="83"/>
                    <a:pt x="930" y="100"/>
                  </a:cubicBezTo>
                  <a:cubicBezTo>
                    <a:pt x="944" y="115"/>
                    <a:pt x="951" y="145"/>
                    <a:pt x="970" y="157"/>
                  </a:cubicBezTo>
                  <a:cubicBezTo>
                    <a:pt x="991" y="169"/>
                    <a:pt x="1045" y="183"/>
                    <a:pt x="1052" y="177"/>
                  </a:cubicBezTo>
                  <a:cubicBezTo>
                    <a:pt x="1058" y="170"/>
                    <a:pt x="1035" y="125"/>
                    <a:pt x="1011" y="118"/>
                  </a:cubicBezTo>
                  <a:cubicBezTo>
                    <a:pt x="988" y="112"/>
                    <a:pt x="921" y="145"/>
                    <a:pt x="910" y="138"/>
                  </a:cubicBezTo>
                  <a:cubicBezTo>
                    <a:pt x="900" y="131"/>
                    <a:pt x="930" y="86"/>
                    <a:pt x="951" y="80"/>
                  </a:cubicBezTo>
                  <a:cubicBezTo>
                    <a:pt x="970" y="74"/>
                    <a:pt x="1019" y="109"/>
                    <a:pt x="1032" y="100"/>
                  </a:cubicBezTo>
                  <a:cubicBezTo>
                    <a:pt x="1045" y="89"/>
                    <a:pt x="1045" y="35"/>
                    <a:pt x="1032" y="23"/>
                  </a:cubicBezTo>
                  <a:cubicBezTo>
                    <a:pt x="1019" y="9"/>
                    <a:pt x="958" y="13"/>
                    <a:pt x="951" y="23"/>
                  </a:cubicBezTo>
                  <a:cubicBezTo>
                    <a:pt x="945" y="32"/>
                    <a:pt x="968" y="58"/>
                    <a:pt x="991" y="80"/>
                  </a:cubicBezTo>
                  <a:cubicBezTo>
                    <a:pt x="1015" y="103"/>
                    <a:pt x="1075" y="138"/>
                    <a:pt x="1092" y="157"/>
                  </a:cubicBezTo>
                  <a:cubicBezTo>
                    <a:pt x="1109" y="177"/>
                    <a:pt x="1088" y="199"/>
                    <a:pt x="1092" y="195"/>
                  </a:cubicBezTo>
                  <a:cubicBezTo>
                    <a:pt x="1096" y="193"/>
                    <a:pt x="1123" y="148"/>
                    <a:pt x="1113" y="138"/>
                  </a:cubicBezTo>
                  <a:cubicBezTo>
                    <a:pt x="1103" y="128"/>
                    <a:pt x="1055" y="138"/>
                    <a:pt x="1032" y="138"/>
                  </a:cubicBezTo>
                  <a:cubicBezTo>
                    <a:pt x="1008" y="138"/>
                    <a:pt x="974" y="148"/>
                    <a:pt x="970" y="138"/>
                  </a:cubicBezTo>
                  <a:cubicBezTo>
                    <a:pt x="968" y="128"/>
                    <a:pt x="991" y="93"/>
                    <a:pt x="1011" y="80"/>
                  </a:cubicBezTo>
                  <a:cubicBezTo>
                    <a:pt x="1032" y="68"/>
                    <a:pt x="1075" y="67"/>
                    <a:pt x="1092" y="61"/>
                  </a:cubicBezTo>
                  <a:cubicBezTo>
                    <a:pt x="1109" y="54"/>
                    <a:pt x="1116" y="48"/>
                    <a:pt x="1113" y="41"/>
                  </a:cubicBezTo>
                  <a:cubicBezTo>
                    <a:pt x="1110" y="35"/>
                    <a:pt x="1082" y="20"/>
                    <a:pt x="1073" y="23"/>
                  </a:cubicBezTo>
                  <a:cubicBezTo>
                    <a:pt x="1062" y="26"/>
                    <a:pt x="1058" y="45"/>
                    <a:pt x="1052" y="61"/>
                  </a:cubicBezTo>
                  <a:cubicBezTo>
                    <a:pt x="1045" y="77"/>
                    <a:pt x="1025" y="112"/>
                    <a:pt x="1032" y="118"/>
                  </a:cubicBezTo>
                  <a:cubicBezTo>
                    <a:pt x="1038" y="125"/>
                    <a:pt x="1090" y="109"/>
                    <a:pt x="1092" y="100"/>
                  </a:cubicBezTo>
                  <a:cubicBezTo>
                    <a:pt x="1096" y="89"/>
                    <a:pt x="1055" y="77"/>
                    <a:pt x="1052" y="61"/>
                  </a:cubicBezTo>
                  <a:cubicBezTo>
                    <a:pt x="1049" y="45"/>
                    <a:pt x="1066" y="6"/>
                    <a:pt x="1073" y="3"/>
                  </a:cubicBezTo>
                  <a:cubicBezTo>
                    <a:pt x="1079" y="0"/>
                    <a:pt x="1082" y="29"/>
                    <a:pt x="1092" y="41"/>
                  </a:cubicBezTo>
                  <a:cubicBezTo>
                    <a:pt x="1103" y="54"/>
                    <a:pt x="1126" y="64"/>
                    <a:pt x="1133" y="80"/>
                  </a:cubicBezTo>
                  <a:cubicBezTo>
                    <a:pt x="1139" y="97"/>
                    <a:pt x="1129" y="115"/>
                    <a:pt x="1133" y="138"/>
                  </a:cubicBezTo>
                  <a:cubicBezTo>
                    <a:pt x="1137" y="160"/>
                    <a:pt x="1162" y="177"/>
                    <a:pt x="1157" y="214"/>
                  </a:cubicBezTo>
                  <a:cubicBezTo>
                    <a:pt x="1152" y="251"/>
                    <a:pt x="1123" y="323"/>
                    <a:pt x="1107" y="358"/>
                  </a:cubicBezTo>
                  <a:cubicBezTo>
                    <a:pt x="1090" y="393"/>
                    <a:pt x="1074" y="404"/>
                    <a:pt x="1056" y="424"/>
                  </a:cubicBezTo>
                  <a:cubicBezTo>
                    <a:pt x="1038" y="445"/>
                    <a:pt x="1022" y="462"/>
                    <a:pt x="998" y="483"/>
                  </a:cubicBezTo>
                  <a:cubicBezTo>
                    <a:pt x="974" y="503"/>
                    <a:pt x="943" y="530"/>
                    <a:pt x="914" y="545"/>
                  </a:cubicBezTo>
                  <a:cubicBezTo>
                    <a:pt x="885" y="561"/>
                    <a:pt x="858" y="566"/>
                    <a:pt x="824" y="575"/>
                  </a:cubicBezTo>
                  <a:cubicBezTo>
                    <a:pt x="791" y="584"/>
                    <a:pt x="744" y="595"/>
                    <a:pt x="713" y="601"/>
                  </a:cubicBezTo>
                  <a:cubicBezTo>
                    <a:pt x="683" y="607"/>
                    <a:pt x="666" y="611"/>
                    <a:pt x="640" y="611"/>
                  </a:cubicBezTo>
                  <a:cubicBezTo>
                    <a:pt x="613" y="611"/>
                    <a:pt x="580" y="601"/>
                    <a:pt x="554" y="598"/>
                  </a:cubicBezTo>
                  <a:cubicBezTo>
                    <a:pt x="529" y="595"/>
                    <a:pt x="500" y="594"/>
                    <a:pt x="489" y="595"/>
                  </a:cubicBezTo>
                  <a:cubicBezTo>
                    <a:pt x="478" y="596"/>
                    <a:pt x="517" y="605"/>
                    <a:pt x="486" y="605"/>
                  </a:cubicBezTo>
                  <a:cubicBezTo>
                    <a:pt x="454" y="605"/>
                    <a:pt x="339" y="599"/>
                    <a:pt x="303" y="598"/>
                  </a:cubicBezTo>
                  <a:cubicBezTo>
                    <a:pt x="267" y="597"/>
                    <a:pt x="282" y="598"/>
                    <a:pt x="268" y="600"/>
                  </a:cubicBezTo>
                  <a:cubicBezTo>
                    <a:pt x="254" y="602"/>
                    <a:pt x="235" y="605"/>
                    <a:pt x="220" y="609"/>
                  </a:cubicBezTo>
                  <a:cubicBezTo>
                    <a:pt x="205" y="613"/>
                    <a:pt x="193" y="619"/>
                    <a:pt x="175" y="625"/>
                  </a:cubicBezTo>
                  <a:cubicBezTo>
                    <a:pt x="157" y="631"/>
                    <a:pt x="127" y="640"/>
                    <a:pt x="114" y="644"/>
                  </a:cubicBezTo>
                </a:path>
              </a:pathLst>
            </a:custGeom>
            <a:noFill/>
            <a:ln w="28575" cmpd="sng">
              <a:solidFill>
                <a:srgbClr val="000066"/>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7" name="Freeform 3"/>
            <p:cNvSpPr>
              <a:spLocks/>
            </p:cNvSpPr>
            <p:nvPr/>
          </p:nvSpPr>
          <p:spPr bwMode="auto">
            <a:xfrm>
              <a:off x="1924050" y="4465637"/>
              <a:ext cx="1016000" cy="601663"/>
            </a:xfrm>
            <a:custGeom>
              <a:avLst/>
              <a:gdLst/>
              <a:ahLst/>
              <a:cxnLst>
                <a:cxn ang="0">
                  <a:pos x="65" y="0"/>
                </a:cxn>
                <a:cxn ang="0">
                  <a:pos x="26" y="38"/>
                </a:cxn>
                <a:cxn ang="0">
                  <a:pos x="1" y="105"/>
                </a:cxn>
                <a:cxn ang="0">
                  <a:pos x="33" y="221"/>
                </a:cxn>
                <a:cxn ang="0">
                  <a:pos x="138" y="323"/>
                </a:cxn>
                <a:cxn ang="0">
                  <a:pos x="282" y="361"/>
                </a:cxn>
                <a:cxn ang="0">
                  <a:pos x="552" y="343"/>
                </a:cxn>
                <a:cxn ang="0">
                  <a:pos x="640" y="147"/>
                </a:cxn>
              </a:cxnLst>
              <a:rect l="0" t="0" r="r" b="b"/>
              <a:pathLst>
                <a:path w="640" h="379">
                  <a:moveTo>
                    <a:pt x="65" y="0"/>
                  </a:moveTo>
                  <a:cubicBezTo>
                    <a:pt x="58" y="6"/>
                    <a:pt x="37" y="21"/>
                    <a:pt x="26" y="38"/>
                  </a:cubicBezTo>
                  <a:cubicBezTo>
                    <a:pt x="15" y="55"/>
                    <a:pt x="0" y="75"/>
                    <a:pt x="1" y="105"/>
                  </a:cubicBezTo>
                  <a:cubicBezTo>
                    <a:pt x="2" y="135"/>
                    <a:pt x="10" y="185"/>
                    <a:pt x="33" y="221"/>
                  </a:cubicBezTo>
                  <a:cubicBezTo>
                    <a:pt x="56" y="257"/>
                    <a:pt x="97" y="300"/>
                    <a:pt x="138" y="323"/>
                  </a:cubicBezTo>
                  <a:cubicBezTo>
                    <a:pt x="179" y="346"/>
                    <a:pt x="213" y="358"/>
                    <a:pt x="282" y="361"/>
                  </a:cubicBezTo>
                  <a:cubicBezTo>
                    <a:pt x="351" y="364"/>
                    <a:pt x="492" y="379"/>
                    <a:pt x="552" y="343"/>
                  </a:cubicBezTo>
                  <a:cubicBezTo>
                    <a:pt x="612" y="307"/>
                    <a:pt x="622" y="188"/>
                    <a:pt x="640" y="147"/>
                  </a:cubicBezTo>
                </a:path>
              </a:pathLst>
            </a:custGeom>
            <a:noFill/>
            <a:ln w="28575" cmpd="sng">
              <a:solidFill>
                <a:srgbClr val="000066"/>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19" name="Group 19"/>
          <p:cNvGrpSpPr>
            <a:grpSpLocks/>
          </p:cNvGrpSpPr>
          <p:nvPr/>
        </p:nvGrpSpPr>
        <p:grpSpPr bwMode="auto">
          <a:xfrm>
            <a:off x="2555875" y="2279650"/>
            <a:ext cx="1614488" cy="1681163"/>
            <a:chOff x="2555875" y="3103563"/>
            <a:chExt cx="1614488" cy="1681162"/>
          </a:xfrm>
        </p:grpSpPr>
        <p:sp>
          <p:nvSpPr>
            <p:cNvPr id="8" name="Freeform 5"/>
            <p:cNvSpPr>
              <a:spLocks/>
            </p:cNvSpPr>
            <p:nvPr/>
          </p:nvSpPr>
          <p:spPr bwMode="auto">
            <a:xfrm>
              <a:off x="2819400" y="3103563"/>
              <a:ext cx="1350963" cy="1552574"/>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923">
                  <a:moveTo>
                    <a:pt x="97" y="923"/>
                  </a:moveTo>
                  <a:cubicBezTo>
                    <a:pt x="99" y="910"/>
                    <a:pt x="107" y="865"/>
                    <a:pt x="112" y="846"/>
                  </a:cubicBezTo>
                  <a:cubicBezTo>
                    <a:pt x="117" y="827"/>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9966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2" name="Freeform 9"/>
            <p:cNvSpPr>
              <a:spLocks/>
            </p:cNvSpPr>
            <p:nvPr/>
          </p:nvSpPr>
          <p:spPr bwMode="auto">
            <a:xfrm>
              <a:off x="2555875" y="4210050"/>
              <a:ext cx="673100" cy="574675"/>
            </a:xfrm>
            <a:custGeom>
              <a:avLst/>
              <a:gdLst/>
              <a:ahLst/>
              <a:cxnLst>
                <a:cxn ang="0">
                  <a:pos x="182" y="0"/>
                </a:cxn>
                <a:cxn ang="0">
                  <a:pos x="91" y="68"/>
                </a:cxn>
                <a:cxn ang="0">
                  <a:pos x="0" y="204"/>
                </a:cxn>
                <a:cxn ang="0">
                  <a:pos x="91" y="340"/>
                </a:cxn>
                <a:cxn ang="0">
                  <a:pos x="511" y="217"/>
                </a:cxn>
              </a:cxnLst>
              <a:rect l="0" t="0" r="r" b="b"/>
              <a:pathLst>
                <a:path w="511" h="342">
                  <a:moveTo>
                    <a:pt x="182" y="0"/>
                  </a:moveTo>
                  <a:cubicBezTo>
                    <a:pt x="167" y="12"/>
                    <a:pt x="121" y="34"/>
                    <a:pt x="91" y="68"/>
                  </a:cubicBezTo>
                  <a:cubicBezTo>
                    <a:pt x="61" y="102"/>
                    <a:pt x="0" y="159"/>
                    <a:pt x="0" y="204"/>
                  </a:cubicBezTo>
                  <a:cubicBezTo>
                    <a:pt x="0" y="249"/>
                    <a:pt x="6" y="338"/>
                    <a:pt x="91" y="340"/>
                  </a:cubicBezTo>
                  <a:cubicBezTo>
                    <a:pt x="176" y="342"/>
                    <a:pt x="424" y="243"/>
                    <a:pt x="511" y="217"/>
                  </a:cubicBezTo>
                </a:path>
              </a:pathLst>
            </a:custGeom>
            <a:noFill/>
            <a:ln w="28575" cmpd="sng">
              <a:solidFill>
                <a:srgbClr val="9966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20" name="Group 20"/>
          <p:cNvGrpSpPr>
            <a:grpSpLocks/>
          </p:cNvGrpSpPr>
          <p:nvPr/>
        </p:nvGrpSpPr>
        <p:grpSpPr bwMode="auto">
          <a:xfrm>
            <a:off x="3052763" y="1668463"/>
            <a:ext cx="1536700" cy="2125662"/>
            <a:chOff x="3052763" y="2492375"/>
            <a:chExt cx="1536700" cy="2125663"/>
          </a:xfrm>
        </p:grpSpPr>
        <p:sp>
          <p:nvSpPr>
            <p:cNvPr id="9" name="Freeform 6"/>
            <p:cNvSpPr>
              <a:spLocks/>
            </p:cNvSpPr>
            <p:nvPr/>
          </p:nvSpPr>
          <p:spPr bwMode="auto">
            <a:xfrm>
              <a:off x="3209925" y="2492375"/>
              <a:ext cx="1379538" cy="2060576"/>
            </a:xfrm>
            <a:custGeom>
              <a:avLst/>
              <a:gdLst/>
              <a:ahLst/>
              <a:cxnLst>
                <a:cxn ang="0">
                  <a:pos x="138" y="1262"/>
                </a:cxn>
                <a:cxn ang="0">
                  <a:pos x="125" y="1152"/>
                </a:cxn>
                <a:cxn ang="0">
                  <a:pos x="222" y="1179"/>
                </a:cxn>
                <a:cxn ang="0">
                  <a:pos x="181" y="1235"/>
                </a:cxn>
                <a:cxn ang="0">
                  <a:pos x="195" y="1095"/>
                </a:cxn>
                <a:cxn ang="0">
                  <a:pos x="319" y="1068"/>
                </a:cxn>
                <a:cxn ang="0">
                  <a:pos x="278" y="1068"/>
                </a:cxn>
                <a:cxn ang="0">
                  <a:pos x="278" y="1040"/>
                </a:cxn>
                <a:cxn ang="0">
                  <a:pos x="278" y="956"/>
                </a:cxn>
                <a:cxn ang="0">
                  <a:pos x="319" y="983"/>
                </a:cxn>
                <a:cxn ang="0">
                  <a:pos x="292" y="1040"/>
                </a:cxn>
                <a:cxn ang="0">
                  <a:pos x="319" y="1095"/>
                </a:cxn>
                <a:cxn ang="0">
                  <a:pos x="306" y="900"/>
                </a:cxn>
                <a:cxn ang="0">
                  <a:pos x="348" y="983"/>
                </a:cxn>
                <a:cxn ang="0">
                  <a:pos x="306" y="816"/>
                </a:cxn>
                <a:cxn ang="0">
                  <a:pos x="403" y="871"/>
                </a:cxn>
                <a:cxn ang="0">
                  <a:pos x="375" y="843"/>
                </a:cxn>
                <a:cxn ang="0">
                  <a:pos x="333" y="816"/>
                </a:cxn>
                <a:cxn ang="0">
                  <a:pos x="389" y="816"/>
                </a:cxn>
                <a:cxn ang="0">
                  <a:pos x="348" y="759"/>
                </a:cxn>
                <a:cxn ang="0">
                  <a:pos x="403" y="788"/>
                </a:cxn>
                <a:cxn ang="0">
                  <a:pos x="348" y="649"/>
                </a:cxn>
                <a:cxn ang="0">
                  <a:pos x="445" y="619"/>
                </a:cxn>
                <a:cxn ang="0">
                  <a:pos x="403" y="676"/>
                </a:cxn>
                <a:cxn ang="0">
                  <a:pos x="431" y="649"/>
                </a:cxn>
                <a:cxn ang="0">
                  <a:pos x="389" y="619"/>
                </a:cxn>
                <a:cxn ang="0">
                  <a:pos x="389" y="536"/>
                </a:cxn>
                <a:cxn ang="0">
                  <a:pos x="501" y="564"/>
                </a:cxn>
                <a:cxn ang="0">
                  <a:pos x="417" y="424"/>
                </a:cxn>
                <a:cxn ang="0">
                  <a:pos x="473" y="509"/>
                </a:cxn>
                <a:cxn ang="0">
                  <a:pos x="459" y="424"/>
                </a:cxn>
                <a:cxn ang="0">
                  <a:pos x="431" y="452"/>
                </a:cxn>
                <a:cxn ang="0">
                  <a:pos x="487" y="480"/>
                </a:cxn>
                <a:cxn ang="0">
                  <a:pos x="473" y="424"/>
                </a:cxn>
                <a:cxn ang="0">
                  <a:pos x="473" y="340"/>
                </a:cxn>
                <a:cxn ang="0">
                  <a:pos x="417" y="619"/>
                </a:cxn>
                <a:cxn ang="0">
                  <a:pos x="487" y="312"/>
                </a:cxn>
                <a:cxn ang="0">
                  <a:pos x="571" y="369"/>
                </a:cxn>
                <a:cxn ang="0">
                  <a:pos x="514" y="172"/>
                </a:cxn>
                <a:cxn ang="0">
                  <a:pos x="543" y="257"/>
                </a:cxn>
                <a:cxn ang="0">
                  <a:pos x="543" y="172"/>
                </a:cxn>
                <a:cxn ang="0">
                  <a:pos x="640" y="257"/>
                </a:cxn>
                <a:cxn ang="0">
                  <a:pos x="571" y="88"/>
                </a:cxn>
                <a:cxn ang="0">
                  <a:pos x="640" y="172"/>
                </a:cxn>
                <a:cxn ang="0">
                  <a:pos x="626" y="88"/>
                </a:cxn>
                <a:cxn ang="0">
                  <a:pos x="667" y="172"/>
                </a:cxn>
                <a:cxn ang="0">
                  <a:pos x="598" y="145"/>
                </a:cxn>
                <a:cxn ang="0">
                  <a:pos x="751" y="257"/>
                </a:cxn>
                <a:cxn ang="0">
                  <a:pos x="667" y="88"/>
                </a:cxn>
                <a:cxn ang="0">
                  <a:pos x="667" y="172"/>
                </a:cxn>
                <a:cxn ang="0">
                  <a:pos x="737" y="88"/>
                </a:cxn>
                <a:cxn ang="0">
                  <a:pos x="737" y="228"/>
                </a:cxn>
                <a:cxn ang="0">
                  <a:pos x="724" y="116"/>
                </a:cxn>
                <a:cxn ang="0">
                  <a:pos x="751" y="116"/>
                </a:cxn>
                <a:cxn ang="0">
                  <a:pos x="779" y="200"/>
                </a:cxn>
                <a:cxn ang="0">
                  <a:pos x="835" y="60"/>
                </a:cxn>
                <a:cxn ang="0">
                  <a:pos x="821" y="145"/>
                </a:cxn>
                <a:cxn ang="0">
                  <a:pos x="849" y="116"/>
                </a:cxn>
                <a:cxn ang="0">
                  <a:pos x="796" y="616"/>
                </a:cxn>
                <a:cxn ang="0">
                  <a:pos x="560" y="873"/>
                </a:cxn>
                <a:cxn ang="0">
                  <a:pos x="403" y="879"/>
                </a:cxn>
                <a:cxn ang="0">
                  <a:pos x="65" y="921"/>
                </a:cxn>
              </a:cxnLst>
              <a:rect l="0" t="0" r="r" b="b"/>
              <a:pathLst>
                <a:path w="869" h="1298">
                  <a:moveTo>
                    <a:pt x="48" y="1298"/>
                  </a:moveTo>
                  <a:cubicBezTo>
                    <a:pt x="58" y="1291"/>
                    <a:pt x="99" y="1277"/>
                    <a:pt x="111" y="1262"/>
                  </a:cubicBezTo>
                  <a:cubicBezTo>
                    <a:pt x="123" y="1247"/>
                    <a:pt x="120" y="1208"/>
                    <a:pt x="125" y="1208"/>
                  </a:cubicBezTo>
                  <a:cubicBezTo>
                    <a:pt x="129" y="1208"/>
                    <a:pt x="130" y="1255"/>
                    <a:pt x="138" y="1262"/>
                  </a:cubicBezTo>
                  <a:cubicBezTo>
                    <a:pt x="148" y="1273"/>
                    <a:pt x="176" y="1273"/>
                    <a:pt x="181" y="1262"/>
                  </a:cubicBezTo>
                  <a:cubicBezTo>
                    <a:pt x="185" y="1255"/>
                    <a:pt x="173" y="1216"/>
                    <a:pt x="167" y="1208"/>
                  </a:cubicBezTo>
                  <a:cubicBezTo>
                    <a:pt x="159" y="1198"/>
                    <a:pt x="146" y="1216"/>
                    <a:pt x="138" y="1208"/>
                  </a:cubicBezTo>
                  <a:cubicBezTo>
                    <a:pt x="132" y="1198"/>
                    <a:pt x="123" y="1161"/>
                    <a:pt x="125" y="1152"/>
                  </a:cubicBezTo>
                  <a:cubicBezTo>
                    <a:pt x="127" y="1143"/>
                    <a:pt x="143" y="1137"/>
                    <a:pt x="152" y="1152"/>
                  </a:cubicBezTo>
                  <a:cubicBezTo>
                    <a:pt x="162" y="1165"/>
                    <a:pt x="169" y="1222"/>
                    <a:pt x="181" y="1235"/>
                  </a:cubicBezTo>
                  <a:cubicBezTo>
                    <a:pt x="192" y="1249"/>
                    <a:pt x="216" y="1244"/>
                    <a:pt x="222" y="1235"/>
                  </a:cubicBezTo>
                  <a:cubicBezTo>
                    <a:pt x="230" y="1226"/>
                    <a:pt x="231" y="1194"/>
                    <a:pt x="222" y="1179"/>
                  </a:cubicBezTo>
                  <a:cubicBezTo>
                    <a:pt x="213" y="1165"/>
                    <a:pt x="178" y="1161"/>
                    <a:pt x="167" y="1152"/>
                  </a:cubicBezTo>
                  <a:cubicBezTo>
                    <a:pt x="155" y="1143"/>
                    <a:pt x="150" y="1123"/>
                    <a:pt x="152" y="1123"/>
                  </a:cubicBezTo>
                  <a:cubicBezTo>
                    <a:pt x="155" y="1123"/>
                    <a:pt x="176" y="1132"/>
                    <a:pt x="181" y="1152"/>
                  </a:cubicBezTo>
                  <a:cubicBezTo>
                    <a:pt x="185" y="1170"/>
                    <a:pt x="169" y="1222"/>
                    <a:pt x="181" y="1235"/>
                  </a:cubicBezTo>
                  <a:cubicBezTo>
                    <a:pt x="192" y="1249"/>
                    <a:pt x="238" y="1244"/>
                    <a:pt x="250" y="1235"/>
                  </a:cubicBezTo>
                  <a:cubicBezTo>
                    <a:pt x="261" y="1226"/>
                    <a:pt x="252" y="1207"/>
                    <a:pt x="250" y="1179"/>
                  </a:cubicBezTo>
                  <a:cubicBezTo>
                    <a:pt x="248" y="1152"/>
                    <a:pt x="245" y="1082"/>
                    <a:pt x="236" y="1068"/>
                  </a:cubicBezTo>
                  <a:cubicBezTo>
                    <a:pt x="226" y="1053"/>
                    <a:pt x="195" y="1082"/>
                    <a:pt x="195" y="1095"/>
                  </a:cubicBezTo>
                  <a:cubicBezTo>
                    <a:pt x="195" y="1110"/>
                    <a:pt x="220" y="1143"/>
                    <a:pt x="236" y="1152"/>
                  </a:cubicBezTo>
                  <a:cubicBezTo>
                    <a:pt x="252" y="1161"/>
                    <a:pt x="278" y="1152"/>
                    <a:pt x="292" y="1152"/>
                  </a:cubicBezTo>
                  <a:cubicBezTo>
                    <a:pt x="305" y="1152"/>
                    <a:pt x="315" y="1165"/>
                    <a:pt x="319" y="1152"/>
                  </a:cubicBezTo>
                  <a:cubicBezTo>
                    <a:pt x="324" y="1137"/>
                    <a:pt x="333" y="1077"/>
                    <a:pt x="319" y="1068"/>
                  </a:cubicBezTo>
                  <a:cubicBezTo>
                    <a:pt x="306" y="1058"/>
                    <a:pt x="252" y="1095"/>
                    <a:pt x="236" y="1095"/>
                  </a:cubicBezTo>
                  <a:cubicBezTo>
                    <a:pt x="220" y="1095"/>
                    <a:pt x="222" y="1082"/>
                    <a:pt x="222" y="1068"/>
                  </a:cubicBezTo>
                  <a:cubicBezTo>
                    <a:pt x="222" y="1053"/>
                    <a:pt x="226" y="1012"/>
                    <a:pt x="236" y="1012"/>
                  </a:cubicBezTo>
                  <a:cubicBezTo>
                    <a:pt x="245" y="1012"/>
                    <a:pt x="266" y="1049"/>
                    <a:pt x="278" y="1068"/>
                  </a:cubicBezTo>
                  <a:cubicBezTo>
                    <a:pt x="289" y="1086"/>
                    <a:pt x="294" y="1123"/>
                    <a:pt x="306" y="1123"/>
                  </a:cubicBezTo>
                  <a:cubicBezTo>
                    <a:pt x="318" y="1123"/>
                    <a:pt x="348" y="1077"/>
                    <a:pt x="348" y="1068"/>
                  </a:cubicBezTo>
                  <a:cubicBezTo>
                    <a:pt x="348" y="1058"/>
                    <a:pt x="318" y="1071"/>
                    <a:pt x="306" y="1068"/>
                  </a:cubicBezTo>
                  <a:cubicBezTo>
                    <a:pt x="294" y="1064"/>
                    <a:pt x="289" y="1040"/>
                    <a:pt x="278" y="1040"/>
                  </a:cubicBezTo>
                  <a:cubicBezTo>
                    <a:pt x="266" y="1040"/>
                    <a:pt x="234" y="1064"/>
                    <a:pt x="236" y="1068"/>
                  </a:cubicBezTo>
                  <a:cubicBezTo>
                    <a:pt x="238" y="1071"/>
                    <a:pt x="287" y="1082"/>
                    <a:pt x="292" y="1068"/>
                  </a:cubicBezTo>
                  <a:cubicBezTo>
                    <a:pt x="296" y="1053"/>
                    <a:pt x="266" y="1003"/>
                    <a:pt x="264" y="983"/>
                  </a:cubicBezTo>
                  <a:cubicBezTo>
                    <a:pt x="262" y="965"/>
                    <a:pt x="274" y="952"/>
                    <a:pt x="278" y="956"/>
                  </a:cubicBezTo>
                  <a:cubicBezTo>
                    <a:pt x="283" y="959"/>
                    <a:pt x="280" y="998"/>
                    <a:pt x="292" y="1012"/>
                  </a:cubicBezTo>
                  <a:cubicBezTo>
                    <a:pt x="304" y="1025"/>
                    <a:pt x="336" y="1040"/>
                    <a:pt x="348" y="1040"/>
                  </a:cubicBezTo>
                  <a:cubicBezTo>
                    <a:pt x="359" y="1040"/>
                    <a:pt x="366" y="1020"/>
                    <a:pt x="362" y="1012"/>
                  </a:cubicBezTo>
                  <a:cubicBezTo>
                    <a:pt x="357" y="1003"/>
                    <a:pt x="331" y="1003"/>
                    <a:pt x="319" y="983"/>
                  </a:cubicBezTo>
                  <a:cubicBezTo>
                    <a:pt x="308" y="965"/>
                    <a:pt x="296" y="900"/>
                    <a:pt x="292" y="900"/>
                  </a:cubicBezTo>
                  <a:cubicBezTo>
                    <a:pt x="287" y="900"/>
                    <a:pt x="294" y="956"/>
                    <a:pt x="292" y="983"/>
                  </a:cubicBezTo>
                  <a:cubicBezTo>
                    <a:pt x="289" y="1012"/>
                    <a:pt x="278" y="1058"/>
                    <a:pt x="278" y="1068"/>
                  </a:cubicBezTo>
                  <a:cubicBezTo>
                    <a:pt x="278" y="1077"/>
                    <a:pt x="285" y="1053"/>
                    <a:pt x="292" y="1040"/>
                  </a:cubicBezTo>
                  <a:cubicBezTo>
                    <a:pt x="299" y="1025"/>
                    <a:pt x="310" y="992"/>
                    <a:pt x="319" y="983"/>
                  </a:cubicBezTo>
                  <a:cubicBezTo>
                    <a:pt x="329" y="974"/>
                    <a:pt x="345" y="974"/>
                    <a:pt x="348" y="983"/>
                  </a:cubicBezTo>
                  <a:cubicBezTo>
                    <a:pt x="350" y="992"/>
                    <a:pt x="338" y="1022"/>
                    <a:pt x="333" y="1040"/>
                  </a:cubicBezTo>
                  <a:cubicBezTo>
                    <a:pt x="329" y="1058"/>
                    <a:pt x="318" y="1095"/>
                    <a:pt x="319" y="1095"/>
                  </a:cubicBezTo>
                  <a:cubicBezTo>
                    <a:pt x="322" y="1095"/>
                    <a:pt x="338" y="1073"/>
                    <a:pt x="348" y="1040"/>
                  </a:cubicBezTo>
                  <a:cubicBezTo>
                    <a:pt x="357" y="1007"/>
                    <a:pt x="375" y="924"/>
                    <a:pt x="375" y="900"/>
                  </a:cubicBezTo>
                  <a:cubicBezTo>
                    <a:pt x="375" y="876"/>
                    <a:pt x="359" y="900"/>
                    <a:pt x="348" y="900"/>
                  </a:cubicBezTo>
                  <a:cubicBezTo>
                    <a:pt x="336" y="900"/>
                    <a:pt x="315" y="909"/>
                    <a:pt x="306" y="900"/>
                  </a:cubicBezTo>
                  <a:cubicBezTo>
                    <a:pt x="296" y="891"/>
                    <a:pt x="289" y="853"/>
                    <a:pt x="292" y="843"/>
                  </a:cubicBezTo>
                  <a:cubicBezTo>
                    <a:pt x="294" y="834"/>
                    <a:pt x="315" y="830"/>
                    <a:pt x="319" y="843"/>
                  </a:cubicBezTo>
                  <a:cubicBezTo>
                    <a:pt x="324" y="858"/>
                    <a:pt x="315" y="904"/>
                    <a:pt x="319" y="928"/>
                  </a:cubicBezTo>
                  <a:cubicBezTo>
                    <a:pt x="324" y="952"/>
                    <a:pt x="338" y="979"/>
                    <a:pt x="348" y="983"/>
                  </a:cubicBezTo>
                  <a:cubicBezTo>
                    <a:pt x="357" y="989"/>
                    <a:pt x="375" y="970"/>
                    <a:pt x="375" y="956"/>
                  </a:cubicBezTo>
                  <a:cubicBezTo>
                    <a:pt x="375" y="941"/>
                    <a:pt x="364" y="909"/>
                    <a:pt x="348" y="900"/>
                  </a:cubicBezTo>
                  <a:cubicBezTo>
                    <a:pt x="331" y="891"/>
                    <a:pt x="285" y="913"/>
                    <a:pt x="278" y="900"/>
                  </a:cubicBezTo>
                  <a:cubicBezTo>
                    <a:pt x="270" y="886"/>
                    <a:pt x="296" y="825"/>
                    <a:pt x="306" y="816"/>
                  </a:cubicBezTo>
                  <a:cubicBezTo>
                    <a:pt x="315" y="807"/>
                    <a:pt x="329" y="830"/>
                    <a:pt x="333" y="843"/>
                  </a:cubicBezTo>
                  <a:cubicBezTo>
                    <a:pt x="338" y="858"/>
                    <a:pt x="324" y="886"/>
                    <a:pt x="333" y="900"/>
                  </a:cubicBezTo>
                  <a:cubicBezTo>
                    <a:pt x="343" y="913"/>
                    <a:pt x="377" y="932"/>
                    <a:pt x="389" y="928"/>
                  </a:cubicBezTo>
                  <a:cubicBezTo>
                    <a:pt x="401" y="922"/>
                    <a:pt x="410" y="867"/>
                    <a:pt x="403" y="871"/>
                  </a:cubicBezTo>
                  <a:cubicBezTo>
                    <a:pt x="397" y="876"/>
                    <a:pt x="362" y="932"/>
                    <a:pt x="348" y="956"/>
                  </a:cubicBezTo>
                  <a:cubicBezTo>
                    <a:pt x="333" y="979"/>
                    <a:pt x="324" y="1020"/>
                    <a:pt x="319" y="1012"/>
                  </a:cubicBezTo>
                  <a:cubicBezTo>
                    <a:pt x="315" y="1003"/>
                    <a:pt x="310" y="928"/>
                    <a:pt x="319" y="900"/>
                  </a:cubicBezTo>
                  <a:cubicBezTo>
                    <a:pt x="329" y="873"/>
                    <a:pt x="359" y="853"/>
                    <a:pt x="375" y="843"/>
                  </a:cubicBezTo>
                  <a:cubicBezTo>
                    <a:pt x="392" y="834"/>
                    <a:pt x="410" y="858"/>
                    <a:pt x="417" y="843"/>
                  </a:cubicBezTo>
                  <a:cubicBezTo>
                    <a:pt x="424" y="830"/>
                    <a:pt x="424" y="774"/>
                    <a:pt x="417" y="759"/>
                  </a:cubicBezTo>
                  <a:cubicBezTo>
                    <a:pt x="410" y="746"/>
                    <a:pt x="389" y="750"/>
                    <a:pt x="375" y="759"/>
                  </a:cubicBezTo>
                  <a:cubicBezTo>
                    <a:pt x="362" y="768"/>
                    <a:pt x="345" y="801"/>
                    <a:pt x="333" y="816"/>
                  </a:cubicBezTo>
                  <a:cubicBezTo>
                    <a:pt x="322" y="830"/>
                    <a:pt x="309" y="853"/>
                    <a:pt x="306" y="843"/>
                  </a:cubicBezTo>
                  <a:cubicBezTo>
                    <a:pt x="304" y="834"/>
                    <a:pt x="313" y="764"/>
                    <a:pt x="319" y="759"/>
                  </a:cubicBezTo>
                  <a:cubicBezTo>
                    <a:pt x="327" y="756"/>
                    <a:pt x="336" y="807"/>
                    <a:pt x="348" y="816"/>
                  </a:cubicBezTo>
                  <a:cubicBezTo>
                    <a:pt x="359" y="825"/>
                    <a:pt x="375" y="816"/>
                    <a:pt x="389" y="816"/>
                  </a:cubicBezTo>
                  <a:cubicBezTo>
                    <a:pt x="403" y="816"/>
                    <a:pt x="426" y="830"/>
                    <a:pt x="431" y="816"/>
                  </a:cubicBezTo>
                  <a:cubicBezTo>
                    <a:pt x="436" y="801"/>
                    <a:pt x="426" y="742"/>
                    <a:pt x="417" y="733"/>
                  </a:cubicBezTo>
                  <a:cubicBezTo>
                    <a:pt x="408" y="724"/>
                    <a:pt x="387" y="756"/>
                    <a:pt x="375" y="759"/>
                  </a:cubicBezTo>
                  <a:cubicBezTo>
                    <a:pt x="364" y="764"/>
                    <a:pt x="354" y="768"/>
                    <a:pt x="348" y="759"/>
                  </a:cubicBezTo>
                  <a:cubicBezTo>
                    <a:pt x="340" y="750"/>
                    <a:pt x="332" y="713"/>
                    <a:pt x="333" y="703"/>
                  </a:cubicBezTo>
                  <a:cubicBezTo>
                    <a:pt x="336" y="695"/>
                    <a:pt x="354" y="685"/>
                    <a:pt x="362" y="703"/>
                  </a:cubicBezTo>
                  <a:cubicBezTo>
                    <a:pt x="368" y="722"/>
                    <a:pt x="368" y="801"/>
                    <a:pt x="375" y="816"/>
                  </a:cubicBezTo>
                  <a:cubicBezTo>
                    <a:pt x="382" y="830"/>
                    <a:pt x="397" y="801"/>
                    <a:pt x="403" y="788"/>
                  </a:cubicBezTo>
                  <a:cubicBezTo>
                    <a:pt x="410" y="773"/>
                    <a:pt x="424" y="746"/>
                    <a:pt x="417" y="733"/>
                  </a:cubicBezTo>
                  <a:cubicBezTo>
                    <a:pt x="410" y="718"/>
                    <a:pt x="375" y="700"/>
                    <a:pt x="362" y="703"/>
                  </a:cubicBezTo>
                  <a:cubicBezTo>
                    <a:pt x="348" y="709"/>
                    <a:pt x="336" y="768"/>
                    <a:pt x="333" y="759"/>
                  </a:cubicBezTo>
                  <a:cubicBezTo>
                    <a:pt x="332" y="750"/>
                    <a:pt x="338" y="658"/>
                    <a:pt x="348" y="649"/>
                  </a:cubicBezTo>
                  <a:cubicBezTo>
                    <a:pt x="357" y="639"/>
                    <a:pt x="380" y="676"/>
                    <a:pt x="389" y="703"/>
                  </a:cubicBezTo>
                  <a:cubicBezTo>
                    <a:pt x="398" y="731"/>
                    <a:pt x="394" y="812"/>
                    <a:pt x="403" y="816"/>
                  </a:cubicBezTo>
                  <a:cubicBezTo>
                    <a:pt x="412" y="821"/>
                    <a:pt x="438" y="765"/>
                    <a:pt x="445" y="733"/>
                  </a:cubicBezTo>
                  <a:cubicBezTo>
                    <a:pt x="452" y="700"/>
                    <a:pt x="454" y="630"/>
                    <a:pt x="445" y="619"/>
                  </a:cubicBezTo>
                  <a:cubicBezTo>
                    <a:pt x="436" y="610"/>
                    <a:pt x="403" y="671"/>
                    <a:pt x="389" y="676"/>
                  </a:cubicBezTo>
                  <a:cubicBezTo>
                    <a:pt x="375" y="680"/>
                    <a:pt x="366" y="667"/>
                    <a:pt x="362" y="649"/>
                  </a:cubicBezTo>
                  <a:cubicBezTo>
                    <a:pt x="357" y="630"/>
                    <a:pt x="354" y="559"/>
                    <a:pt x="362" y="564"/>
                  </a:cubicBezTo>
                  <a:cubicBezTo>
                    <a:pt x="368" y="568"/>
                    <a:pt x="392" y="652"/>
                    <a:pt x="403" y="676"/>
                  </a:cubicBezTo>
                  <a:cubicBezTo>
                    <a:pt x="415" y="700"/>
                    <a:pt x="419" y="709"/>
                    <a:pt x="431" y="703"/>
                  </a:cubicBezTo>
                  <a:cubicBezTo>
                    <a:pt x="443" y="700"/>
                    <a:pt x="468" y="667"/>
                    <a:pt x="473" y="649"/>
                  </a:cubicBezTo>
                  <a:cubicBezTo>
                    <a:pt x="477" y="630"/>
                    <a:pt x="466" y="592"/>
                    <a:pt x="459" y="592"/>
                  </a:cubicBezTo>
                  <a:cubicBezTo>
                    <a:pt x="452" y="592"/>
                    <a:pt x="443" y="634"/>
                    <a:pt x="431" y="649"/>
                  </a:cubicBezTo>
                  <a:cubicBezTo>
                    <a:pt x="419" y="662"/>
                    <a:pt x="398" y="691"/>
                    <a:pt x="389" y="676"/>
                  </a:cubicBezTo>
                  <a:cubicBezTo>
                    <a:pt x="380" y="662"/>
                    <a:pt x="373" y="586"/>
                    <a:pt x="375" y="564"/>
                  </a:cubicBezTo>
                  <a:cubicBezTo>
                    <a:pt x="377" y="540"/>
                    <a:pt x="401" y="527"/>
                    <a:pt x="403" y="536"/>
                  </a:cubicBezTo>
                  <a:cubicBezTo>
                    <a:pt x="405" y="546"/>
                    <a:pt x="385" y="601"/>
                    <a:pt x="389" y="619"/>
                  </a:cubicBezTo>
                  <a:cubicBezTo>
                    <a:pt x="394" y="639"/>
                    <a:pt x="417" y="652"/>
                    <a:pt x="431" y="649"/>
                  </a:cubicBezTo>
                  <a:cubicBezTo>
                    <a:pt x="445" y="645"/>
                    <a:pt x="475" y="601"/>
                    <a:pt x="473" y="592"/>
                  </a:cubicBezTo>
                  <a:cubicBezTo>
                    <a:pt x="470" y="583"/>
                    <a:pt x="431" y="601"/>
                    <a:pt x="417" y="592"/>
                  </a:cubicBezTo>
                  <a:cubicBezTo>
                    <a:pt x="403" y="583"/>
                    <a:pt x="392" y="559"/>
                    <a:pt x="389" y="536"/>
                  </a:cubicBezTo>
                  <a:cubicBezTo>
                    <a:pt x="387" y="513"/>
                    <a:pt x="398" y="452"/>
                    <a:pt x="403" y="452"/>
                  </a:cubicBezTo>
                  <a:cubicBezTo>
                    <a:pt x="407" y="452"/>
                    <a:pt x="410" y="503"/>
                    <a:pt x="417" y="536"/>
                  </a:cubicBezTo>
                  <a:cubicBezTo>
                    <a:pt x="424" y="568"/>
                    <a:pt x="431" y="645"/>
                    <a:pt x="445" y="649"/>
                  </a:cubicBezTo>
                  <a:cubicBezTo>
                    <a:pt x="459" y="652"/>
                    <a:pt x="496" y="582"/>
                    <a:pt x="501" y="564"/>
                  </a:cubicBezTo>
                  <a:cubicBezTo>
                    <a:pt x="505" y="546"/>
                    <a:pt x="482" y="536"/>
                    <a:pt x="473" y="536"/>
                  </a:cubicBezTo>
                  <a:cubicBezTo>
                    <a:pt x="464" y="536"/>
                    <a:pt x="454" y="568"/>
                    <a:pt x="445" y="564"/>
                  </a:cubicBezTo>
                  <a:cubicBezTo>
                    <a:pt x="436" y="559"/>
                    <a:pt x="422" y="533"/>
                    <a:pt x="417" y="509"/>
                  </a:cubicBezTo>
                  <a:cubicBezTo>
                    <a:pt x="412" y="485"/>
                    <a:pt x="415" y="424"/>
                    <a:pt x="417" y="424"/>
                  </a:cubicBezTo>
                  <a:cubicBezTo>
                    <a:pt x="419" y="424"/>
                    <a:pt x="424" y="486"/>
                    <a:pt x="431" y="509"/>
                  </a:cubicBezTo>
                  <a:cubicBezTo>
                    <a:pt x="438" y="531"/>
                    <a:pt x="447" y="549"/>
                    <a:pt x="459" y="564"/>
                  </a:cubicBezTo>
                  <a:cubicBezTo>
                    <a:pt x="470" y="579"/>
                    <a:pt x="499" y="601"/>
                    <a:pt x="501" y="592"/>
                  </a:cubicBezTo>
                  <a:cubicBezTo>
                    <a:pt x="503" y="583"/>
                    <a:pt x="482" y="522"/>
                    <a:pt x="473" y="509"/>
                  </a:cubicBezTo>
                  <a:cubicBezTo>
                    <a:pt x="464" y="494"/>
                    <a:pt x="454" y="522"/>
                    <a:pt x="445" y="509"/>
                  </a:cubicBezTo>
                  <a:cubicBezTo>
                    <a:pt x="436" y="494"/>
                    <a:pt x="419" y="452"/>
                    <a:pt x="417" y="424"/>
                  </a:cubicBezTo>
                  <a:cubicBezTo>
                    <a:pt x="415" y="397"/>
                    <a:pt x="424" y="340"/>
                    <a:pt x="431" y="340"/>
                  </a:cubicBezTo>
                  <a:cubicBezTo>
                    <a:pt x="438" y="340"/>
                    <a:pt x="450" y="392"/>
                    <a:pt x="459" y="424"/>
                  </a:cubicBezTo>
                  <a:cubicBezTo>
                    <a:pt x="468" y="457"/>
                    <a:pt x="475" y="527"/>
                    <a:pt x="487" y="536"/>
                  </a:cubicBezTo>
                  <a:cubicBezTo>
                    <a:pt x="499" y="546"/>
                    <a:pt x="529" y="498"/>
                    <a:pt x="529" y="480"/>
                  </a:cubicBezTo>
                  <a:cubicBezTo>
                    <a:pt x="529" y="461"/>
                    <a:pt x="503" y="428"/>
                    <a:pt x="487" y="424"/>
                  </a:cubicBezTo>
                  <a:cubicBezTo>
                    <a:pt x="470" y="421"/>
                    <a:pt x="438" y="467"/>
                    <a:pt x="431" y="452"/>
                  </a:cubicBezTo>
                  <a:cubicBezTo>
                    <a:pt x="424" y="439"/>
                    <a:pt x="441" y="364"/>
                    <a:pt x="445" y="340"/>
                  </a:cubicBezTo>
                  <a:cubicBezTo>
                    <a:pt x="450" y="316"/>
                    <a:pt x="456" y="303"/>
                    <a:pt x="459" y="312"/>
                  </a:cubicBezTo>
                  <a:cubicBezTo>
                    <a:pt x="461" y="322"/>
                    <a:pt x="455" y="369"/>
                    <a:pt x="459" y="395"/>
                  </a:cubicBezTo>
                  <a:cubicBezTo>
                    <a:pt x="464" y="424"/>
                    <a:pt x="478" y="470"/>
                    <a:pt x="487" y="480"/>
                  </a:cubicBezTo>
                  <a:cubicBezTo>
                    <a:pt x="496" y="489"/>
                    <a:pt x="505" y="457"/>
                    <a:pt x="514" y="452"/>
                  </a:cubicBezTo>
                  <a:cubicBezTo>
                    <a:pt x="524" y="448"/>
                    <a:pt x="543" y="461"/>
                    <a:pt x="543" y="452"/>
                  </a:cubicBezTo>
                  <a:cubicBezTo>
                    <a:pt x="543" y="443"/>
                    <a:pt x="526" y="400"/>
                    <a:pt x="514" y="395"/>
                  </a:cubicBezTo>
                  <a:cubicBezTo>
                    <a:pt x="503" y="392"/>
                    <a:pt x="482" y="428"/>
                    <a:pt x="473" y="424"/>
                  </a:cubicBezTo>
                  <a:cubicBezTo>
                    <a:pt x="464" y="421"/>
                    <a:pt x="461" y="395"/>
                    <a:pt x="459" y="369"/>
                  </a:cubicBezTo>
                  <a:cubicBezTo>
                    <a:pt x="457" y="340"/>
                    <a:pt x="455" y="276"/>
                    <a:pt x="459" y="257"/>
                  </a:cubicBezTo>
                  <a:cubicBezTo>
                    <a:pt x="464" y="237"/>
                    <a:pt x="485" y="243"/>
                    <a:pt x="487" y="257"/>
                  </a:cubicBezTo>
                  <a:cubicBezTo>
                    <a:pt x="489" y="270"/>
                    <a:pt x="470" y="307"/>
                    <a:pt x="473" y="340"/>
                  </a:cubicBezTo>
                  <a:cubicBezTo>
                    <a:pt x="475" y="373"/>
                    <a:pt x="496" y="424"/>
                    <a:pt x="501" y="452"/>
                  </a:cubicBezTo>
                  <a:cubicBezTo>
                    <a:pt x="505" y="480"/>
                    <a:pt x="508" y="504"/>
                    <a:pt x="501" y="509"/>
                  </a:cubicBezTo>
                  <a:cubicBezTo>
                    <a:pt x="494" y="513"/>
                    <a:pt x="473" y="461"/>
                    <a:pt x="459" y="480"/>
                  </a:cubicBezTo>
                  <a:cubicBezTo>
                    <a:pt x="445" y="498"/>
                    <a:pt x="429" y="592"/>
                    <a:pt x="417" y="619"/>
                  </a:cubicBezTo>
                  <a:cubicBezTo>
                    <a:pt x="406" y="648"/>
                    <a:pt x="373" y="676"/>
                    <a:pt x="389" y="649"/>
                  </a:cubicBezTo>
                  <a:cubicBezTo>
                    <a:pt x="406" y="621"/>
                    <a:pt x="491" y="500"/>
                    <a:pt x="514" y="452"/>
                  </a:cubicBezTo>
                  <a:cubicBezTo>
                    <a:pt x="538" y="406"/>
                    <a:pt x="534" y="392"/>
                    <a:pt x="529" y="369"/>
                  </a:cubicBezTo>
                  <a:cubicBezTo>
                    <a:pt x="524" y="345"/>
                    <a:pt x="494" y="340"/>
                    <a:pt x="487" y="312"/>
                  </a:cubicBezTo>
                  <a:cubicBezTo>
                    <a:pt x="480" y="283"/>
                    <a:pt x="482" y="204"/>
                    <a:pt x="487" y="200"/>
                  </a:cubicBezTo>
                  <a:cubicBezTo>
                    <a:pt x="491" y="197"/>
                    <a:pt x="513" y="252"/>
                    <a:pt x="514" y="283"/>
                  </a:cubicBezTo>
                  <a:cubicBezTo>
                    <a:pt x="517" y="316"/>
                    <a:pt x="491" y="382"/>
                    <a:pt x="501" y="395"/>
                  </a:cubicBezTo>
                  <a:cubicBezTo>
                    <a:pt x="510" y="410"/>
                    <a:pt x="558" y="382"/>
                    <a:pt x="571" y="369"/>
                  </a:cubicBezTo>
                  <a:cubicBezTo>
                    <a:pt x="582" y="354"/>
                    <a:pt x="580" y="316"/>
                    <a:pt x="571" y="312"/>
                  </a:cubicBezTo>
                  <a:cubicBezTo>
                    <a:pt x="561" y="307"/>
                    <a:pt x="529" y="355"/>
                    <a:pt x="514" y="340"/>
                  </a:cubicBezTo>
                  <a:cubicBezTo>
                    <a:pt x="501" y="327"/>
                    <a:pt x="487" y="257"/>
                    <a:pt x="487" y="228"/>
                  </a:cubicBezTo>
                  <a:cubicBezTo>
                    <a:pt x="487" y="200"/>
                    <a:pt x="508" y="163"/>
                    <a:pt x="514" y="172"/>
                  </a:cubicBezTo>
                  <a:cubicBezTo>
                    <a:pt x="522" y="182"/>
                    <a:pt x="522" y="257"/>
                    <a:pt x="529" y="283"/>
                  </a:cubicBezTo>
                  <a:cubicBezTo>
                    <a:pt x="536" y="312"/>
                    <a:pt x="543" y="336"/>
                    <a:pt x="556" y="340"/>
                  </a:cubicBezTo>
                  <a:cubicBezTo>
                    <a:pt x="570" y="345"/>
                    <a:pt x="614" y="327"/>
                    <a:pt x="612" y="312"/>
                  </a:cubicBezTo>
                  <a:cubicBezTo>
                    <a:pt x="610" y="298"/>
                    <a:pt x="554" y="289"/>
                    <a:pt x="543" y="257"/>
                  </a:cubicBezTo>
                  <a:cubicBezTo>
                    <a:pt x="531" y="224"/>
                    <a:pt x="547" y="121"/>
                    <a:pt x="543" y="116"/>
                  </a:cubicBezTo>
                  <a:cubicBezTo>
                    <a:pt x="538" y="112"/>
                    <a:pt x="508" y="204"/>
                    <a:pt x="514" y="228"/>
                  </a:cubicBezTo>
                  <a:cubicBezTo>
                    <a:pt x="522" y="252"/>
                    <a:pt x="580" y="266"/>
                    <a:pt x="584" y="257"/>
                  </a:cubicBezTo>
                  <a:cubicBezTo>
                    <a:pt x="588" y="248"/>
                    <a:pt x="545" y="158"/>
                    <a:pt x="543" y="172"/>
                  </a:cubicBezTo>
                  <a:cubicBezTo>
                    <a:pt x="540" y="186"/>
                    <a:pt x="566" y="331"/>
                    <a:pt x="571" y="340"/>
                  </a:cubicBezTo>
                  <a:cubicBezTo>
                    <a:pt x="575" y="349"/>
                    <a:pt x="563" y="257"/>
                    <a:pt x="571" y="228"/>
                  </a:cubicBezTo>
                  <a:cubicBezTo>
                    <a:pt x="578" y="200"/>
                    <a:pt x="601" y="167"/>
                    <a:pt x="612" y="172"/>
                  </a:cubicBezTo>
                  <a:cubicBezTo>
                    <a:pt x="624" y="178"/>
                    <a:pt x="642" y="237"/>
                    <a:pt x="640" y="257"/>
                  </a:cubicBezTo>
                  <a:cubicBezTo>
                    <a:pt x="637" y="276"/>
                    <a:pt x="607" y="298"/>
                    <a:pt x="598" y="283"/>
                  </a:cubicBezTo>
                  <a:cubicBezTo>
                    <a:pt x="588" y="270"/>
                    <a:pt x="584" y="204"/>
                    <a:pt x="584" y="172"/>
                  </a:cubicBezTo>
                  <a:cubicBezTo>
                    <a:pt x="584" y="139"/>
                    <a:pt x="600" y="103"/>
                    <a:pt x="598" y="88"/>
                  </a:cubicBezTo>
                  <a:cubicBezTo>
                    <a:pt x="596" y="73"/>
                    <a:pt x="578" y="79"/>
                    <a:pt x="571" y="88"/>
                  </a:cubicBezTo>
                  <a:cubicBezTo>
                    <a:pt x="563" y="97"/>
                    <a:pt x="549" y="121"/>
                    <a:pt x="556" y="145"/>
                  </a:cubicBezTo>
                  <a:cubicBezTo>
                    <a:pt x="563" y="167"/>
                    <a:pt x="596" y="210"/>
                    <a:pt x="612" y="228"/>
                  </a:cubicBezTo>
                  <a:cubicBezTo>
                    <a:pt x="628" y="246"/>
                    <a:pt x="650" y="266"/>
                    <a:pt x="654" y="257"/>
                  </a:cubicBezTo>
                  <a:cubicBezTo>
                    <a:pt x="659" y="248"/>
                    <a:pt x="649" y="178"/>
                    <a:pt x="640" y="172"/>
                  </a:cubicBezTo>
                  <a:cubicBezTo>
                    <a:pt x="631" y="167"/>
                    <a:pt x="612" y="228"/>
                    <a:pt x="598" y="228"/>
                  </a:cubicBezTo>
                  <a:cubicBezTo>
                    <a:pt x="584" y="228"/>
                    <a:pt x="554" y="200"/>
                    <a:pt x="556" y="172"/>
                  </a:cubicBezTo>
                  <a:cubicBezTo>
                    <a:pt x="558" y="145"/>
                    <a:pt x="601" y="75"/>
                    <a:pt x="612" y="60"/>
                  </a:cubicBezTo>
                  <a:cubicBezTo>
                    <a:pt x="624" y="46"/>
                    <a:pt x="624" y="70"/>
                    <a:pt x="626" y="88"/>
                  </a:cubicBezTo>
                  <a:cubicBezTo>
                    <a:pt x="628" y="106"/>
                    <a:pt x="617" y="143"/>
                    <a:pt x="626" y="172"/>
                  </a:cubicBezTo>
                  <a:cubicBezTo>
                    <a:pt x="636" y="200"/>
                    <a:pt x="671" y="252"/>
                    <a:pt x="682" y="257"/>
                  </a:cubicBezTo>
                  <a:cubicBezTo>
                    <a:pt x="694" y="261"/>
                    <a:pt x="698" y="215"/>
                    <a:pt x="695" y="200"/>
                  </a:cubicBezTo>
                  <a:cubicBezTo>
                    <a:pt x="694" y="186"/>
                    <a:pt x="677" y="191"/>
                    <a:pt x="667" y="172"/>
                  </a:cubicBezTo>
                  <a:cubicBezTo>
                    <a:pt x="659" y="154"/>
                    <a:pt x="642" y="112"/>
                    <a:pt x="640" y="88"/>
                  </a:cubicBezTo>
                  <a:cubicBezTo>
                    <a:pt x="637" y="66"/>
                    <a:pt x="654" y="27"/>
                    <a:pt x="654" y="33"/>
                  </a:cubicBezTo>
                  <a:cubicBezTo>
                    <a:pt x="654" y="37"/>
                    <a:pt x="649" y="98"/>
                    <a:pt x="640" y="116"/>
                  </a:cubicBezTo>
                  <a:cubicBezTo>
                    <a:pt x="631" y="136"/>
                    <a:pt x="607" y="125"/>
                    <a:pt x="598" y="145"/>
                  </a:cubicBezTo>
                  <a:cubicBezTo>
                    <a:pt x="588" y="163"/>
                    <a:pt x="582" y="204"/>
                    <a:pt x="584" y="228"/>
                  </a:cubicBezTo>
                  <a:cubicBezTo>
                    <a:pt x="587" y="252"/>
                    <a:pt x="596" y="289"/>
                    <a:pt x="612" y="283"/>
                  </a:cubicBezTo>
                  <a:cubicBezTo>
                    <a:pt x="628" y="280"/>
                    <a:pt x="659" y="204"/>
                    <a:pt x="682" y="200"/>
                  </a:cubicBezTo>
                  <a:cubicBezTo>
                    <a:pt x="705" y="197"/>
                    <a:pt x="737" y="257"/>
                    <a:pt x="751" y="257"/>
                  </a:cubicBezTo>
                  <a:cubicBezTo>
                    <a:pt x="765" y="257"/>
                    <a:pt x="774" y="210"/>
                    <a:pt x="765" y="200"/>
                  </a:cubicBezTo>
                  <a:cubicBezTo>
                    <a:pt x="756" y="191"/>
                    <a:pt x="716" y="206"/>
                    <a:pt x="695" y="200"/>
                  </a:cubicBezTo>
                  <a:cubicBezTo>
                    <a:pt x="675" y="195"/>
                    <a:pt x="645" y="191"/>
                    <a:pt x="640" y="172"/>
                  </a:cubicBezTo>
                  <a:cubicBezTo>
                    <a:pt x="636" y="154"/>
                    <a:pt x="654" y="93"/>
                    <a:pt x="667" y="88"/>
                  </a:cubicBezTo>
                  <a:cubicBezTo>
                    <a:pt x="681" y="84"/>
                    <a:pt x="710" y="145"/>
                    <a:pt x="724" y="145"/>
                  </a:cubicBezTo>
                  <a:cubicBezTo>
                    <a:pt x="737" y="145"/>
                    <a:pt x="759" y="97"/>
                    <a:pt x="751" y="88"/>
                  </a:cubicBezTo>
                  <a:cubicBezTo>
                    <a:pt x="744" y="79"/>
                    <a:pt x="695" y="73"/>
                    <a:pt x="682" y="88"/>
                  </a:cubicBezTo>
                  <a:cubicBezTo>
                    <a:pt x="668" y="103"/>
                    <a:pt x="677" y="176"/>
                    <a:pt x="667" y="172"/>
                  </a:cubicBezTo>
                  <a:cubicBezTo>
                    <a:pt x="659" y="167"/>
                    <a:pt x="624" y="84"/>
                    <a:pt x="626" y="60"/>
                  </a:cubicBezTo>
                  <a:cubicBezTo>
                    <a:pt x="628" y="37"/>
                    <a:pt x="661" y="37"/>
                    <a:pt x="682" y="33"/>
                  </a:cubicBezTo>
                  <a:cubicBezTo>
                    <a:pt x="703" y="28"/>
                    <a:pt x="742" y="24"/>
                    <a:pt x="751" y="33"/>
                  </a:cubicBezTo>
                  <a:cubicBezTo>
                    <a:pt x="760" y="42"/>
                    <a:pt x="749" y="88"/>
                    <a:pt x="737" y="88"/>
                  </a:cubicBezTo>
                  <a:cubicBezTo>
                    <a:pt x="725" y="88"/>
                    <a:pt x="691" y="33"/>
                    <a:pt x="682" y="33"/>
                  </a:cubicBezTo>
                  <a:cubicBezTo>
                    <a:pt x="672" y="33"/>
                    <a:pt x="677" y="70"/>
                    <a:pt x="682" y="88"/>
                  </a:cubicBezTo>
                  <a:cubicBezTo>
                    <a:pt x="686" y="106"/>
                    <a:pt x="700" y="121"/>
                    <a:pt x="710" y="145"/>
                  </a:cubicBezTo>
                  <a:cubicBezTo>
                    <a:pt x="719" y="167"/>
                    <a:pt x="724" y="210"/>
                    <a:pt x="737" y="228"/>
                  </a:cubicBezTo>
                  <a:cubicBezTo>
                    <a:pt x="751" y="246"/>
                    <a:pt x="788" y="266"/>
                    <a:pt x="793" y="257"/>
                  </a:cubicBezTo>
                  <a:cubicBezTo>
                    <a:pt x="798" y="248"/>
                    <a:pt x="782" y="182"/>
                    <a:pt x="765" y="172"/>
                  </a:cubicBezTo>
                  <a:cubicBezTo>
                    <a:pt x="749" y="163"/>
                    <a:pt x="703" y="210"/>
                    <a:pt x="695" y="200"/>
                  </a:cubicBezTo>
                  <a:cubicBezTo>
                    <a:pt x="689" y="191"/>
                    <a:pt x="710" y="125"/>
                    <a:pt x="724" y="116"/>
                  </a:cubicBezTo>
                  <a:cubicBezTo>
                    <a:pt x="737" y="107"/>
                    <a:pt x="770" y="158"/>
                    <a:pt x="779" y="145"/>
                  </a:cubicBezTo>
                  <a:cubicBezTo>
                    <a:pt x="788" y="130"/>
                    <a:pt x="788" y="51"/>
                    <a:pt x="779" y="33"/>
                  </a:cubicBezTo>
                  <a:cubicBezTo>
                    <a:pt x="770" y="13"/>
                    <a:pt x="729" y="19"/>
                    <a:pt x="724" y="33"/>
                  </a:cubicBezTo>
                  <a:cubicBezTo>
                    <a:pt x="720" y="46"/>
                    <a:pt x="735" y="84"/>
                    <a:pt x="751" y="116"/>
                  </a:cubicBezTo>
                  <a:cubicBezTo>
                    <a:pt x="768" y="149"/>
                    <a:pt x="809" y="200"/>
                    <a:pt x="821" y="228"/>
                  </a:cubicBezTo>
                  <a:cubicBezTo>
                    <a:pt x="832" y="257"/>
                    <a:pt x="818" y="289"/>
                    <a:pt x="821" y="283"/>
                  </a:cubicBezTo>
                  <a:cubicBezTo>
                    <a:pt x="823" y="280"/>
                    <a:pt x="842" y="215"/>
                    <a:pt x="835" y="200"/>
                  </a:cubicBezTo>
                  <a:cubicBezTo>
                    <a:pt x="828" y="186"/>
                    <a:pt x="795" y="200"/>
                    <a:pt x="779" y="200"/>
                  </a:cubicBezTo>
                  <a:cubicBezTo>
                    <a:pt x="763" y="200"/>
                    <a:pt x="739" y="215"/>
                    <a:pt x="737" y="200"/>
                  </a:cubicBezTo>
                  <a:cubicBezTo>
                    <a:pt x="735" y="186"/>
                    <a:pt x="751" y="136"/>
                    <a:pt x="765" y="116"/>
                  </a:cubicBezTo>
                  <a:cubicBezTo>
                    <a:pt x="779" y="98"/>
                    <a:pt x="809" y="97"/>
                    <a:pt x="821" y="88"/>
                  </a:cubicBezTo>
                  <a:cubicBezTo>
                    <a:pt x="832" y="79"/>
                    <a:pt x="837" y="70"/>
                    <a:pt x="835" y="60"/>
                  </a:cubicBezTo>
                  <a:cubicBezTo>
                    <a:pt x="833" y="51"/>
                    <a:pt x="814" y="28"/>
                    <a:pt x="808" y="33"/>
                  </a:cubicBezTo>
                  <a:cubicBezTo>
                    <a:pt x="800" y="37"/>
                    <a:pt x="798" y="66"/>
                    <a:pt x="793" y="88"/>
                  </a:cubicBezTo>
                  <a:cubicBezTo>
                    <a:pt x="788" y="112"/>
                    <a:pt x="774" y="163"/>
                    <a:pt x="779" y="172"/>
                  </a:cubicBezTo>
                  <a:cubicBezTo>
                    <a:pt x="783" y="182"/>
                    <a:pt x="819" y="158"/>
                    <a:pt x="821" y="145"/>
                  </a:cubicBezTo>
                  <a:cubicBezTo>
                    <a:pt x="823" y="130"/>
                    <a:pt x="795" y="112"/>
                    <a:pt x="793" y="88"/>
                  </a:cubicBezTo>
                  <a:cubicBezTo>
                    <a:pt x="791" y="66"/>
                    <a:pt x="803" y="9"/>
                    <a:pt x="808" y="4"/>
                  </a:cubicBezTo>
                  <a:cubicBezTo>
                    <a:pt x="812" y="0"/>
                    <a:pt x="814" y="42"/>
                    <a:pt x="821" y="60"/>
                  </a:cubicBezTo>
                  <a:cubicBezTo>
                    <a:pt x="828" y="79"/>
                    <a:pt x="844" y="93"/>
                    <a:pt x="849" y="116"/>
                  </a:cubicBezTo>
                  <a:cubicBezTo>
                    <a:pt x="853" y="140"/>
                    <a:pt x="847" y="167"/>
                    <a:pt x="849" y="200"/>
                  </a:cubicBezTo>
                  <a:cubicBezTo>
                    <a:pt x="852" y="233"/>
                    <a:pt x="869" y="257"/>
                    <a:pt x="866" y="310"/>
                  </a:cubicBezTo>
                  <a:cubicBezTo>
                    <a:pt x="862" y="364"/>
                    <a:pt x="842" y="470"/>
                    <a:pt x="831" y="521"/>
                  </a:cubicBezTo>
                  <a:cubicBezTo>
                    <a:pt x="819" y="571"/>
                    <a:pt x="808" y="586"/>
                    <a:pt x="796" y="616"/>
                  </a:cubicBezTo>
                  <a:cubicBezTo>
                    <a:pt x="783" y="646"/>
                    <a:pt x="773" y="671"/>
                    <a:pt x="756" y="701"/>
                  </a:cubicBezTo>
                  <a:cubicBezTo>
                    <a:pt x="739" y="731"/>
                    <a:pt x="718" y="770"/>
                    <a:pt x="698" y="792"/>
                  </a:cubicBezTo>
                  <a:cubicBezTo>
                    <a:pt x="678" y="815"/>
                    <a:pt x="660" y="822"/>
                    <a:pt x="637" y="835"/>
                  </a:cubicBezTo>
                  <a:cubicBezTo>
                    <a:pt x="613" y="849"/>
                    <a:pt x="581" y="864"/>
                    <a:pt x="560" y="873"/>
                  </a:cubicBezTo>
                  <a:cubicBezTo>
                    <a:pt x="539" y="882"/>
                    <a:pt x="528" y="888"/>
                    <a:pt x="510" y="888"/>
                  </a:cubicBezTo>
                  <a:cubicBezTo>
                    <a:pt x="491" y="888"/>
                    <a:pt x="468" y="873"/>
                    <a:pt x="451" y="868"/>
                  </a:cubicBezTo>
                  <a:cubicBezTo>
                    <a:pt x="433" y="864"/>
                    <a:pt x="413" y="862"/>
                    <a:pt x="406" y="864"/>
                  </a:cubicBezTo>
                  <a:cubicBezTo>
                    <a:pt x="398" y="865"/>
                    <a:pt x="425" y="879"/>
                    <a:pt x="403" y="879"/>
                  </a:cubicBezTo>
                  <a:cubicBezTo>
                    <a:pt x="382" y="879"/>
                    <a:pt x="311" y="870"/>
                    <a:pt x="278" y="868"/>
                  </a:cubicBezTo>
                  <a:cubicBezTo>
                    <a:pt x="245" y="867"/>
                    <a:pt x="228" y="865"/>
                    <a:pt x="204" y="868"/>
                  </a:cubicBezTo>
                  <a:cubicBezTo>
                    <a:pt x="180" y="871"/>
                    <a:pt x="155" y="879"/>
                    <a:pt x="132" y="888"/>
                  </a:cubicBezTo>
                  <a:cubicBezTo>
                    <a:pt x="108" y="897"/>
                    <a:pt x="87" y="901"/>
                    <a:pt x="65" y="921"/>
                  </a:cubicBezTo>
                  <a:cubicBezTo>
                    <a:pt x="43" y="941"/>
                    <a:pt x="14" y="988"/>
                    <a:pt x="0" y="1006"/>
                  </a:cubicBezTo>
                </a:path>
              </a:pathLst>
            </a:custGeom>
            <a:noFill/>
            <a:ln w="28575" cmpd="sng">
              <a:solidFill>
                <a:srgbClr val="66FF33"/>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3" name="Freeform 10"/>
            <p:cNvSpPr>
              <a:spLocks/>
            </p:cNvSpPr>
            <p:nvPr/>
          </p:nvSpPr>
          <p:spPr bwMode="auto">
            <a:xfrm>
              <a:off x="3052763" y="4156076"/>
              <a:ext cx="746125" cy="461962"/>
            </a:xfrm>
            <a:custGeom>
              <a:avLst/>
              <a:gdLst/>
              <a:ahLst/>
              <a:cxnLst>
                <a:cxn ang="0">
                  <a:pos x="109" y="0"/>
                </a:cxn>
                <a:cxn ang="0">
                  <a:pos x="64" y="51"/>
                </a:cxn>
                <a:cxn ang="0">
                  <a:pos x="32" y="188"/>
                </a:cxn>
                <a:cxn ang="0">
                  <a:pos x="259" y="272"/>
                </a:cxn>
                <a:cxn ang="0">
                  <a:pos x="566" y="169"/>
                </a:cxn>
              </a:cxnLst>
              <a:rect l="0" t="0" r="r" b="b"/>
              <a:pathLst>
                <a:path w="566" h="275">
                  <a:moveTo>
                    <a:pt x="109" y="0"/>
                  </a:moveTo>
                  <a:cubicBezTo>
                    <a:pt x="102" y="8"/>
                    <a:pt x="77" y="20"/>
                    <a:pt x="64" y="51"/>
                  </a:cubicBezTo>
                  <a:cubicBezTo>
                    <a:pt x="51" y="82"/>
                    <a:pt x="0" y="151"/>
                    <a:pt x="32" y="188"/>
                  </a:cubicBezTo>
                  <a:cubicBezTo>
                    <a:pt x="64" y="225"/>
                    <a:pt x="170" y="275"/>
                    <a:pt x="259" y="272"/>
                  </a:cubicBezTo>
                  <a:cubicBezTo>
                    <a:pt x="348" y="269"/>
                    <a:pt x="502" y="190"/>
                    <a:pt x="566" y="169"/>
                  </a:cubicBezTo>
                </a:path>
              </a:pathLst>
            </a:custGeom>
            <a:noFill/>
            <a:ln w="28575" cmpd="sng">
              <a:solidFill>
                <a:srgbClr val="66FF33"/>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21" name="Group 21"/>
          <p:cNvGrpSpPr>
            <a:grpSpLocks/>
          </p:cNvGrpSpPr>
          <p:nvPr/>
        </p:nvGrpSpPr>
        <p:grpSpPr bwMode="auto">
          <a:xfrm>
            <a:off x="3552825" y="1668463"/>
            <a:ext cx="1549400" cy="1933575"/>
            <a:chOff x="3552825" y="2492375"/>
            <a:chExt cx="1549400" cy="1933575"/>
          </a:xfrm>
        </p:grpSpPr>
        <p:sp>
          <p:nvSpPr>
            <p:cNvPr id="10" name="Freeform 7"/>
            <p:cNvSpPr>
              <a:spLocks/>
            </p:cNvSpPr>
            <p:nvPr/>
          </p:nvSpPr>
          <p:spPr bwMode="auto">
            <a:xfrm>
              <a:off x="3751263" y="2492375"/>
              <a:ext cx="1350962" cy="1916112"/>
            </a:xfrm>
            <a:custGeom>
              <a:avLst/>
              <a:gdLst/>
              <a:ahLst/>
              <a:cxnLst>
                <a:cxn ang="0">
                  <a:pos x="145" y="1067"/>
                </a:cxn>
                <a:cxn ang="0">
                  <a:pos x="129" y="973"/>
                </a:cxn>
                <a:cxn ang="0">
                  <a:pos x="246" y="996"/>
                </a:cxn>
                <a:cxn ang="0">
                  <a:pos x="196" y="1044"/>
                </a:cxn>
                <a:cxn ang="0">
                  <a:pos x="213" y="926"/>
                </a:cxn>
                <a:cxn ang="0">
                  <a:pos x="363" y="903"/>
                </a:cxn>
                <a:cxn ang="0">
                  <a:pos x="313" y="903"/>
                </a:cxn>
                <a:cxn ang="0">
                  <a:pos x="313" y="879"/>
                </a:cxn>
                <a:cxn ang="0">
                  <a:pos x="313" y="808"/>
                </a:cxn>
                <a:cxn ang="0">
                  <a:pos x="363" y="831"/>
                </a:cxn>
                <a:cxn ang="0">
                  <a:pos x="330" y="879"/>
                </a:cxn>
                <a:cxn ang="0">
                  <a:pos x="363" y="926"/>
                </a:cxn>
                <a:cxn ang="0">
                  <a:pos x="347" y="760"/>
                </a:cxn>
                <a:cxn ang="0">
                  <a:pos x="397" y="831"/>
                </a:cxn>
                <a:cxn ang="0">
                  <a:pos x="347" y="690"/>
                </a:cxn>
                <a:cxn ang="0">
                  <a:pos x="464" y="736"/>
                </a:cxn>
                <a:cxn ang="0">
                  <a:pos x="430" y="712"/>
                </a:cxn>
                <a:cxn ang="0">
                  <a:pos x="380" y="690"/>
                </a:cxn>
                <a:cxn ang="0">
                  <a:pos x="447" y="690"/>
                </a:cxn>
                <a:cxn ang="0">
                  <a:pos x="397" y="642"/>
                </a:cxn>
                <a:cxn ang="0">
                  <a:pos x="464" y="666"/>
                </a:cxn>
                <a:cxn ang="0">
                  <a:pos x="397" y="549"/>
                </a:cxn>
                <a:cxn ang="0">
                  <a:pos x="514" y="523"/>
                </a:cxn>
                <a:cxn ang="0">
                  <a:pos x="464" y="571"/>
                </a:cxn>
                <a:cxn ang="0">
                  <a:pos x="498" y="549"/>
                </a:cxn>
                <a:cxn ang="0">
                  <a:pos x="447" y="523"/>
                </a:cxn>
                <a:cxn ang="0">
                  <a:pos x="447" y="453"/>
                </a:cxn>
                <a:cxn ang="0">
                  <a:pos x="582" y="477"/>
                </a:cxn>
                <a:cxn ang="0">
                  <a:pos x="481" y="358"/>
                </a:cxn>
                <a:cxn ang="0">
                  <a:pos x="548" y="430"/>
                </a:cxn>
                <a:cxn ang="0">
                  <a:pos x="531" y="358"/>
                </a:cxn>
                <a:cxn ang="0">
                  <a:pos x="498" y="382"/>
                </a:cxn>
                <a:cxn ang="0">
                  <a:pos x="565" y="406"/>
                </a:cxn>
                <a:cxn ang="0">
                  <a:pos x="548" y="358"/>
                </a:cxn>
                <a:cxn ang="0">
                  <a:pos x="548" y="287"/>
                </a:cxn>
                <a:cxn ang="0">
                  <a:pos x="481" y="523"/>
                </a:cxn>
                <a:cxn ang="0">
                  <a:pos x="565" y="264"/>
                </a:cxn>
                <a:cxn ang="0">
                  <a:pos x="666" y="311"/>
                </a:cxn>
                <a:cxn ang="0">
                  <a:pos x="598" y="145"/>
                </a:cxn>
                <a:cxn ang="0">
                  <a:pos x="632" y="217"/>
                </a:cxn>
                <a:cxn ang="0">
                  <a:pos x="632" y="145"/>
                </a:cxn>
                <a:cxn ang="0">
                  <a:pos x="749" y="217"/>
                </a:cxn>
                <a:cxn ang="0">
                  <a:pos x="666" y="74"/>
                </a:cxn>
                <a:cxn ang="0">
                  <a:pos x="749" y="145"/>
                </a:cxn>
                <a:cxn ang="0">
                  <a:pos x="732" y="74"/>
                </a:cxn>
                <a:cxn ang="0">
                  <a:pos x="782" y="145"/>
                </a:cxn>
                <a:cxn ang="0">
                  <a:pos x="699" y="122"/>
                </a:cxn>
                <a:cxn ang="0">
                  <a:pos x="883" y="217"/>
                </a:cxn>
                <a:cxn ang="0">
                  <a:pos x="782" y="74"/>
                </a:cxn>
                <a:cxn ang="0">
                  <a:pos x="782" y="145"/>
                </a:cxn>
                <a:cxn ang="0">
                  <a:pos x="866" y="74"/>
                </a:cxn>
                <a:cxn ang="0">
                  <a:pos x="866" y="193"/>
                </a:cxn>
                <a:cxn ang="0">
                  <a:pos x="850" y="98"/>
                </a:cxn>
                <a:cxn ang="0">
                  <a:pos x="883" y="98"/>
                </a:cxn>
                <a:cxn ang="0">
                  <a:pos x="917" y="169"/>
                </a:cxn>
                <a:cxn ang="0">
                  <a:pos x="984" y="50"/>
                </a:cxn>
                <a:cxn ang="0">
                  <a:pos x="967" y="122"/>
                </a:cxn>
                <a:cxn ang="0">
                  <a:pos x="1001" y="98"/>
                </a:cxn>
                <a:cxn ang="0">
                  <a:pos x="937" y="521"/>
                </a:cxn>
                <a:cxn ang="0">
                  <a:pos x="653" y="738"/>
                </a:cxn>
                <a:cxn ang="0">
                  <a:pos x="464" y="743"/>
                </a:cxn>
                <a:cxn ang="0">
                  <a:pos x="57" y="778"/>
                </a:cxn>
              </a:cxnLst>
              <a:rect l="0" t="0" r="r" b="b"/>
              <a:pathLst>
                <a:path w="1025" h="1139">
                  <a:moveTo>
                    <a:pt x="43" y="1139"/>
                  </a:moveTo>
                  <a:cubicBezTo>
                    <a:pt x="54" y="1128"/>
                    <a:pt x="98" y="1087"/>
                    <a:pt x="112" y="1067"/>
                  </a:cubicBezTo>
                  <a:cubicBezTo>
                    <a:pt x="126" y="1047"/>
                    <a:pt x="123" y="1021"/>
                    <a:pt x="129" y="1021"/>
                  </a:cubicBezTo>
                  <a:cubicBezTo>
                    <a:pt x="134" y="1021"/>
                    <a:pt x="135" y="1060"/>
                    <a:pt x="145" y="1067"/>
                  </a:cubicBezTo>
                  <a:cubicBezTo>
                    <a:pt x="156" y="1076"/>
                    <a:pt x="190" y="1076"/>
                    <a:pt x="196" y="1067"/>
                  </a:cubicBezTo>
                  <a:cubicBezTo>
                    <a:pt x="201" y="1060"/>
                    <a:pt x="187" y="1028"/>
                    <a:pt x="179" y="1021"/>
                  </a:cubicBezTo>
                  <a:cubicBezTo>
                    <a:pt x="170" y="1013"/>
                    <a:pt x="154" y="1028"/>
                    <a:pt x="145" y="1021"/>
                  </a:cubicBezTo>
                  <a:cubicBezTo>
                    <a:pt x="137" y="1013"/>
                    <a:pt x="126" y="981"/>
                    <a:pt x="129" y="973"/>
                  </a:cubicBezTo>
                  <a:cubicBezTo>
                    <a:pt x="131" y="966"/>
                    <a:pt x="151" y="961"/>
                    <a:pt x="162" y="973"/>
                  </a:cubicBezTo>
                  <a:cubicBezTo>
                    <a:pt x="173" y="985"/>
                    <a:pt x="182" y="1033"/>
                    <a:pt x="196" y="1044"/>
                  </a:cubicBezTo>
                  <a:cubicBezTo>
                    <a:pt x="210" y="1055"/>
                    <a:pt x="238" y="1052"/>
                    <a:pt x="246" y="1044"/>
                  </a:cubicBezTo>
                  <a:cubicBezTo>
                    <a:pt x="255" y="1036"/>
                    <a:pt x="257" y="1009"/>
                    <a:pt x="246" y="996"/>
                  </a:cubicBezTo>
                  <a:cubicBezTo>
                    <a:pt x="235" y="985"/>
                    <a:pt x="193" y="981"/>
                    <a:pt x="179" y="973"/>
                  </a:cubicBezTo>
                  <a:cubicBezTo>
                    <a:pt x="165" y="966"/>
                    <a:pt x="159" y="949"/>
                    <a:pt x="162" y="949"/>
                  </a:cubicBezTo>
                  <a:cubicBezTo>
                    <a:pt x="165" y="949"/>
                    <a:pt x="190" y="957"/>
                    <a:pt x="196" y="973"/>
                  </a:cubicBezTo>
                  <a:cubicBezTo>
                    <a:pt x="201" y="989"/>
                    <a:pt x="182" y="1033"/>
                    <a:pt x="196" y="1044"/>
                  </a:cubicBezTo>
                  <a:cubicBezTo>
                    <a:pt x="209" y="1055"/>
                    <a:pt x="265" y="1052"/>
                    <a:pt x="279" y="1044"/>
                  </a:cubicBezTo>
                  <a:cubicBezTo>
                    <a:pt x="293" y="1036"/>
                    <a:pt x="282" y="1020"/>
                    <a:pt x="279" y="996"/>
                  </a:cubicBezTo>
                  <a:cubicBezTo>
                    <a:pt x="277" y="973"/>
                    <a:pt x="274" y="914"/>
                    <a:pt x="263" y="903"/>
                  </a:cubicBezTo>
                  <a:cubicBezTo>
                    <a:pt x="251" y="890"/>
                    <a:pt x="213" y="914"/>
                    <a:pt x="213" y="926"/>
                  </a:cubicBezTo>
                  <a:cubicBezTo>
                    <a:pt x="213" y="938"/>
                    <a:pt x="243" y="966"/>
                    <a:pt x="263" y="973"/>
                  </a:cubicBezTo>
                  <a:cubicBezTo>
                    <a:pt x="282" y="981"/>
                    <a:pt x="313" y="973"/>
                    <a:pt x="330" y="973"/>
                  </a:cubicBezTo>
                  <a:cubicBezTo>
                    <a:pt x="346" y="973"/>
                    <a:pt x="358" y="985"/>
                    <a:pt x="363" y="973"/>
                  </a:cubicBezTo>
                  <a:cubicBezTo>
                    <a:pt x="369" y="961"/>
                    <a:pt x="380" y="910"/>
                    <a:pt x="363" y="903"/>
                  </a:cubicBezTo>
                  <a:cubicBezTo>
                    <a:pt x="347" y="894"/>
                    <a:pt x="282" y="926"/>
                    <a:pt x="263" y="926"/>
                  </a:cubicBezTo>
                  <a:cubicBezTo>
                    <a:pt x="243" y="926"/>
                    <a:pt x="246" y="914"/>
                    <a:pt x="246" y="903"/>
                  </a:cubicBezTo>
                  <a:cubicBezTo>
                    <a:pt x="246" y="890"/>
                    <a:pt x="251" y="855"/>
                    <a:pt x="263" y="855"/>
                  </a:cubicBezTo>
                  <a:cubicBezTo>
                    <a:pt x="274" y="855"/>
                    <a:pt x="299" y="886"/>
                    <a:pt x="313" y="903"/>
                  </a:cubicBezTo>
                  <a:cubicBezTo>
                    <a:pt x="327" y="918"/>
                    <a:pt x="333" y="949"/>
                    <a:pt x="347" y="949"/>
                  </a:cubicBezTo>
                  <a:cubicBezTo>
                    <a:pt x="361" y="949"/>
                    <a:pt x="397" y="910"/>
                    <a:pt x="397" y="903"/>
                  </a:cubicBezTo>
                  <a:cubicBezTo>
                    <a:pt x="397" y="894"/>
                    <a:pt x="361" y="905"/>
                    <a:pt x="347" y="903"/>
                  </a:cubicBezTo>
                  <a:cubicBezTo>
                    <a:pt x="333" y="899"/>
                    <a:pt x="327" y="879"/>
                    <a:pt x="313" y="879"/>
                  </a:cubicBezTo>
                  <a:cubicBezTo>
                    <a:pt x="299" y="879"/>
                    <a:pt x="260" y="899"/>
                    <a:pt x="263" y="903"/>
                  </a:cubicBezTo>
                  <a:cubicBezTo>
                    <a:pt x="265" y="905"/>
                    <a:pt x="324" y="914"/>
                    <a:pt x="330" y="903"/>
                  </a:cubicBezTo>
                  <a:cubicBezTo>
                    <a:pt x="335" y="890"/>
                    <a:pt x="299" y="847"/>
                    <a:pt x="296" y="831"/>
                  </a:cubicBezTo>
                  <a:cubicBezTo>
                    <a:pt x="294" y="816"/>
                    <a:pt x="308" y="804"/>
                    <a:pt x="313" y="808"/>
                  </a:cubicBezTo>
                  <a:cubicBezTo>
                    <a:pt x="319" y="811"/>
                    <a:pt x="315" y="844"/>
                    <a:pt x="330" y="855"/>
                  </a:cubicBezTo>
                  <a:cubicBezTo>
                    <a:pt x="344" y="866"/>
                    <a:pt x="383" y="879"/>
                    <a:pt x="397" y="879"/>
                  </a:cubicBezTo>
                  <a:cubicBezTo>
                    <a:pt x="411" y="879"/>
                    <a:pt x="419" y="862"/>
                    <a:pt x="414" y="855"/>
                  </a:cubicBezTo>
                  <a:cubicBezTo>
                    <a:pt x="408" y="847"/>
                    <a:pt x="377" y="847"/>
                    <a:pt x="363" y="831"/>
                  </a:cubicBezTo>
                  <a:cubicBezTo>
                    <a:pt x="349" y="816"/>
                    <a:pt x="335" y="760"/>
                    <a:pt x="330" y="760"/>
                  </a:cubicBezTo>
                  <a:cubicBezTo>
                    <a:pt x="324" y="760"/>
                    <a:pt x="332" y="808"/>
                    <a:pt x="330" y="831"/>
                  </a:cubicBezTo>
                  <a:cubicBezTo>
                    <a:pt x="327" y="855"/>
                    <a:pt x="313" y="894"/>
                    <a:pt x="313" y="903"/>
                  </a:cubicBezTo>
                  <a:cubicBezTo>
                    <a:pt x="313" y="910"/>
                    <a:pt x="321" y="890"/>
                    <a:pt x="330" y="879"/>
                  </a:cubicBezTo>
                  <a:cubicBezTo>
                    <a:pt x="338" y="866"/>
                    <a:pt x="352" y="839"/>
                    <a:pt x="363" y="831"/>
                  </a:cubicBezTo>
                  <a:cubicBezTo>
                    <a:pt x="374" y="823"/>
                    <a:pt x="394" y="823"/>
                    <a:pt x="397" y="831"/>
                  </a:cubicBezTo>
                  <a:cubicBezTo>
                    <a:pt x="400" y="839"/>
                    <a:pt x="386" y="864"/>
                    <a:pt x="380" y="879"/>
                  </a:cubicBezTo>
                  <a:cubicBezTo>
                    <a:pt x="375" y="894"/>
                    <a:pt x="361" y="926"/>
                    <a:pt x="363" y="926"/>
                  </a:cubicBezTo>
                  <a:cubicBezTo>
                    <a:pt x="366" y="926"/>
                    <a:pt x="386" y="907"/>
                    <a:pt x="397" y="879"/>
                  </a:cubicBezTo>
                  <a:cubicBezTo>
                    <a:pt x="408" y="851"/>
                    <a:pt x="430" y="781"/>
                    <a:pt x="430" y="760"/>
                  </a:cubicBezTo>
                  <a:cubicBezTo>
                    <a:pt x="430" y="740"/>
                    <a:pt x="411" y="760"/>
                    <a:pt x="397" y="760"/>
                  </a:cubicBezTo>
                  <a:cubicBezTo>
                    <a:pt x="383" y="760"/>
                    <a:pt x="358" y="768"/>
                    <a:pt x="347" y="760"/>
                  </a:cubicBezTo>
                  <a:cubicBezTo>
                    <a:pt x="335" y="753"/>
                    <a:pt x="327" y="721"/>
                    <a:pt x="330" y="712"/>
                  </a:cubicBezTo>
                  <a:cubicBezTo>
                    <a:pt x="332" y="705"/>
                    <a:pt x="358" y="701"/>
                    <a:pt x="363" y="712"/>
                  </a:cubicBezTo>
                  <a:cubicBezTo>
                    <a:pt x="369" y="725"/>
                    <a:pt x="358" y="764"/>
                    <a:pt x="363" y="784"/>
                  </a:cubicBezTo>
                  <a:cubicBezTo>
                    <a:pt x="369" y="804"/>
                    <a:pt x="386" y="827"/>
                    <a:pt x="397" y="831"/>
                  </a:cubicBezTo>
                  <a:cubicBezTo>
                    <a:pt x="408" y="836"/>
                    <a:pt x="430" y="820"/>
                    <a:pt x="430" y="808"/>
                  </a:cubicBezTo>
                  <a:cubicBezTo>
                    <a:pt x="430" y="796"/>
                    <a:pt x="417" y="768"/>
                    <a:pt x="397" y="760"/>
                  </a:cubicBezTo>
                  <a:cubicBezTo>
                    <a:pt x="377" y="753"/>
                    <a:pt x="321" y="772"/>
                    <a:pt x="313" y="760"/>
                  </a:cubicBezTo>
                  <a:cubicBezTo>
                    <a:pt x="304" y="749"/>
                    <a:pt x="335" y="697"/>
                    <a:pt x="347" y="690"/>
                  </a:cubicBezTo>
                  <a:cubicBezTo>
                    <a:pt x="358" y="682"/>
                    <a:pt x="375" y="701"/>
                    <a:pt x="380" y="712"/>
                  </a:cubicBezTo>
                  <a:cubicBezTo>
                    <a:pt x="386" y="725"/>
                    <a:pt x="369" y="749"/>
                    <a:pt x="380" y="760"/>
                  </a:cubicBezTo>
                  <a:cubicBezTo>
                    <a:pt x="392" y="772"/>
                    <a:pt x="433" y="788"/>
                    <a:pt x="447" y="784"/>
                  </a:cubicBezTo>
                  <a:cubicBezTo>
                    <a:pt x="461" y="779"/>
                    <a:pt x="472" y="733"/>
                    <a:pt x="464" y="736"/>
                  </a:cubicBezTo>
                  <a:cubicBezTo>
                    <a:pt x="456" y="740"/>
                    <a:pt x="414" y="788"/>
                    <a:pt x="397" y="808"/>
                  </a:cubicBezTo>
                  <a:cubicBezTo>
                    <a:pt x="380" y="827"/>
                    <a:pt x="369" y="862"/>
                    <a:pt x="363" y="855"/>
                  </a:cubicBezTo>
                  <a:cubicBezTo>
                    <a:pt x="358" y="847"/>
                    <a:pt x="352" y="784"/>
                    <a:pt x="363" y="760"/>
                  </a:cubicBezTo>
                  <a:cubicBezTo>
                    <a:pt x="374" y="738"/>
                    <a:pt x="411" y="721"/>
                    <a:pt x="430" y="712"/>
                  </a:cubicBezTo>
                  <a:cubicBezTo>
                    <a:pt x="450" y="705"/>
                    <a:pt x="472" y="725"/>
                    <a:pt x="481" y="712"/>
                  </a:cubicBezTo>
                  <a:cubicBezTo>
                    <a:pt x="489" y="701"/>
                    <a:pt x="489" y="654"/>
                    <a:pt x="481" y="642"/>
                  </a:cubicBezTo>
                  <a:cubicBezTo>
                    <a:pt x="472" y="630"/>
                    <a:pt x="447" y="634"/>
                    <a:pt x="430" y="642"/>
                  </a:cubicBezTo>
                  <a:cubicBezTo>
                    <a:pt x="414" y="649"/>
                    <a:pt x="394" y="677"/>
                    <a:pt x="380" y="690"/>
                  </a:cubicBezTo>
                  <a:cubicBezTo>
                    <a:pt x="366" y="701"/>
                    <a:pt x="350" y="721"/>
                    <a:pt x="347" y="712"/>
                  </a:cubicBezTo>
                  <a:cubicBezTo>
                    <a:pt x="344" y="705"/>
                    <a:pt x="355" y="646"/>
                    <a:pt x="363" y="642"/>
                  </a:cubicBezTo>
                  <a:cubicBezTo>
                    <a:pt x="372" y="639"/>
                    <a:pt x="383" y="682"/>
                    <a:pt x="397" y="690"/>
                  </a:cubicBezTo>
                  <a:cubicBezTo>
                    <a:pt x="411" y="697"/>
                    <a:pt x="430" y="690"/>
                    <a:pt x="447" y="690"/>
                  </a:cubicBezTo>
                  <a:cubicBezTo>
                    <a:pt x="464" y="690"/>
                    <a:pt x="492" y="701"/>
                    <a:pt x="498" y="690"/>
                  </a:cubicBezTo>
                  <a:cubicBezTo>
                    <a:pt x="503" y="677"/>
                    <a:pt x="492" y="627"/>
                    <a:pt x="481" y="619"/>
                  </a:cubicBezTo>
                  <a:cubicBezTo>
                    <a:pt x="470" y="612"/>
                    <a:pt x="445" y="639"/>
                    <a:pt x="430" y="642"/>
                  </a:cubicBezTo>
                  <a:cubicBezTo>
                    <a:pt x="417" y="646"/>
                    <a:pt x="405" y="649"/>
                    <a:pt x="397" y="642"/>
                  </a:cubicBezTo>
                  <a:cubicBezTo>
                    <a:pt x="388" y="634"/>
                    <a:pt x="378" y="603"/>
                    <a:pt x="380" y="594"/>
                  </a:cubicBezTo>
                  <a:cubicBezTo>
                    <a:pt x="383" y="588"/>
                    <a:pt x="405" y="579"/>
                    <a:pt x="414" y="594"/>
                  </a:cubicBezTo>
                  <a:cubicBezTo>
                    <a:pt x="422" y="610"/>
                    <a:pt x="422" y="677"/>
                    <a:pt x="430" y="690"/>
                  </a:cubicBezTo>
                  <a:cubicBezTo>
                    <a:pt x="439" y="701"/>
                    <a:pt x="456" y="677"/>
                    <a:pt x="464" y="666"/>
                  </a:cubicBezTo>
                  <a:cubicBezTo>
                    <a:pt x="472" y="653"/>
                    <a:pt x="489" y="630"/>
                    <a:pt x="481" y="619"/>
                  </a:cubicBezTo>
                  <a:cubicBezTo>
                    <a:pt x="472" y="607"/>
                    <a:pt x="430" y="591"/>
                    <a:pt x="414" y="594"/>
                  </a:cubicBezTo>
                  <a:cubicBezTo>
                    <a:pt x="397" y="599"/>
                    <a:pt x="383" y="649"/>
                    <a:pt x="380" y="642"/>
                  </a:cubicBezTo>
                  <a:cubicBezTo>
                    <a:pt x="378" y="634"/>
                    <a:pt x="386" y="556"/>
                    <a:pt x="397" y="549"/>
                  </a:cubicBezTo>
                  <a:cubicBezTo>
                    <a:pt x="408" y="540"/>
                    <a:pt x="436" y="571"/>
                    <a:pt x="447" y="594"/>
                  </a:cubicBezTo>
                  <a:cubicBezTo>
                    <a:pt x="458" y="618"/>
                    <a:pt x="453" y="686"/>
                    <a:pt x="464" y="690"/>
                  </a:cubicBezTo>
                  <a:cubicBezTo>
                    <a:pt x="475" y="694"/>
                    <a:pt x="506" y="647"/>
                    <a:pt x="514" y="619"/>
                  </a:cubicBezTo>
                  <a:cubicBezTo>
                    <a:pt x="523" y="591"/>
                    <a:pt x="525" y="532"/>
                    <a:pt x="514" y="523"/>
                  </a:cubicBezTo>
                  <a:cubicBezTo>
                    <a:pt x="503" y="516"/>
                    <a:pt x="464" y="567"/>
                    <a:pt x="447" y="571"/>
                  </a:cubicBezTo>
                  <a:cubicBezTo>
                    <a:pt x="430" y="575"/>
                    <a:pt x="419" y="564"/>
                    <a:pt x="414" y="549"/>
                  </a:cubicBezTo>
                  <a:cubicBezTo>
                    <a:pt x="408" y="532"/>
                    <a:pt x="405" y="473"/>
                    <a:pt x="414" y="477"/>
                  </a:cubicBezTo>
                  <a:cubicBezTo>
                    <a:pt x="422" y="480"/>
                    <a:pt x="450" y="551"/>
                    <a:pt x="464" y="571"/>
                  </a:cubicBezTo>
                  <a:cubicBezTo>
                    <a:pt x="478" y="591"/>
                    <a:pt x="483" y="599"/>
                    <a:pt x="498" y="594"/>
                  </a:cubicBezTo>
                  <a:cubicBezTo>
                    <a:pt x="512" y="591"/>
                    <a:pt x="542" y="564"/>
                    <a:pt x="548" y="549"/>
                  </a:cubicBezTo>
                  <a:cubicBezTo>
                    <a:pt x="553" y="532"/>
                    <a:pt x="540" y="501"/>
                    <a:pt x="531" y="501"/>
                  </a:cubicBezTo>
                  <a:cubicBezTo>
                    <a:pt x="523" y="501"/>
                    <a:pt x="512" y="536"/>
                    <a:pt x="498" y="549"/>
                  </a:cubicBezTo>
                  <a:cubicBezTo>
                    <a:pt x="483" y="560"/>
                    <a:pt x="458" y="584"/>
                    <a:pt x="447" y="571"/>
                  </a:cubicBezTo>
                  <a:cubicBezTo>
                    <a:pt x="436" y="560"/>
                    <a:pt x="428" y="496"/>
                    <a:pt x="430" y="477"/>
                  </a:cubicBezTo>
                  <a:cubicBezTo>
                    <a:pt x="433" y="456"/>
                    <a:pt x="461" y="445"/>
                    <a:pt x="464" y="453"/>
                  </a:cubicBezTo>
                  <a:cubicBezTo>
                    <a:pt x="466" y="461"/>
                    <a:pt x="442" y="508"/>
                    <a:pt x="447" y="523"/>
                  </a:cubicBezTo>
                  <a:cubicBezTo>
                    <a:pt x="453" y="540"/>
                    <a:pt x="481" y="551"/>
                    <a:pt x="498" y="549"/>
                  </a:cubicBezTo>
                  <a:cubicBezTo>
                    <a:pt x="514" y="545"/>
                    <a:pt x="551" y="508"/>
                    <a:pt x="548" y="501"/>
                  </a:cubicBezTo>
                  <a:cubicBezTo>
                    <a:pt x="545" y="493"/>
                    <a:pt x="498" y="508"/>
                    <a:pt x="481" y="501"/>
                  </a:cubicBezTo>
                  <a:cubicBezTo>
                    <a:pt x="464" y="493"/>
                    <a:pt x="450" y="473"/>
                    <a:pt x="447" y="453"/>
                  </a:cubicBezTo>
                  <a:cubicBezTo>
                    <a:pt x="444" y="434"/>
                    <a:pt x="458" y="382"/>
                    <a:pt x="464" y="382"/>
                  </a:cubicBezTo>
                  <a:cubicBezTo>
                    <a:pt x="469" y="382"/>
                    <a:pt x="472" y="425"/>
                    <a:pt x="481" y="453"/>
                  </a:cubicBezTo>
                  <a:cubicBezTo>
                    <a:pt x="489" y="480"/>
                    <a:pt x="498" y="545"/>
                    <a:pt x="514" y="549"/>
                  </a:cubicBezTo>
                  <a:cubicBezTo>
                    <a:pt x="531" y="551"/>
                    <a:pt x="576" y="492"/>
                    <a:pt x="582" y="477"/>
                  </a:cubicBezTo>
                  <a:cubicBezTo>
                    <a:pt x="587" y="461"/>
                    <a:pt x="559" y="453"/>
                    <a:pt x="548" y="453"/>
                  </a:cubicBezTo>
                  <a:cubicBezTo>
                    <a:pt x="537" y="453"/>
                    <a:pt x="525" y="480"/>
                    <a:pt x="514" y="477"/>
                  </a:cubicBezTo>
                  <a:cubicBezTo>
                    <a:pt x="503" y="473"/>
                    <a:pt x="487" y="450"/>
                    <a:pt x="481" y="430"/>
                  </a:cubicBezTo>
                  <a:cubicBezTo>
                    <a:pt x="475" y="410"/>
                    <a:pt x="478" y="358"/>
                    <a:pt x="481" y="358"/>
                  </a:cubicBezTo>
                  <a:cubicBezTo>
                    <a:pt x="483" y="358"/>
                    <a:pt x="489" y="411"/>
                    <a:pt x="498" y="430"/>
                  </a:cubicBezTo>
                  <a:cubicBezTo>
                    <a:pt x="506" y="449"/>
                    <a:pt x="517" y="464"/>
                    <a:pt x="531" y="477"/>
                  </a:cubicBezTo>
                  <a:cubicBezTo>
                    <a:pt x="545" y="489"/>
                    <a:pt x="579" y="508"/>
                    <a:pt x="582" y="501"/>
                  </a:cubicBezTo>
                  <a:cubicBezTo>
                    <a:pt x="584" y="493"/>
                    <a:pt x="559" y="441"/>
                    <a:pt x="548" y="430"/>
                  </a:cubicBezTo>
                  <a:cubicBezTo>
                    <a:pt x="537" y="417"/>
                    <a:pt x="525" y="441"/>
                    <a:pt x="514" y="430"/>
                  </a:cubicBezTo>
                  <a:cubicBezTo>
                    <a:pt x="503" y="417"/>
                    <a:pt x="483" y="382"/>
                    <a:pt x="481" y="358"/>
                  </a:cubicBezTo>
                  <a:cubicBezTo>
                    <a:pt x="478" y="335"/>
                    <a:pt x="489" y="287"/>
                    <a:pt x="498" y="287"/>
                  </a:cubicBezTo>
                  <a:cubicBezTo>
                    <a:pt x="506" y="287"/>
                    <a:pt x="520" y="332"/>
                    <a:pt x="531" y="358"/>
                  </a:cubicBezTo>
                  <a:cubicBezTo>
                    <a:pt x="542" y="386"/>
                    <a:pt x="551" y="445"/>
                    <a:pt x="565" y="453"/>
                  </a:cubicBezTo>
                  <a:cubicBezTo>
                    <a:pt x="579" y="461"/>
                    <a:pt x="615" y="421"/>
                    <a:pt x="615" y="406"/>
                  </a:cubicBezTo>
                  <a:cubicBezTo>
                    <a:pt x="615" y="390"/>
                    <a:pt x="584" y="362"/>
                    <a:pt x="565" y="358"/>
                  </a:cubicBezTo>
                  <a:cubicBezTo>
                    <a:pt x="545" y="356"/>
                    <a:pt x="506" y="395"/>
                    <a:pt x="498" y="382"/>
                  </a:cubicBezTo>
                  <a:cubicBezTo>
                    <a:pt x="489" y="371"/>
                    <a:pt x="509" y="308"/>
                    <a:pt x="514" y="287"/>
                  </a:cubicBezTo>
                  <a:cubicBezTo>
                    <a:pt x="520" y="267"/>
                    <a:pt x="528" y="256"/>
                    <a:pt x="531" y="264"/>
                  </a:cubicBezTo>
                  <a:cubicBezTo>
                    <a:pt x="534" y="272"/>
                    <a:pt x="526" y="311"/>
                    <a:pt x="531" y="334"/>
                  </a:cubicBezTo>
                  <a:cubicBezTo>
                    <a:pt x="537" y="358"/>
                    <a:pt x="554" y="397"/>
                    <a:pt x="565" y="406"/>
                  </a:cubicBezTo>
                  <a:cubicBezTo>
                    <a:pt x="576" y="414"/>
                    <a:pt x="587" y="386"/>
                    <a:pt x="598" y="382"/>
                  </a:cubicBezTo>
                  <a:cubicBezTo>
                    <a:pt x="609" y="378"/>
                    <a:pt x="632" y="390"/>
                    <a:pt x="632" y="382"/>
                  </a:cubicBezTo>
                  <a:cubicBezTo>
                    <a:pt x="632" y="374"/>
                    <a:pt x="612" y="338"/>
                    <a:pt x="598" y="334"/>
                  </a:cubicBezTo>
                  <a:cubicBezTo>
                    <a:pt x="584" y="332"/>
                    <a:pt x="559" y="362"/>
                    <a:pt x="548" y="358"/>
                  </a:cubicBezTo>
                  <a:cubicBezTo>
                    <a:pt x="537" y="356"/>
                    <a:pt x="534" y="334"/>
                    <a:pt x="531" y="311"/>
                  </a:cubicBezTo>
                  <a:cubicBezTo>
                    <a:pt x="529" y="287"/>
                    <a:pt x="526" y="233"/>
                    <a:pt x="531" y="217"/>
                  </a:cubicBezTo>
                  <a:cubicBezTo>
                    <a:pt x="537" y="200"/>
                    <a:pt x="562" y="206"/>
                    <a:pt x="565" y="217"/>
                  </a:cubicBezTo>
                  <a:cubicBezTo>
                    <a:pt x="567" y="228"/>
                    <a:pt x="545" y="260"/>
                    <a:pt x="548" y="287"/>
                  </a:cubicBezTo>
                  <a:cubicBezTo>
                    <a:pt x="551" y="315"/>
                    <a:pt x="576" y="358"/>
                    <a:pt x="582" y="382"/>
                  </a:cubicBezTo>
                  <a:cubicBezTo>
                    <a:pt x="587" y="406"/>
                    <a:pt x="590" y="426"/>
                    <a:pt x="582" y="430"/>
                  </a:cubicBezTo>
                  <a:cubicBezTo>
                    <a:pt x="573" y="434"/>
                    <a:pt x="548" y="390"/>
                    <a:pt x="531" y="406"/>
                  </a:cubicBezTo>
                  <a:cubicBezTo>
                    <a:pt x="514" y="421"/>
                    <a:pt x="495" y="501"/>
                    <a:pt x="481" y="523"/>
                  </a:cubicBezTo>
                  <a:cubicBezTo>
                    <a:pt x="467" y="547"/>
                    <a:pt x="428" y="571"/>
                    <a:pt x="447" y="549"/>
                  </a:cubicBezTo>
                  <a:cubicBezTo>
                    <a:pt x="467" y="525"/>
                    <a:pt x="570" y="422"/>
                    <a:pt x="598" y="382"/>
                  </a:cubicBezTo>
                  <a:cubicBezTo>
                    <a:pt x="626" y="343"/>
                    <a:pt x="621" y="332"/>
                    <a:pt x="615" y="311"/>
                  </a:cubicBezTo>
                  <a:cubicBezTo>
                    <a:pt x="609" y="291"/>
                    <a:pt x="573" y="287"/>
                    <a:pt x="565" y="264"/>
                  </a:cubicBezTo>
                  <a:cubicBezTo>
                    <a:pt x="556" y="240"/>
                    <a:pt x="559" y="173"/>
                    <a:pt x="565" y="169"/>
                  </a:cubicBezTo>
                  <a:cubicBezTo>
                    <a:pt x="570" y="166"/>
                    <a:pt x="596" y="213"/>
                    <a:pt x="598" y="240"/>
                  </a:cubicBezTo>
                  <a:cubicBezTo>
                    <a:pt x="601" y="267"/>
                    <a:pt x="570" y="323"/>
                    <a:pt x="582" y="334"/>
                  </a:cubicBezTo>
                  <a:cubicBezTo>
                    <a:pt x="593" y="347"/>
                    <a:pt x="651" y="323"/>
                    <a:pt x="666" y="311"/>
                  </a:cubicBezTo>
                  <a:cubicBezTo>
                    <a:pt x="679" y="299"/>
                    <a:pt x="677" y="267"/>
                    <a:pt x="666" y="264"/>
                  </a:cubicBezTo>
                  <a:cubicBezTo>
                    <a:pt x="654" y="260"/>
                    <a:pt x="615" y="300"/>
                    <a:pt x="598" y="287"/>
                  </a:cubicBezTo>
                  <a:cubicBezTo>
                    <a:pt x="582" y="276"/>
                    <a:pt x="565" y="217"/>
                    <a:pt x="565" y="193"/>
                  </a:cubicBezTo>
                  <a:cubicBezTo>
                    <a:pt x="565" y="169"/>
                    <a:pt x="590" y="137"/>
                    <a:pt x="598" y="145"/>
                  </a:cubicBezTo>
                  <a:cubicBezTo>
                    <a:pt x="607" y="154"/>
                    <a:pt x="607" y="217"/>
                    <a:pt x="615" y="240"/>
                  </a:cubicBezTo>
                  <a:cubicBezTo>
                    <a:pt x="624" y="264"/>
                    <a:pt x="632" y="284"/>
                    <a:pt x="648" y="287"/>
                  </a:cubicBezTo>
                  <a:cubicBezTo>
                    <a:pt x="665" y="291"/>
                    <a:pt x="718" y="276"/>
                    <a:pt x="716" y="264"/>
                  </a:cubicBezTo>
                  <a:cubicBezTo>
                    <a:pt x="713" y="252"/>
                    <a:pt x="646" y="245"/>
                    <a:pt x="632" y="217"/>
                  </a:cubicBezTo>
                  <a:cubicBezTo>
                    <a:pt x="618" y="189"/>
                    <a:pt x="637" y="102"/>
                    <a:pt x="632" y="98"/>
                  </a:cubicBezTo>
                  <a:cubicBezTo>
                    <a:pt x="626" y="95"/>
                    <a:pt x="590" y="173"/>
                    <a:pt x="598" y="193"/>
                  </a:cubicBezTo>
                  <a:cubicBezTo>
                    <a:pt x="607" y="213"/>
                    <a:pt x="677" y="224"/>
                    <a:pt x="682" y="217"/>
                  </a:cubicBezTo>
                  <a:cubicBezTo>
                    <a:pt x="687" y="209"/>
                    <a:pt x="635" y="134"/>
                    <a:pt x="632" y="145"/>
                  </a:cubicBezTo>
                  <a:cubicBezTo>
                    <a:pt x="629" y="158"/>
                    <a:pt x="660" y="280"/>
                    <a:pt x="666" y="287"/>
                  </a:cubicBezTo>
                  <a:cubicBezTo>
                    <a:pt x="671" y="295"/>
                    <a:pt x="657" y="217"/>
                    <a:pt x="666" y="193"/>
                  </a:cubicBezTo>
                  <a:cubicBezTo>
                    <a:pt x="674" y="169"/>
                    <a:pt x="702" y="141"/>
                    <a:pt x="716" y="145"/>
                  </a:cubicBezTo>
                  <a:cubicBezTo>
                    <a:pt x="730" y="150"/>
                    <a:pt x="752" y="200"/>
                    <a:pt x="749" y="217"/>
                  </a:cubicBezTo>
                  <a:cubicBezTo>
                    <a:pt x="746" y="233"/>
                    <a:pt x="710" y="252"/>
                    <a:pt x="699" y="240"/>
                  </a:cubicBezTo>
                  <a:cubicBezTo>
                    <a:pt x="687" y="228"/>
                    <a:pt x="682" y="173"/>
                    <a:pt x="682" y="145"/>
                  </a:cubicBezTo>
                  <a:cubicBezTo>
                    <a:pt x="682" y="117"/>
                    <a:pt x="701" y="87"/>
                    <a:pt x="699" y="74"/>
                  </a:cubicBezTo>
                  <a:cubicBezTo>
                    <a:pt x="696" y="62"/>
                    <a:pt x="674" y="67"/>
                    <a:pt x="666" y="74"/>
                  </a:cubicBezTo>
                  <a:cubicBezTo>
                    <a:pt x="657" y="82"/>
                    <a:pt x="640" y="102"/>
                    <a:pt x="648" y="122"/>
                  </a:cubicBezTo>
                  <a:cubicBezTo>
                    <a:pt x="657" y="141"/>
                    <a:pt x="696" y="178"/>
                    <a:pt x="716" y="193"/>
                  </a:cubicBezTo>
                  <a:cubicBezTo>
                    <a:pt x="735" y="208"/>
                    <a:pt x="761" y="224"/>
                    <a:pt x="766" y="217"/>
                  </a:cubicBezTo>
                  <a:cubicBezTo>
                    <a:pt x="772" y="209"/>
                    <a:pt x="760" y="150"/>
                    <a:pt x="749" y="145"/>
                  </a:cubicBezTo>
                  <a:cubicBezTo>
                    <a:pt x="738" y="141"/>
                    <a:pt x="715" y="193"/>
                    <a:pt x="699" y="193"/>
                  </a:cubicBezTo>
                  <a:cubicBezTo>
                    <a:pt x="682" y="193"/>
                    <a:pt x="645" y="169"/>
                    <a:pt x="648" y="145"/>
                  </a:cubicBezTo>
                  <a:cubicBezTo>
                    <a:pt x="651" y="122"/>
                    <a:pt x="702" y="63"/>
                    <a:pt x="716" y="50"/>
                  </a:cubicBezTo>
                  <a:cubicBezTo>
                    <a:pt x="730" y="39"/>
                    <a:pt x="730" y="59"/>
                    <a:pt x="732" y="74"/>
                  </a:cubicBezTo>
                  <a:cubicBezTo>
                    <a:pt x="735" y="90"/>
                    <a:pt x="721" y="121"/>
                    <a:pt x="732" y="145"/>
                  </a:cubicBezTo>
                  <a:cubicBezTo>
                    <a:pt x="744" y="169"/>
                    <a:pt x="786" y="213"/>
                    <a:pt x="800" y="217"/>
                  </a:cubicBezTo>
                  <a:cubicBezTo>
                    <a:pt x="814" y="221"/>
                    <a:pt x="819" y="182"/>
                    <a:pt x="816" y="169"/>
                  </a:cubicBezTo>
                  <a:cubicBezTo>
                    <a:pt x="814" y="158"/>
                    <a:pt x="794" y="161"/>
                    <a:pt x="782" y="145"/>
                  </a:cubicBezTo>
                  <a:cubicBezTo>
                    <a:pt x="772" y="130"/>
                    <a:pt x="752" y="95"/>
                    <a:pt x="749" y="74"/>
                  </a:cubicBezTo>
                  <a:cubicBezTo>
                    <a:pt x="746" y="55"/>
                    <a:pt x="766" y="23"/>
                    <a:pt x="766" y="28"/>
                  </a:cubicBezTo>
                  <a:cubicBezTo>
                    <a:pt x="766" y="32"/>
                    <a:pt x="760" y="83"/>
                    <a:pt x="749" y="98"/>
                  </a:cubicBezTo>
                  <a:cubicBezTo>
                    <a:pt x="738" y="115"/>
                    <a:pt x="710" y="106"/>
                    <a:pt x="699" y="122"/>
                  </a:cubicBezTo>
                  <a:cubicBezTo>
                    <a:pt x="687" y="137"/>
                    <a:pt x="679" y="173"/>
                    <a:pt x="682" y="193"/>
                  </a:cubicBezTo>
                  <a:cubicBezTo>
                    <a:pt x="685" y="213"/>
                    <a:pt x="696" y="245"/>
                    <a:pt x="716" y="240"/>
                  </a:cubicBezTo>
                  <a:cubicBezTo>
                    <a:pt x="735" y="237"/>
                    <a:pt x="772" y="173"/>
                    <a:pt x="800" y="169"/>
                  </a:cubicBezTo>
                  <a:cubicBezTo>
                    <a:pt x="827" y="166"/>
                    <a:pt x="866" y="217"/>
                    <a:pt x="883" y="217"/>
                  </a:cubicBezTo>
                  <a:cubicBezTo>
                    <a:pt x="900" y="217"/>
                    <a:pt x="911" y="178"/>
                    <a:pt x="900" y="169"/>
                  </a:cubicBezTo>
                  <a:cubicBezTo>
                    <a:pt x="889" y="161"/>
                    <a:pt x="841" y="174"/>
                    <a:pt x="816" y="169"/>
                  </a:cubicBezTo>
                  <a:cubicBezTo>
                    <a:pt x="791" y="165"/>
                    <a:pt x="755" y="161"/>
                    <a:pt x="749" y="145"/>
                  </a:cubicBezTo>
                  <a:cubicBezTo>
                    <a:pt x="744" y="130"/>
                    <a:pt x="766" y="78"/>
                    <a:pt x="782" y="74"/>
                  </a:cubicBezTo>
                  <a:cubicBezTo>
                    <a:pt x="799" y="71"/>
                    <a:pt x="833" y="122"/>
                    <a:pt x="850" y="122"/>
                  </a:cubicBezTo>
                  <a:cubicBezTo>
                    <a:pt x="866" y="122"/>
                    <a:pt x="892" y="82"/>
                    <a:pt x="883" y="74"/>
                  </a:cubicBezTo>
                  <a:cubicBezTo>
                    <a:pt x="875" y="67"/>
                    <a:pt x="816" y="62"/>
                    <a:pt x="800" y="74"/>
                  </a:cubicBezTo>
                  <a:cubicBezTo>
                    <a:pt x="783" y="87"/>
                    <a:pt x="794" y="149"/>
                    <a:pt x="782" y="145"/>
                  </a:cubicBezTo>
                  <a:cubicBezTo>
                    <a:pt x="772" y="141"/>
                    <a:pt x="730" y="71"/>
                    <a:pt x="732" y="50"/>
                  </a:cubicBezTo>
                  <a:cubicBezTo>
                    <a:pt x="735" y="32"/>
                    <a:pt x="775" y="32"/>
                    <a:pt x="800" y="28"/>
                  </a:cubicBezTo>
                  <a:cubicBezTo>
                    <a:pt x="825" y="24"/>
                    <a:pt x="872" y="20"/>
                    <a:pt x="883" y="28"/>
                  </a:cubicBezTo>
                  <a:cubicBezTo>
                    <a:pt x="894" y="35"/>
                    <a:pt x="881" y="74"/>
                    <a:pt x="866" y="74"/>
                  </a:cubicBezTo>
                  <a:cubicBezTo>
                    <a:pt x="852" y="74"/>
                    <a:pt x="811" y="28"/>
                    <a:pt x="800" y="28"/>
                  </a:cubicBezTo>
                  <a:cubicBezTo>
                    <a:pt x="788" y="28"/>
                    <a:pt x="794" y="59"/>
                    <a:pt x="800" y="74"/>
                  </a:cubicBezTo>
                  <a:cubicBezTo>
                    <a:pt x="805" y="90"/>
                    <a:pt x="822" y="102"/>
                    <a:pt x="833" y="122"/>
                  </a:cubicBezTo>
                  <a:cubicBezTo>
                    <a:pt x="844" y="141"/>
                    <a:pt x="850" y="178"/>
                    <a:pt x="866" y="193"/>
                  </a:cubicBezTo>
                  <a:cubicBezTo>
                    <a:pt x="883" y="208"/>
                    <a:pt x="928" y="224"/>
                    <a:pt x="934" y="217"/>
                  </a:cubicBezTo>
                  <a:cubicBezTo>
                    <a:pt x="939" y="209"/>
                    <a:pt x="920" y="154"/>
                    <a:pt x="900" y="145"/>
                  </a:cubicBezTo>
                  <a:cubicBezTo>
                    <a:pt x="881" y="137"/>
                    <a:pt x="825" y="178"/>
                    <a:pt x="816" y="169"/>
                  </a:cubicBezTo>
                  <a:cubicBezTo>
                    <a:pt x="808" y="161"/>
                    <a:pt x="833" y="106"/>
                    <a:pt x="850" y="98"/>
                  </a:cubicBezTo>
                  <a:cubicBezTo>
                    <a:pt x="866" y="91"/>
                    <a:pt x="906" y="134"/>
                    <a:pt x="917" y="122"/>
                  </a:cubicBezTo>
                  <a:cubicBezTo>
                    <a:pt x="928" y="110"/>
                    <a:pt x="928" y="43"/>
                    <a:pt x="917" y="28"/>
                  </a:cubicBezTo>
                  <a:cubicBezTo>
                    <a:pt x="906" y="11"/>
                    <a:pt x="856" y="16"/>
                    <a:pt x="850" y="28"/>
                  </a:cubicBezTo>
                  <a:cubicBezTo>
                    <a:pt x="845" y="39"/>
                    <a:pt x="864" y="71"/>
                    <a:pt x="883" y="98"/>
                  </a:cubicBezTo>
                  <a:cubicBezTo>
                    <a:pt x="903" y="126"/>
                    <a:pt x="953" y="169"/>
                    <a:pt x="967" y="193"/>
                  </a:cubicBezTo>
                  <a:cubicBezTo>
                    <a:pt x="981" y="217"/>
                    <a:pt x="964" y="245"/>
                    <a:pt x="967" y="240"/>
                  </a:cubicBezTo>
                  <a:cubicBezTo>
                    <a:pt x="970" y="237"/>
                    <a:pt x="993" y="182"/>
                    <a:pt x="984" y="169"/>
                  </a:cubicBezTo>
                  <a:cubicBezTo>
                    <a:pt x="976" y="158"/>
                    <a:pt x="936" y="169"/>
                    <a:pt x="917" y="169"/>
                  </a:cubicBezTo>
                  <a:cubicBezTo>
                    <a:pt x="897" y="169"/>
                    <a:pt x="869" y="182"/>
                    <a:pt x="866" y="169"/>
                  </a:cubicBezTo>
                  <a:cubicBezTo>
                    <a:pt x="864" y="158"/>
                    <a:pt x="883" y="115"/>
                    <a:pt x="900" y="98"/>
                  </a:cubicBezTo>
                  <a:cubicBezTo>
                    <a:pt x="917" y="83"/>
                    <a:pt x="953" y="82"/>
                    <a:pt x="967" y="74"/>
                  </a:cubicBezTo>
                  <a:cubicBezTo>
                    <a:pt x="981" y="67"/>
                    <a:pt x="987" y="59"/>
                    <a:pt x="984" y="50"/>
                  </a:cubicBezTo>
                  <a:cubicBezTo>
                    <a:pt x="982" y="43"/>
                    <a:pt x="959" y="24"/>
                    <a:pt x="951" y="28"/>
                  </a:cubicBezTo>
                  <a:cubicBezTo>
                    <a:pt x="942" y="32"/>
                    <a:pt x="939" y="55"/>
                    <a:pt x="934" y="74"/>
                  </a:cubicBezTo>
                  <a:cubicBezTo>
                    <a:pt x="928" y="95"/>
                    <a:pt x="911" y="137"/>
                    <a:pt x="917" y="145"/>
                  </a:cubicBezTo>
                  <a:cubicBezTo>
                    <a:pt x="922" y="154"/>
                    <a:pt x="965" y="134"/>
                    <a:pt x="967" y="122"/>
                  </a:cubicBezTo>
                  <a:cubicBezTo>
                    <a:pt x="970" y="110"/>
                    <a:pt x="936" y="95"/>
                    <a:pt x="934" y="74"/>
                  </a:cubicBezTo>
                  <a:cubicBezTo>
                    <a:pt x="931" y="55"/>
                    <a:pt x="945" y="8"/>
                    <a:pt x="951" y="4"/>
                  </a:cubicBezTo>
                  <a:cubicBezTo>
                    <a:pt x="956" y="0"/>
                    <a:pt x="959" y="35"/>
                    <a:pt x="967" y="50"/>
                  </a:cubicBezTo>
                  <a:cubicBezTo>
                    <a:pt x="976" y="67"/>
                    <a:pt x="995" y="78"/>
                    <a:pt x="1001" y="98"/>
                  </a:cubicBezTo>
                  <a:cubicBezTo>
                    <a:pt x="1006" y="119"/>
                    <a:pt x="998" y="141"/>
                    <a:pt x="1001" y="169"/>
                  </a:cubicBezTo>
                  <a:cubicBezTo>
                    <a:pt x="1004" y="197"/>
                    <a:pt x="1025" y="217"/>
                    <a:pt x="1021" y="262"/>
                  </a:cubicBezTo>
                  <a:cubicBezTo>
                    <a:pt x="1017" y="308"/>
                    <a:pt x="993" y="397"/>
                    <a:pt x="979" y="440"/>
                  </a:cubicBezTo>
                  <a:cubicBezTo>
                    <a:pt x="965" y="483"/>
                    <a:pt x="952" y="496"/>
                    <a:pt x="937" y="521"/>
                  </a:cubicBezTo>
                  <a:cubicBezTo>
                    <a:pt x="922" y="546"/>
                    <a:pt x="909" y="567"/>
                    <a:pt x="889" y="593"/>
                  </a:cubicBezTo>
                  <a:cubicBezTo>
                    <a:pt x="869" y="618"/>
                    <a:pt x="843" y="651"/>
                    <a:pt x="819" y="670"/>
                  </a:cubicBezTo>
                  <a:cubicBezTo>
                    <a:pt x="795" y="688"/>
                    <a:pt x="773" y="695"/>
                    <a:pt x="745" y="706"/>
                  </a:cubicBezTo>
                  <a:cubicBezTo>
                    <a:pt x="717" y="717"/>
                    <a:pt x="678" y="730"/>
                    <a:pt x="653" y="738"/>
                  </a:cubicBezTo>
                  <a:cubicBezTo>
                    <a:pt x="628" y="745"/>
                    <a:pt x="614" y="750"/>
                    <a:pt x="592" y="750"/>
                  </a:cubicBezTo>
                  <a:cubicBezTo>
                    <a:pt x="570" y="750"/>
                    <a:pt x="542" y="738"/>
                    <a:pt x="521" y="734"/>
                  </a:cubicBezTo>
                  <a:cubicBezTo>
                    <a:pt x="500" y="730"/>
                    <a:pt x="476" y="729"/>
                    <a:pt x="467" y="730"/>
                  </a:cubicBezTo>
                  <a:cubicBezTo>
                    <a:pt x="458" y="731"/>
                    <a:pt x="490" y="743"/>
                    <a:pt x="464" y="743"/>
                  </a:cubicBezTo>
                  <a:cubicBezTo>
                    <a:pt x="438" y="743"/>
                    <a:pt x="353" y="735"/>
                    <a:pt x="313" y="734"/>
                  </a:cubicBezTo>
                  <a:cubicBezTo>
                    <a:pt x="273" y="733"/>
                    <a:pt x="253" y="731"/>
                    <a:pt x="224" y="734"/>
                  </a:cubicBezTo>
                  <a:cubicBezTo>
                    <a:pt x="195" y="736"/>
                    <a:pt x="165" y="743"/>
                    <a:pt x="137" y="750"/>
                  </a:cubicBezTo>
                  <a:cubicBezTo>
                    <a:pt x="109" y="758"/>
                    <a:pt x="80" y="768"/>
                    <a:pt x="57" y="778"/>
                  </a:cubicBezTo>
                  <a:cubicBezTo>
                    <a:pt x="34" y="788"/>
                    <a:pt x="12" y="807"/>
                    <a:pt x="0" y="815"/>
                  </a:cubicBezTo>
                </a:path>
              </a:pathLst>
            </a:custGeom>
            <a:noFill/>
            <a:ln w="28575" cmpd="sng">
              <a:solidFill>
                <a:srgbClr val="00FFFF"/>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4" name="Freeform 11"/>
            <p:cNvSpPr>
              <a:spLocks/>
            </p:cNvSpPr>
            <p:nvPr/>
          </p:nvSpPr>
          <p:spPr bwMode="auto">
            <a:xfrm>
              <a:off x="3552825" y="3867150"/>
              <a:ext cx="738188" cy="558800"/>
            </a:xfrm>
            <a:custGeom>
              <a:avLst/>
              <a:gdLst/>
              <a:ahLst/>
              <a:cxnLst>
                <a:cxn ang="0">
                  <a:pos x="151" y="0"/>
                </a:cxn>
                <a:cxn ang="0">
                  <a:pos x="61" y="45"/>
                </a:cxn>
                <a:cxn ang="0">
                  <a:pos x="15" y="136"/>
                </a:cxn>
                <a:cxn ang="0">
                  <a:pos x="15" y="226"/>
                </a:cxn>
                <a:cxn ang="0">
                  <a:pos x="106" y="317"/>
                </a:cxn>
                <a:cxn ang="0">
                  <a:pos x="378" y="317"/>
                </a:cxn>
                <a:cxn ang="0">
                  <a:pos x="514" y="226"/>
                </a:cxn>
                <a:cxn ang="0">
                  <a:pos x="560" y="181"/>
                </a:cxn>
              </a:cxnLst>
              <a:rect l="0" t="0" r="r" b="b"/>
              <a:pathLst>
                <a:path w="560" h="332">
                  <a:moveTo>
                    <a:pt x="151" y="0"/>
                  </a:moveTo>
                  <a:cubicBezTo>
                    <a:pt x="117" y="11"/>
                    <a:pt x="84" y="22"/>
                    <a:pt x="61" y="45"/>
                  </a:cubicBezTo>
                  <a:cubicBezTo>
                    <a:pt x="38" y="68"/>
                    <a:pt x="23" y="106"/>
                    <a:pt x="15" y="136"/>
                  </a:cubicBezTo>
                  <a:cubicBezTo>
                    <a:pt x="7" y="166"/>
                    <a:pt x="0" y="196"/>
                    <a:pt x="15" y="226"/>
                  </a:cubicBezTo>
                  <a:cubicBezTo>
                    <a:pt x="30" y="256"/>
                    <a:pt x="46" y="302"/>
                    <a:pt x="106" y="317"/>
                  </a:cubicBezTo>
                  <a:cubicBezTo>
                    <a:pt x="166" y="332"/>
                    <a:pt x="310" y="332"/>
                    <a:pt x="378" y="317"/>
                  </a:cubicBezTo>
                  <a:cubicBezTo>
                    <a:pt x="446" y="302"/>
                    <a:pt x="484" y="249"/>
                    <a:pt x="514" y="226"/>
                  </a:cubicBezTo>
                  <a:cubicBezTo>
                    <a:pt x="544" y="203"/>
                    <a:pt x="552" y="192"/>
                    <a:pt x="560" y="181"/>
                  </a:cubicBezTo>
                </a:path>
              </a:pathLst>
            </a:custGeom>
            <a:noFill/>
            <a:ln w="28575" cmpd="sng">
              <a:solidFill>
                <a:srgbClr val="00FFFF"/>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sp>
        <p:nvSpPr>
          <p:cNvPr id="15" name="Freeform 16"/>
          <p:cNvSpPr>
            <a:spLocks/>
          </p:cNvSpPr>
          <p:nvPr/>
        </p:nvSpPr>
        <p:spPr bwMode="auto">
          <a:xfrm>
            <a:off x="4500563" y="1092200"/>
            <a:ext cx="2016125" cy="2239963"/>
          </a:xfrm>
          <a:custGeom>
            <a:avLst/>
            <a:gdLst/>
            <a:ahLst/>
            <a:cxnLst>
              <a:cxn ang="0">
                <a:pos x="179" y="1377"/>
              </a:cxn>
              <a:cxn ang="0">
                <a:pos x="160" y="1256"/>
              </a:cxn>
              <a:cxn ang="0">
                <a:pos x="305" y="1286"/>
              </a:cxn>
              <a:cxn ang="0">
                <a:pos x="243" y="1348"/>
              </a:cxn>
              <a:cxn ang="0">
                <a:pos x="264" y="1194"/>
              </a:cxn>
              <a:cxn ang="0">
                <a:pos x="450" y="1165"/>
              </a:cxn>
              <a:cxn ang="0">
                <a:pos x="387" y="1165"/>
              </a:cxn>
              <a:cxn ang="0">
                <a:pos x="387" y="1134"/>
              </a:cxn>
              <a:cxn ang="0">
                <a:pos x="387" y="1043"/>
              </a:cxn>
              <a:cxn ang="0">
                <a:pos x="450" y="1072"/>
              </a:cxn>
              <a:cxn ang="0">
                <a:pos x="409" y="1134"/>
              </a:cxn>
              <a:cxn ang="0">
                <a:pos x="450" y="1194"/>
              </a:cxn>
              <a:cxn ang="0">
                <a:pos x="430" y="981"/>
              </a:cxn>
              <a:cxn ang="0">
                <a:pos x="492" y="1072"/>
              </a:cxn>
              <a:cxn ang="0">
                <a:pos x="430" y="891"/>
              </a:cxn>
              <a:cxn ang="0">
                <a:pos x="575" y="950"/>
              </a:cxn>
              <a:cxn ang="0">
                <a:pos x="533" y="919"/>
              </a:cxn>
              <a:cxn ang="0">
                <a:pos x="470" y="891"/>
              </a:cxn>
              <a:cxn ang="0">
                <a:pos x="554" y="891"/>
              </a:cxn>
              <a:cxn ang="0">
                <a:pos x="492" y="829"/>
              </a:cxn>
              <a:cxn ang="0">
                <a:pos x="575" y="860"/>
              </a:cxn>
              <a:cxn ang="0">
                <a:pos x="492" y="708"/>
              </a:cxn>
              <a:cxn ang="0">
                <a:pos x="637" y="676"/>
              </a:cxn>
              <a:cxn ang="0">
                <a:pos x="575" y="738"/>
              </a:cxn>
              <a:cxn ang="0">
                <a:pos x="617" y="708"/>
              </a:cxn>
              <a:cxn ang="0">
                <a:pos x="554" y="676"/>
              </a:cxn>
              <a:cxn ang="0">
                <a:pos x="554" y="585"/>
              </a:cxn>
              <a:cxn ang="0">
                <a:pos x="721" y="615"/>
              </a:cxn>
              <a:cxn ang="0">
                <a:pos x="596" y="462"/>
              </a:cxn>
              <a:cxn ang="0">
                <a:pos x="679" y="555"/>
              </a:cxn>
              <a:cxn ang="0">
                <a:pos x="657" y="462"/>
              </a:cxn>
              <a:cxn ang="0">
                <a:pos x="617" y="493"/>
              </a:cxn>
              <a:cxn ang="0">
                <a:pos x="700" y="524"/>
              </a:cxn>
              <a:cxn ang="0">
                <a:pos x="679" y="462"/>
              </a:cxn>
              <a:cxn ang="0">
                <a:pos x="679" y="371"/>
              </a:cxn>
              <a:cxn ang="0">
                <a:pos x="596" y="676"/>
              </a:cxn>
              <a:cxn ang="0">
                <a:pos x="700" y="340"/>
              </a:cxn>
              <a:cxn ang="0">
                <a:pos x="825" y="402"/>
              </a:cxn>
              <a:cxn ang="0">
                <a:pos x="741" y="187"/>
              </a:cxn>
              <a:cxn ang="0">
                <a:pos x="783" y="280"/>
              </a:cxn>
              <a:cxn ang="0">
                <a:pos x="783" y="187"/>
              </a:cxn>
              <a:cxn ang="0">
                <a:pos x="928" y="280"/>
              </a:cxn>
              <a:cxn ang="0">
                <a:pos x="825" y="96"/>
              </a:cxn>
              <a:cxn ang="0">
                <a:pos x="928" y="187"/>
              </a:cxn>
              <a:cxn ang="0">
                <a:pos x="907" y="96"/>
              </a:cxn>
              <a:cxn ang="0">
                <a:pos x="969" y="187"/>
              </a:cxn>
              <a:cxn ang="0">
                <a:pos x="866" y="158"/>
              </a:cxn>
              <a:cxn ang="0">
                <a:pos x="1094" y="280"/>
              </a:cxn>
              <a:cxn ang="0">
                <a:pos x="969" y="96"/>
              </a:cxn>
              <a:cxn ang="0">
                <a:pos x="969" y="187"/>
              </a:cxn>
              <a:cxn ang="0">
                <a:pos x="1073" y="96"/>
              </a:cxn>
              <a:cxn ang="0">
                <a:pos x="1073" y="249"/>
              </a:cxn>
              <a:cxn ang="0">
                <a:pos x="1053" y="127"/>
              </a:cxn>
              <a:cxn ang="0">
                <a:pos x="1094" y="127"/>
              </a:cxn>
              <a:cxn ang="0">
                <a:pos x="1137" y="218"/>
              </a:cxn>
              <a:cxn ang="0">
                <a:pos x="1220" y="65"/>
              </a:cxn>
              <a:cxn ang="0">
                <a:pos x="1198" y="158"/>
              </a:cxn>
              <a:cxn ang="0">
                <a:pos x="1240" y="127"/>
              </a:cxn>
              <a:cxn ang="0">
                <a:pos x="1161" y="672"/>
              </a:cxn>
              <a:cxn ang="0">
                <a:pos x="809" y="953"/>
              </a:cxn>
              <a:cxn ang="0">
                <a:pos x="575" y="959"/>
              </a:cxn>
              <a:cxn ang="0">
                <a:pos x="71" y="1004"/>
              </a:cxn>
            </a:cxnLst>
            <a:rect l="0" t="0" r="r" b="b"/>
            <a:pathLst>
              <a:path w="1270" h="1411">
                <a:moveTo>
                  <a:pt x="122" y="1411"/>
                </a:moveTo>
                <a:cubicBezTo>
                  <a:pt x="128" y="1403"/>
                  <a:pt x="157" y="1379"/>
                  <a:pt x="163" y="1363"/>
                </a:cubicBezTo>
                <a:cubicBezTo>
                  <a:pt x="169" y="1347"/>
                  <a:pt x="157" y="1316"/>
                  <a:pt x="160" y="1318"/>
                </a:cubicBezTo>
                <a:cubicBezTo>
                  <a:pt x="163" y="1320"/>
                  <a:pt x="167" y="1369"/>
                  <a:pt x="179" y="1377"/>
                </a:cubicBezTo>
                <a:cubicBezTo>
                  <a:pt x="194" y="1389"/>
                  <a:pt x="235" y="1389"/>
                  <a:pt x="243" y="1377"/>
                </a:cubicBezTo>
                <a:cubicBezTo>
                  <a:pt x="249" y="1369"/>
                  <a:pt x="232" y="1327"/>
                  <a:pt x="222" y="1318"/>
                </a:cubicBezTo>
                <a:cubicBezTo>
                  <a:pt x="211" y="1307"/>
                  <a:pt x="190" y="1327"/>
                  <a:pt x="179" y="1318"/>
                </a:cubicBezTo>
                <a:cubicBezTo>
                  <a:pt x="170" y="1307"/>
                  <a:pt x="156" y="1266"/>
                  <a:pt x="160" y="1256"/>
                </a:cubicBezTo>
                <a:cubicBezTo>
                  <a:pt x="162" y="1247"/>
                  <a:pt x="187" y="1240"/>
                  <a:pt x="200" y="1256"/>
                </a:cubicBezTo>
                <a:cubicBezTo>
                  <a:pt x="214" y="1271"/>
                  <a:pt x="225" y="1333"/>
                  <a:pt x="243" y="1348"/>
                </a:cubicBezTo>
                <a:cubicBezTo>
                  <a:pt x="260" y="1362"/>
                  <a:pt x="295" y="1358"/>
                  <a:pt x="305" y="1348"/>
                </a:cubicBezTo>
                <a:cubicBezTo>
                  <a:pt x="316" y="1338"/>
                  <a:pt x="318" y="1302"/>
                  <a:pt x="305" y="1286"/>
                </a:cubicBezTo>
                <a:cubicBezTo>
                  <a:pt x="291" y="1271"/>
                  <a:pt x="240" y="1266"/>
                  <a:pt x="222" y="1256"/>
                </a:cubicBezTo>
                <a:cubicBezTo>
                  <a:pt x="205" y="1247"/>
                  <a:pt x="197" y="1225"/>
                  <a:pt x="200" y="1225"/>
                </a:cubicBezTo>
                <a:cubicBezTo>
                  <a:pt x="205" y="1225"/>
                  <a:pt x="235" y="1235"/>
                  <a:pt x="243" y="1256"/>
                </a:cubicBezTo>
                <a:cubicBezTo>
                  <a:pt x="249" y="1277"/>
                  <a:pt x="225" y="1333"/>
                  <a:pt x="243" y="1348"/>
                </a:cubicBezTo>
                <a:cubicBezTo>
                  <a:pt x="259" y="1362"/>
                  <a:pt x="328" y="1358"/>
                  <a:pt x="346" y="1348"/>
                </a:cubicBezTo>
                <a:cubicBezTo>
                  <a:pt x="363" y="1338"/>
                  <a:pt x="349" y="1317"/>
                  <a:pt x="346" y="1286"/>
                </a:cubicBezTo>
                <a:cubicBezTo>
                  <a:pt x="343" y="1256"/>
                  <a:pt x="339" y="1180"/>
                  <a:pt x="326" y="1165"/>
                </a:cubicBezTo>
                <a:cubicBezTo>
                  <a:pt x="311" y="1149"/>
                  <a:pt x="264" y="1180"/>
                  <a:pt x="264" y="1194"/>
                </a:cubicBezTo>
                <a:cubicBezTo>
                  <a:pt x="264" y="1211"/>
                  <a:pt x="301" y="1247"/>
                  <a:pt x="326" y="1256"/>
                </a:cubicBezTo>
                <a:cubicBezTo>
                  <a:pt x="349" y="1266"/>
                  <a:pt x="387" y="1256"/>
                  <a:pt x="409" y="1256"/>
                </a:cubicBezTo>
                <a:cubicBezTo>
                  <a:pt x="429" y="1256"/>
                  <a:pt x="443" y="1271"/>
                  <a:pt x="450" y="1256"/>
                </a:cubicBezTo>
                <a:cubicBezTo>
                  <a:pt x="457" y="1240"/>
                  <a:pt x="470" y="1175"/>
                  <a:pt x="450" y="1165"/>
                </a:cubicBezTo>
                <a:cubicBezTo>
                  <a:pt x="430" y="1154"/>
                  <a:pt x="349" y="1194"/>
                  <a:pt x="326" y="1194"/>
                </a:cubicBezTo>
                <a:cubicBezTo>
                  <a:pt x="301" y="1194"/>
                  <a:pt x="305" y="1180"/>
                  <a:pt x="305" y="1165"/>
                </a:cubicBezTo>
                <a:cubicBezTo>
                  <a:pt x="305" y="1149"/>
                  <a:pt x="311" y="1103"/>
                  <a:pt x="326" y="1103"/>
                </a:cubicBezTo>
                <a:cubicBezTo>
                  <a:pt x="339" y="1103"/>
                  <a:pt x="371" y="1144"/>
                  <a:pt x="387" y="1165"/>
                </a:cubicBezTo>
                <a:cubicBezTo>
                  <a:pt x="405" y="1185"/>
                  <a:pt x="412" y="1225"/>
                  <a:pt x="430" y="1225"/>
                </a:cubicBezTo>
                <a:cubicBezTo>
                  <a:pt x="447" y="1225"/>
                  <a:pt x="492" y="1175"/>
                  <a:pt x="492" y="1165"/>
                </a:cubicBezTo>
                <a:cubicBezTo>
                  <a:pt x="492" y="1154"/>
                  <a:pt x="447" y="1169"/>
                  <a:pt x="430" y="1165"/>
                </a:cubicBezTo>
                <a:cubicBezTo>
                  <a:pt x="412" y="1160"/>
                  <a:pt x="405" y="1134"/>
                  <a:pt x="387" y="1134"/>
                </a:cubicBezTo>
                <a:cubicBezTo>
                  <a:pt x="371" y="1134"/>
                  <a:pt x="323" y="1160"/>
                  <a:pt x="326" y="1165"/>
                </a:cubicBezTo>
                <a:cubicBezTo>
                  <a:pt x="328" y="1169"/>
                  <a:pt x="401" y="1180"/>
                  <a:pt x="409" y="1165"/>
                </a:cubicBezTo>
                <a:cubicBezTo>
                  <a:pt x="415" y="1149"/>
                  <a:pt x="371" y="1094"/>
                  <a:pt x="366" y="1072"/>
                </a:cubicBezTo>
                <a:cubicBezTo>
                  <a:pt x="364" y="1053"/>
                  <a:pt x="382" y="1038"/>
                  <a:pt x="387" y="1043"/>
                </a:cubicBezTo>
                <a:cubicBezTo>
                  <a:pt x="395" y="1047"/>
                  <a:pt x="390" y="1088"/>
                  <a:pt x="409" y="1103"/>
                </a:cubicBezTo>
                <a:cubicBezTo>
                  <a:pt x="427" y="1118"/>
                  <a:pt x="475" y="1134"/>
                  <a:pt x="492" y="1134"/>
                </a:cubicBezTo>
                <a:cubicBezTo>
                  <a:pt x="510" y="1134"/>
                  <a:pt x="520" y="1113"/>
                  <a:pt x="513" y="1103"/>
                </a:cubicBezTo>
                <a:cubicBezTo>
                  <a:pt x="505" y="1094"/>
                  <a:pt x="467" y="1094"/>
                  <a:pt x="450" y="1072"/>
                </a:cubicBezTo>
                <a:cubicBezTo>
                  <a:pt x="432" y="1053"/>
                  <a:pt x="415" y="981"/>
                  <a:pt x="409" y="981"/>
                </a:cubicBezTo>
                <a:cubicBezTo>
                  <a:pt x="401" y="981"/>
                  <a:pt x="411" y="1043"/>
                  <a:pt x="409" y="1072"/>
                </a:cubicBezTo>
                <a:cubicBezTo>
                  <a:pt x="405" y="1103"/>
                  <a:pt x="387" y="1154"/>
                  <a:pt x="387" y="1165"/>
                </a:cubicBezTo>
                <a:cubicBezTo>
                  <a:pt x="387" y="1175"/>
                  <a:pt x="398" y="1149"/>
                  <a:pt x="409" y="1134"/>
                </a:cubicBezTo>
                <a:cubicBezTo>
                  <a:pt x="419" y="1118"/>
                  <a:pt x="436" y="1082"/>
                  <a:pt x="450" y="1072"/>
                </a:cubicBezTo>
                <a:cubicBezTo>
                  <a:pt x="464" y="1063"/>
                  <a:pt x="488" y="1063"/>
                  <a:pt x="492" y="1072"/>
                </a:cubicBezTo>
                <a:cubicBezTo>
                  <a:pt x="496" y="1082"/>
                  <a:pt x="478" y="1115"/>
                  <a:pt x="470" y="1134"/>
                </a:cubicBezTo>
                <a:cubicBezTo>
                  <a:pt x="465" y="1154"/>
                  <a:pt x="447" y="1194"/>
                  <a:pt x="450" y="1194"/>
                </a:cubicBezTo>
                <a:cubicBezTo>
                  <a:pt x="454" y="1194"/>
                  <a:pt x="478" y="1171"/>
                  <a:pt x="492" y="1134"/>
                </a:cubicBezTo>
                <a:cubicBezTo>
                  <a:pt x="505" y="1099"/>
                  <a:pt x="533" y="1007"/>
                  <a:pt x="533" y="981"/>
                </a:cubicBezTo>
                <a:cubicBezTo>
                  <a:pt x="533" y="956"/>
                  <a:pt x="510" y="981"/>
                  <a:pt x="492" y="981"/>
                </a:cubicBezTo>
                <a:cubicBezTo>
                  <a:pt x="475" y="981"/>
                  <a:pt x="443" y="991"/>
                  <a:pt x="430" y="981"/>
                </a:cubicBezTo>
                <a:cubicBezTo>
                  <a:pt x="415" y="972"/>
                  <a:pt x="405" y="931"/>
                  <a:pt x="409" y="919"/>
                </a:cubicBezTo>
                <a:cubicBezTo>
                  <a:pt x="411" y="910"/>
                  <a:pt x="443" y="905"/>
                  <a:pt x="450" y="919"/>
                </a:cubicBezTo>
                <a:cubicBezTo>
                  <a:pt x="457" y="936"/>
                  <a:pt x="443" y="987"/>
                  <a:pt x="450" y="1012"/>
                </a:cubicBezTo>
                <a:cubicBezTo>
                  <a:pt x="457" y="1038"/>
                  <a:pt x="478" y="1068"/>
                  <a:pt x="492" y="1072"/>
                </a:cubicBezTo>
                <a:cubicBezTo>
                  <a:pt x="505" y="1079"/>
                  <a:pt x="533" y="1058"/>
                  <a:pt x="533" y="1043"/>
                </a:cubicBezTo>
                <a:cubicBezTo>
                  <a:pt x="533" y="1027"/>
                  <a:pt x="516" y="991"/>
                  <a:pt x="492" y="981"/>
                </a:cubicBezTo>
                <a:cubicBezTo>
                  <a:pt x="467" y="972"/>
                  <a:pt x="398" y="996"/>
                  <a:pt x="387" y="981"/>
                </a:cubicBezTo>
                <a:cubicBezTo>
                  <a:pt x="376" y="967"/>
                  <a:pt x="415" y="900"/>
                  <a:pt x="430" y="891"/>
                </a:cubicBezTo>
                <a:cubicBezTo>
                  <a:pt x="443" y="881"/>
                  <a:pt x="465" y="905"/>
                  <a:pt x="470" y="919"/>
                </a:cubicBezTo>
                <a:cubicBezTo>
                  <a:pt x="478" y="936"/>
                  <a:pt x="457" y="967"/>
                  <a:pt x="470" y="981"/>
                </a:cubicBezTo>
                <a:cubicBezTo>
                  <a:pt x="486" y="996"/>
                  <a:pt x="536" y="1017"/>
                  <a:pt x="554" y="1012"/>
                </a:cubicBezTo>
                <a:cubicBezTo>
                  <a:pt x="571" y="1006"/>
                  <a:pt x="585" y="945"/>
                  <a:pt x="575" y="950"/>
                </a:cubicBezTo>
                <a:cubicBezTo>
                  <a:pt x="564" y="956"/>
                  <a:pt x="513" y="1017"/>
                  <a:pt x="492" y="1043"/>
                </a:cubicBezTo>
                <a:cubicBezTo>
                  <a:pt x="470" y="1068"/>
                  <a:pt x="457" y="1113"/>
                  <a:pt x="450" y="1103"/>
                </a:cubicBezTo>
                <a:cubicBezTo>
                  <a:pt x="443" y="1094"/>
                  <a:pt x="436" y="1012"/>
                  <a:pt x="450" y="981"/>
                </a:cubicBezTo>
                <a:cubicBezTo>
                  <a:pt x="464" y="953"/>
                  <a:pt x="510" y="931"/>
                  <a:pt x="533" y="919"/>
                </a:cubicBezTo>
                <a:cubicBezTo>
                  <a:pt x="558" y="910"/>
                  <a:pt x="585" y="936"/>
                  <a:pt x="596" y="919"/>
                </a:cubicBezTo>
                <a:cubicBezTo>
                  <a:pt x="606" y="905"/>
                  <a:pt x="606" y="845"/>
                  <a:pt x="596" y="829"/>
                </a:cubicBezTo>
                <a:cubicBezTo>
                  <a:pt x="585" y="814"/>
                  <a:pt x="554" y="819"/>
                  <a:pt x="533" y="829"/>
                </a:cubicBezTo>
                <a:cubicBezTo>
                  <a:pt x="513" y="838"/>
                  <a:pt x="488" y="875"/>
                  <a:pt x="470" y="891"/>
                </a:cubicBezTo>
                <a:cubicBezTo>
                  <a:pt x="454" y="905"/>
                  <a:pt x="433" y="931"/>
                  <a:pt x="430" y="919"/>
                </a:cubicBezTo>
                <a:cubicBezTo>
                  <a:pt x="427" y="910"/>
                  <a:pt x="440" y="833"/>
                  <a:pt x="450" y="829"/>
                </a:cubicBezTo>
                <a:cubicBezTo>
                  <a:pt x="461" y="825"/>
                  <a:pt x="475" y="881"/>
                  <a:pt x="492" y="891"/>
                </a:cubicBezTo>
                <a:cubicBezTo>
                  <a:pt x="510" y="900"/>
                  <a:pt x="533" y="891"/>
                  <a:pt x="554" y="891"/>
                </a:cubicBezTo>
                <a:cubicBezTo>
                  <a:pt x="575" y="891"/>
                  <a:pt x="609" y="905"/>
                  <a:pt x="617" y="891"/>
                </a:cubicBezTo>
                <a:cubicBezTo>
                  <a:pt x="623" y="875"/>
                  <a:pt x="609" y="809"/>
                  <a:pt x="596" y="799"/>
                </a:cubicBezTo>
                <a:cubicBezTo>
                  <a:pt x="582" y="789"/>
                  <a:pt x="551" y="825"/>
                  <a:pt x="533" y="829"/>
                </a:cubicBezTo>
                <a:cubicBezTo>
                  <a:pt x="516" y="833"/>
                  <a:pt x="502" y="838"/>
                  <a:pt x="492" y="829"/>
                </a:cubicBezTo>
                <a:cubicBezTo>
                  <a:pt x="480" y="819"/>
                  <a:pt x="468" y="778"/>
                  <a:pt x="470" y="767"/>
                </a:cubicBezTo>
                <a:cubicBezTo>
                  <a:pt x="475" y="758"/>
                  <a:pt x="502" y="747"/>
                  <a:pt x="513" y="767"/>
                </a:cubicBezTo>
                <a:cubicBezTo>
                  <a:pt x="523" y="788"/>
                  <a:pt x="523" y="875"/>
                  <a:pt x="533" y="891"/>
                </a:cubicBezTo>
                <a:cubicBezTo>
                  <a:pt x="544" y="905"/>
                  <a:pt x="564" y="875"/>
                  <a:pt x="575" y="860"/>
                </a:cubicBezTo>
                <a:cubicBezTo>
                  <a:pt x="585" y="844"/>
                  <a:pt x="606" y="814"/>
                  <a:pt x="596" y="799"/>
                </a:cubicBezTo>
                <a:cubicBezTo>
                  <a:pt x="585" y="783"/>
                  <a:pt x="533" y="763"/>
                  <a:pt x="513" y="767"/>
                </a:cubicBezTo>
                <a:cubicBezTo>
                  <a:pt x="492" y="773"/>
                  <a:pt x="475" y="838"/>
                  <a:pt x="470" y="829"/>
                </a:cubicBezTo>
                <a:cubicBezTo>
                  <a:pt x="468" y="819"/>
                  <a:pt x="478" y="717"/>
                  <a:pt x="492" y="708"/>
                </a:cubicBezTo>
                <a:cubicBezTo>
                  <a:pt x="505" y="697"/>
                  <a:pt x="540" y="738"/>
                  <a:pt x="554" y="767"/>
                </a:cubicBezTo>
                <a:cubicBezTo>
                  <a:pt x="568" y="798"/>
                  <a:pt x="561" y="885"/>
                  <a:pt x="575" y="891"/>
                </a:cubicBezTo>
                <a:cubicBezTo>
                  <a:pt x="589" y="895"/>
                  <a:pt x="627" y="835"/>
                  <a:pt x="637" y="799"/>
                </a:cubicBezTo>
                <a:cubicBezTo>
                  <a:pt x="648" y="763"/>
                  <a:pt x="651" y="686"/>
                  <a:pt x="637" y="676"/>
                </a:cubicBezTo>
                <a:cubicBezTo>
                  <a:pt x="623" y="666"/>
                  <a:pt x="575" y="732"/>
                  <a:pt x="554" y="738"/>
                </a:cubicBezTo>
                <a:cubicBezTo>
                  <a:pt x="533" y="742"/>
                  <a:pt x="520" y="728"/>
                  <a:pt x="513" y="708"/>
                </a:cubicBezTo>
                <a:cubicBezTo>
                  <a:pt x="505" y="686"/>
                  <a:pt x="502" y="610"/>
                  <a:pt x="513" y="615"/>
                </a:cubicBezTo>
                <a:cubicBezTo>
                  <a:pt x="523" y="620"/>
                  <a:pt x="558" y="711"/>
                  <a:pt x="575" y="738"/>
                </a:cubicBezTo>
                <a:cubicBezTo>
                  <a:pt x="592" y="763"/>
                  <a:pt x="598" y="773"/>
                  <a:pt x="617" y="767"/>
                </a:cubicBezTo>
                <a:cubicBezTo>
                  <a:pt x="634" y="763"/>
                  <a:pt x="672" y="728"/>
                  <a:pt x="679" y="708"/>
                </a:cubicBezTo>
                <a:cubicBezTo>
                  <a:pt x="685" y="686"/>
                  <a:pt x="669" y="646"/>
                  <a:pt x="657" y="646"/>
                </a:cubicBezTo>
                <a:cubicBezTo>
                  <a:pt x="648" y="646"/>
                  <a:pt x="634" y="692"/>
                  <a:pt x="617" y="708"/>
                </a:cubicBezTo>
                <a:cubicBezTo>
                  <a:pt x="598" y="723"/>
                  <a:pt x="568" y="754"/>
                  <a:pt x="554" y="738"/>
                </a:cubicBezTo>
                <a:cubicBezTo>
                  <a:pt x="540" y="723"/>
                  <a:pt x="531" y="639"/>
                  <a:pt x="533" y="615"/>
                </a:cubicBezTo>
                <a:cubicBezTo>
                  <a:pt x="536" y="589"/>
                  <a:pt x="571" y="574"/>
                  <a:pt x="575" y="585"/>
                </a:cubicBezTo>
                <a:cubicBezTo>
                  <a:pt x="578" y="596"/>
                  <a:pt x="548" y="656"/>
                  <a:pt x="554" y="676"/>
                </a:cubicBezTo>
                <a:cubicBezTo>
                  <a:pt x="561" y="697"/>
                  <a:pt x="596" y="711"/>
                  <a:pt x="617" y="708"/>
                </a:cubicBezTo>
                <a:cubicBezTo>
                  <a:pt x="637" y="704"/>
                  <a:pt x="683" y="656"/>
                  <a:pt x="679" y="646"/>
                </a:cubicBezTo>
                <a:cubicBezTo>
                  <a:pt x="675" y="636"/>
                  <a:pt x="617" y="656"/>
                  <a:pt x="596" y="646"/>
                </a:cubicBezTo>
                <a:cubicBezTo>
                  <a:pt x="575" y="636"/>
                  <a:pt x="558" y="610"/>
                  <a:pt x="554" y="585"/>
                </a:cubicBezTo>
                <a:cubicBezTo>
                  <a:pt x="550" y="560"/>
                  <a:pt x="568" y="493"/>
                  <a:pt x="575" y="493"/>
                </a:cubicBezTo>
                <a:cubicBezTo>
                  <a:pt x="581" y="493"/>
                  <a:pt x="585" y="548"/>
                  <a:pt x="596" y="585"/>
                </a:cubicBezTo>
                <a:cubicBezTo>
                  <a:pt x="606" y="620"/>
                  <a:pt x="617" y="704"/>
                  <a:pt x="637" y="708"/>
                </a:cubicBezTo>
                <a:cubicBezTo>
                  <a:pt x="657" y="711"/>
                  <a:pt x="713" y="635"/>
                  <a:pt x="721" y="615"/>
                </a:cubicBezTo>
                <a:cubicBezTo>
                  <a:pt x="727" y="596"/>
                  <a:pt x="692" y="585"/>
                  <a:pt x="679" y="585"/>
                </a:cubicBezTo>
                <a:cubicBezTo>
                  <a:pt x="665" y="585"/>
                  <a:pt x="651" y="620"/>
                  <a:pt x="637" y="615"/>
                </a:cubicBezTo>
                <a:cubicBezTo>
                  <a:pt x="623" y="610"/>
                  <a:pt x="604" y="581"/>
                  <a:pt x="596" y="555"/>
                </a:cubicBezTo>
                <a:cubicBezTo>
                  <a:pt x="589" y="529"/>
                  <a:pt x="592" y="462"/>
                  <a:pt x="596" y="462"/>
                </a:cubicBezTo>
                <a:cubicBezTo>
                  <a:pt x="598" y="462"/>
                  <a:pt x="606" y="530"/>
                  <a:pt x="617" y="555"/>
                </a:cubicBezTo>
                <a:cubicBezTo>
                  <a:pt x="627" y="579"/>
                  <a:pt x="641" y="599"/>
                  <a:pt x="657" y="615"/>
                </a:cubicBezTo>
                <a:cubicBezTo>
                  <a:pt x="675" y="632"/>
                  <a:pt x="718" y="656"/>
                  <a:pt x="721" y="646"/>
                </a:cubicBezTo>
                <a:cubicBezTo>
                  <a:pt x="723" y="636"/>
                  <a:pt x="692" y="570"/>
                  <a:pt x="679" y="555"/>
                </a:cubicBezTo>
                <a:cubicBezTo>
                  <a:pt x="665" y="539"/>
                  <a:pt x="651" y="570"/>
                  <a:pt x="637" y="555"/>
                </a:cubicBezTo>
                <a:cubicBezTo>
                  <a:pt x="623" y="539"/>
                  <a:pt x="598" y="493"/>
                  <a:pt x="596" y="462"/>
                </a:cubicBezTo>
                <a:cubicBezTo>
                  <a:pt x="592" y="433"/>
                  <a:pt x="606" y="371"/>
                  <a:pt x="617" y="371"/>
                </a:cubicBezTo>
                <a:cubicBezTo>
                  <a:pt x="627" y="371"/>
                  <a:pt x="644" y="428"/>
                  <a:pt x="657" y="462"/>
                </a:cubicBezTo>
                <a:cubicBezTo>
                  <a:pt x="672" y="498"/>
                  <a:pt x="683" y="574"/>
                  <a:pt x="700" y="585"/>
                </a:cubicBezTo>
                <a:cubicBezTo>
                  <a:pt x="718" y="596"/>
                  <a:pt x="762" y="543"/>
                  <a:pt x="762" y="524"/>
                </a:cubicBezTo>
                <a:cubicBezTo>
                  <a:pt x="762" y="503"/>
                  <a:pt x="723" y="467"/>
                  <a:pt x="700" y="462"/>
                </a:cubicBezTo>
                <a:cubicBezTo>
                  <a:pt x="675" y="459"/>
                  <a:pt x="627" y="510"/>
                  <a:pt x="617" y="493"/>
                </a:cubicBezTo>
                <a:cubicBezTo>
                  <a:pt x="606" y="479"/>
                  <a:pt x="631" y="397"/>
                  <a:pt x="637" y="371"/>
                </a:cubicBezTo>
                <a:cubicBezTo>
                  <a:pt x="644" y="345"/>
                  <a:pt x="654" y="330"/>
                  <a:pt x="657" y="340"/>
                </a:cubicBezTo>
                <a:cubicBezTo>
                  <a:pt x="662" y="352"/>
                  <a:pt x="652" y="402"/>
                  <a:pt x="657" y="431"/>
                </a:cubicBezTo>
                <a:cubicBezTo>
                  <a:pt x="665" y="462"/>
                  <a:pt x="687" y="513"/>
                  <a:pt x="700" y="524"/>
                </a:cubicBezTo>
                <a:cubicBezTo>
                  <a:pt x="713" y="534"/>
                  <a:pt x="727" y="498"/>
                  <a:pt x="741" y="493"/>
                </a:cubicBezTo>
                <a:cubicBezTo>
                  <a:pt x="755" y="489"/>
                  <a:pt x="783" y="503"/>
                  <a:pt x="783" y="493"/>
                </a:cubicBezTo>
                <a:cubicBezTo>
                  <a:pt x="783" y="483"/>
                  <a:pt x="758" y="436"/>
                  <a:pt x="741" y="431"/>
                </a:cubicBezTo>
                <a:cubicBezTo>
                  <a:pt x="723" y="428"/>
                  <a:pt x="692" y="467"/>
                  <a:pt x="679" y="462"/>
                </a:cubicBezTo>
                <a:cubicBezTo>
                  <a:pt x="665" y="459"/>
                  <a:pt x="662" y="431"/>
                  <a:pt x="657" y="402"/>
                </a:cubicBezTo>
                <a:cubicBezTo>
                  <a:pt x="655" y="371"/>
                  <a:pt x="652" y="302"/>
                  <a:pt x="657" y="280"/>
                </a:cubicBezTo>
                <a:cubicBezTo>
                  <a:pt x="665" y="259"/>
                  <a:pt x="697" y="265"/>
                  <a:pt x="700" y="280"/>
                </a:cubicBezTo>
                <a:cubicBezTo>
                  <a:pt x="702" y="295"/>
                  <a:pt x="675" y="336"/>
                  <a:pt x="679" y="371"/>
                </a:cubicBezTo>
                <a:cubicBezTo>
                  <a:pt x="683" y="407"/>
                  <a:pt x="713" y="462"/>
                  <a:pt x="721" y="493"/>
                </a:cubicBezTo>
                <a:cubicBezTo>
                  <a:pt x="727" y="524"/>
                  <a:pt x="731" y="551"/>
                  <a:pt x="721" y="555"/>
                </a:cubicBezTo>
                <a:cubicBezTo>
                  <a:pt x="710" y="560"/>
                  <a:pt x="679" y="503"/>
                  <a:pt x="657" y="524"/>
                </a:cubicBezTo>
                <a:cubicBezTo>
                  <a:pt x="637" y="543"/>
                  <a:pt x="614" y="646"/>
                  <a:pt x="596" y="676"/>
                </a:cubicBezTo>
                <a:cubicBezTo>
                  <a:pt x="579" y="707"/>
                  <a:pt x="531" y="738"/>
                  <a:pt x="554" y="708"/>
                </a:cubicBezTo>
                <a:cubicBezTo>
                  <a:pt x="579" y="677"/>
                  <a:pt x="707" y="545"/>
                  <a:pt x="741" y="493"/>
                </a:cubicBezTo>
                <a:cubicBezTo>
                  <a:pt x="776" y="443"/>
                  <a:pt x="769" y="428"/>
                  <a:pt x="762" y="402"/>
                </a:cubicBezTo>
                <a:cubicBezTo>
                  <a:pt x="755" y="376"/>
                  <a:pt x="710" y="371"/>
                  <a:pt x="700" y="340"/>
                </a:cubicBezTo>
                <a:cubicBezTo>
                  <a:pt x="689" y="309"/>
                  <a:pt x="692" y="223"/>
                  <a:pt x="700" y="218"/>
                </a:cubicBezTo>
                <a:cubicBezTo>
                  <a:pt x="707" y="215"/>
                  <a:pt x="738" y="275"/>
                  <a:pt x="741" y="309"/>
                </a:cubicBezTo>
                <a:cubicBezTo>
                  <a:pt x="745" y="345"/>
                  <a:pt x="707" y="417"/>
                  <a:pt x="721" y="431"/>
                </a:cubicBezTo>
                <a:cubicBezTo>
                  <a:pt x="735" y="448"/>
                  <a:pt x="806" y="417"/>
                  <a:pt x="825" y="402"/>
                </a:cubicBezTo>
                <a:cubicBezTo>
                  <a:pt x="841" y="386"/>
                  <a:pt x="839" y="345"/>
                  <a:pt x="825" y="340"/>
                </a:cubicBezTo>
                <a:cubicBezTo>
                  <a:pt x="811" y="336"/>
                  <a:pt x="762" y="387"/>
                  <a:pt x="741" y="371"/>
                </a:cubicBezTo>
                <a:cubicBezTo>
                  <a:pt x="721" y="356"/>
                  <a:pt x="700" y="280"/>
                  <a:pt x="700" y="249"/>
                </a:cubicBezTo>
                <a:cubicBezTo>
                  <a:pt x="700" y="218"/>
                  <a:pt x="731" y="177"/>
                  <a:pt x="741" y="187"/>
                </a:cubicBezTo>
                <a:cubicBezTo>
                  <a:pt x="753" y="199"/>
                  <a:pt x="753" y="280"/>
                  <a:pt x="762" y="309"/>
                </a:cubicBezTo>
                <a:cubicBezTo>
                  <a:pt x="773" y="340"/>
                  <a:pt x="783" y="367"/>
                  <a:pt x="803" y="371"/>
                </a:cubicBezTo>
                <a:cubicBezTo>
                  <a:pt x="824" y="376"/>
                  <a:pt x="889" y="356"/>
                  <a:pt x="887" y="340"/>
                </a:cubicBezTo>
                <a:cubicBezTo>
                  <a:pt x="884" y="325"/>
                  <a:pt x="801" y="315"/>
                  <a:pt x="783" y="280"/>
                </a:cubicBezTo>
                <a:cubicBezTo>
                  <a:pt x="766" y="244"/>
                  <a:pt x="790" y="132"/>
                  <a:pt x="783" y="127"/>
                </a:cubicBezTo>
                <a:cubicBezTo>
                  <a:pt x="776" y="122"/>
                  <a:pt x="731" y="223"/>
                  <a:pt x="741" y="249"/>
                </a:cubicBezTo>
                <a:cubicBezTo>
                  <a:pt x="753" y="275"/>
                  <a:pt x="839" y="290"/>
                  <a:pt x="846" y="280"/>
                </a:cubicBezTo>
                <a:cubicBezTo>
                  <a:pt x="851" y="270"/>
                  <a:pt x="787" y="172"/>
                  <a:pt x="783" y="187"/>
                </a:cubicBezTo>
                <a:cubicBezTo>
                  <a:pt x="779" y="203"/>
                  <a:pt x="818" y="361"/>
                  <a:pt x="825" y="371"/>
                </a:cubicBezTo>
                <a:cubicBezTo>
                  <a:pt x="831" y="381"/>
                  <a:pt x="814" y="280"/>
                  <a:pt x="825" y="249"/>
                </a:cubicBezTo>
                <a:cubicBezTo>
                  <a:pt x="835" y="218"/>
                  <a:pt x="870" y="183"/>
                  <a:pt x="887" y="187"/>
                </a:cubicBezTo>
                <a:cubicBezTo>
                  <a:pt x="905" y="194"/>
                  <a:pt x="932" y="259"/>
                  <a:pt x="928" y="280"/>
                </a:cubicBezTo>
                <a:cubicBezTo>
                  <a:pt x="924" y="302"/>
                  <a:pt x="880" y="325"/>
                  <a:pt x="866" y="309"/>
                </a:cubicBezTo>
                <a:cubicBezTo>
                  <a:pt x="851" y="295"/>
                  <a:pt x="846" y="223"/>
                  <a:pt x="846" y="187"/>
                </a:cubicBezTo>
                <a:cubicBezTo>
                  <a:pt x="846" y="152"/>
                  <a:pt x="869" y="112"/>
                  <a:pt x="866" y="96"/>
                </a:cubicBezTo>
                <a:cubicBezTo>
                  <a:pt x="862" y="80"/>
                  <a:pt x="835" y="87"/>
                  <a:pt x="825" y="96"/>
                </a:cubicBezTo>
                <a:cubicBezTo>
                  <a:pt x="814" y="106"/>
                  <a:pt x="793" y="132"/>
                  <a:pt x="803" y="158"/>
                </a:cubicBezTo>
                <a:cubicBezTo>
                  <a:pt x="814" y="183"/>
                  <a:pt x="862" y="230"/>
                  <a:pt x="887" y="249"/>
                </a:cubicBezTo>
                <a:cubicBezTo>
                  <a:pt x="911" y="268"/>
                  <a:pt x="943" y="290"/>
                  <a:pt x="949" y="280"/>
                </a:cubicBezTo>
                <a:cubicBezTo>
                  <a:pt x="956" y="270"/>
                  <a:pt x="942" y="194"/>
                  <a:pt x="928" y="187"/>
                </a:cubicBezTo>
                <a:cubicBezTo>
                  <a:pt x="914" y="183"/>
                  <a:pt x="886" y="249"/>
                  <a:pt x="866" y="249"/>
                </a:cubicBezTo>
                <a:cubicBezTo>
                  <a:pt x="846" y="249"/>
                  <a:pt x="800" y="218"/>
                  <a:pt x="803" y="187"/>
                </a:cubicBezTo>
                <a:cubicBezTo>
                  <a:pt x="806" y="158"/>
                  <a:pt x="870" y="81"/>
                  <a:pt x="887" y="65"/>
                </a:cubicBezTo>
                <a:cubicBezTo>
                  <a:pt x="905" y="50"/>
                  <a:pt x="905" y="77"/>
                  <a:pt x="907" y="96"/>
                </a:cubicBezTo>
                <a:cubicBezTo>
                  <a:pt x="911" y="115"/>
                  <a:pt x="894" y="156"/>
                  <a:pt x="907" y="187"/>
                </a:cubicBezTo>
                <a:cubicBezTo>
                  <a:pt x="922" y="218"/>
                  <a:pt x="974" y="275"/>
                  <a:pt x="991" y="280"/>
                </a:cubicBezTo>
                <a:cubicBezTo>
                  <a:pt x="1009" y="284"/>
                  <a:pt x="1015" y="234"/>
                  <a:pt x="1011" y="218"/>
                </a:cubicBezTo>
                <a:cubicBezTo>
                  <a:pt x="1009" y="203"/>
                  <a:pt x="983" y="208"/>
                  <a:pt x="969" y="187"/>
                </a:cubicBezTo>
                <a:cubicBezTo>
                  <a:pt x="956" y="168"/>
                  <a:pt x="932" y="122"/>
                  <a:pt x="928" y="96"/>
                </a:cubicBezTo>
                <a:cubicBezTo>
                  <a:pt x="924" y="72"/>
                  <a:pt x="949" y="29"/>
                  <a:pt x="949" y="35"/>
                </a:cubicBezTo>
                <a:cubicBezTo>
                  <a:pt x="949" y="41"/>
                  <a:pt x="942" y="107"/>
                  <a:pt x="928" y="127"/>
                </a:cubicBezTo>
                <a:cubicBezTo>
                  <a:pt x="914" y="149"/>
                  <a:pt x="880" y="137"/>
                  <a:pt x="866" y="158"/>
                </a:cubicBezTo>
                <a:cubicBezTo>
                  <a:pt x="851" y="177"/>
                  <a:pt x="841" y="223"/>
                  <a:pt x="846" y="249"/>
                </a:cubicBezTo>
                <a:cubicBezTo>
                  <a:pt x="849" y="275"/>
                  <a:pt x="862" y="315"/>
                  <a:pt x="887" y="309"/>
                </a:cubicBezTo>
                <a:cubicBezTo>
                  <a:pt x="911" y="306"/>
                  <a:pt x="956" y="223"/>
                  <a:pt x="991" y="218"/>
                </a:cubicBezTo>
                <a:cubicBezTo>
                  <a:pt x="1025" y="215"/>
                  <a:pt x="1073" y="280"/>
                  <a:pt x="1094" y="280"/>
                </a:cubicBezTo>
                <a:cubicBezTo>
                  <a:pt x="1115" y="280"/>
                  <a:pt x="1129" y="230"/>
                  <a:pt x="1115" y="218"/>
                </a:cubicBezTo>
                <a:cubicBezTo>
                  <a:pt x="1102" y="208"/>
                  <a:pt x="1042" y="225"/>
                  <a:pt x="1011" y="218"/>
                </a:cubicBezTo>
                <a:cubicBezTo>
                  <a:pt x="980" y="213"/>
                  <a:pt x="935" y="208"/>
                  <a:pt x="928" y="187"/>
                </a:cubicBezTo>
                <a:cubicBezTo>
                  <a:pt x="922" y="168"/>
                  <a:pt x="949" y="101"/>
                  <a:pt x="969" y="96"/>
                </a:cubicBezTo>
                <a:cubicBezTo>
                  <a:pt x="990" y="91"/>
                  <a:pt x="1033" y="158"/>
                  <a:pt x="1053" y="158"/>
                </a:cubicBezTo>
                <a:cubicBezTo>
                  <a:pt x="1073" y="158"/>
                  <a:pt x="1105" y="106"/>
                  <a:pt x="1094" y="96"/>
                </a:cubicBezTo>
                <a:cubicBezTo>
                  <a:pt x="1084" y="87"/>
                  <a:pt x="1011" y="80"/>
                  <a:pt x="991" y="96"/>
                </a:cubicBezTo>
                <a:cubicBezTo>
                  <a:pt x="970" y="112"/>
                  <a:pt x="983" y="192"/>
                  <a:pt x="969" y="187"/>
                </a:cubicBezTo>
                <a:cubicBezTo>
                  <a:pt x="956" y="183"/>
                  <a:pt x="905" y="91"/>
                  <a:pt x="907" y="65"/>
                </a:cubicBezTo>
                <a:cubicBezTo>
                  <a:pt x="911" y="41"/>
                  <a:pt x="960" y="41"/>
                  <a:pt x="991" y="35"/>
                </a:cubicBezTo>
                <a:cubicBezTo>
                  <a:pt x="1022" y="31"/>
                  <a:pt x="1081" y="26"/>
                  <a:pt x="1094" y="35"/>
                </a:cubicBezTo>
                <a:cubicBezTo>
                  <a:pt x="1108" y="46"/>
                  <a:pt x="1092" y="96"/>
                  <a:pt x="1073" y="96"/>
                </a:cubicBezTo>
                <a:cubicBezTo>
                  <a:pt x="1056" y="96"/>
                  <a:pt x="1005" y="35"/>
                  <a:pt x="991" y="35"/>
                </a:cubicBezTo>
                <a:cubicBezTo>
                  <a:pt x="977" y="35"/>
                  <a:pt x="983" y="77"/>
                  <a:pt x="991" y="96"/>
                </a:cubicBezTo>
                <a:cubicBezTo>
                  <a:pt x="998" y="115"/>
                  <a:pt x="1018" y="132"/>
                  <a:pt x="1033" y="158"/>
                </a:cubicBezTo>
                <a:cubicBezTo>
                  <a:pt x="1046" y="183"/>
                  <a:pt x="1053" y="230"/>
                  <a:pt x="1073" y="249"/>
                </a:cubicBezTo>
                <a:cubicBezTo>
                  <a:pt x="1094" y="268"/>
                  <a:pt x="1150" y="290"/>
                  <a:pt x="1157" y="280"/>
                </a:cubicBezTo>
                <a:cubicBezTo>
                  <a:pt x="1164" y="270"/>
                  <a:pt x="1140" y="199"/>
                  <a:pt x="1115" y="187"/>
                </a:cubicBezTo>
                <a:cubicBezTo>
                  <a:pt x="1092" y="177"/>
                  <a:pt x="1022" y="230"/>
                  <a:pt x="1011" y="218"/>
                </a:cubicBezTo>
                <a:cubicBezTo>
                  <a:pt x="1001" y="208"/>
                  <a:pt x="1033" y="137"/>
                  <a:pt x="1053" y="127"/>
                </a:cubicBezTo>
                <a:cubicBezTo>
                  <a:pt x="1073" y="118"/>
                  <a:pt x="1122" y="172"/>
                  <a:pt x="1137" y="158"/>
                </a:cubicBezTo>
                <a:cubicBezTo>
                  <a:pt x="1150" y="141"/>
                  <a:pt x="1150" y="56"/>
                  <a:pt x="1137" y="35"/>
                </a:cubicBezTo>
                <a:cubicBezTo>
                  <a:pt x="1122" y="15"/>
                  <a:pt x="1061" y="21"/>
                  <a:pt x="1053" y="35"/>
                </a:cubicBezTo>
                <a:cubicBezTo>
                  <a:pt x="1047" y="50"/>
                  <a:pt x="1071" y="91"/>
                  <a:pt x="1094" y="127"/>
                </a:cubicBezTo>
                <a:cubicBezTo>
                  <a:pt x="1119" y="163"/>
                  <a:pt x="1180" y="218"/>
                  <a:pt x="1198" y="249"/>
                </a:cubicBezTo>
                <a:cubicBezTo>
                  <a:pt x="1215" y="280"/>
                  <a:pt x="1195" y="315"/>
                  <a:pt x="1198" y="309"/>
                </a:cubicBezTo>
                <a:cubicBezTo>
                  <a:pt x="1202" y="306"/>
                  <a:pt x="1231" y="234"/>
                  <a:pt x="1220" y="218"/>
                </a:cubicBezTo>
                <a:cubicBezTo>
                  <a:pt x="1210" y="203"/>
                  <a:pt x="1160" y="218"/>
                  <a:pt x="1137" y="218"/>
                </a:cubicBezTo>
                <a:cubicBezTo>
                  <a:pt x="1111" y="218"/>
                  <a:pt x="1076" y="234"/>
                  <a:pt x="1073" y="218"/>
                </a:cubicBezTo>
                <a:cubicBezTo>
                  <a:pt x="1071" y="203"/>
                  <a:pt x="1094" y="149"/>
                  <a:pt x="1115" y="127"/>
                </a:cubicBezTo>
                <a:cubicBezTo>
                  <a:pt x="1137" y="107"/>
                  <a:pt x="1180" y="106"/>
                  <a:pt x="1198" y="96"/>
                </a:cubicBezTo>
                <a:cubicBezTo>
                  <a:pt x="1215" y="87"/>
                  <a:pt x="1223" y="77"/>
                  <a:pt x="1220" y="65"/>
                </a:cubicBezTo>
                <a:cubicBezTo>
                  <a:pt x="1216" y="56"/>
                  <a:pt x="1188" y="31"/>
                  <a:pt x="1178" y="35"/>
                </a:cubicBezTo>
                <a:cubicBezTo>
                  <a:pt x="1167" y="41"/>
                  <a:pt x="1164" y="72"/>
                  <a:pt x="1157" y="96"/>
                </a:cubicBezTo>
                <a:cubicBezTo>
                  <a:pt x="1150" y="122"/>
                  <a:pt x="1129" y="177"/>
                  <a:pt x="1137" y="187"/>
                </a:cubicBezTo>
                <a:cubicBezTo>
                  <a:pt x="1142" y="199"/>
                  <a:pt x="1196" y="172"/>
                  <a:pt x="1198" y="158"/>
                </a:cubicBezTo>
                <a:cubicBezTo>
                  <a:pt x="1202" y="141"/>
                  <a:pt x="1160" y="122"/>
                  <a:pt x="1157" y="96"/>
                </a:cubicBezTo>
                <a:cubicBezTo>
                  <a:pt x="1154" y="72"/>
                  <a:pt x="1170" y="10"/>
                  <a:pt x="1178" y="5"/>
                </a:cubicBezTo>
                <a:cubicBezTo>
                  <a:pt x="1185" y="0"/>
                  <a:pt x="1188" y="46"/>
                  <a:pt x="1198" y="65"/>
                </a:cubicBezTo>
                <a:cubicBezTo>
                  <a:pt x="1210" y="87"/>
                  <a:pt x="1233" y="101"/>
                  <a:pt x="1240" y="127"/>
                </a:cubicBezTo>
                <a:cubicBezTo>
                  <a:pt x="1246" y="153"/>
                  <a:pt x="1236" y="183"/>
                  <a:pt x="1240" y="218"/>
                </a:cubicBezTo>
                <a:cubicBezTo>
                  <a:pt x="1244" y="253"/>
                  <a:pt x="1270" y="280"/>
                  <a:pt x="1266" y="339"/>
                </a:cubicBezTo>
                <a:cubicBezTo>
                  <a:pt x="1260" y="397"/>
                  <a:pt x="1231" y="513"/>
                  <a:pt x="1213" y="568"/>
                </a:cubicBezTo>
                <a:cubicBezTo>
                  <a:pt x="1196" y="623"/>
                  <a:pt x="1179" y="639"/>
                  <a:pt x="1161" y="672"/>
                </a:cubicBezTo>
                <a:cubicBezTo>
                  <a:pt x="1142" y="705"/>
                  <a:pt x="1127" y="732"/>
                  <a:pt x="1102" y="766"/>
                </a:cubicBezTo>
                <a:cubicBezTo>
                  <a:pt x="1076" y="798"/>
                  <a:pt x="1045" y="840"/>
                  <a:pt x="1015" y="864"/>
                </a:cubicBezTo>
                <a:cubicBezTo>
                  <a:pt x="986" y="888"/>
                  <a:pt x="958" y="897"/>
                  <a:pt x="923" y="912"/>
                </a:cubicBezTo>
                <a:cubicBezTo>
                  <a:pt x="888" y="926"/>
                  <a:pt x="840" y="942"/>
                  <a:pt x="809" y="953"/>
                </a:cubicBezTo>
                <a:cubicBezTo>
                  <a:pt x="778" y="962"/>
                  <a:pt x="760" y="969"/>
                  <a:pt x="734" y="969"/>
                </a:cubicBezTo>
                <a:cubicBezTo>
                  <a:pt x="707" y="969"/>
                  <a:pt x="672" y="953"/>
                  <a:pt x="645" y="947"/>
                </a:cubicBezTo>
                <a:cubicBezTo>
                  <a:pt x="619" y="942"/>
                  <a:pt x="590" y="941"/>
                  <a:pt x="579" y="942"/>
                </a:cubicBezTo>
                <a:cubicBezTo>
                  <a:pt x="568" y="944"/>
                  <a:pt x="607" y="959"/>
                  <a:pt x="575" y="959"/>
                </a:cubicBezTo>
                <a:cubicBezTo>
                  <a:pt x="543" y="959"/>
                  <a:pt x="438" y="949"/>
                  <a:pt x="387" y="947"/>
                </a:cubicBezTo>
                <a:cubicBezTo>
                  <a:pt x="338" y="945"/>
                  <a:pt x="314" y="944"/>
                  <a:pt x="278" y="947"/>
                </a:cubicBezTo>
                <a:cubicBezTo>
                  <a:pt x="242" y="950"/>
                  <a:pt x="205" y="959"/>
                  <a:pt x="170" y="969"/>
                </a:cubicBezTo>
                <a:cubicBezTo>
                  <a:pt x="136" y="978"/>
                  <a:pt x="100" y="991"/>
                  <a:pt x="71" y="1004"/>
                </a:cubicBezTo>
                <a:cubicBezTo>
                  <a:pt x="43" y="1017"/>
                  <a:pt x="15" y="1041"/>
                  <a:pt x="0" y="1051"/>
                </a:cubicBezTo>
              </a:path>
            </a:pathLst>
          </a:custGeom>
          <a:noFill/>
          <a:ln w="28575" cmpd="sng">
            <a:solidFill>
              <a:srgbClr val="FF00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nvGrpSpPr>
          <p:cNvPr id="22" name="Group 22"/>
          <p:cNvGrpSpPr>
            <a:grpSpLocks/>
          </p:cNvGrpSpPr>
          <p:nvPr/>
        </p:nvGrpSpPr>
        <p:grpSpPr bwMode="auto">
          <a:xfrm>
            <a:off x="3994150" y="1597025"/>
            <a:ext cx="1585913" cy="1792288"/>
            <a:chOff x="3994150" y="2420938"/>
            <a:chExt cx="1585913" cy="1792287"/>
          </a:xfrm>
        </p:grpSpPr>
        <p:sp>
          <p:nvSpPr>
            <p:cNvPr id="11" name="Freeform 8"/>
            <p:cNvSpPr>
              <a:spLocks/>
            </p:cNvSpPr>
            <p:nvPr/>
          </p:nvSpPr>
          <p:spPr bwMode="auto">
            <a:xfrm>
              <a:off x="4229100" y="2420938"/>
              <a:ext cx="1350963" cy="1728787"/>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894">
                  <a:moveTo>
                    <a:pt x="51" y="894"/>
                  </a:moveTo>
                  <a:cubicBezTo>
                    <a:pt x="61" y="885"/>
                    <a:pt x="99" y="860"/>
                    <a:pt x="112" y="846"/>
                  </a:cubicBezTo>
                  <a:cubicBezTo>
                    <a:pt x="125" y="832"/>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FF33CC"/>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7" name="Freeform 18"/>
            <p:cNvSpPr>
              <a:spLocks/>
            </p:cNvSpPr>
            <p:nvPr/>
          </p:nvSpPr>
          <p:spPr bwMode="auto">
            <a:xfrm>
              <a:off x="3994150" y="3683000"/>
              <a:ext cx="663575" cy="530225"/>
            </a:xfrm>
            <a:custGeom>
              <a:avLst/>
              <a:gdLst/>
              <a:ahLst/>
              <a:cxnLst>
                <a:cxn ang="0">
                  <a:pos x="130" y="0"/>
                </a:cxn>
                <a:cxn ang="0">
                  <a:pos x="50" y="67"/>
                </a:cxn>
                <a:cxn ang="0">
                  <a:pos x="1" y="149"/>
                </a:cxn>
                <a:cxn ang="0">
                  <a:pos x="46" y="285"/>
                </a:cxn>
                <a:cxn ang="0">
                  <a:pos x="228" y="331"/>
                </a:cxn>
                <a:cxn ang="0">
                  <a:pos x="418" y="301"/>
                </a:cxn>
              </a:cxnLst>
              <a:rect l="0" t="0" r="r" b="b"/>
              <a:pathLst>
                <a:path w="418" h="334">
                  <a:moveTo>
                    <a:pt x="130" y="0"/>
                  </a:moveTo>
                  <a:cubicBezTo>
                    <a:pt x="117" y="11"/>
                    <a:pt x="72" y="42"/>
                    <a:pt x="50" y="67"/>
                  </a:cubicBezTo>
                  <a:cubicBezTo>
                    <a:pt x="28" y="92"/>
                    <a:pt x="2" y="113"/>
                    <a:pt x="1" y="149"/>
                  </a:cubicBezTo>
                  <a:cubicBezTo>
                    <a:pt x="0" y="185"/>
                    <a:pt x="8" y="255"/>
                    <a:pt x="46" y="285"/>
                  </a:cubicBezTo>
                  <a:cubicBezTo>
                    <a:pt x="84" y="315"/>
                    <a:pt x="166" y="328"/>
                    <a:pt x="228" y="331"/>
                  </a:cubicBezTo>
                  <a:cubicBezTo>
                    <a:pt x="290" y="334"/>
                    <a:pt x="379" y="307"/>
                    <a:pt x="418" y="301"/>
                  </a:cubicBezTo>
                </a:path>
              </a:pathLst>
            </a:custGeom>
            <a:noFill/>
            <a:ln w="28575" cmpd="sng">
              <a:solidFill>
                <a:srgbClr val="FF33CC"/>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sp>
        <p:nvSpPr>
          <p:cNvPr id="44044" name="Text Box 2"/>
          <p:cNvSpPr txBox="1">
            <a:spLocks noChangeArrowheads="1"/>
          </p:cNvSpPr>
          <p:nvPr/>
        </p:nvSpPr>
        <p:spPr bwMode="auto">
          <a:xfrm>
            <a:off x="76200" y="4927600"/>
            <a:ext cx="900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Long-term succession of ecosystems: small-scale disturbances may support the development of the overall system.</a:t>
            </a:r>
            <a:endParaRPr lang="en-US" altLang="en-US" sz="2400">
              <a:latin typeface="Times New Roman" pitchFamily="18" charset="0"/>
            </a:endParaRPr>
          </a:p>
        </p:txBody>
      </p:sp>
    </p:spTree>
    <p:extLst>
      <p:ext uri="{BB962C8B-B14F-4D97-AF65-F5344CB8AC3E}">
        <p14:creationId xmlns:p14="http://schemas.microsoft.com/office/powerpoint/2010/main" val="2895048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bfath\AppData\Local\Microsoft\Windows\Temporary Internet Files\Content.Outlook\ZY8LQDY7\adaptive cycle p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648" y="908304"/>
            <a:ext cx="7918704" cy="504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8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System dynamics include a collapse phase due to external perturbation or internal constraints</a:t>
            </a:r>
          </a:p>
          <a:p>
            <a:r>
              <a:rPr lang="en-US" dirty="0"/>
              <a:t>Asymmetric relation between levels of organization give rise to functional hierarchies</a:t>
            </a:r>
          </a:p>
          <a:p>
            <a:r>
              <a:rPr lang="en-US" dirty="0"/>
              <a:t>The new system that emerges is often able to build on the “seed bank” of the previous one</a:t>
            </a:r>
          </a:p>
          <a:p>
            <a:r>
              <a:rPr lang="en-US" dirty="0"/>
              <a:t>How is this useful for understanding socio-ecological systems?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95E00-8F23-4903-B32D-32294453D2C8}"/>
              </a:ext>
            </a:extLst>
          </p:cNvPr>
          <p:cNvSpPr>
            <a:spLocks noGrp="1"/>
          </p:cNvSpPr>
          <p:nvPr>
            <p:ph type="title"/>
          </p:nvPr>
        </p:nvSpPr>
        <p:spPr/>
        <p:txBody>
          <a:bodyPr>
            <a:normAutofit fontScale="90000"/>
          </a:bodyPr>
          <a:lstStyle/>
          <a:p>
            <a:r>
              <a:rPr lang="en-US" dirty="0"/>
              <a:t>Ecosystem arranged by energy flow – food web</a:t>
            </a:r>
          </a:p>
        </p:txBody>
      </p:sp>
      <p:pic>
        <p:nvPicPr>
          <p:cNvPr id="5" name="Picture 4">
            <a:extLst>
              <a:ext uri="{FF2B5EF4-FFF2-40B4-BE49-F238E27FC236}">
                <a16:creationId xmlns:a16="http://schemas.microsoft.com/office/drawing/2014/main" id="{D27433EC-7C0C-4DE7-9060-351A69FC8B23}"/>
              </a:ext>
            </a:extLst>
          </p:cNvPr>
          <p:cNvPicPr>
            <a:picLocks noChangeAspect="1"/>
          </p:cNvPicPr>
          <p:nvPr/>
        </p:nvPicPr>
        <p:blipFill>
          <a:blip r:embed="rId2"/>
          <a:stretch>
            <a:fillRect/>
          </a:stretch>
        </p:blipFill>
        <p:spPr>
          <a:xfrm>
            <a:off x="663465" y="1676400"/>
            <a:ext cx="7817069" cy="4598401"/>
          </a:xfrm>
          <a:prstGeom prst="rect">
            <a:avLst/>
          </a:prstGeom>
        </p:spPr>
      </p:pic>
    </p:spTree>
    <p:extLst>
      <p:ext uri="{BB962C8B-B14F-4D97-AF65-F5344CB8AC3E}">
        <p14:creationId xmlns:p14="http://schemas.microsoft.com/office/powerpoint/2010/main" val="113776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95E00-8F23-4903-B32D-32294453D2C8}"/>
              </a:ext>
            </a:extLst>
          </p:cNvPr>
          <p:cNvSpPr>
            <a:spLocks noGrp="1"/>
          </p:cNvSpPr>
          <p:nvPr>
            <p:ph type="title"/>
          </p:nvPr>
        </p:nvSpPr>
        <p:spPr/>
        <p:txBody>
          <a:bodyPr>
            <a:normAutofit fontScale="90000"/>
          </a:bodyPr>
          <a:lstStyle/>
          <a:p>
            <a:r>
              <a:rPr lang="en-US" dirty="0"/>
              <a:t>Ecosystem arranged by energy flow – food web</a:t>
            </a:r>
          </a:p>
        </p:txBody>
      </p:sp>
      <p:pic>
        <p:nvPicPr>
          <p:cNvPr id="4" name="Picture 3">
            <a:extLst>
              <a:ext uri="{FF2B5EF4-FFF2-40B4-BE49-F238E27FC236}">
                <a16:creationId xmlns:a16="http://schemas.microsoft.com/office/drawing/2014/main" id="{FF0694A7-EE99-4359-826D-6A3B5549DD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527123"/>
            <a:ext cx="6629400" cy="5122718"/>
          </a:xfrm>
          <a:prstGeom prst="rect">
            <a:avLst/>
          </a:prstGeom>
        </p:spPr>
      </p:pic>
    </p:spTree>
    <p:extLst>
      <p:ext uri="{BB962C8B-B14F-4D97-AF65-F5344CB8AC3E}">
        <p14:creationId xmlns:p14="http://schemas.microsoft.com/office/powerpoint/2010/main" val="328559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F1F0A-264C-41CB-BD8A-D6418D210ADA}"/>
              </a:ext>
            </a:extLst>
          </p:cNvPr>
          <p:cNvSpPr>
            <a:spLocks noGrp="1"/>
          </p:cNvSpPr>
          <p:nvPr>
            <p:ph type="title"/>
          </p:nvPr>
        </p:nvSpPr>
        <p:spPr/>
        <p:txBody>
          <a:bodyPr/>
          <a:lstStyle/>
          <a:p>
            <a:r>
              <a:rPr lang="en-US" dirty="0"/>
              <a:t>Biogeochemical Cycles</a:t>
            </a:r>
          </a:p>
        </p:txBody>
      </p:sp>
      <p:pic>
        <p:nvPicPr>
          <p:cNvPr id="80898" name="Picture 2" descr="Image result for carbon cycle ecosystem">
            <a:extLst>
              <a:ext uri="{FF2B5EF4-FFF2-40B4-BE49-F238E27FC236}">
                <a16:creationId xmlns:a16="http://schemas.microsoft.com/office/drawing/2014/main" id="{305DE09E-BAFA-4A0B-AA1E-02301A6254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142999"/>
            <a:ext cx="7543800" cy="4933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8E741F-8BA6-4474-BD16-21E622B928DC}"/>
              </a:ext>
            </a:extLst>
          </p:cNvPr>
          <p:cNvSpPr/>
          <p:nvPr/>
        </p:nvSpPr>
        <p:spPr>
          <a:xfrm>
            <a:off x="3429000" y="6056772"/>
            <a:ext cx="5715000" cy="830997"/>
          </a:xfrm>
          <a:prstGeom prst="rect">
            <a:avLst/>
          </a:prstGeom>
        </p:spPr>
        <p:txBody>
          <a:bodyPr wrap="square">
            <a:spAutoFit/>
          </a:bodyPr>
          <a:lstStyle/>
          <a:p>
            <a:r>
              <a:rPr lang="en-US" dirty="0"/>
              <a:t>Tracing these cycles helps to understand how we have modified them</a:t>
            </a:r>
          </a:p>
        </p:txBody>
      </p:sp>
    </p:spTree>
    <p:extLst>
      <p:ext uri="{BB962C8B-B14F-4D97-AF65-F5344CB8AC3E}">
        <p14:creationId xmlns:p14="http://schemas.microsoft.com/office/powerpoint/2010/main" val="24425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4F717-F820-4036-A438-3F9562CD89E9}"/>
              </a:ext>
            </a:extLst>
          </p:cNvPr>
          <p:cNvSpPr>
            <a:spLocks noGrp="1"/>
          </p:cNvSpPr>
          <p:nvPr>
            <p:ph type="title"/>
          </p:nvPr>
        </p:nvSpPr>
        <p:spPr/>
        <p:txBody>
          <a:bodyPr/>
          <a:lstStyle/>
          <a:p>
            <a:r>
              <a:rPr lang="en-US" dirty="0"/>
              <a:t>Hydrological Cycle - natural</a:t>
            </a:r>
          </a:p>
        </p:txBody>
      </p:sp>
      <p:pic>
        <p:nvPicPr>
          <p:cNvPr id="44034" name="Picture 2" descr="Image result for hydrological cycle">
            <a:extLst>
              <a:ext uri="{FF2B5EF4-FFF2-40B4-BE49-F238E27FC236}">
                <a16:creationId xmlns:a16="http://schemas.microsoft.com/office/drawing/2014/main" id="{A5B08F1E-4655-4A84-BEFD-CA19D2CB92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267507"/>
            <a:ext cx="6781800" cy="53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64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4452</TotalTime>
  <Words>1217</Words>
  <Application>Microsoft Office PowerPoint</Application>
  <PresentationFormat>On-screen Show (4:3)</PresentationFormat>
  <Paragraphs>200</Paragraphs>
  <Slides>52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Lucida Sans Unicode</vt:lpstr>
      <vt:lpstr>Times New Roman</vt:lpstr>
      <vt:lpstr>Verdana</vt:lpstr>
      <vt:lpstr>Wingdings 2</vt:lpstr>
      <vt:lpstr>Wingdings 3</vt:lpstr>
      <vt:lpstr>Concourse</vt:lpstr>
      <vt:lpstr>Equation</vt:lpstr>
      <vt:lpstr>Ecology</vt:lpstr>
      <vt:lpstr>Ecosystem has</vt:lpstr>
      <vt:lpstr>PowerPoint Presentation</vt:lpstr>
      <vt:lpstr>PowerPoint Presentation</vt:lpstr>
      <vt:lpstr>Photosynthesis</vt:lpstr>
      <vt:lpstr>Ecosystem arranged by energy flow – food web</vt:lpstr>
      <vt:lpstr>Ecosystem arranged by energy flow – food web</vt:lpstr>
      <vt:lpstr>Biogeochemical Cycles</vt:lpstr>
      <vt:lpstr>Hydrological Cycle - natural</vt:lpstr>
      <vt:lpstr>Hydrological Cycle – human impact</vt:lpstr>
      <vt:lpstr>Carbon Cycle - natural</vt:lpstr>
      <vt:lpstr>Carbon Cycle – human impact</vt:lpstr>
      <vt:lpstr>Nitrogen Cycle -natural</vt:lpstr>
      <vt:lpstr>Nitrogen Cycle – human impact</vt:lpstr>
      <vt:lpstr>Phosphorus Cycle - natural</vt:lpstr>
      <vt:lpstr>Phosphorus Cycle – human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Odum, EP 1969 Strategy of Ecosystem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collapse</vt:lpstr>
      <vt:lpstr>PowerPoint Presentation</vt:lpstr>
      <vt:lpstr>PowerPoint Presentation</vt:lpstr>
      <vt:lpstr>Complex System Cycle – evidence from Late Bronze Age (~1177 BCE)</vt:lpstr>
      <vt:lpstr>PowerPoint Presentation</vt:lpstr>
      <vt:lpstr>PowerPoint Presentation</vt:lpstr>
      <vt:lpstr>PowerPoint Presentation</vt:lpstr>
      <vt:lpstr>Conclusions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bfath</dc:creator>
  <cp:lastModifiedBy>Fath, Brian</cp:lastModifiedBy>
  <cp:revision>49</cp:revision>
  <dcterms:created xsi:type="dcterms:W3CDTF">2006-09-26T15:52:09Z</dcterms:created>
  <dcterms:modified xsi:type="dcterms:W3CDTF">2019-10-10T07:35:29Z</dcterms:modified>
</cp:coreProperties>
</file>