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wmf"/><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34" r:id="rId2"/>
    <p:sldId id="335" r:id="rId3"/>
    <p:sldId id="271" r:id="rId4"/>
    <p:sldId id="278" r:id="rId5"/>
    <p:sldId id="273" r:id="rId6"/>
    <p:sldId id="284" r:id="rId7"/>
    <p:sldId id="274" r:id="rId8"/>
    <p:sldId id="272" r:id="rId9"/>
    <p:sldId id="270" r:id="rId10"/>
    <p:sldId id="275" r:id="rId11"/>
    <p:sldId id="286" r:id="rId12"/>
    <p:sldId id="277" r:id="rId13"/>
    <p:sldId id="276" r:id="rId14"/>
    <p:sldId id="279" r:id="rId15"/>
    <p:sldId id="280" r:id="rId16"/>
    <p:sldId id="332" r:id="rId17"/>
    <p:sldId id="281" r:id="rId18"/>
    <p:sldId id="282" r:id="rId19"/>
    <p:sldId id="283" r:id="rId20"/>
    <p:sldId id="305" r:id="rId21"/>
    <p:sldId id="306" r:id="rId22"/>
    <p:sldId id="295" r:id="rId23"/>
    <p:sldId id="300" r:id="rId24"/>
    <p:sldId id="301" r:id="rId25"/>
    <p:sldId id="302" r:id="rId26"/>
    <p:sldId id="303" r:id="rId27"/>
    <p:sldId id="322" r:id="rId28"/>
    <p:sldId id="323" r:id="rId29"/>
    <p:sldId id="324" r:id="rId30"/>
    <p:sldId id="333" r:id="rId31"/>
    <p:sldId id="311" r:id="rId32"/>
    <p:sldId id="309" r:id="rId33"/>
    <p:sldId id="312" r:id="rId34"/>
    <p:sldId id="336" r:id="rId35"/>
    <p:sldId id="337" r:id="rId36"/>
    <p:sldId id="289" r:id="rId37"/>
    <p:sldId id="256" r:id="rId38"/>
    <p:sldId id="257" r:id="rId39"/>
    <p:sldId id="259" r:id="rId40"/>
    <p:sldId id="258" r:id="rId41"/>
    <p:sldId id="307" r:id="rId42"/>
    <p:sldId id="297" r:id="rId43"/>
    <p:sldId id="292" r:id="rId44"/>
    <p:sldId id="266" r:id="rId45"/>
    <p:sldId id="265" r:id="rId46"/>
    <p:sldId id="267" r:id="rId47"/>
    <p:sldId id="268" r:id="rId48"/>
    <p:sldId id="294" r:id="rId49"/>
    <p:sldId id="261" r:id="rId50"/>
    <p:sldId id="263" r:id="rId51"/>
    <p:sldId id="264" r:id="rId52"/>
    <p:sldId id="327" r:id="rId53"/>
    <p:sldId id="269" r:id="rId54"/>
    <p:sldId id="290" r:id="rId55"/>
    <p:sldId id="316" r:id="rId56"/>
    <p:sldId id="317" r:id="rId57"/>
    <p:sldId id="318" r:id="rId58"/>
    <p:sldId id="319" r:id="rId59"/>
    <p:sldId id="320" r:id="rId60"/>
    <p:sldId id="338" r:id="rId61"/>
    <p:sldId id="339" r:id="rId62"/>
    <p:sldId id="340" r:id="rId63"/>
    <p:sldId id="341" r:id="rId64"/>
    <p:sldId id="342" r:id="rId65"/>
    <p:sldId id="344" r:id="rId66"/>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mn-cs"/>
      </a:defRPr>
    </a:lvl5pPr>
    <a:lvl6pPr marL="2286000" algn="l" defTabSz="914400" rtl="0" eaLnBrk="1" latinLnBrk="0" hangingPunct="1">
      <a:defRPr kern="1200">
        <a:solidFill>
          <a:schemeClr val="tx1"/>
        </a:solidFill>
        <a:latin typeface="Arial" panose="020B0604020202020204" pitchFamily="34" charset="0"/>
        <a:ea typeface="+mn-ea"/>
        <a:cs typeface="+mn-cs"/>
      </a:defRPr>
    </a:lvl6pPr>
    <a:lvl7pPr marL="2743200" algn="l" defTabSz="914400" rtl="0" eaLnBrk="1" latinLnBrk="0" hangingPunct="1">
      <a:defRPr kern="1200">
        <a:solidFill>
          <a:schemeClr val="tx1"/>
        </a:solidFill>
        <a:latin typeface="Arial" panose="020B0604020202020204" pitchFamily="34" charset="0"/>
        <a:ea typeface="+mn-ea"/>
        <a:cs typeface="+mn-cs"/>
      </a:defRPr>
    </a:lvl7pPr>
    <a:lvl8pPr marL="3200400" algn="l" defTabSz="914400" rtl="0" eaLnBrk="1" latinLnBrk="0" hangingPunct="1">
      <a:defRPr kern="1200">
        <a:solidFill>
          <a:schemeClr val="tx1"/>
        </a:solidFill>
        <a:latin typeface="Arial" panose="020B0604020202020204" pitchFamily="34" charset="0"/>
        <a:ea typeface="+mn-ea"/>
        <a:cs typeface="+mn-cs"/>
      </a:defRPr>
    </a:lvl8pPr>
    <a:lvl9pPr marL="3657600" algn="l" defTabSz="914400" rtl="0" eaLnBrk="1" latinLnBrk="0" hangingPunct="1">
      <a:defRPr kern="1200">
        <a:solidFill>
          <a:schemeClr val="tx1"/>
        </a:solidFill>
        <a:latin typeface="Arial" panose="020B060402020202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711" autoAdjust="0"/>
  </p:normalViewPr>
  <p:slideViewPr>
    <p:cSldViewPr>
      <p:cViewPr varScale="1">
        <p:scale>
          <a:sx n="67" d="100"/>
          <a:sy n="67" d="100"/>
        </p:scale>
        <p:origin x="1392" y="60"/>
      </p:cViewPr>
      <p:guideLst>
        <p:guide orient="horz" pos="2160"/>
        <p:guide pos="288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297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FCC42C7E-09FC-43E0-B0D7-1DECD004AB3D}" type="datetimeFigureOut">
              <a:rPr lang="en-US"/>
              <a:pPr>
                <a:defRPr/>
              </a:pPr>
              <a:t>10/24/2019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1B84203-EFB4-40B6-B7E5-DDF4D743B886}" type="slidenum">
              <a:rPr lang="en-US" altLang="en-US"/>
              <a:pPr>
                <a:defRPr/>
              </a:pPr>
              <a:t>‹#›</a:t>
            </a:fld>
            <a:endParaRPr lang="en-US" altLang="en-US"/>
          </a:p>
        </p:txBody>
      </p:sp>
    </p:spTree>
    <p:extLst>
      <p:ext uri="{BB962C8B-B14F-4D97-AF65-F5344CB8AC3E}">
        <p14:creationId xmlns:p14="http://schemas.microsoft.com/office/powerpoint/2010/main" val="42385569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5C09A6F-7632-4AC8-B5B4-DAECAC24E5F1}" type="datetimeFigureOut">
              <a:rPr lang="en-US"/>
              <a:pPr>
                <a:defRPr/>
              </a:pPr>
              <a:t>10/24/2019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41B8E3D-2276-4D30-B6A4-B4704420ACA8}" type="slidenum">
              <a:rPr lang="en-US" altLang="en-US"/>
              <a:pPr>
                <a:defRPr/>
              </a:pPr>
              <a:t>‹#›</a:t>
            </a:fld>
            <a:endParaRPr lang="en-US" altLang="en-US"/>
          </a:p>
        </p:txBody>
      </p:sp>
    </p:spTree>
    <p:extLst>
      <p:ext uri="{BB962C8B-B14F-4D97-AF65-F5344CB8AC3E}">
        <p14:creationId xmlns:p14="http://schemas.microsoft.com/office/powerpoint/2010/main" val="3047702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2F8CAC12-3B15-47B5-96B8-09D8F5441D2E}" type="datetimeFigureOut">
              <a:rPr lang="en-US"/>
              <a:pPr>
                <a:defRPr/>
              </a:pPr>
              <a:t>10/24/2019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C78272C2-EB83-43BF-AD4E-6B533E3DF58C}" type="slidenum">
              <a:rPr lang="en-US" altLang="en-US"/>
              <a:pPr>
                <a:defRPr/>
              </a:pPr>
              <a:t>‹#›</a:t>
            </a:fld>
            <a:endParaRPr lang="en-US" altLang="en-US"/>
          </a:p>
        </p:txBody>
      </p:sp>
    </p:spTree>
    <p:extLst>
      <p:ext uri="{BB962C8B-B14F-4D97-AF65-F5344CB8AC3E}">
        <p14:creationId xmlns:p14="http://schemas.microsoft.com/office/powerpoint/2010/main" val="10642275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98A60937-A2FC-4DD4-B309-DDA3CC5068C1}" type="datetimeFigureOut">
              <a:rPr lang="en-US"/>
              <a:pPr>
                <a:defRPr/>
              </a:pPr>
              <a:t>10/24/2019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F1AA5FEC-E464-4114-AE6E-1F11CBE04F75}" type="slidenum">
              <a:rPr lang="en-US" altLang="en-US"/>
              <a:pPr>
                <a:defRPr/>
              </a:pPr>
              <a:t>‹#›</a:t>
            </a:fld>
            <a:endParaRPr lang="en-US" altLang="en-US"/>
          </a:p>
        </p:txBody>
      </p:sp>
    </p:spTree>
    <p:extLst>
      <p:ext uri="{BB962C8B-B14F-4D97-AF65-F5344CB8AC3E}">
        <p14:creationId xmlns:p14="http://schemas.microsoft.com/office/powerpoint/2010/main" val="15042426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9BDDE9D-8E5E-454F-8CC7-83B73C85C519}" type="datetimeFigureOut">
              <a:rPr lang="en-US"/>
              <a:pPr>
                <a:defRPr/>
              </a:pPr>
              <a:t>10/24/2019</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96F80CB-2D6E-4B6A-891F-7A8FA4E5569C}" type="slidenum">
              <a:rPr lang="en-US" altLang="en-US"/>
              <a:pPr>
                <a:defRPr/>
              </a:pPr>
              <a:t>‹#›</a:t>
            </a:fld>
            <a:endParaRPr lang="en-US" altLang="en-US"/>
          </a:p>
        </p:txBody>
      </p:sp>
    </p:spTree>
    <p:extLst>
      <p:ext uri="{BB962C8B-B14F-4D97-AF65-F5344CB8AC3E}">
        <p14:creationId xmlns:p14="http://schemas.microsoft.com/office/powerpoint/2010/main" val="8054555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BEAA63CF-0B0F-498A-8CFB-253414420468}" type="datetimeFigureOut">
              <a:rPr lang="en-US"/>
              <a:pPr>
                <a:defRPr/>
              </a:pPr>
              <a:t>10/24/2019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B9406EDA-3066-4D58-84EA-ADCFADA7B20C}" type="slidenum">
              <a:rPr lang="en-US" altLang="en-US"/>
              <a:pPr>
                <a:defRPr/>
              </a:pPr>
              <a:t>‹#›</a:t>
            </a:fld>
            <a:endParaRPr lang="en-US" altLang="en-US"/>
          </a:p>
        </p:txBody>
      </p:sp>
    </p:spTree>
    <p:extLst>
      <p:ext uri="{BB962C8B-B14F-4D97-AF65-F5344CB8AC3E}">
        <p14:creationId xmlns:p14="http://schemas.microsoft.com/office/powerpoint/2010/main" val="22493623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9C53ACE6-1C88-4DAB-ADCE-7CBEC98BF8E0}" type="datetimeFigureOut">
              <a:rPr lang="en-US"/>
              <a:pPr>
                <a:defRPr/>
              </a:pPr>
              <a:t>10/24/2019</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C4977E8-E1BC-40A9-8C99-F99FA61771F3}" type="slidenum">
              <a:rPr lang="en-US" altLang="en-US"/>
              <a:pPr>
                <a:defRPr/>
              </a:pPr>
              <a:t>‹#›</a:t>
            </a:fld>
            <a:endParaRPr lang="en-US" altLang="en-US"/>
          </a:p>
        </p:txBody>
      </p:sp>
    </p:spTree>
    <p:extLst>
      <p:ext uri="{BB962C8B-B14F-4D97-AF65-F5344CB8AC3E}">
        <p14:creationId xmlns:p14="http://schemas.microsoft.com/office/powerpoint/2010/main" val="2160362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1EF505AF-82F9-4A88-B677-AB4E6B563CCA}" type="datetimeFigureOut">
              <a:rPr lang="en-US"/>
              <a:pPr>
                <a:defRPr/>
              </a:pPr>
              <a:t>10/24/2019</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0220D96-5A77-4F80-ADAB-F9E83FD8B9B6}" type="slidenum">
              <a:rPr lang="en-US" altLang="en-US"/>
              <a:pPr>
                <a:defRPr/>
              </a:pPr>
              <a:t>‹#›</a:t>
            </a:fld>
            <a:endParaRPr lang="en-US" altLang="en-US"/>
          </a:p>
        </p:txBody>
      </p:sp>
    </p:spTree>
    <p:extLst>
      <p:ext uri="{BB962C8B-B14F-4D97-AF65-F5344CB8AC3E}">
        <p14:creationId xmlns:p14="http://schemas.microsoft.com/office/powerpoint/2010/main" val="2730275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32E049D7-F9A8-49ED-A911-8FFF2A5428AE}" type="datetimeFigureOut">
              <a:rPr lang="en-US"/>
              <a:pPr>
                <a:defRPr/>
              </a:pPr>
              <a:t>10/24/2019</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10BA4EEC-D3DE-480A-94F0-4C40C1C62E9B}" type="slidenum">
              <a:rPr lang="en-US" altLang="en-US"/>
              <a:pPr>
                <a:defRPr/>
              </a:pPr>
              <a:t>‹#›</a:t>
            </a:fld>
            <a:endParaRPr lang="en-US" altLang="en-US"/>
          </a:p>
        </p:txBody>
      </p:sp>
    </p:spTree>
    <p:extLst>
      <p:ext uri="{BB962C8B-B14F-4D97-AF65-F5344CB8AC3E}">
        <p14:creationId xmlns:p14="http://schemas.microsoft.com/office/powerpoint/2010/main" val="8351948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A77550C7-E0AB-457D-9E33-095CB5B4899E}" type="datetimeFigureOut">
              <a:rPr lang="en-US"/>
              <a:pPr>
                <a:defRPr/>
              </a:pPr>
              <a:t>10/24/2019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FC0B6AF7-75B2-4CC1-B539-9E67B3EECAE2}" type="slidenum">
              <a:rPr lang="en-US" altLang="en-US"/>
              <a:pPr>
                <a:defRPr/>
              </a:pPr>
              <a:t>‹#›</a:t>
            </a:fld>
            <a:endParaRPr lang="en-US" altLang="en-US"/>
          </a:p>
        </p:txBody>
      </p:sp>
    </p:spTree>
    <p:extLst>
      <p:ext uri="{BB962C8B-B14F-4D97-AF65-F5344CB8AC3E}">
        <p14:creationId xmlns:p14="http://schemas.microsoft.com/office/powerpoint/2010/main" val="29026345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C7A8589F-2E83-4490-A816-1A463DA05B1C}" type="datetimeFigureOut">
              <a:rPr lang="en-US"/>
              <a:pPr>
                <a:defRPr/>
              </a:pPr>
              <a:t>10/24/2019</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50732FE6-585A-47BF-9C1D-8D75764DE9F4}" type="slidenum">
              <a:rPr lang="en-US" altLang="en-US"/>
              <a:pPr>
                <a:defRPr/>
              </a:pPr>
              <a:t>‹#›</a:t>
            </a:fld>
            <a:endParaRPr lang="en-US" altLang="en-US"/>
          </a:p>
        </p:txBody>
      </p:sp>
    </p:spTree>
    <p:extLst>
      <p:ext uri="{BB962C8B-B14F-4D97-AF65-F5344CB8AC3E}">
        <p14:creationId xmlns:p14="http://schemas.microsoft.com/office/powerpoint/2010/main" val="28120176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smtClean="0"/>
              <a:t>Click to edit Master text styles</a:t>
            </a:r>
          </a:p>
          <a:p>
            <a:pPr lvl="1"/>
            <a:r>
              <a:rPr lang="en-US" altLang="en-US" smtClean="0"/>
              <a:t>Second level</a:t>
            </a:r>
          </a:p>
          <a:p>
            <a:pPr lvl="2"/>
            <a:r>
              <a:rPr lang="en-US" altLang="en-US" smtClean="0"/>
              <a:t>Third level</a:t>
            </a:r>
          </a:p>
          <a:p>
            <a:pPr lvl="3"/>
            <a:r>
              <a:rPr lang="en-US" altLang="en-US" smtClean="0"/>
              <a:t>Fourth level</a:t>
            </a:r>
          </a:p>
          <a:p>
            <a:pPr lvl="4"/>
            <a:r>
              <a:rPr lang="en-US" alt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EE21D013-39C8-4E69-A776-F2EE2303EAC6}" type="datetimeFigureOut">
              <a:rPr lang="en-US"/>
              <a:pPr>
                <a:defRPr/>
              </a:pPr>
              <a:t>10/24/2019</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B0B3600A-74DB-48B4-B3A3-51CCADD31DD5}"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8.jpeg"/><Relationship Id="rId1" Type="http://schemas.openxmlformats.org/officeDocument/2006/relationships/slideLayout" Target="../slideLayouts/slideLayout7.xml"/><Relationship Id="rId6" Type="http://schemas.openxmlformats.org/officeDocument/2006/relationships/image" Target="../media/image32.png"/><Relationship Id="rId5" Type="http://schemas.openxmlformats.org/officeDocument/2006/relationships/image" Target="../media/image31.jpeg"/><Relationship Id="rId4" Type="http://schemas.openxmlformats.org/officeDocument/2006/relationships/image" Target="../media/image30.jpeg"/></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jpeg"/><Relationship Id="rId7" Type="http://schemas.openxmlformats.org/officeDocument/2006/relationships/hyperlink" Target="http://upload.wikimedia.org/wikipedia/commons/5/55/2005cassava.PNG" TargetMode="External"/><Relationship Id="rId2" Type="http://schemas.openxmlformats.org/officeDocument/2006/relationships/image" Target="../media/image42.jpe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7.xml"/><Relationship Id="rId4" Type="http://schemas.openxmlformats.org/officeDocument/2006/relationships/image" Target="../media/image50.png"/></Relationships>
</file>

<file path=ppt/slides/_rels/slide1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1.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17.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1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jpeg"/></Relationships>
</file>

<file path=ppt/slides/_rels/slide1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7.xml"/><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7.xml"/><Relationship Id="rId4" Type="http://schemas.openxmlformats.org/officeDocument/2006/relationships/image" Target="../media/image76.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hyperlink" Target="https://www.youtube.com/watch?v=WREXBUZBrS8" TargetMode="External"/><Relationship Id="rId1" Type="http://schemas.openxmlformats.org/officeDocument/2006/relationships/slideLayout" Target="../slideLayouts/slideLayout7.xml"/><Relationship Id="rId4" Type="http://schemas.openxmlformats.org/officeDocument/2006/relationships/hyperlink" Target="https://notreallyexpired.com/watch-the-film/" TargetMode="External"/></Relationships>
</file>

<file path=ppt/slides/_rels/slide29.xml.rels><?xml version="1.0" encoding="UTF-8" standalone="yes"?>
<Relationships xmlns="http://schemas.openxmlformats.org/package/2006/relationships"><Relationship Id="rId3" Type="http://schemas.openxmlformats.org/officeDocument/2006/relationships/hyperlink" Target="https://www.huffingtonpost.com/entry/germany-food-waste_us_577e9650e4b0344d514e5558" TargetMode="External"/><Relationship Id="rId2" Type="http://schemas.openxmlformats.org/officeDocument/2006/relationships/hyperlink" Target="https://www.theguardian.com/world/2015/may/22/france-to-force-big-supermarkets-to-give-away-unsold-food-to-charity" TargetMode="External"/><Relationship Id="rId1" Type="http://schemas.openxmlformats.org/officeDocument/2006/relationships/slideLayout" Target="../slideLayouts/slideLayout2.xml"/><Relationship Id="rId4" Type="http://schemas.openxmlformats.org/officeDocument/2006/relationships/hyperlink" Target="https://www.usda.gov/media/press-releases/2015/09/16/usda-and-epa-join-private-sector-charitable-organizations-set"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7.xml"/><Relationship Id="rId5" Type="http://schemas.openxmlformats.org/officeDocument/2006/relationships/image" Target="../media/image10.png"/><Relationship Id="rId4" Type="http://schemas.openxmlformats.org/officeDocument/2006/relationships/image" Target="../media/image9.jpeg"/></Relationships>
</file>

<file path=ppt/slides/_rels/slide30.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2.xml"/><Relationship Id="rId5" Type="http://schemas.openxmlformats.org/officeDocument/2006/relationships/image" Target="../media/image81.png"/><Relationship Id="rId4" Type="http://schemas.openxmlformats.org/officeDocument/2006/relationships/image" Target="../media/image80.png"/></Relationships>
</file>

<file path=ppt/slides/_rels/slide3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hyperlink" Target="http://www.google.com/maps" TargetMode="External"/><Relationship Id="rId1" Type="http://schemas.openxmlformats.org/officeDocument/2006/relationships/slideLayout" Target="../slideLayouts/slideLayout2.xml"/><Relationship Id="rId5" Type="http://schemas.openxmlformats.org/officeDocument/2006/relationships/image" Target="../media/image88.png"/><Relationship Id="rId4" Type="http://schemas.openxmlformats.org/officeDocument/2006/relationships/image" Target="../media/image87.png"/></Relationships>
</file>

<file path=ppt/slides/_rels/slide34.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hyperlink" Target="http://en.wikipedia.org/wiki/Image:Hog_confinement_barn_interior.jpg" TargetMode="External"/><Relationship Id="rId1" Type="http://schemas.openxmlformats.org/officeDocument/2006/relationships/slideLayout" Target="../slideLayouts/slideLayout7.xml"/><Relationship Id="rId5" Type="http://schemas.openxmlformats.org/officeDocument/2006/relationships/image" Target="../media/image96.png"/><Relationship Id="rId4" Type="http://schemas.openxmlformats.org/officeDocument/2006/relationships/image" Target="../media/image95.jpeg"/></Relationships>
</file>

<file path=ppt/slides/_rels/slide3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hyperlink" Target="http://upload.wikimedia.org/wikipedia/commons/7/78/Florida_chicken_house.jpg" TargetMode="External"/><Relationship Id="rId1" Type="http://schemas.openxmlformats.org/officeDocument/2006/relationships/slideLayout" Target="../slideLayouts/slideLayout7.xml"/><Relationship Id="rId4" Type="http://schemas.openxmlformats.org/officeDocument/2006/relationships/hyperlink" Target="http://usda.mannlib.cornell.edu/MannUsda/viewDocumentInfo.do?documentID=1028" TargetMode="External"/></Relationships>
</file>

<file path=ppt/slides/_rels/slide39.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image" Target="../media/image13.png"/></Relationships>
</file>

<file path=ppt/slides/_rels/slide40.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image" Target="../media/image100.png"/><Relationship Id="rId1" Type="http://schemas.openxmlformats.org/officeDocument/2006/relationships/slideLayout" Target="../slideLayouts/slideLayout7.xml"/><Relationship Id="rId5" Type="http://schemas.openxmlformats.org/officeDocument/2006/relationships/image" Target="../media/image103.png"/><Relationship Id="rId4" Type="http://schemas.openxmlformats.org/officeDocument/2006/relationships/image" Target="../media/image102.png"/></Relationships>
</file>

<file path=ppt/slides/_rels/slide42.xml.rels><?xml version="1.0" encoding="UTF-8" standalone="yes"?>
<Relationships xmlns="http://schemas.openxmlformats.org/package/2006/relationships"><Relationship Id="rId2" Type="http://schemas.openxmlformats.org/officeDocument/2006/relationships/image" Target="../media/image104.jpe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image" Target="../media/image110.jpeg"/><Relationship Id="rId1" Type="http://schemas.openxmlformats.org/officeDocument/2006/relationships/slideLayout" Target="../slideLayouts/slideLayout7.xml"/><Relationship Id="rId5" Type="http://schemas.openxmlformats.org/officeDocument/2006/relationships/image" Target="../media/image112.png"/><Relationship Id="rId4" Type="http://schemas.openxmlformats.org/officeDocument/2006/relationships/hyperlink" Target="http://www2.ctic.purdue.edu/Core4/CT/Choices/Key.html" TargetMode="External"/></Relationships>
</file>

<file path=ppt/slides/_rels/slide47.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xml"/><Relationship Id="rId4" Type="http://schemas.openxmlformats.org/officeDocument/2006/relationships/image" Target="../media/image115.jpeg"/></Relationships>
</file>

<file path=ppt/slides/_rels/slide4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8" Type="http://schemas.openxmlformats.org/officeDocument/2006/relationships/hyperlink" Target="http://en.wikipedia.org/wiki/Plant_growth_regulator" TargetMode="External"/><Relationship Id="rId3" Type="http://schemas.openxmlformats.org/officeDocument/2006/relationships/hyperlink" Target="http://en.wikipedia.org/wiki/Green_manure" TargetMode="External"/><Relationship Id="rId7" Type="http://schemas.openxmlformats.org/officeDocument/2006/relationships/hyperlink" Target="http://en.wikipedia.org/wiki/Pesticide" TargetMode="External"/><Relationship Id="rId2" Type="http://schemas.openxmlformats.org/officeDocument/2006/relationships/hyperlink" Target="http://en.wikipedia.org/wiki/Crop_rotation" TargetMode="External"/><Relationship Id="rId1" Type="http://schemas.openxmlformats.org/officeDocument/2006/relationships/slideLayout" Target="../slideLayouts/slideLayout7.xml"/><Relationship Id="rId6" Type="http://schemas.openxmlformats.org/officeDocument/2006/relationships/hyperlink" Target="http://en.wikipedia.org/wiki/Fertilizers" TargetMode="External"/><Relationship Id="rId5" Type="http://schemas.openxmlformats.org/officeDocument/2006/relationships/hyperlink" Target="http://en.wikipedia.org/wiki/Biological_pest_control" TargetMode="External"/><Relationship Id="rId4" Type="http://schemas.openxmlformats.org/officeDocument/2006/relationships/hyperlink" Target="http://en.wikipedia.org/wiki/Compost" TargetMode="External"/><Relationship Id="rId9" Type="http://schemas.openxmlformats.org/officeDocument/2006/relationships/hyperlink" Target="http://en.wikipedia.org/wiki/Genetically_modified_organism" TargetMode="External"/></Relationships>
</file>

<file path=ppt/slides/_rels/slide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5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7.xml"/><Relationship Id="rId5" Type="http://schemas.openxmlformats.org/officeDocument/2006/relationships/image" Target="../media/image121.jpeg"/><Relationship Id="rId4" Type="http://schemas.openxmlformats.org/officeDocument/2006/relationships/image" Target="../media/image120.jpeg"/></Relationships>
</file>

<file path=ppt/slides/_rels/slide51.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24.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129.png"/><Relationship Id="rId3" Type="http://schemas.openxmlformats.org/officeDocument/2006/relationships/image" Target="../media/image125.jpeg"/><Relationship Id="rId7" Type="http://schemas.openxmlformats.org/officeDocument/2006/relationships/image" Target="../media/image128.png"/><Relationship Id="rId2" Type="http://schemas.openxmlformats.org/officeDocument/2006/relationships/hyperlink" Target="http://bp1.blogger.com/_zP2HeWHt2sM/R1GosyvL6gI/AAAAAAAAA-k/42J2uuuL89w/s1600-R/organic_farm.jpg" TargetMode="External"/><Relationship Id="rId1" Type="http://schemas.openxmlformats.org/officeDocument/2006/relationships/slideLayout" Target="../slideLayouts/slideLayout7.xml"/><Relationship Id="rId6" Type="http://schemas.openxmlformats.org/officeDocument/2006/relationships/hyperlink" Target="http://www.realfoodfarm.org/about/project-goals/" TargetMode="External"/><Relationship Id="rId5" Type="http://schemas.openxmlformats.org/officeDocument/2006/relationships/image" Target="../media/image127.jpeg"/><Relationship Id="rId10" Type="http://schemas.openxmlformats.org/officeDocument/2006/relationships/image" Target="../media/image130.png"/><Relationship Id="rId4" Type="http://schemas.openxmlformats.org/officeDocument/2006/relationships/image" Target="../media/image126.png"/><Relationship Id="rId9" Type="http://schemas.openxmlformats.org/officeDocument/2006/relationships/hyperlink" Target="http://www.onestrawfarm.com/index.html" TargetMode="External"/></Relationships>
</file>

<file path=ppt/slides/_rels/slide54.xml.rels><?xml version="1.0" encoding="UTF-8" standalone="yes"?>
<Relationships xmlns="http://schemas.openxmlformats.org/package/2006/relationships"><Relationship Id="rId3" Type="http://schemas.openxmlformats.org/officeDocument/2006/relationships/image" Target="../media/image132.png"/><Relationship Id="rId2" Type="http://schemas.openxmlformats.org/officeDocument/2006/relationships/image" Target="../media/image131.png"/><Relationship Id="rId1" Type="http://schemas.openxmlformats.org/officeDocument/2006/relationships/slideLayout" Target="../slideLayouts/slideLayout7.xml"/><Relationship Id="rId4" Type="http://schemas.openxmlformats.org/officeDocument/2006/relationships/image" Target="../media/image13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13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image" Target="../media/image135.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image" Target="../media/image137.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139.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image" Target="../media/image143.png"/><Relationship Id="rId1" Type="http://schemas.openxmlformats.org/officeDocument/2006/relationships/slideLayout" Target="../slideLayouts/slideLayout1.xml"/><Relationship Id="rId4" Type="http://schemas.openxmlformats.org/officeDocument/2006/relationships/hyperlink" Target="http://www.dailymail.co.uk/news/article-2319825/The-great-global-food-gap-Families-world-photographed-weekly-shopping-reveal-cost-ranges-3-20-320.html"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145.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 Id="rId6" Type="http://schemas.openxmlformats.org/officeDocument/2006/relationships/image" Target="../media/image151.jpeg"/><Relationship Id="rId5" Type="http://schemas.openxmlformats.org/officeDocument/2006/relationships/image" Target="../media/image150.png"/><Relationship Id="rId4" Type="http://schemas.openxmlformats.org/officeDocument/2006/relationships/image" Target="../media/image149.jpeg"/></Relationships>
</file>

<file path=ppt/slides/_rels/slide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7.xml"/><Relationship Id="rId4" Type="http://schemas.openxmlformats.org/officeDocument/2006/relationships/image" Target="../media/image20.jpe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jpeg"/></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7.xml"/><Relationship Id="rId4" Type="http://schemas.openxmlformats.org/officeDocument/2006/relationships/image" Target="../media/image2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381500" y="3786188"/>
            <a:ext cx="4762500" cy="304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1" name="TextBox 1"/>
          <p:cNvSpPr txBox="1">
            <a:spLocks noChangeArrowheads="1"/>
          </p:cNvSpPr>
          <p:nvPr/>
        </p:nvSpPr>
        <p:spPr bwMode="auto">
          <a:xfrm>
            <a:off x="762000" y="304800"/>
            <a:ext cx="6738938" cy="830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a:latin typeface="Arial" panose="020B0604020202020204" pitchFamily="34" charset="0"/>
              </a:rPr>
              <a:t>Agriculture</a:t>
            </a:r>
          </a:p>
          <a:p>
            <a:pPr>
              <a:spcBef>
                <a:spcPct val="0"/>
              </a:spcBef>
              <a:buFontTx/>
              <a:buNone/>
            </a:pPr>
            <a:r>
              <a:rPr lang="en-US" altLang="en-US" sz="2400">
                <a:latin typeface="Arial" panose="020B0604020202020204" pitchFamily="34" charset="0"/>
              </a:rPr>
              <a:t>A way of living: What we eat and how we raise it</a:t>
            </a:r>
          </a:p>
        </p:txBody>
      </p:sp>
      <p:pic>
        <p:nvPicPr>
          <p:cNvPr id="2052"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7663" y="3387725"/>
            <a:ext cx="4681537" cy="342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3" name="Picture 2"/>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181600" y="1752600"/>
            <a:ext cx="3738563" cy="2479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4" name="Picture 4"/>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47663" y="1212850"/>
            <a:ext cx="4224337" cy="206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patswicks.com/images/soybean_fiel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337050" y="1624013"/>
            <a:ext cx="3076575" cy="4162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7" name="Picture 4" descr="http://www.greatriverfarm.com/images/435_SoybeanField.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0638" y="19050"/>
            <a:ext cx="4686300" cy="312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8" name="Picture 6" descr="http://media-2.web.britannica.com/eb-media/17/9317-004-4A5AE8CB.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943600" y="152400"/>
            <a:ext cx="28956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8" descr="http://www.agry.purdue.edu/AGRYclub/images/originals/Soybeans_for_soybean_sprouts.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836738" y="3429000"/>
            <a:ext cx="2506662" cy="3429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0" name="TextBox 5"/>
          <p:cNvSpPr txBox="1">
            <a:spLocks noChangeArrowheads="1"/>
          </p:cNvSpPr>
          <p:nvPr/>
        </p:nvSpPr>
        <p:spPr bwMode="auto">
          <a:xfrm>
            <a:off x="228600" y="5410200"/>
            <a:ext cx="13001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Soy Beans</a:t>
            </a:r>
          </a:p>
        </p:txBody>
      </p:sp>
      <p:pic>
        <p:nvPicPr>
          <p:cNvPr id="11271" name="Picture 7"/>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410200" y="4586288"/>
            <a:ext cx="3733800" cy="2266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4" descr="http://www.forestryimages.org/images/192x128/5359896.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57200" y="3586163"/>
            <a:ext cx="4038600" cy="2651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1" name="TextBox 3"/>
          <p:cNvSpPr txBox="1">
            <a:spLocks noChangeArrowheads="1"/>
          </p:cNvSpPr>
          <p:nvPr/>
        </p:nvSpPr>
        <p:spPr bwMode="auto">
          <a:xfrm>
            <a:off x="6400800" y="4114800"/>
            <a:ext cx="8382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Beans</a:t>
            </a:r>
          </a:p>
        </p:txBody>
      </p:sp>
      <p:pic>
        <p:nvPicPr>
          <p:cNvPr id="12292" name="Picture 5"/>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08525" y="533400"/>
            <a:ext cx="1714500" cy="1590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3"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0" y="419100"/>
            <a:ext cx="3581400" cy="3051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descr="http://k53.pbase.com/u47/lcurran/large/33986220.183.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1800225"/>
            <a:ext cx="7620000" cy="5057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5" name="Picture 8" descr="http://www.writerguy.com/deb/compost/compost%20jpegs/PotatoSeries.jpg"/>
          <p:cNvPicPr>
            <a:picLocks noChangeAspect="1" noChangeArrowheads="1"/>
          </p:cNvPicPr>
          <p:nvPr/>
        </p:nvPicPr>
        <p:blipFill>
          <a:blip r:embed="rId3" cstate="email">
            <a:extLst>
              <a:ext uri="{28A0092B-C50C-407E-A947-70E740481C1C}">
                <a14:useLocalDpi xmlns:a14="http://schemas.microsoft.com/office/drawing/2010/main"/>
              </a:ext>
            </a:extLst>
          </a:blip>
          <a:srcRect/>
          <a:stretch>
            <a:fillRect/>
          </a:stretch>
        </p:blipFill>
        <p:spPr bwMode="auto">
          <a:xfrm>
            <a:off x="0" y="-6350"/>
            <a:ext cx="5097463" cy="6797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6" name="TextBox 3"/>
          <p:cNvSpPr txBox="1">
            <a:spLocks noChangeArrowheads="1"/>
          </p:cNvSpPr>
          <p:nvPr/>
        </p:nvSpPr>
        <p:spPr bwMode="auto">
          <a:xfrm>
            <a:off x="5410200" y="990600"/>
            <a:ext cx="10953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Potatoes</a:t>
            </a:r>
          </a:p>
        </p:txBody>
      </p:sp>
      <p:pic>
        <p:nvPicPr>
          <p:cNvPr id="13317"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547938" y="4173538"/>
            <a:ext cx="4419600" cy="2651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http://upload.wikimedia.org/wikipedia/commons/8/80/Sweet-potato-field,katori-city,japan.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04800"/>
            <a:ext cx="7796213" cy="5848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339" name="Picture 4" descr="http://www.bellybytes.com/food/images/sweet_potato.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692900" y="5122863"/>
            <a:ext cx="2451100" cy="1735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0" name="TextBox 3"/>
          <p:cNvSpPr txBox="1">
            <a:spLocks noChangeArrowheads="1"/>
          </p:cNvSpPr>
          <p:nvPr/>
        </p:nvSpPr>
        <p:spPr bwMode="auto">
          <a:xfrm>
            <a:off x="685800" y="6324600"/>
            <a:ext cx="15319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Sweet potato</a:t>
            </a:r>
          </a:p>
        </p:txBody>
      </p:sp>
      <p:pic>
        <p:nvPicPr>
          <p:cNvPr id="14341"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562600" y="457200"/>
            <a:ext cx="3108325" cy="2401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http://travel.mongabay.com/suriname/600/suriname_2149.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388" y="-136525"/>
            <a:ext cx="5715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3" name="Picture 4" descr="http://www.enews20.com/content/news/news_221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2388" y="-136525"/>
            <a:ext cx="1905000" cy="1428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4" name="Picture 6" descr="http://www.ifad.org/operations/projects/regions/PF/rwanda/pdrciu/gallery/images/Recherche%20sur%20le%20manioc.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429000" y="838200"/>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5" name="Picture 8" descr="http://www.maria-brazil.org/newimages/mandioca_natural.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388" y="-136525"/>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6" name="Picture 10" descr="http://img.alibaba.com/photo/11501030/Tapioca_Manioc_Cassava_Starch.jpg"/>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314950" y="4371975"/>
            <a:ext cx="2457450"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7" name="TextBox 6"/>
          <p:cNvSpPr txBox="1">
            <a:spLocks noChangeArrowheads="1"/>
          </p:cNvSpPr>
          <p:nvPr/>
        </p:nvSpPr>
        <p:spPr bwMode="auto">
          <a:xfrm>
            <a:off x="6019800" y="228600"/>
            <a:ext cx="26082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Manioc (cassava, yuca)</a:t>
            </a:r>
          </a:p>
        </p:txBody>
      </p:sp>
      <p:pic>
        <p:nvPicPr>
          <p:cNvPr id="15368" name="Picture 8" descr="File:2005cassava.PNG">
            <a:hlinkClick r:id="rId7"/>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0" y="4724400"/>
            <a:ext cx="4862513" cy="213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http://panacei.com/yahoo_site_admin/assets/images/coconut-plantation-for-bio-diesel_9.151174225_st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228600"/>
            <a:ext cx="3333750" cy="336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387" name="Picture 10" descr="http://blog.agriculture.ph/wp-content/uploads/2008/11/coco-tre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10000" y="609600"/>
            <a:ext cx="5181600" cy="590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88" name="TextBox 6"/>
          <p:cNvSpPr txBox="1">
            <a:spLocks noChangeArrowheads="1"/>
          </p:cNvSpPr>
          <p:nvPr/>
        </p:nvSpPr>
        <p:spPr bwMode="auto">
          <a:xfrm>
            <a:off x="5394325" y="152400"/>
            <a:ext cx="1158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Coconuts</a:t>
            </a:r>
          </a:p>
        </p:txBody>
      </p:sp>
      <p:pic>
        <p:nvPicPr>
          <p:cNvPr id="16389" name="Picture 8"/>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3683000"/>
            <a:ext cx="4981575" cy="3032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5083175"/>
            <a:ext cx="3905250" cy="174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304800"/>
            <a:ext cx="8262938"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38600" y="4621213"/>
            <a:ext cx="4610100" cy="2205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3" name="TextBox 5"/>
          <p:cNvSpPr txBox="1">
            <a:spLocks noChangeArrowheads="1"/>
          </p:cNvSpPr>
          <p:nvPr/>
        </p:nvSpPr>
        <p:spPr bwMode="auto">
          <a:xfrm>
            <a:off x="2667000" y="0"/>
            <a:ext cx="9794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latin typeface="Arial" panose="020B0604020202020204" pitchFamily="34" charset="0"/>
              </a:rPr>
              <a:t>Banana</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4" descr="http://blogs.princeton.edu/chm333/f2006/biomass/ethanol%20SUGAR%20CANE2.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191000" y="3505200"/>
            <a:ext cx="4762500" cy="3171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435" name="Picture 2" descr="http://www.kyukeiren.or.jp/english/newsletter/no23/Sightseeing/sight07b.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228600"/>
            <a:ext cx="5715000" cy="380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6" name="TextBox 3"/>
          <p:cNvSpPr txBox="1">
            <a:spLocks noChangeArrowheads="1"/>
          </p:cNvSpPr>
          <p:nvPr/>
        </p:nvSpPr>
        <p:spPr bwMode="auto">
          <a:xfrm>
            <a:off x="6248400" y="838200"/>
            <a:ext cx="1416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Sugar Cane</a:t>
            </a:r>
          </a:p>
        </p:txBody>
      </p:sp>
      <p:pic>
        <p:nvPicPr>
          <p:cNvPr id="18437"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228600" y="4181475"/>
            <a:ext cx="4314825" cy="2371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458" name="Picture 3" descr="http://www.freewebs.com/ibrahimgohar58/-%20New%20Folder%20(2)/Prostart_Sugar_Beet_Fiel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0" y="0"/>
            <a:ext cx="7620000" cy="3838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5" descr="http://farm1.static.flickr.com/29/52547732_7f2dd6fcd5.jpg?v=0"/>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276600" y="3286125"/>
            <a:ext cx="4762500" cy="357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7" descr="http://www.food-info.net/images/sugarbeet.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63" y="1279525"/>
            <a:ext cx="3292475"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213350" y="1960563"/>
            <a:ext cx="3962400" cy="2108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2" name="TextBox 1"/>
          <p:cNvSpPr txBox="1">
            <a:spLocks noChangeArrowheads="1"/>
          </p:cNvSpPr>
          <p:nvPr/>
        </p:nvSpPr>
        <p:spPr bwMode="auto">
          <a:xfrm>
            <a:off x="304800" y="358775"/>
            <a:ext cx="9144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Sugar Beets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www.madehow.com/images/hpm_0000_0001_0_img0198.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228600"/>
            <a:ext cx="4495800" cy="3656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4" descr="http://www.ukagriculture.com/crops/images/processing.jpe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96000" y="2667000"/>
            <a:ext cx="2381250" cy="244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752725"/>
            <a:ext cx="53848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5" name="TextBox 1"/>
          <p:cNvSpPr txBox="1">
            <a:spLocks noChangeArrowheads="1"/>
          </p:cNvSpPr>
          <p:nvPr/>
        </p:nvSpPr>
        <p:spPr bwMode="auto">
          <a:xfrm>
            <a:off x="704850" y="228600"/>
            <a:ext cx="675005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a:latin typeface="Arial" panose="020B0604020202020204" pitchFamily="34" charset="0"/>
              </a:rPr>
              <a:t>Plant diversity:</a:t>
            </a:r>
          </a:p>
          <a:p>
            <a:pPr>
              <a:spcBef>
                <a:spcPct val="0"/>
              </a:spcBef>
              <a:buFontTx/>
              <a:buNone/>
            </a:pPr>
            <a:r>
              <a:rPr lang="en-US" altLang="en-US" sz="2400">
                <a:latin typeface="Arial" panose="020B0604020202020204" pitchFamily="34" charset="0"/>
              </a:rPr>
              <a:t>~400,000 species of plants, </a:t>
            </a:r>
          </a:p>
          <a:p>
            <a:pPr>
              <a:spcBef>
                <a:spcPct val="0"/>
              </a:spcBef>
              <a:buFontTx/>
              <a:buNone/>
            </a:pPr>
            <a:r>
              <a:rPr lang="en-US" altLang="en-US" sz="2400">
                <a:latin typeface="Arial" panose="020B0604020202020204" pitchFamily="34" charset="0"/>
              </a:rPr>
              <a:t>3,000 tried in agriculture</a:t>
            </a:r>
          </a:p>
          <a:p>
            <a:pPr>
              <a:spcBef>
                <a:spcPct val="0"/>
              </a:spcBef>
              <a:buFontTx/>
              <a:buNone/>
            </a:pPr>
            <a:r>
              <a:rPr lang="en-US" altLang="en-US" sz="2400">
                <a:latin typeface="Arial" panose="020B0604020202020204" pitchFamily="34" charset="0"/>
              </a:rPr>
              <a:t>150 cultivated on large scale</a:t>
            </a:r>
          </a:p>
          <a:p>
            <a:pPr>
              <a:spcBef>
                <a:spcPct val="0"/>
              </a:spcBef>
              <a:buFontTx/>
              <a:buNone/>
            </a:pPr>
            <a:r>
              <a:rPr lang="en-US" altLang="en-US" sz="2400">
                <a:latin typeface="Arial" panose="020B0604020202020204" pitchFamily="34" charset="0"/>
              </a:rPr>
              <a:t>14 crops provide most of the world’s food - ??? </a:t>
            </a:r>
          </a:p>
        </p:txBody>
      </p:sp>
      <p:pic>
        <p:nvPicPr>
          <p:cNvPr id="3076"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962400" y="2971800"/>
            <a:ext cx="51816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extBox 1"/>
          <p:cNvSpPr txBox="1">
            <a:spLocks noChangeArrowheads="1"/>
          </p:cNvSpPr>
          <p:nvPr/>
        </p:nvSpPr>
        <p:spPr bwMode="auto">
          <a:xfrm>
            <a:off x="533400" y="381000"/>
            <a:ext cx="77724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000">
                <a:latin typeface="Arial" panose="020B0604020202020204" pitchFamily="34" charset="0"/>
              </a:rPr>
              <a:t>Food supply is mostly based on </a:t>
            </a:r>
            <a:r>
              <a:rPr lang="en-US" altLang="en-US" sz="2000" b="1">
                <a:latin typeface="Arial" panose="020B0604020202020204" pitchFamily="34" charset="0"/>
              </a:rPr>
              <a:t>annual plants</a:t>
            </a:r>
            <a:r>
              <a:rPr lang="en-US" altLang="en-US" sz="2000">
                <a:latin typeface="Arial" panose="020B0604020202020204" pitchFamily="34" charset="0"/>
              </a:rPr>
              <a:t> – early successional species that  produce an amazing amount of biomass in a short time by capturing the sun’s energy through photosynthesis.  The sun’s energy is stored in the chemical bonds of the plant material and is both structural and functional (both in terms of plant processes and energetics).</a:t>
            </a:r>
          </a:p>
        </p:txBody>
      </p:sp>
      <p:pic>
        <p:nvPicPr>
          <p:cNvPr id="21507"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57200" y="3581400"/>
            <a:ext cx="4343400" cy="289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508"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648200" y="2608263"/>
            <a:ext cx="4343400" cy="2894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9" name="TextBox 3"/>
          <p:cNvSpPr txBox="1">
            <a:spLocks noChangeArrowheads="1"/>
          </p:cNvSpPr>
          <p:nvPr/>
        </p:nvSpPr>
        <p:spPr bwMode="auto">
          <a:xfrm>
            <a:off x="1447800" y="6488113"/>
            <a:ext cx="838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before</a:t>
            </a:r>
          </a:p>
        </p:txBody>
      </p:sp>
      <p:sp>
        <p:nvSpPr>
          <p:cNvPr id="21510" name="TextBox 5"/>
          <p:cNvSpPr txBox="1">
            <a:spLocks noChangeArrowheads="1"/>
          </p:cNvSpPr>
          <p:nvPr/>
        </p:nvSpPr>
        <p:spPr bwMode="auto">
          <a:xfrm>
            <a:off x="8001000" y="5486400"/>
            <a:ext cx="646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after</a:t>
            </a:r>
          </a:p>
        </p:txBody>
      </p:sp>
      <p:pic>
        <p:nvPicPr>
          <p:cNvPr id="21511" name="Picture 6"/>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333500" y="2449513"/>
            <a:ext cx="3505200" cy="129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extBox 1"/>
          <p:cNvSpPr txBox="1">
            <a:spLocks noChangeArrowheads="1"/>
          </p:cNvSpPr>
          <p:nvPr/>
        </p:nvSpPr>
        <p:spPr bwMode="auto">
          <a:xfrm>
            <a:off x="381000" y="914400"/>
            <a:ext cx="85502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800"/>
              <a:t>5 ways that agro-ecosystems differ from ecosystems</a:t>
            </a:r>
            <a:endParaRPr lang="en-US" altLang="en-US"/>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1"/>
          <p:cNvSpPr>
            <a:spLocks noChangeArrowheads="1"/>
          </p:cNvSpPr>
          <p:nvPr/>
        </p:nvSpPr>
        <p:spPr bwMode="auto">
          <a:xfrm>
            <a:off x="1066800" y="381000"/>
            <a:ext cx="6781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Agro-ecosystems</a:t>
            </a:r>
          </a:p>
          <a:p>
            <a:pPr eaLnBrk="1" hangingPunct="1">
              <a:spcBef>
                <a:spcPct val="0"/>
              </a:spcBef>
              <a:buFontTx/>
              <a:buNone/>
            </a:pPr>
            <a:r>
              <a:rPr lang="en-US" altLang="en-US" sz="1800">
                <a:latin typeface="Arial" panose="020B0604020202020204" pitchFamily="34" charset="0"/>
              </a:rPr>
              <a:t>1. Stop ecological succession – requires energy</a:t>
            </a:r>
          </a:p>
        </p:txBody>
      </p:sp>
      <p:pic>
        <p:nvPicPr>
          <p:cNvPr id="23555"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657600" y="2925763"/>
            <a:ext cx="5391150" cy="3852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556" name="Picture 2"/>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349250" y="1371600"/>
            <a:ext cx="39941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1"/>
          <p:cNvSpPr>
            <a:spLocks noChangeArrowheads="1"/>
          </p:cNvSpPr>
          <p:nvPr/>
        </p:nvSpPr>
        <p:spPr bwMode="auto">
          <a:xfrm>
            <a:off x="838200" y="381000"/>
            <a:ext cx="6781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Agro-ecosystems</a:t>
            </a:r>
          </a:p>
          <a:p>
            <a:pPr eaLnBrk="1" hangingPunct="1">
              <a:spcBef>
                <a:spcPct val="0"/>
              </a:spcBef>
              <a:buFontTx/>
              <a:buNone/>
            </a:pPr>
            <a:r>
              <a:rPr lang="en-US" altLang="en-US" sz="1800">
                <a:latin typeface="Arial" panose="020B0604020202020204" pitchFamily="34" charset="0"/>
              </a:rPr>
              <a:t>2. Large areas of a single species – monoculture, reduces soil fertility because the specific requirements of that species</a:t>
            </a:r>
          </a:p>
        </p:txBody>
      </p:sp>
      <p:pic>
        <p:nvPicPr>
          <p:cNvPr id="24579"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113" y="1371600"/>
            <a:ext cx="7620000" cy="453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0"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495800" y="4441825"/>
            <a:ext cx="4648200" cy="243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p:cNvSpPr>
            <a:spLocks noChangeArrowheads="1"/>
          </p:cNvSpPr>
          <p:nvPr/>
        </p:nvSpPr>
        <p:spPr bwMode="auto">
          <a:xfrm>
            <a:off x="685800" y="533400"/>
            <a:ext cx="6781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Agro-ecosystems</a:t>
            </a:r>
          </a:p>
          <a:p>
            <a:pPr eaLnBrk="1" hangingPunct="1">
              <a:spcBef>
                <a:spcPct val="0"/>
              </a:spcBef>
              <a:buFontTx/>
              <a:buNone/>
            </a:pPr>
            <a:r>
              <a:rPr lang="en-US" altLang="en-US" sz="1800">
                <a:latin typeface="Arial" panose="020B0604020202020204" pitchFamily="34" charset="0"/>
              </a:rPr>
              <a:t>3. Planted in neat rows makes it easier for pests (real systems are complex)</a:t>
            </a:r>
          </a:p>
        </p:txBody>
      </p:sp>
      <p:pic>
        <p:nvPicPr>
          <p:cNvPr id="25603"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752600" y="1568450"/>
            <a:ext cx="7181850" cy="528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1"/>
          <p:cNvSpPr>
            <a:spLocks noChangeArrowheads="1"/>
          </p:cNvSpPr>
          <p:nvPr/>
        </p:nvSpPr>
        <p:spPr bwMode="auto">
          <a:xfrm>
            <a:off x="762000" y="533400"/>
            <a:ext cx="67818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Agro-ecosystems</a:t>
            </a:r>
          </a:p>
          <a:p>
            <a:pPr eaLnBrk="1" hangingPunct="1">
              <a:spcBef>
                <a:spcPct val="0"/>
              </a:spcBef>
              <a:buFontTx/>
              <a:buNone/>
            </a:pPr>
            <a:r>
              <a:rPr lang="en-US" altLang="en-US" sz="1800">
                <a:latin typeface="Arial" panose="020B0604020202020204" pitchFamily="34" charset="0"/>
              </a:rPr>
              <a:t>4. Food chains are greatly simplified – competitors and pests eliminated box and arrow</a:t>
            </a:r>
          </a:p>
        </p:txBody>
      </p:sp>
      <p:pic>
        <p:nvPicPr>
          <p:cNvPr id="26627"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81000" y="1457325"/>
            <a:ext cx="6096000" cy="330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628"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5292725"/>
            <a:ext cx="3429000" cy="133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743200" y="3398838"/>
            <a:ext cx="6096000" cy="3448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1"/>
          <p:cNvSpPr>
            <a:spLocks noChangeArrowheads="1"/>
          </p:cNvSpPr>
          <p:nvPr/>
        </p:nvSpPr>
        <p:spPr bwMode="auto">
          <a:xfrm>
            <a:off x="762000" y="457200"/>
            <a:ext cx="67818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Agro-ecosystems</a:t>
            </a:r>
          </a:p>
          <a:p>
            <a:pPr eaLnBrk="1" hangingPunct="1">
              <a:spcBef>
                <a:spcPct val="0"/>
              </a:spcBef>
              <a:buFontTx/>
              <a:buNone/>
            </a:pPr>
            <a:r>
              <a:rPr lang="en-US" altLang="en-US" sz="1800">
                <a:latin typeface="Arial" panose="020B0604020202020204" pitchFamily="34" charset="0"/>
              </a:rPr>
              <a:t>5. Plowing – erosion, damage to the physical structure of the soil</a:t>
            </a:r>
          </a:p>
        </p:txBody>
      </p:sp>
      <p:pic>
        <p:nvPicPr>
          <p:cNvPr id="27651"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2388" y="1103313"/>
            <a:ext cx="9067800" cy="3584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2"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096000" y="5141913"/>
            <a:ext cx="2590800" cy="1716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3" name="Picture 3"/>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52400" y="4546600"/>
            <a:ext cx="3009900" cy="2311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3"/>
          <p:cNvSpPr>
            <a:spLocks noChangeArrowheads="1"/>
          </p:cNvSpPr>
          <p:nvPr/>
        </p:nvSpPr>
        <p:spPr bwMode="auto">
          <a:xfrm>
            <a:off x="0" y="152400"/>
            <a:ext cx="769143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a:latin typeface="Arial" panose="020B0604020202020204" pitchFamily="34" charset="0"/>
                <a:hlinkClick r:id="rId2"/>
              </a:rPr>
              <a:t>Food waste</a:t>
            </a:r>
            <a:r>
              <a:rPr lang="en-US" altLang="en-US" sz="1600">
                <a:latin typeface="Arial" panose="020B0604020202020204" pitchFamily="34" charset="0"/>
              </a:rPr>
              <a:t>: </a:t>
            </a:r>
            <a:r>
              <a:rPr lang="en-US" altLang="en-US" sz="1600" b="1">
                <a:latin typeface="Arial" panose="020B0604020202020204" pitchFamily="34" charset="0"/>
              </a:rPr>
              <a:t>Forty percent of the food in the United States is never eaten. </a:t>
            </a:r>
          </a:p>
          <a:p>
            <a:pPr>
              <a:spcBef>
                <a:spcPct val="0"/>
              </a:spcBef>
              <a:buFontTx/>
              <a:buNone/>
            </a:pPr>
            <a:endParaRPr lang="en-US" altLang="en-US" sz="1600">
              <a:latin typeface="Arial" panose="020B0604020202020204" pitchFamily="34" charset="0"/>
            </a:endParaRPr>
          </a:p>
          <a:p>
            <a:pPr>
              <a:spcBef>
                <a:spcPct val="0"/>
              </a:spcBef>
              <a:buFontTx/>
              <a:buNone/>
            </a:pPr>
            <a:r>
              <a:rPr lang="en-US" altLang="en-US" sz="1600">
                <a:latin typeface="Arial" panose="020B0604020202020204" pitchFamily="34" charset="0"/>
              </a:rPr>
              <a:t>Roughly 50 percent of all produce in the United States is thrown away—some 60 million tons (or $160 billion) worth of produce annually, which is about $1,600 per four person family.</a:t>
            </a:r>
          </a:p>
          <a:p>
            <a:pPr>
              <a:spcBef>
                <a:spcPct val="0"/>
              </a:spcBef>
              <a:buFontTx/>
              <a:buNone/>
            </a:pPr>
            <a:endParaRPr lang="en-US" altLang="en-US" sz="1600">
              <a:latin typeface="Arial" panose="020B0604020202020204" pitchFamily="34" charset="0"/>
            </a:endParaRPr>
          </a:p>
        </p:txBody>
      </p:sp>
      <p:pic>
        <p:nvPicPr>
          <p:cNvPr id="28675"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897438" y="1371600"/>
            <a:ext cx="4246562" cy="283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ectangle 6"/>
          <p:cNvSpPr>
            <a:spLocks noChangeArrowheads="1"/>
          </p:cNvSpPr>
          <p:nvPr/>
        </p:nvSpPr>
        <p:spPr bwMode="auto">
          <a:xfrm>
            <a:off x="76200" y="3794125"/>
            <a:ext cx="5992813" cy="2894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600" b="1">
                <a:latin typeface="Arial" panose="020B0604020202020204" pitchFamily="34" charset="0"/>
              </a:rPr>
              <a:t>WHY?</a:t>
            </a:r>
          </a:p>
          <a:p>
            <a:pPr>
              <a:spcBef>
                <a:spcPct val="0"/>
              </a:spcBef>
              <a:buFontTx/>
              <a:buNone/>
            </a:pPr>
            <a:endParaRPr lang="en-US" altLang="en-US" sz="1600" b="1">
              <a:latin typeface="Arial" panose="020B0604020202020204" pitchFamily="34" charset="0"/>
            </a:endParaRPr>
          </a:p>
          <a:p>
            <a:pPr>
              <a:spcBef>
                <a:spcPct val="0"/>
              </a:spcBef>
              <a:buFontTx/>
              <a:buNone/>
            </a:pPr>
            <a:r>
              <a:rPr lang="en-US" altLang="en-US" sz="1600" b="1">
                <a:latin typeface="Arial" panose="020B0604020202020204" pitchFamily="34" charset="0"/>
              </a:rPr>
              <a:t>We are conditioned to only buy perfect looking produce</a:t>
            </a:r>
          </a:p>
          <a:p>
            <a:pPr>
              <a:spcBef>
                <a:spcPct val="0"/>
              </a:spcBef>
              <a:buFontTx/>
              <a:buNone/>
            </a:pPr>
            <a:endParaRPr lang="en-US" altLang="en-US" sz="1600" b="1">
              <a:latin typeface="Arial" panose="020B0604020202020204" pitchFamily="34" charset="0"/>
            </a:endParaRPr>
          </a:p>
          <a:p>
            <a:pPr>
              <a:spcBef>
                <a:spcPct val="0"/>
              </a:spcBef>
              <a:buFontTx/>
              <a:buNone/>
            </a:pPr>
            <a:r>
              <a:rPr lang="en-US" altLang="en-US" sz="1600" b="1">
                <a:latin typeface="Arial" panose="020B0604020202020204" pitchFamily="34" charset="0"/>
              </a:rPr>
              <a:t>We can afford to throw food away</a:t>
            </a:r>
          </a:p>
          <a:p>
            <a:pPr>
              <a:spcBef>
                <a:spcPct val="0"/>
              </a:spcBef>
              <a:buFontTx/>
              <a:buNone/>
            </a:pPr>
            <a:endParaRPr lang="en-US" altLang="en-US" sz="1600" b="1">
              <a:latin typeface="Arial" panose="020B0604020202020204" pitchFamily="34" charset="0"/>
            </a:endParaRPr>
          </a:p>
          <a:p>
            <a:pPr>
              <a:spcBef>
                <a:spcPct val="0"/>
              </a:spcBef>
              <a:buFontTx/>
              <a:buNone/>
            </a:pPr>
            <a:r>
              <a:rPr lang="en-US" altLang="en-US" sz="1600" b="1">
                <a:latin typeface="Arial" panose="020B0604020202020204" pitchFamily="34" charset="0"/>
              </a:rPr>
              <a:t>We are not self-aware</a:t>
            </a:r>
          </a:p>
          <a:p>
            <a:pPr>
              <a:spcBef>
                <a:spcPct val="0"/>
              </a:spcBef>
              <a:buFontTx/>
              <a:buNone/>
            </a:pPr>
            <a:r>
              <a:rPr lang="en-US" altLang="en-US" sz="1600">
                <a:latin typeface="Arial" panose="020B0604020202020204" pitchFamily="34" charset="0"/>
              </a:rPr>
              <a:t>	people should sort their trash to find out how much they waste</a:t>
            </a:r>
            <a:endParaRPr lang="en-US" altLang="en-US" sz="1600" b="1">
              <a:latin typeface="Arial" panose="020B0604020202020204" pitchFamily="34" charset="0"/>
            </a:endParaRPr>
          </a:p>
          <a:p>
            <a:pPr>
              <a:spcBef>
                <a:spcPct val="0"/>
              </a:spcBef>
              <a:buFontTx/>
              <a:buNone/>
            </a:pPr>
            <a:endParaRPr lang="en-US" altLang="en-US" sz="1600" b="1">
              <a:latin typeface="Arial" panose="020B0604020202020204" pitchFamily="34" charset="0"/>
            </a:endParaRPr>
          </a:p>
          <a:p>
            <a:pPr>
              <a:spcBef>
                <a:spcPct val="0"/>
              </a:spcBef>
              <a:buFontTx/>
              <a:buNone/>
            </a:pPr>
            <a:r>
              <a:rPr lang="en-US" altLang="en-US" sz="1600" b="1">
                <a:latin typeface="Arial" panose="020B0604020202020204" pitchFamily="34" charset="0"/>
              </a:rPr>
              <a:t>We don’t know a lot about food safety</a:t>
            </a:r>
            <a:endParaRPr lang="en-US" altLang="en-US" sz="1600">
              <a:latin typeface="Arial" panose="020B0604020202020204" pitchFamily="34" charset="0"/>
            </a:endParaRPr>
          </a:p>
          <a:p>
            <a:pPr>
              <a:spcBef>
                <a:spcPct val="0"/>
              </a:spcBef>
              <a:buFontTx/>
              <a:buNone/>
            </a:pPr>
            <a:r>
              <a:rPr lang="en-US" altLang="en-US" sz="1600">
                <a:latin typeface="Arial" panose="020B0604020202020204" pitchFamily="34" charset="0"/>
                <a:hlinkClick r:id="rId4"/>
              </a:rPr>
              <a:t>	Expiration dates are not tied to food safety</a:t>
            </a:r>
            <a:endParaRPr lang="en-US" altLang="en-US" sz="1600">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500"/>
                                        <p:tgtEl>
                                          <p:spTgt spid="7">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7">
                                            <p:txEl>
                                              <p:pRg st="2" end="2"/>
                                            </p:txEl>
                                          </p:spTgt>
                                        </p:tgtEl>
                                        <p:attrNameLst>
                                          <p:attrName>style.visibility</p:attrName>
                                        </p:attrNameLst>
                                      </p:cBhvr>
                                      <p:to>
                                        <p:strVal val="visible"/>
                                      </p:to>
                                    </p:set>
                                    <p:animEffect transition="in" filter="fade">
                                      <p:cBhvr>
                                        <p:cTn id="10" dur="500"/>
                                        <p:tgtEl>
                                          <p:spTgt spid="7">
                                            <p:txEl>
                                              <p:pRg st="2" end="2"/>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nodeType="clickEffect">
                                  <p:stCondLst>
                                    <p:cond delay="0"/>
                                  </p:stCondLst>
                                  <p:childTnLst>
                                    <p:set>
                                      <p:cBhvr>
                                        <p:cTn id="14" dur="1" fill="hold">
                                          <p:stCondLst>
                                            <p:cond delay="0"/>
                                          </p:stCondLst>
                                        </p:cTn>
                                        <p:tgtEl>
                                          <p:spTgt spid="7">
                                            <p:txEl>
                                              <p:pRg st="4" end="4"/>
                                            </p:txEl>
                                          </p:spTgt>
                                        </p:tgtEl>
                                        <p:attrNameLst>
                                          <p:attrName>style.visibility</p:attrName>
                                        </p:attrNameLst>
                                      </p:cBhvr>
                                      <p:to>
                                        <p:strVal val="visible"/>
                                      </p:to>
                                    </p:set>
                                    <p:animEffect transition="in" filter="fade">
                                      <p:cBhvr>
                                        <p:cTn id="15" dur="500"/>
                                        <p:tgtEl>
                                          <p:spTgt spid="7">
                                            <p:txEl>
                                              <p:pRg st="4" end="4"/>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0" presetClass="entr" presetSubtype="0" fill="hold" nodeType="clickEffect">
                                  <p:stCondLst>
                                    <p:cond delay="0"/>
                                  </p:stCondLst>
                                  <p:childTnLst>
                                    <p:set>
                                      <p:cBhvr>
                                        <p:cTn id="19" dur="1" fill="hold">
                                          <p:stCondLst>
                                            <p:cond delay="0"/>
                                          </p:stCondLst>
                                        </p:cTn>
                                        <p:tgtEl>
                                          <p:spTgt spid="7">
                                            <p:txEl>
                                              <p:pRg st="6" end="6"/>
                                            </p:txEl>
                                          </p:spTgt>
                                        </p:tgtEl>
                                        <p:attrNameLst>
                                          <p:attrName>style.visibility</p:attrName>
                                        </p:attrNameLst>
                                      </p:cBhvr>
                                      <p:to>
                                        <p:strVal val="visible"/>
                                      </p:to>
                                    </p:set>
                                    <p:animEffect transition="in" filter="fade">
                                      <p:cBhvr>
                                        <p:cTn id="20" dur="500"/>
                                        <p:tgtEl>
                                          <p:spTgt spid="7">
                                            <p:txEl>
                                              <p:pRg st="6" end="6"/>
                                            </p:txEl>
                                          </p:spTgt>
                                        </p:tgtEl>
                                      </p:cBhvr>
                                    </p:animEffect>
                                  </p:childTnLst>
                                </p:cTn>
                              </p:par>
                              <p:par>
                                <p:cTn id="21" presetID="10" presetClass="entr" presetSubtype="0" fill="hold" nodeType="with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animEffect transition="in" filter="fade">
                                      <p:cBhvr>
                                        <p:cTn id="23" dur="500"/>
                                        <p:tgtEl>
                                          <p:spTgt spid="7">
                                            <p:txEl>
                                              <p:pRg st="7" end="7"/>
                                            </p:txEl>
                                          </p:spTgt>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0" presetClass="entr" presetSubtype="0" fill="hold" nodeType="clickEffect">
                                  <p:stCondLst>
                                    <p:cond delay="0"/>
                                  </p:stCondLst>
                                  <p:childTnLst>
                                    <p:set>
                                      <p:cBhvr>
                                        <p:cTn id="27" dur="1" fill="hold">
                                          <p:stCondLst>
                                            <p:cond delay="0"/>
                                          </p:stCondLst>
                                        </p:cTn>
                                        <p:tgtEl>
                                          <p:spTgt spid="7">
                                            <p:txEl>
                                              <p:pRg st="9" end="9"/>
                                            </p:txEl>
                                          </p:spTgt>
                                        </p:tgtEl>
                                        <p:attrNameLst>
                                          <p:attrName>style.visibility</p:attrName>
                                        </p:attrNameLst>
                                      </p:cBhvr>
                                      <p:to>
                                        <p:strVal val="visible"/>
                                      </p:to>
                                    </p:set>
                                    <p:animEffect transition="in" filter="fade">
                                      <p:cBhvr>
                                        <p:cTn id="28" dur="500"/>
                                        <p:tgtEl>
                                          <p:spTgt spid="7">
                                            <p:txEl>
                                              <p:pRg st="9" end="9"/>
                                            </p:txEl>
                                          </p:spTgt>
                                        </p:tgtEl>
                                      </p:cBhvr>
                                    </p:animEffect>
                                  </p:childTnLst>
                                </p:cTn>
                              </p:par>
                              <p:par>
                                <p:cTn id="29" presetID="10" presetClass="entr" presetSubtype="0" fill="hold" nodeType="withEffect">
                                  <p:stCondLst>
                                    <p:cond delay="0"/>
                                  </p:stCondLst>
                                  <p:childTnLst>
                                    <p:set>
                                      <p:cBhvr>
                                        <p:cTn id="30" dur="1" fill="hold">
                                          <p:stCondLst>
                                            <p:cond delay="0"/>
                                          </p:stCondLst>
                                        </p:cTn>
                                        <p:tgtEl>
                                          <p:spTgt spid="7">
                                            <p:txEl>
                                              <p:pRg st="10" end="10"/>
                                            </p:txEl>
                                          </p:spTgt>
                                        </p:tgtEl>
                                        <p:attrNameLst>
                                          <p:attrName>style.visibility</p:attrName>
                                        </p:attrNameLst>
                                      </p:cBhvr>
                                      <p:to>
                                        <p:strVal val="visible"/>
                                      </p:to>
                                    </p:set>
                                    <p:animEffect transition="in" filter="fade">
                                      <p:cBhvr>
                                        <p:cTn id="31" dur="500"/>
                                        <p:tgtEl>
                                          <p:spTgt spid="7">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769938" y="228600"/>
            <a:ext cx="7346950" cy="1200150"/>
          </a:xfrm>
          <a:prstGeom prst="rect">
            <a:avLst/>
          </a:prstGeom>
          <a:noFill/>
        </p:spPr>
        <p:txBody>
          <a:bodyPr wrap="none">
            <a:spAutoFit/>
          </a:bodyPr>
          <a:lstStyle/>
          <a:p>
            <a:pPr>
              <a:defRPr/>
            </a:pPr>
            <a:r>
              <a:rPr lang="en-US" dirty="0"/>
              <a:t>Food waste solutions </a:t>
            </a:r>
          </a:p>
          <a:p>
            <a:pPr marL="285750" indent="-285750">
              <a:buFontTx/>
              <a:buChar char="-"/>
              <a:defRPr/>
            </a:pPr>
            <a:r>
              <a:rPr lang="en-US" dirty="0"/>
              <a:t>Consumer education that leads to behavioral changes</a:t>
            </a:r>
          </a:p>
          <a:p>
            <a:pPr marL="285750" indent="-285750">
              <a:buFontTx/>
              <a:buChar char="-"/>
              <a:defRPr/>
            </a:pPr>
            <a:r>
              <a:rPr lang="en-US" dirty="0"/>
              <a:t>Systemic changes that make food waste less likely/more expensive</a:t>
            </a:r>
          </a:p>
          <a:p>
            <a:pPr>
              <a:defRPr/>
            </a:pPr>
            <a:endParaRPr lang="en-US" dirty="0"/>
          </a:p>
        </p:txBody>
      </p:sp>
      <p:sp>
        <p:nvSpPr>
          <p:cNvPr id="29699" name="Rectangle 5"/>
          <p:cNvSpPr>
            <a:spLocks noChangeArrowheads="1"/>
          </p:cNvSpPr>
          <p:nvPr/>
        </p:nvSpPr>
        <p:spPr bwMode="auto">
          <a:xfrm>
            <a:off x="1620838" y="1519238"/>
            <a:ext cx="5341937"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latin typeface="Arial" panose="020B0604020202020204" pitchFamily="34" charset="0"/>
                <a:hlinkClick r:id="rId2"/>
              </a:rPr>
              <a:t>France to force big supermarkets to give unsold food to charities </a:t>
            </a:r>
            <a:endParaRPr lang="en-US" altLang="en-US" sz="1400">
              <a:latin typeface="Arial" panose="020B0604020202020204" pitchFamily="34" charset="0"/>
            </a:endParaRPr>
          </a:p>
        </p:txBody>
      </p:sp>
      <p:sp>
        <p:nvSpPr>
          <p:cNvPr id="29700" name="Rectangle 6"/>
          <p:cNvSpPr>
            <a:spLocks noChangeArrowheads="1"/>
          </p:cNvSpPr>
          <p:nvPr/>
        </p:nvSpPr>
        <p:spPr bwMode="auto">
          <a:xfrm>
            <a:off x="1600200" y="1981200"/>
            <a:ext cx="5618163"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latin typeface="Arial" panose="020B0604020202020204" pitchFamily="34" charset="0"/>
                <a:hlinkClick r:id="rId3"/>
              </a:rPr>
              <a:t>Germany Has An Ambitious Strategy To Halve Food Waste By 2030</a:t>
            </a:r>
            <a:endParaRPr lang="en-US" altLang="en-US" sz="1400">
              <a:latin typeface="Arial" panose="020B0604020202020204" pitchFamily="34" charset="0"/>
            </a:endParaRPr>
          </a:p>
        </p:txBody>
      </p:sp>
      <p:sp>
        <p:nvSpPr>
          <p:cNvPr id="29701" name="Rectangle 7"/>
          <p:cNvSpPr>
            <a:spLocks noChangeArrowheads="1"/>
          </p:cNvSpPr>
          <p:nvPr/>
        </p:nvSpPr>
        <p:spPr bwMode="auto">
          <a:xfrm>
            <a:off x="1600200" y="2522538"/>
            <a:ext cx="6553200" cy="52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400">
                <a:latin typeface="Arial" panose="020B0604020202020204" pitchFamily="34" charset="0"/>
                <a:hlinkClick r:id="rId4"/>
              </a:rPr>
              <a:t>USDA and EPA Join with Private Sector, Charitable Organizations to Set Nation's First Food Waste Reduction Goals</a:t>
            </a:r>
            <a:endParaRPr lang="en-US" altLang="en-US" sz="1400">
              <a:latin typeface="Arial" panose="020B0604020202020204" pitchFamily="34"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http://www.striveside.net/italy-large/Wheat%20Fields%20Niederdorfeldon%20Germany.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2571750"/>
            <a:ext cx="5715000" cy="428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9" name="Picture 4" descr="http://www.thecuttingedgenews.com/uploads/cmimg_2017.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886200" y="381000"/>
            <a:ext cx="502920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6" descr="http://rehab-my-site.com/kollel/wp-content/uploads/2008/05/wheat-field.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76200"/>
            <a:ext cx="4048125" cy="268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01" name="TextBox 4"/>
          <p:cNvSpPr txBox="1">
            <a:spLocks noChangeArrowheads="1"/>
          </p:cNvSpPr>
          <p:nvPr/>
        </p:nvSpPr>
        <p:spPr bwMode="auto">
          <a:xfrm>
            <a:off x="6588125" y="0"/>
            <a:ext cx="8509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Wheat</a:t>
            </a:r>
          </a:p>
        </p:txBody>
      </p:sp>
      <p:pic>
        <p:nvPicPr>
          <p:cNvPr id="4102" name="Picture 6"/>
          <p:cNvPicPr>
            <a:picLocks noChangeAspect="1" noChangeArrowheads="1"/>
          </p:cNvPicPr>
          <p:nvPr/>
        </p:nvPicPr>
        <p:blipFill>
          <a:blip r:embed="rId5" cstate="email">
            <a:extLst>
              <a:ext uri="{28A0092B-C50C-407E-A947-70E740481C1C}">
                <a14:useLocalDpi xmlns:a14="http://schemas.microsoft.com/office/drawing/2010/main"/>
              </a:ext>
            </a:extLst>
          </a:blip>
          <a:srcRect t="-29002"/>
          <a:stretch>
            <a:fillRect/>
          </a:stretch>
        </p:blipFill>
        <p:spPr bwMode="auto">
          <a:xfrm>
            <a:off x="4495800" y="3576638"/>
            <a:ext cx="4572000" cy="32051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a:spLocks noGrp="1"/>
          </p:cNvSpPr>
          <p:nvPr>
            <p:ph type="title"/>
          </p:nvPr>
        </p:nvSpPr>
        <p:spPr>
          <a:xfrm>
            <a:off x="425450" y="125413"/>
            <a:ext cx="7886700" cy="993775"/>
          </a:xfrm>
        </p:spPr>
        <p:txBody>
          <a:bodyPr/>
          <a:lstStyle/>
          <a:p>
            <a:pPr algn="l"/>
            <a:r>
              <a:rPr lang="en-US" altLang="en-US" sz="3600" smtClean="0"/>
              <a:t>Role of livestock in agriculture</a:t>
            </a:r>
          </a:p>
        </p:txBody>
      </p:sp>
      <p:sp>
        <p:nvSpPr>
          <p:cNvPr id="32771" name="Content Placeholder 2"/>
          <p:cNvSpPr>
            <a:spLocks noGrp="1"/>
          </p:cNvSpPr>
          <p:nvPr>
            <p:ph idx="1"/>
          </p:nvPr>
        </p:nvSpPr>
        <p:spPr>
          <a:xfrm>
            <a:off x="425450" y="927100"/>
            <a:ext cx="5872163" cy="3263900"/>
          </a:xfrm>
        </p:spPr>
        <p:txBody>
          <a:bodyPr/>
          <a:lstStyle/>
          <a:p>
            <a:r>
              <a:rPr lang="en-US" altLang="en-US" sz="1800" smtClean="0"/>
              <a:t>Synergy between the plants, animals, and humans</a:t>
            </a:r>
          </a:p>
          <a:p>
            <a:r>
              <a:rPr lang="en-US" altLang="en-US" sz="1800" smtClean="0"/>
              <a:t>Animal manure fertilizes, hooves aerate soils</a:t>
            </a:r>
          </a:p>
          <a:p>
            <a:r>
              <a:rPr lang="en-US" altLang="en-US" sz="1800" smtClean="0"/>
              <a:t>Ruminants can consume plants we can’t</a:t>
            </a:r>
          </a:p>
          <a:p>
            <a:r>
              <a:rPr lang="en-US" altLang="en-US" sz="1800" smtClean="0"/>
              <a:t>Can survive on areas not amenable for row crops</a:t>
            </a:r>
          </a:p>
          <a:p>
            <a:r>
              <a:rPr lang="en-US" altLang="en-US" sz="1800" smtClean="0"/>
              <a:t>Extra food source, available all year</a:t>
            </a:r>
          </a:p>
          <a:p>
            <a:r>
              <a:rPr lang="en-US" altLang="en-US" sz="1800" smtClean="0"/>
              <a:t>Where there is grassland there is hoofed mammal – co-evolved together</a:t>
            </a:r>
          </a:p>
          <a:p>
            <a:r>
              <a:rPr lang="en-US" altLang="en-US" sz="1800" i="1" smtClean="0"/>
              <a:t>Gun, Germs, and Steel</a:t>
            </a:r>
            <a:r>
              <a:rPr lang="en-US" altLang="en-US" sz="1800" smtClean="0"/>
              <a:t> – Jared Diamond</a:t>
            </a:r>
          </a:p>
          <a:p>
            <a:endParaRPr lang="en-US" altLang="en-US" sz="1800" smtClean="0"/>
          </a:p>
        </p:txBody>
      </p:sp>
      <p:pic>
        <p:nvPicPr>
          <p:cNvPr id="32772"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138988" y="4243388"/>
            <a:ext cx="1851025" cy="1389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3"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36613" y="4418013"/>
            <a:ext cx="2443162" cy="1414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4" name="Picture 5"/>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4006850" y="3725863"/>
            <a:ext cx="2935288" cy="2201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5" name="Picture 6"/>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459538" y="946150"/>
            <a:ext cx="2609850" cy="1957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6"/>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22325" y="1524000"/>
            <a:ext cx="4267200"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5" name="Title 1"/>
          <p:cNvSpPr>
            <a:spLocks noGrp="1"/>
          </p:cNvSpPr>
          <p:nvPr>
            <p:ph type="title"/>
          </p:nvPr>
        </p:nvSpPr>
        <p:spPr/>
        <p:txBody>
          <a:bodyPr/>
          <a:lstStyle/>
          <a:p>
            <a:r>
              <a:rPr lang="en-US" altLang="en-US" smtClean="0"/>
              <a:t>Ways of farming meat</a:t>
            </a:r>
          </a:p>
        </p:txBody>
      </p:sp>
      <p:sp>
        <p:nvSpPr>
          <p:cNvPr id="33796" name="TextBox 3"/>
          <p:cNvSpPr txBox="1">
            <a:spLocks noChangeArrowheads="1"/>
          </p:cNvSpPr>
          <p:nvPr/>
        </p:nvSpPr>
        <p:spPr bwMode="auto">
          <a:xfrm>
            <a:off x="228600" y="914400"/>
            <a:ext cx="14160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latin typeface="Arial" panose="020B0604020202020204" pitchFamily="34" charset="0"/>
              </a:rPr>
              <a:t>Pastureland</a:t>
            </a:r>
          </a:p>
        </p:txBody>
      </p:sp>
      <p:pic>
        <p:nvPicPr>
          <p:cNvPr id="33797"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092575" y="3581400"/>
            <a:ext cx="4560888" cy="3030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5"/>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76600" y="3925888"/>
            <a:ext cx="5715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4819" name="Title 1"/>
          <p:cNvSpPr>
            <a:spLocks noGrp="1"/>
          </p:cNvSpPr>
          <p:nvPr>
            <p:ph type="title"/>
          </p:nvPr>
        </p:nvSpPr>
        <p:spPr/>
        <p:txBody>
          <a:bodyPr/>
          <a:lstStyle/>
          <a:p>
            <a:r>
              <a:rPr lang="en-US" altLang="en-US" smtClean="0"/>
              <a:t>Ways of farming meat</a:t>
            </a:r>
          </a:p>
        </p:txBody>
      </p:sp>
      <p:sp>
        <p:nvSpPr>
          <p:cNvPr id="34820" name="TextBox 3"/>
          <p:cNvSpPr txBox="1">
            <a:spLocks noChangeArrowheads="1"/>
          </p:cNvSpPr>
          <p:nvPr/>
        </p:nvSpPr>
        <p:spPr bwMode="auto">
          <a:xfrm>
            <a:off x="228600" y="914400"/>
            <a:ext cx="130016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latin typeface="Arial" panose="020B0604020202020204" pitchFamily="34" charset="0"/>
              </a:rPr>
              <a:t>Rangeland</a:t>
            </a:r>
          </a:p>
        </p:txBody>
      </p:sp>
      <p:pic>
        <p:nvPicPr>
          <p:cNvPr id="34821"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 y="1447800"/>
            <a:ext cx="6867525" cy="3200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itle 1"/>
          <p:cNvSpPr>
            <a:spLocks noGrp="1"/>
          </p:cNvSpPr>
          <p:nvPr>
            <p:ph type="title"/>
          </p:nvPr>
        </p:nvSpPr>
        <p:spPr/>
        <p:txBody>
          <a:bodyPr/>
          <a:lstStyle/>
          <a:p>
            <a:r>
              <a:rPr lang="en-US" altLang="en-US" smtClean="0"/>
              <a:t>Ways of farming meat</a:t>
            </a:r>
          </a:p>
        </p:txBody>
      </p:sp>
      <p:sp>
        <p:nvSpPr>
          <p:cNvPr id="35843" name="TextBox 3"/>
          <p:cNvSpPr txBox="1">
            <a:spLocks noChangeArrowheads="1"/>
          </p:cNvSpPr>
          <p:nvPr/>
        </p:nvSpPr>
        <p:spPr bwMode="auto">
          <a:xfrm>
            <a:off x="228600" y="914400"/>
            <a:ext cx="178752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latin typeface="Arial" panose="020B0604020202020204" pitchFamily="34" charset="0"/>
                <a:hlinkClick r:id="rId2"/>
              </a:rPr>
              <a:t>Factory farming</a:t>
            </a:r>
            <a:endParaRPr lang="en-US" altLang="en-US" sz="1800">
              <a:latin typeface="Arial" panose="020B0604020202020204" pitchFamily="34" charset="0"/>
            </a:endParaRPr>
          </a:p>
        </p:txBody>
      </p:sp>
      <p:pic>
        <p:nvPicPr>
          <p:cNvPr id="35844"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 y="1676400"/>
            <a:ext cx="862965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5" name="Picture 6"/>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bwMode="auto">
          <a:xfrm>
            <a:off x="4267200" y="3876675"/>
            <a:ext cx="4419600" cy="282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6" name="Picture 7"/>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15913" y="3965575"/>
            <a:ext cx="3927475" cy="255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657600" y="2274888"/>
            <a:ext cx="4581525" cy="457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2"/>
          <p:cNvSpPr txBox="1">
            <a:spLocks noChangeArrowheads="1"/>
          </p:cNvSpPr>
          <p:nvPr/>
        </p:nvSpPr>
        <p:spPr bwMode="auto">
          <a:xfrm>
            <a:off x="304800" y="212725"/>
            <a:ext cx="8562975" cy="157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FontTx/>
              <a:buNone/>
            </a:pPr>
            <a:r>
              <a:rPr lang="en-US" altLang="en-US" b="1">
                <a:latin typeface="Arial" panose="020B0604020202020204" pitchFamily="34" charset="0"/>
              </a:rPr>
              <a:t>Environment, Power, and Society</a:t>
            </a:r>
          </a:p>
          <a:p>
            <a:pPr algn="ctr">
              <a:spcBef>
                <a:spcPct val="0"/>
              </a:spcBef>
              <a:buFontTx/>
              <a:buNone/>
            </a:pPr>
            <a:r>
              <a:rPr lang="en-US" altLang="en-US">
                <a:latin typeface="Arial" panose="020B0604020202020204" pitchFamily="34" charset="0"/>
              </a:rPr>
              <a:t>Role of thermodynamics and energetics in human society</a:t>
            </a:r>
            <a:r>
              <a:rPr lang="en-US" altLang="en-US" b="1">
                <a:latin typeface="Arial" panose="020B0604020202020204" pitchFamily="34" charset="0"/>
              </a:rPr>
              <a:t> </a:t>
            </a:r>
            <a:r>
              <a:rPr lang="en-US" altLang="en-US">
                <a:latin typeface="Arial" panose="020B0604020202020204" pitchFamily="34" charset="0"/>
              </a:rPr>
              <a:t>(HT Odum, 1971)</a:t>
            </a:r>
          </a:p>
        </p:txBody>
      </p:sp>
      <p:pic>
        <p:nvPicPr>
          <p:cNvPr id="3072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04800" y="1676400"/>
            <a:ext cx="2057400"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057275" y="1371600"/>
            <a:ext cx="6699250" cy="432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extBox 1"/>
          <p:cNvSpPr txBox="1">
            <a:spLocks noChangeArrowheads="1"/>
          </p:cNvSpPr>
          <p:nvPr/>
        </p:nvSpPr>
        <p:spPr bwMode="auto">
          <a:xfrm>
            <a:off x="838200" y="1066800"/>
            <a:ext cx="3492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Livestock and poultry production</a:t>
            </a:r>
          </a:p>
        </p:txBody>
      </p:sp>
      <p:pic>
        <p:nvPicPr>
          <p:cNvPr id="36867" name="Picture 5"/>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2895600"/>
            <a:ext cx="5476875" cy="3238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868" name="Picture 6"/>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81600" y="381000"/>
            <a:ext cx="3335338" cy="2384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TextBox 10"/>
          <p:cNvSpPr txBox="1">
            <a:spLocks noChangeArrowheads="1"/>
          </p:cNvSpPr>
          <p:nvPr/>
        </p:nvSpPr>
        <p:spPr bwMode="auto">
          <a:xfrm>
            <a:off x="0" y="4419600"/>
            <a:ext cx="4876800"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b="1"/>
              <a:t>What is a CAFO?</a:t>
            </a:r>
          </a:p>
          <a:p>
            <a:pPr eaLnBrk="1" hangingPunct="1">
              <a:spcBef>
                <a:spcPct val="0"/>
              </a:spcBef>
              <a:buFontTx/>
              <a:buNone/>
            </a:pPr>
            <a:r>
              <a:rPr lang="en-US" altLang="en-US" sz="1800" b="1"/>
              <a:t>Agricultural operations where animals are kept and raised in confined situations. CAFOs congregate animals, feed, manure and urine, dead animals, and production operations on a small land area. Feed is brought to the animals rather than the animals grazing or otherwise seeking feed in pastures, fields, or on rangeland</a:t>
            </a:r>
            <a:endParaRPr lang="en-US" altLang="en-US" sz="1800"/>
          </a:p>
        </p:txBody>
      </p:sp>
      <p:sp>
        <p:nvSpPr>
          <p:cNvPr id="37891" name="Rectangle 11"/>
          <p:cNvSpPr>
            <a:spLocks noChangeArrowheads="1"/>
          </p:cNvSpPr>
          <p:nvPr/>
        </p:nvSpPr>
        <p:spPr bwMode="auto">
          <a:xfrm>
            <a:off x="5791200" y="2438400"/>
            <a:ext cx="3048000"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Concentrated/Confined Animal Feeding Operations (CAFOs)</a:t>
            </a:r>
          </a:p>
        </p:txBody>
      </p:sp>
      <p:pic>
        <p:nvPicPr>
          <p:cNvPr id="37892" name="Picture 6" descr="Interior of a hog confinement barn or piggery">
            <a:hlinkClick r:id="rId2" tooltip="Interior of a hog confinement barn or piggery"/>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048375" y="304800"/>
            <a:ext cx="2638425" cy="1885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3" name="Picture 8" descr="http://toxics.usgs.gov/photo_gallery/photos/emer_cont/CAFO_hogs.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6200" y="66675"/>
            <a:ext cx="5715000" cy="4276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894"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683125" y="4419600"/>
            <a:ext cx="4470400" cy="243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descr="Image:Florida chicken house.jpg">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243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915" name="TextBox 4"/>
          <p:cNvSpPr txBox="1">
            <a:spLocks noChangeArrowheads="1"/>
          </p:cNvSpPr>
          <p:nvPr/>
        </p:nvSpPr>
        <p:spPr bwMode="auto">
          <a:xfrm>
            <a:off x="9525" y="6248400"/>
            <a:ext cx="9134475"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600">
                <a:latin typeface="Arial" panose="020B0604020202020204" pitchFamily="34" charset="0"/>
              </a:rPr>
              <a:t>2017 Poultry slaughtered: Chickens: 9,050,716,000; Turkeys: 241,677,000; Ducks: 26,628,000</a:t>
            </a:r>
          </a:p>
        </p:txBody>
      </p:sp>
      <p:sp>
        <p:nvSpPr>
          <p:cNvPr id="38916" name="TextBox 1"/>
          <p:cNvSpPr txBox="1">
            <a:spLocks noChangeArrowheads="1"/>
          </p:cNvSpPr>
          <p:nvPr/>
        </p:nvSpPr>
        <p:spPr bwMode="auto">
          <a:xfrm>
            <a:off x="457200" y="6550025"/>
            <a:ext cx="2546350"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latin typeface="Arial" panose="020B0604020202020204" pitchFamily="34" charset="0"/>
                <a:hlinkClick r:id="rId4"/>
              </a:rPr>
              <a:t>National Agricultural Statistics</a:t>
            </a:r>
            <a:endParaRPr lang="en-US" altLang="en-US" sz="1400">
              <a:latin typeface="Arial" panose="020B0604020202020204" pitchFamily="34" charset="0"/>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descr="http://upload.wikimedia.org/wikipedia/commons/7/7c/Industrial-Chicken-Coop.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5916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39" name="TextBox 1"/>
          <p:cNvSpPr txBox="1">
            <a:spLocks noChangeArrowheads="1"/>
          </p:cNvSpPr>
          <p:nvPr/>
        </p:nvSpPr>
        <p:spPr bwMode="auto">
          <a:xfrm>
            <a:off x="252413" y="6096000"/>
            <a:ext cx="82296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U.S. egg production in 2017: Total 105.7 billion; 92.1 billion table eggs and 13.6 billion hatching eggs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www.e85nj.org/media/corn_fiel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81000" y="533400"/>
            <a:ext cx="3352800" cy="3808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3" name="Picture 4" descr="http://library.thinkquest.org/20331/images/cornfield00644.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038600" y="2743200"/>
            <a:ext cx="47625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4" name="TextBox 3"/>
          <p:cNvSpPr txBox="1">
            <a:spLocks noChangeArrowheads="1"/>
          </p:cNvSpPr>
          <p:nvPr/>
        </p:nvSpPr>
        <p:spPr bwMode="auto">
          <a:xfrm>
            <a:off x="4191000" y="228600"/>
            <a:ext cx="6842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Corn</a:t>
            </a:r>
          </a:p>
        </p:txBody>
      </p:sp>
      <p:pic>
        <p:nvPicPr>
          <p:cNvPr id="5125"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63538" y="4448175"/>
            <a:ext cx="2789237" cy="2105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6" name="Picture 6"/>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334000" y="381000"/>
            <a:ext cx="3505200" cy="2190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4" descr="http://www.creationcsp.org/uploaded_images/DSC01372-701024.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TextBox 1"/>
          <p:cNvSpPr txBox="1">
            <a:spLocks noChangeArrowheads="1"/>
          </p:cNvSpPr>
          <p:nvPr/>
        </p:nvSpPr>
        <p:spPr bwMode="auto">
          <a:xfrm>
            <a:off x="381000" y="533400"/>
            <a:ext cx="73914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latin typeface="Arial" panose="020B0604020202020204" pitchFamily="34" charset="0"/>
              </a:rPr>
              <a:t>Poor agricultural practices lead to:</a:t>
            </a:r>
          </a:p>
          <a:p>
            <a:pPr lvl="1">
              <a:spcBef>
                <a:spcPct val="0"/>
              </a:spcBef>
              <a:buFont typeface="Arial" panose="020B0604020202020204" pitchFamily="34" charset="0"/>
              <a:buChar char="•"/>
            </a:pPr>
            <a:r>
              <a:rPr lang="en-US" altLang="en-US" sz="1800">
                <a:latin typeface="Arial" panose="020B0604020202020204" pitchFamily="34" charset="0"/>
              </a:rPr>
              <a:t>soil erosion (potentially desertification), </a:t>
            </a:r>
          </a:p>
          <a:p>
            <a:pPr lvl="1">
              <a:spcBef>
                <a:spcPct val="0"/>
              </a:spcBef>
              <a:buFont typeface="Arial" panose="020B0604020202020204" pitchFamily="34" charset="0"/>
              <a:buChar char="•"/>
            </a:pPr>
            <a:r>
              <a:rPr lang="en-US" altLang="en-US" sz="1800">
                <a:latin typeface="Arial" panose="020B0604020202020204" pitchFamily="34" charset="0"/>
              </a:rPr>
              <a:t>nutrient depletion, </a:t>
            </a:r>
          </a:p>
          <a:p>
            <a:pPr lvl="1">
              <a:spcBef>
                <a:spcPct val="0"/>
              </a:spcBef>
              <a:buFont typeface="Arial" panose="020B0604020202020204" pitchFamily="34" charset="0"/>
              <a:buChar char="•"/>
            </a:pPr>
            <a:r>
              <a:rPr lang="en-US" altLang="en-US" sz="1800">
                <a:latin typeface="Arial" panose="020B0604020202020204" pitchFamily="34" charset="0"/>
              </a:rPr>
              <a:t>biodiversity loss (habitat loss and introduced chemicals), </a:t>
            </a:r>
          </a:p>
          <a:p>
            <a:pPr lvl="1">
              <a:spcBef>
                <a:spcPct val="0"/>
              </a:spcBef>
              <a:buFont typeface="Arial" panose="020B0604020202020204" pitchFamily="34" charset="0"/>
              <a:buChar char="•"/>
            </a:pPr>
            <a:r>
              <a:rPr lang="en-US" altLang="en-US" sz="1800">
                <a:latin typeface="Arial" panose="020B0604020202020204" pitchFamily="34" charset="0"/>
              </a:rPr>
              <a:t>overuse of fertilizers (eutrophication), </a:t>
            </a:r>
          </a:p>
          <a:p>
            <a:pPr lvl="1">
              <a:spcBef>
                <a:spcPct val="0"/>
              </a:spcBef>
              <a:buFont typeface="Arial" panose="020B0604020202020204" pitchFamily="34" charset="0"/>
              <a:buChar char="•"/>
            </a:pPr>
            <a:r>
              <a:rPr lang="en-US" altLang="en-US" sz="1800">
                <a:latin typeface="Arial" panose="020B0604020202020204" pitchFamily="34" charset="0"/>
              </a:rPr>
              <a:t>high energy use, </a:t>
            </a:r>
          </a:p>
          <a:p>
            <a:pPr lvl="1">
              <a:spcBef>
                <a:spcPct val="0"/>
              </a:spcBef>
              <a:buFont typeface="Arial" panose="020B0604020202020204" pitchFamily="34" charset="0"/>
              <a:buChar char="•"/>
            </a:pPr>
            <a:r>
              <a:rPr lang="en-US" altLang="en-US" sz="1800">
                <a:latin typeface="Arial" panose="020B0604020202020204" pitchFamily="34" charset="0"/>
              </a:rPr>
              <a:t>unhealthy labor conditions, </a:t>
            </a:r>
          </a:p>
          <a:p>
            <a:pPr lvl="1">
              <a:spcBef>
                <a:spcPct val="0"/>
              </a:spcBef>
              <a:buFont typeface="Arial" panose="020B0604020202020204" pitchFamily="34" charset="0"/>
              <a:buChar char="•"/>
            </a:pPr>
            <a:r>
              <a:rPr lang="en-US" altLang="en-US" sz="1800">
                <a:latin typeface="Arial" panose="020B0604020202020204" pitchFamily="34" charset="0"/>
              </a:rPr>
              <a:t>animal abuse, </a:t>
            </a:r>
          </a:p>
          <a:p>
            <a:pPr lvl="1">
              <a:spcBef>
                <a:spcPct val="0"/>
              </a:spcBef>
              <a:buFont typeface="Arial" panose="020B0604020202020204" pitchFamily="34" charset="0"/>
              <a:buChar char="•"/>
            </a:pPr>
            <a:r>
              <a:rPr lang="en-US" altLang="en-US" sz="1800">
                <a:latin typeface="Arial" panose="020B0604020202020204" pitchFamily="34" charset="0"/>
              </a:rPr>
              <a:t>high use of antibiotics (leading to resistant strains), </a:t>
            </a:r>
          </a:p>
          <a:p>
            <a:pPr lvl="1">
              <a:spcBef>
                <a:spcPct val="0"/>
              </a:spcBef>
              <a:buFont typeface="Arial" panose="020B0604020202020204" pitchFamily="34" charset="0"/>
              <a:buChar char="•"/>
            </a:pPr>
            <a:r>
              <a:rPr lang="en-US" altLang="en-US" sz="1800">
                <a:latin typeface="Arial" panose="020B0604020202020204" pitchFamily="34" charset="0"/>
              </a:rPr>
              <a:t>climate change, </a:t>
            </a:r>
          </a:p>
          <a:p>
            <a:pPr lvl="1">
              <a:spcBef>
                <a:spcPct val="0"/>
              </a:spcBef>
              <a:buFont typeface="Arial" panose="020B0604020202020204" pitchFamily="34" charset="0"/>
              <a:buChar char="•"/>
            </a:pPr>
            <a:r>
              <a:rPr lang="en-US" altLang="en-US" sz="1800">
                <a:latin typeface="Arial" panose="020B0604020202020204" pitchFamily="34" charset="0"/>
              </a:rPr>
              <a:t>…</a:t>
            </a:r>
          </a:p>
          <a:p>
            <a:pPr>
              <a:spcBef>
                <a:spcPct val="0"/>
              </a:spcBef>
              <a:buFontTx/>
              <a:buNone/>
            </a:pPr>
            <a:r>
              <a:rPr lang="en-US" altLang="en-US" sz="1800">
                <a:latin typeface="Arial" panose="020B0604020202020204" pitchFamily="34" charset="0"/>
              </a:rPr>
              <a:t> </a:t>
            </a:r>
          </a:p>
        </p:txBody>
      </p:sp>
      <p:pic>
        <p:nvPicPr>
          <p:cNvPr id="41987"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096000" y="4495800"/>
            <a:ext cx="2571750" cy="1771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8"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352800" y="4648200"/>
            <a:ext cx="2552700" cy="1790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Picture 4"/>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6350" y="4743450"/>
            <a:ext cx="2847975"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90" name="Picture 5"/>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6477000" y="2362200"/>
            <a:ext cx="2466975"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descr="http://www.dingdarling.org/cartoons/470403.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354013"/>
            <a:ext cx="5029200" cy="650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1" name="Text Box 3"/>
          <p:cNvSpPr txBox="1">
            <a:spLocks noChangeArrowheads="1"/>
          </p:cNvSpPr>
          <p:nvPr/>
        </p:nvSpPr>
        <p:spPr bwMode="auto">
          <a:xfrm>
            <a:off x="5181600" y="762000"/>
            <a:ext cx="3962400" cy="301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a:solidFill>
                  <a:srgbClr val="000033"/>
                </a:solidFill>
                <a:latin typeface="Arial" panose="020B0604020202020204" pitchFamily="34" charset="0"/>
              </a:rPr>
              <a:t>"the top soil which goes swirling by in our rivers at flood stage may look like mud to you but it is beefsteak and potatoes, ham and eggs and homemade bread with jam on it."</a:t>
            </a:r>
          </a:p>
        </p:txBody>
      </p:sp>
      <p:grpSp>
        <p:nvGrpSpPr>
          <p:cNvPr id="43012" name="Group 4"/>
          <p:cNvGrpSpPr>
            <a:grpSpLocks/>
          </p:cNvGrpSpPr>
          <p:nvPr/>
        </p:nvGrpSpPr>
        <p:grpSpPr bwMode="auto">
          <a:xfrm>
            <a:off x="0" y="0"/>
            <a:ext cx="7510463" cy="1187450"/>
            <a:chOff x="0" y="0"/>
            <a:chExt cx="4731" cy="748"/>
          </a:xfrm>
        </p:grpSpPr>
        <p:sp>
          <p:nvSpPr>
            <p:cNvPr id="43014" name="Rectangle 5"/>
            <p:cNvSpPr>
              <a:spLocks noChangeArrowheads="1"/>
            </p:cNvSpPr>
            <p:nvPr/>
          </p:nvSpPr>
          <p:spPr bwMode="auto">
            <a:xfrm>
              <a:off x="0" y="0"/>
              <a:ext cx="2756"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latin typeface="Arial" panose="020B0604020202020204" pitchFamily="34" charset="0"/>
              </a:endParaRPr>
            </a:p>
          </p:txBody>
        </p:sp>
        <p:sp>
          <p:nvSpPr>
            <p:cNvPr id="43015" name="Rectangle 6"/>
            <p:cNvSpPr>
              <a:spLocks noChangeArrowheads="1"/>
            </p:cNvSpPr>
            <p:nvPr/>
          </p:nvSpPr>
          <p:spPr bwMode="auto">
            <a:xfrm>
              <a:off x="0" y="0"/>
              <a:ext cx="4731" cy="7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800" b="1">
                  <a:solidFill>
                    <a:srgbClr val="000033"/>
                  </a:solidFill>
                  <a:latin typeface="Arial" panose="020B0604020202020204" pitchFamily="34" charset="0"/>
                </a:rPr>
                <a:t>What that Mud in Our Rivers Adds up to Each Year</a:t>
              </a:r>
              <a:br>
                <a:rPr lang="en-US" altLang="en-US" sz="1800" b="1">
                  <a:solidFill>
                    <a:srgbClr val="000033"/>
                  </a:solidFill>
                  <a:latin typeface="Arial" panose="020B0604020202020204" pitchFamily="34" charset="0"/>
                </a:rPr>
              </a:br>
              <a:endParaRPr lang="en-US" altLang="en-US" sz="1800">
                <a:latin typeface="Arial" panose="020B0604020202020204" pitchFamily="34" charset="0"/>
              </a:endParaRPr>
            </a:p>
            <a:p>
              <a:pPr algn="ctr">
                <a:spcBef>
                  <a:spcPct val="0"/>
                </a:spcBef>
                <a:buFontTx/>
                <a:buNone/>
              </a:pPr>
              <a:endParaRPr lang="en-US" altLang="en-US" sz="1800">
                <a:latin typeface="Arial" panose="020B0604020202020204" pitchFamily="34" charset="0"/>
              </a:endParaRPr>
            </a:p>
          </p:txBody>
        </p:sp>
      </p:grpSp>
      <p:sp>
        <p:nvSpPr>
          <p:cNvPr id="43013" name="TextBox 1"/>
          <p:cNvSpPr txBox="1">
            <a:spLocks noChangeArrowheads="1"/>
          </p:cNvSpPr>
          <p:nvPr/>
        </p:nvSpPr>
        <p:spPr bwMode="auto">
          <a:xfrm>
            <a:off x="5410200" y="5486400"/>
            <a:ext cx="34829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800">
                <a:latin typeface="Arial" panose="020B0604020202020204" pitchFamily="34" charset="0"/>
              </a:rPr>
              <a:t>Erosion and soil loss</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0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Box 1"/>
          <p:cNvSpPr txBox="1">
            <a:spLocks noChangeArrowheads="1"/>
          </p:cNvSpPr>
          <p:nvPr/>
        </p:nvSpPr>
        <p:spPr bwMode="auto">
          <a:xfrm>
            <a:off x="685800" y="457200"/>
            <a:ext cx="5476179" cy="5447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400" dirty="0">
                <a:latin typeface="Arial" panose="020B0604020202020204" pitchFamily="34" charset="0"/>
              </a:rPr>
              <a:t>Alternatives to conventional agriculture</a:t>
            </a:r>
          </a:p>
          <a:p>
            <a:pPr eaLnBrk="1" hangingPunct="1">
              <a:spcBef>
                <a:spcPct val="0"/>
              </a:spcBef>
              <a:buFontTx/>
              <a:buNone/>
            </a:pPr>
            <a:endParaRPr lang="en-US" altLang="en-US" sz="1800" dirty="0">
              <a:latin typeface="Arial" panose="020B0604020202020204" pitchFamily="34" charset="0"/>
            </a:endParaRPr>
          </a:p>
          <a:p>
            <a:pPr eaLnBrk="1" hangingPunct="1">
              <a:spcBef>
                <a:spcPct val="0"/>
              </a:spcBef>
              <a:buFontTx/>
              <a:buNone/>
            </a:pPr>
            <a:r>
              <a:rPr lang="en-US" altLang="en-US" sz="1800" dirty="0">
                <a:latin typeface="Arial" panose="020B0604020202020204" pitchFamily="34" charset="0"/>
              </a:rPr>
              <a:t>Ways to reduce erosion</a:t>
            </a:r>
          </a:p>
          <a:p>
            <a:pPr lvl="1" eaLnBrk="1" hangingPunct="1">
              <a:spcBef>
                <a:spcPct val="0"/>
              </a:spcBef>
              <a:buFontTx/>
              <a:buNone/>
            </a:pPr>
            <a:r>
              <a:rPr lang="en-US" altLang="en-US" sz="1800" dirty="0">
                <a:latin typeface="Arial" panose="020B0604020202020204" pitchFamily="34" charset="0"/>
              </a:rPr>
              <a:t>Contour plowing</a:t>
            </a:r>
          </a:p>
          <a:p>
            <a:pPr lvl="1" eaLnBrk="1" hangingPunct="1">
              <a:spcBef>
                <a:spcPct val="0"/>
              </a:spcBef>
              <a:buFontTx/>
              <a:buNone/>
            </a:pPr>
            <a:r>
              <a:rPr lang="en-US" altLang="en-US" sz="1800" dirty="0">
                <a:latin typeface="Arial" panose="020B0604020202020204" pitchFamily="34" charset="0"/>
              </a:rPr>
              <a:t>Terracing</a:t>
            </a:r>
          </a:p>
          <a:p>
            <a:pPr lvl="1" eaLnBrk="1" hangingPunct="1">
              <a:spcBef>
                <a:spcPct val="0"/>
              </a:spcBef>
              <a:buFontTx/>
              <a:buNone/>
            </a:pPr>
            <a:r>
              <a:rPr lang="en-US" altLang="en-US" sz="1800" dirty="0">
                <a:latin typeface="Arial" panose="020B0604020202020204" pitchFamily="34" charset="0"/>
              </a:rPr>
              <a:t>Strip cropping</a:t>
            </a:r>
          </a:p>
          <a:p>
            <a:pPr lvl="1" eaLnBrk="1" hangingPunct="1">
              <a:spcBef>
                <a:spcPct val="0"/>
              </a:spcBef>
              <a:buFont typeface="Arial" panose="020B0604020202020204" pitchFamily="34" charset="0"/>
              <a:buNone/>
            </a:pPr>
            <a:r>
              <a:rPr lang="en-US" altLang="en-US" sz="1800" dirty="0">
                <a:latin typeface="Arial" panose="020B0604020202020204" pitchFamily="34" charset="0"/>
              </a:rPr>
              <a:t>No till farming</a:t>
            </a:r>
          </a:p>
          <a:p>
            <a:pPr lvl="1" eaLnBrk="1" hangingPunct="1">
              <a:spcBef>
                <a:spcPct val="0"/>
              </a:spcBef>
              <a:buFontTx/>
              <a:buNone/>
            </a:pPr>
            <a:endParaRPr lang="en-US" altLang="en-US" sz="1800" dirty="0">
              <a:latin typeface="Arial" panose="020B0604020202020204" pitchFamily="34" charset="0"/>
            </a:endParaRPr>
          </a:p>
          <a:p>
            <a:pPr eaLnBrk="1" hangingPunct="1">
              <a:spcBef>
                <a:spcPct val="0"/>
              </a:spcBef>
              <a:buFontTx/>
              <a:buNone/>
            </a:pPr>
            <a:r>
              <a:rPr lang="en-US" altLang="en-US" sz="1800" dirty="0">
                <a:latin typeface="Arial" panose="020B0604020202020204" pitchFamily="34" charset="0"/>
              </a:rPr>
              <a:t>Ways to maintain soil fertility</a:t>
            </a:r>
          </a:p>
          <a:p>
            <a:pPr lvl="1" eaLnBrk="1" hangingPunct="1">
              <a:spcBef>
                <a:spcPct val="0"/>
              </a:spcBef>
              <a:buFontTx/>
              <a:buNone/>
            </a:pPr>
            <a:r>
              <a:rPr lang="en-US" altLang="en-US" sz="1800" dirty="0">
                <a:latin typeface="Arial" panose="020B0604020202020204" pitchFamily="34" charset="0"/>
              </a:rPr>
              <a:t>Strip cropping </a:t>
            </a:r>
          </a:p>
          <a:p>
            <a:pPr lvl="1" eaLnBrk="1" hangingPunct="1">
              <a:spcBef>
                <a:spcPct val="0"/>
              </a:spcBef>
              <a:buFontTx/>
              <a:buNone/>
            </a:pPr>
            <a:r>
              <a:rPr lang="en-US" altLang="en-US" sz="1800" dirty="0">
                <a:latin typeface="Arial" panose="020B0604020202020204" pitchFamily="34" charset="0"/>
              </a:rPr>
              <a:t>Crop rotation</a:t>
            </a:r>
          </a:p>
          <a:p>
            <a:pPr lvl="1" eaLnBrk="1" hangingPunct="1">
              <a:spcBef>
                <a:spcPct val="0"/>
              </a:spcBef>
              <a:buFont typeface="Arial" panose="020B0604020202020204" pitchFamily="34" charset="0"/>
              <a:buNone/>
            </a:pPr>
            <a:r>
              <a:rPr lang="en-US" altLang="en-US" sz="1800" dirty="0">
                <a:latin typeface="Arial" panose="020B0604020202020204" pitchFamily="34" charset="0"/>
              </a:rPr>
              <a:t>Cover crops </a:t>
            </a:r>
          </a:p>
          <a:p>
            <a:pPr lvl="1" eaLnBrk="1" hangingPunct="1">
              <a:spcBef>
                <a:spcPct val="0"/>
              </a:spcBef>
              <a:buFontTx/>
              <a:buNone/>
            </a:pPr>
            <a:r>
              <a:rPr lang="en-US" altLang="en-US" sz="1800" dirty="0">
                <a:latin typeface="Arial" panose="020B0604020202020204" pitchFamily="34" charset="0"/>
              </a:rPr>
              <a:t>Leaving land fallow</a:t>
            </a:r>
          </a:p>
          <a:p>
            <a:pPr lvl="1" eaLnBrk="1" hangingPunct="1">
              <a:spcBef>
                <a:spcPct val="0"/>
              </a:spcBef>
              <a:buFontTx/>
              <a:buNone/>
            </a:pPr>
            <a:r>
              <a:rPr lang="en-US" altLang="en-US" sz="1800" dirty="0">
                <a:latin typeface="Arial" panose="020B0604020202020204" pitchFamily="34" charset="0"/>
              </a:rPr>
              <a:t>Polyculture</a:t>
            </a:r>
          </a:p>
          <a:p>
            <a:pPr lvl="1" eaLnBrk="1" hangingPunct="1">
              <a:spcBef>
                <a:spcPct val="0"/>
              </a:spcBef>
              <a:buFontTx/>
              <a:buNone/>
            </a:pPr>
            <a:r>
              <a:rPr lang="en-US" altLang="en-US" sz="1800" dirty="0">
                <a:latin typeface="Arial" panose="020B0604020202020204" pitchFamily="34" charset="0"/>
              </a:rPr>
              <a:t>Permaculture</a:t>
            </a:r>
          </a:p>
          <a:p>
            <a:pPr eaLnBrk="1" hangingPunct="1">
              <a:spcBef>
                <a:spcPct val="0"/>
              </a:spcBef>
              <a:buFontTx/>
              <a:buNone/>
            </a:pPr>
            <a:endParaRPr lang="en-US" altLang="en-US" sz="1800" dirty="0">
              <a:latin typeface="Arial" panose="020B0604020202020204" pitchFamily="34" charset="0"/>
            </a:endParaRPr>
          </a:p>
          <a:p>
            <a:pPr eaLnBrk="1" hangingPunct="1">
              <a:spcBef>
                <a:spcPct val="0"/>
              </a:spcBef>
              <a:buFont typeface="Arial" panose="020B0604020202020204" pitchFamily="34" charset="0"/>
              <a:buNone/>
            </a:pPr>
            <a:r>
              <a:rPr lang="en-US" altLang="en-US" sz="1800" dirty="0">
                <a:latin typeface="Arial" panose="020B0604020202020204" pitchFamily="34" charset="0"/>
              </a:rPr>
              <a:t>Urban farming</a:t>
            </a:r>
          </a:p>
          <a:p>
            <a:pPr eaLnBrk="1" hangingPunct="1">
              <a:spcBef>
                <a:spcPct val="0"/>
              </a:spcBef>
              <a:buFontTx/>
              <a:buNone/>
            </a:pPr>
            <a:endParaRPr lang="en-US" altLang="en-US" sz="1800" dirty="0">
              <a:latin typeface="Arial" panose="020B0604020202020204" pitchFamily="34" charset="0"/>
            </a:endParaRPr>
          </a:p>
          <a:p>
            <a:pPr eaLnBrk="1" hangingPunct="1">
              <a:spcBef>
                <a:spcPct val="0"/>
              </a:spcBef>
              <a:buFontTx/>
              <a:buNone/>
            </a:pPr>
            <a:r>
              <a:rPr lang="en-US" altLang="en-US" sz="1800" dirty="0">
                <a:latin typeface="Arial" panose="020B0604020202020204" pitchFamily="34" charset="0"/>
              </a:rPr>
              <a:t>Organic farming</a:t>
            </a:r>
          </a:p>
        </p:txBody>
      </p:sp>
      <p:pic>
        <p:nvPicPr>
          <p:cNvPr id="44035"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257800" y="1127125"/>
            <a:ext cx="3792538" cy="24098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4036"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10200" y="4572000"/>
            <a:ext cx="2857500" cy="1905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descr="This chart shows the different methods of farming visually"/>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52650" y="304800"/>
            <a:ext cx="5010150" cy="3676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5059" name="Picture 2" descr="http://www.ipm.iastate.edu/ipm/icm/files/images/Notill-soy2-MCarlton.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3962400"/>
            <a:ext cx="4800600" cy="269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5060" name="TextBox 3"/>
          <p:cNvSpPr txBox="1">
            <a:spLocks noChangeArrowheads="1"/>
          </p:cNvSpPr>
          <p:nvPr/>
        </p:nvSpPr>
        <p:spPr bwMode="auto">
          <a:xfrm>
            <a:off x="5638800" y="4724400"/>
            <a:ext cx="15224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No till farming</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http://www.nrcs.usda.gov/news/thisweek/images/contill.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500" y="-136525"/>
            <a:ext cx="9525000" cy="680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TextBox 1"/>
          <p:cNvSpPr txBox="1">
            <a:spLocks noChangeArrowheads="1"/>
          </p:cNvSpPr>
          <p:nvPr/>
        </p:nvSpPr>
        <p:spPr bwMode="auto">
          <a:xfrm>
            <a:off x="1295400" y="381000"/>
            <a:ext cx="7481888"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Contour planting and strip cropping</a:t>
            </a:r>
          </a:p>
          <a:p>
            <a:pPr eaLnBrk="1" hangingPunct="1">
              <a:spcBef>
                <a:spcPct val="0"/>
              </a:spcBef>
              <a:buFontTx/>
              <a:buNone/>
            </a:pPr>
            <a:r>
              <a:rPr lang="en-US" altLang="en-US" sz="1800"/>
              <a:t>Farming with row patterns nearly level around the hill—not up and down hill. </a:t>
            </a:r>
          </a:p>
        </p:txBody>
      </p:sp>
      <p:pic>
        <p:nvPicPr>
          <p:cNvPr id="47107" name="Picture 2" descr="http://media-2.web.britannica.com/eb-media/54/76154-004-7C11C02C.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1828800"/>
            <a:ext cx="5238750" cy="4200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4" descr="http://cache.eb.com/eb/image?id=65699&amp;rendTypeId=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0" y="3733800"/>
            <a:ext cx="4314825"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9" name="Picture 6" descr="http://www2.ctic.purdue.edu/Core4/CT/Choices/Choice15.gif">
            <a:hlinkClick r:id="rId4"/>
          </p:cNvPr>
          <p:cNvPicPr>
            <a:picLocks noChangeAspect="1" noChangeArrowheads="1"/>
          </p:cNvPicPr>
          <p:nvPr/>
        </p:nvPicPr>
        <p:blipFill>
          <a:blip r:embed="rId5" cstate="email">
            <a:extLst>
              <a:ext uri="{28A0092B-C50C-407E-A947-70E740481C1C}">
                <a14:useLocalDpi xmlns:a14="http://schemas.microsoft.com/office/drawing/2010/main"/>
              </a:ext>
            </a:extLst>
          </a:blip>
          <a:srcRect l="12801" t="5363" r="3200" b="5363"/>
          <a:stretch>
            <a:fillRect/>
          </a:stretch>
        </p:blipFill>
        <p:spPr bwMode="auto">
          <a:xfrm>
            <a:off x="6003925" y="1920875"/>
            <a:ext cx="2400300" cy="1520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http://geographyfieldwork.com/riceterrace_small.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63500" y="-136525"/>
            <a:ext cx="4286250" cy="296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1" name="Picture 4" descr="http://www.calstatela.edu/dept/geology/GEOL351Images/IndonesiaTerracing.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133600"/>
            <a:ext cx="6457950" cy="4448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6" descr="Terraces of Winter Wheat, Landscape of terraced green winter wheat lands, North Yunnan, China., © Keren Su/Corbis, RF, Agricultural field, Agriculture, Asia, China, Cropland, Farming, Nobody, Terraced field, View from above, Wheat farming, Wheat plant, Yunnan Province"/>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334000" y="0"/>
            <a:ext cx="3810000" cy="2533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TextBox 4"/>
          <p:cNvSpPr txBox="1">
            <a:spLocks noChangeArrowheads="1"/>
          </p:cNvSpPr>
          <p:nvPr/>
        </p:nvSpPr>
        <p:spPr bwMode="auto">
          <a:xfrm>
            <a:off x="6629400" y="3733800"/>
            <a:ext cx="20605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Landscape terracing</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4"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200400" y="457200"/>
            <a:ext cx="5715000" cy="32956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9155" name="TextBox 1"/>
          <p:cNvSpPr txBox="1">
            <a:spLocks noChangeArrowheads="1"/>
          </p:cNvSpPr>
          <p:nvPr/>
        </p:nvSpPr>
        <p:spPr bwMode="auto">
          <a:xfrm>
            <a:off x="228600" y="609600"/>
            <a:ext cx="2544763"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Urban farming</a:t>
            </a:r>
          </a:p>
          <a:p>
            <a:pPr eaLnBrk="1" hangingPunct="1">
              <a:spcBef>
                <a:spcPct val="0"/>
              </a:spcBef>
              <a:buFontTx/>
              <a:buNone/>
            </a:pPr>
            <a:endParaRPr lang="en-US" altLang="en-US" sz="1800">
              <a:latin typeface="Arial" panose="020B0604020202020204" pitchFamily="34" charset="0"/>
            </a:endParaRPr>
          </a:p>
          <a:p>
            <a:pPr eaLnBrk="1" hangingPunct="1">
              <a:spcBef>
                <a:spcPct val="0"/>
              </a:spcBef>
              <a:buFontTx/>
              <a:buNone/>
            </a:pPr>
            <a:r>
              <a:rPr lang="en-US" altLang="en-US" sz="1800">
                <a:latin typeface="Arial" panose="020B0604020202020204" pitchFamily="34" charset="0"/>
              </a:rPr>
              <a:t>Vegetables and greens</a:t>
            </a:r>
          </a:p>
        </p:txBody>
      </p:sp>
      <p:pic>
        <p:nvPicPr>
          <p:cNvPr id="49156" name="Picture 4"/>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2400" y="3581400"/>
            <a:ext cx="4152900" cy="2768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extBox 1"/>
          <p:cNvSpPr txBox="1">
            <a:spLocks noChangeArrowheads="1"/>
          </p:cNvSpPr>
          <p:nvPr/>
        </p:nvSpPr>
        <p:spPr bwMode="auto">
          <a:xfrm>
            <a:off x="76200" y="41275"/>
            <a:ext cx="9067800" cy="5262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defRPr/>
            </a:pPr>
            <a:r>
              <a:rPr lang="en-US" altLang="en-US" sz="2400" dirty="0" smtClean="0"/>
              <a:t>Organic Farming is a system to produce agricultural products to:</a:t>
            </a:r>
          </a:p>
          <a:p>
            <a:pPr marL="342900" indent="-342900" eaLnBrk="1" hangingPunct="1">
              <a:spcBef>
                <a:spcPct val="0"/>
              </a:spcBef>
              <a:defRPr/>
            </a:pPr>
            <a:r>
              <a:rPr lang="en-US" altLang="en-US" sz="2400" dirty="0" smtClean="0"/>
              <a:t>maintain long-term soil fertility</a:t>
            </a:r>
          </a:p>
          <a:p>
            <a:pPr marL="342900" indent="-342900" eaLnBrk="1" hangingPunct="1">
              <a:spcBef>
                <a:spcPct val="0"/>
              </a:spcBef>
              <a:defRPr/>
            </a:pPr>
            <a:r>
              <a:rPr lang="en-US" altLang="en-US" sz="2400" dirty="0" smtClean="0"/>
              <a:t>increase soil biological activity (decomposers)</a:t>
            </a:r>
          </a:p>
          <a:p>
            <a:pPr marL="342900" indent="-342900" eaLnBrk="1" hangingPunct="1">
              <a:spcBef>
                <a:spcPct val="0"/>
              </a:spcBef>
              <a:defRPr/>
            </a:pPr>
            <a:r>
              <a:rPr lang="en-US" altLang="en-US" sz="2400" dirty="0" smtClean="0"/>
              <a:t>recycle wastes to return nutrients to the land</a:t>
            </a:r>
          </a:p>
          <a:p>
            <a:pPr marL="342900" indent="-342900" eaLnBrk="1" hangingPunct="1">
              <a:spcBef>
                <a:spcPct val="0"/>
              </a:spcBef>
              <a:defRPr/>
            </a:pPr>
            <a:r>
              <a:rPr lang="en-US" altLang="en-US" sz="2400" dirty="0" smtClean="0"/>
              <a:t>ensure effective pest management </a:t>
            </a:r>
          </a:p>
          <a:p>
            <a:pPr marL="342900" indent="-342900" eaLnBrk="1" hangingPunct="1">
              <a:spcBef>
                <a:spcPct val="0"/>
              </a:spcBef>
              <a:defRPr/>
            </a:pPr>
            <a:r>
              <a:rPr lang="en-US" altLang="en-US" sz="2400" dirty="0" smtClean="0"/>
              <a:t>provide attentive care to farm animals, and </a:t>
            </a:r>
          </a:p>
          <a:p>
            <a:pPr marL="342900" indent="-342900" eaLnBrk="1" hangingPunct="1">
              <a:spcBef>
                <a:spcPct val="0"/>
              </a:spcBef>
              <a:defRPr/>
            </a:pPr>
            <a:r>
              <a:rPr lang="en-US" altLang="en-US" sz="2400" dirty="0" smtClean="0"/>
              <a:t>create conditions that do not require extraneous synthetic additives.</a:t>
            </a:r>
          </a:p>
          <a:p>
            <a:pPr eaLnBrk="1" hangingPunct="1">
              <a:spcBef>
                <a:spcPct val="0"/>
              </a:spcBef>
              <a:buFontTx/>
              <a:buNone/>
              <a:defRPr/>
            </a:pPr>
            <a:endParaRPr lang="en-US" altLang="en-US" sz="2400" dirty="0" smtClean="0"/>
          </a:p>
          <a:p>
            <a:pPr eaLnBrk="1" hangingPunct="1">
              <a:spcBef>
                <a:spcPct val="0"/>
              </a:spcBef>
              <a:buFontTx/>
              <a:buNone/>
              <a:defRPr/>
            </a:pPr>
            <a:endParaRPr lang="en-US" altLang="en-US" sz="2400" dirty="0" smtClean="0"/>
          </a:p>
          <a:p>
            <a:pPr eaLnBrk="1" hangingPunct="1">
              <a:spcBef>
                <a:spcPct val="0"/>
              </a:spcBef>
              <a:buFontTx/>
              <a:buNone/>
              <a:defRPr/>
            </a:pPr>
            <a:r>
              <a:rPr lang="en-US" altLang="en-US" sz="2400" dirty="0" smtClean="0"/>
              <a:t>It relies on </a:t>
            </a:r>
            <a:r>
              <a:rPr lang="en-US" altLang="en-US" sz="2400" dirty="0" smtClean="0">
                <a:hlinkClick r:id="rId2" tooltip="Crop rotation"/>
              </a:rPr>
              <a:t>crop rotation</a:t>
            </a:r>
            <a:r>
              <a:rPr lang="en-US" altLang="en-US" sz="2400" dirty="0" smtClean="0"/>
              <a:t>, </a:t>
            </a:r>
            <a:r>
              <a:rPr lang="en-US" altLang="en-US" sz="2400" dirty="0" smtClean="0">
                <a:hlinkClick r:id="rId3" tooltip="Green manure"/>
              </a:rPr>
              <a:t>green manure</a:t>
            </a:r>
            <a:r>
              <a:rPr lang="en-US" altLang="en-US" sz="2400" dirty="0" smtClean="0"/>
              <a:t>, </a:t>
            </a:r>
            <a:r>
              <a:rPr lang="en-US" altLang="en-US" sz="2400" dirty="0" smtClean="0">
                <a:hlinkClick r:id="rId4" tooltip="Compost"/>
              </a:rPr>
              <a:t>compost</a:t>
            </a:r>
            <a:r>
              <a:rPr lang="en-US" altLang="en-US" sz="2400" dirty="0" smtClean="0"/>
              <a:t>, and </a:t>
            </a:r>
            <a:r>
              <a:rPr lang="en-US" altLang="en-US" sz="2400" dirty="0" smtClean="0">
                <a:hlinkClick r:id="rId5" tooltip="Biological pest control"/>
              </a:rPr>
              <a:t>biological pest control</a:t>
            </a:r>
            <a:r>
              <a:rPr lang="en-US" altLang="en-US" sz="2400" dirty="0" smtClean="0"/>
              <a:t> to maintain soil productivity and control pests, excluding or strictly limiting the use of synthetic </a:t>
            </a:r>
            <a:r>
              <a:rPr lang="en-US" altLang="en-US" sz="2400" dirty="0" smtClean="0">
                <a:hlinkClick r:id="rId6" tooltip="Fertilizers"/>
              </a:rPr>
              <a:t>fertilizers</a:t>
            </a:r>
            <a:r>
              <a:rPr lang="en-US" altLang="en-US" sz="2400" dirty="0" smtClean="0"/>
              <a:t> and synthetic </a:t>
            </a:r>
            <a:r>
              <a:rPr lang="en-US" altLang="en-US" sz="2400" dirty="0" smtClean="0">
                <a:hlinkClick r:id="rId7" tooltip="Pesticide"/>
              </a:rPr>
              <a:t>pesticides</a:t>
            </a:r>
            <a:r>
              <a:rPr lang="en-US" altLang="en-US" sz="2400" dirty="0" smtClean="0"/>
              <a:t>, </a:t>
            </a:r>
            <a:r>
              <a:rPr lang="en-US" altLang="en-US" sz="2400" dirty="0" smtClean="0">
                <a:hlinkClick r:id="rId8" tooltip="Plant growth regulator"/>
              </a:rPr>
              <a:t>plant growth regulators</a:t>
            </a:r>
            <a:r>
              <a:rPr lang="en-US" altLang="en-US" sz="2400" dirty="0" smtClean="0"/>
              <a:t>, livestock feed additives, and </a:t>
            </a:r>
            <a:r>
              <a:rPr lang="en-US" altLang="en-US" sz="2400" dirty="0" smtClean="0">
                <a:hlinkClick r:id="rId9" tooltip="Genetically modified organism"/>
              </a:rPr>
              <a:t>genetically modified organisms</a:t>
            </a:r>
            <a:endParaRPr lang="en-US" altLang="en-US" sz="2400" dirty="0" smtClean="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40962">
                                            <p:txEl>
                                              <p:pRg st="1" end="1"/>
                                            </p:txEl>
                                          </p:spTgt>
                                        </p:tgtEl>
                                        <p:attrNameLst>
                                          <p:attrName>style.visibility</p:attrName>
                                        </p:attrNameLst>
                                      </p:cBhvr>
                                      <p:to>
                                        <p:strVal val="visible"/>
                                      </p:to>
                                    </p:set>
                                    <p:animEffect transition="in" filter="fade">
                                      <p:cBhvr>
                                        <p:cTn id="7" dur="500"/>
                                        <p:tgtEl>
                                          <p:spTgt spid="4096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0962">
                                            <p:txEl>
                                              <p:pRg st="2" end="2"/>
                                            </p:txEl>
                                          </p:spTgt>
                                        </p:tgtEl>
                                        <p:attrNameLst>
                                          <p:attrName>style.visibility</p:attrName>
                                        </p:attrNameLst>
                                      </p:cBhvr>
                                      <p:to>
                                        <p:strVal val="visible"/>
                                      </p:to>
                                    </p:set>
                                    <p:animEffect transition="in" filter="fade">
                                      <p:cBhvr>
                                        <p:cTn id="10" dur="500"/>
                                        <p:tgtEl>
                                          <p:spTgt spid="40962">
                                            <p:txEl>
                                              <p:pRg st="2" end="2"/>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0962">
                                            <p:txEl>
                                              <p:pRg st="3" end="3"/>
                                            </p:txEl>
                                          </p:spTgt>
                                        </p:tgtEl>
                                        <p:attrNameLst>
                                          <p:attrName>style.visibility</p:attrName>
                                        </p:attrNameLst>
                                      </p:cBhvr>
                                      <p:to>
                                        <p:strVal val="visible"/>
                                      </p:to>
                                    </p:set>
                                    <p:animEffect transition="in" filter="fade">
                                      <p:cBhvr>
                                        <p:cTn id="13" dur="500"/>
                                        <p:tgtEl>
                                          <p:spTgt spid="40962">
                                            <p:txEl>
                                              <p:pRg st="3" end="3"/>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0962">
                                            <p:txEl>
                                              <p:pRg st="4" end="4"/>
                                            </p:txEl>
                                          </p:spTgt>
                                        </p:tgtEl>
                                        <p:attrNameLst>
                                          <p:attrName>style.visibility</p:attrName>
                                        </p:attrNameLst>
                                      </p:cBhvr>
                                      <p:to>
                                        <p:strVal val="visible"/>
                                      </p:to>
                                    </p:set>
                                    <p:animEffect transition="in" filter="fade">
                                      <p:cBhvr>
                                        <p:cTn id="16" dur="500"/>
                                        <p:tgtEl>
                                          <p:spTgt spid="40962">
                                            <p:txEl>
                                              <p:pRg st="4" end="4"/>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40962">
                                            <p:txEl>
                                              <p:pRg st="5" end="5"/>
                                            </p:txEl>
                                          </p:spTgt>
                                        </p:tgtEl>
                                        <p:attrNameLst>
                                          <p:attrName>style.visibility</p:attrName>
                                        </p:attrNameLst>
                                      </p:cBhvr>
                                      <p:to>
                                        <p:strVal val="visible"/>
                                      </p:to>
                                    </p:set>
                                    <p:animEffect transition="in" filter="fade">
                                      <p:cBhvr>
                                        <p:cTn id="19" dur="500"/>
                                        <p:tgtEl>
                                          <p:spTgt spid="40962">
                                            <p:txEl>
                                              <p:pRg st="5" end="5"/>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40962">
                                            <p:txEl>
                                              <p:pRg st="6" end="6"/>
                                            </p:txEl>
                                          </p:spTgt>
                                        </p:tgtEl>
                                        <p:attrNameLst>
                                          <p:attrName>style.visibility</p:attrName>
                                        </p:attrNameLst>
                                      </p:cBhvr>
                                      <p:to>
                                        <p:strVal val="visible"/>
                                      </p:to>
                                    </p:set>
                                    <p:animEffect transition="in" filter="fade">
                                      <p:cBhvr>
                                        <p:cTn id="22" dur="500"/>
                                        <p:tgtEl>
                                          <p:spTgt spid="40962">
                                            <p:txEl>
                                              <p:pRg st="6" end="6"/>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nodeType="clickEffect">
                                  <p:stCondLst>
                                    <p:cond delay="0"/>
                                  </p:stCondLst>
                                  <p:childTnLst>
                                    <p:set>
                                      <p:cBhvr>
                                        <p:cTn id="26" dur="1" fill="hold">
                                          <p:stCondLst>
                                            <p:cond delay="0"/>
                                          </p:stCondLst>
                                        </p:cTn>
                                        <p:tgtEl>
                                          <p:spTgt spid="40962">
                                            <p:txEl>
                                              <p:pRg st="9" end="9"/>
                                            </p:txEl>
                                          </p:spTgt>
                                        </p:tgtEl>
                                        <p:attrNameLst>
                                          <p:attrName>style.visibility</p:attrName>
                                        </p:attrNameLst>
                                      </p:cBhvr>
                                      <p:to>
                                        <p:strVal val="visible"/>
                                      </p:to>
                                    </p:set>
                                    <p:animEffect transition="in" filter="fade">
                                      <p:cBhvr>
                                        <p:cTn id="27" dur="500"/>
                                        <p:tgtEl>
                                          <p:spTgt spid="4096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losthorizonresort.com/images/Bohol%20Tours/24%20bohol_fields.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228600"/>
            <a:ext cx="6719888" cy="645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7" name="TextBox 2"/>
          <p:cNvSpPr txBox="1">
            <a:spLocks noChangeArrowheads="1"/>
          </p:cNvSpPr>
          <p:nvPr/>
        </p:nvSpPr>
        <p:spPr bwMode="auto">
          <a:xfrm>
            <a:off x="7162800" y="914400"/>
            <a:ext cx="6461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Rice</a:t>
            </a: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descr="http://www.virginiashirefarms.com/images/9-22%20Farm%20tour%20051.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04800" y="209550"/>
            <a:ext cx="4191000" cy="3143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03" name="TextBox 2"/>
          <p:cNvSpPr txBox="1">
            <a:spLocks noChangeArrowheads="1"/>
          </p:cNvSpPr>
          <p:nvPr/>
        </p:nvSpPr>
        <p:spPr bwMode="auto">
          <a:xfrm>
            <a:off x="5105400" y="533400"/>
            <a:ext cx="37703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t>Free range – organic chickens and pigs</a:t>
            </a:r>
          </a:p>
        </p:txBody>
      </p:sp>
      <p:pic>
        <p:nvPicPr>
          <p:cNvPr id="51204" name="Picture 4" descr="http://www.hennet.org/images/suffering/Chickens_FreeRang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648200" y="3505200"/>
            <a:ext cx="3810000"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5" name="Picture 6" descr="http://www.moonbeamsland.co.uk/assets/images/pigs-outside-field.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81000" y="3429000"/>
            <a:ext cx="381000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06" name="Picture 8" descr="http://organicfairtrader.com/images/free_range_pig.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53000" y="1295400"/>
            <a:ext cx="142875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226" name="Picture 2" descr="http://www.americangrassfedbeef.com/grass-fed-images/free-range-cattle-me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533400" y="990600"/>
            <a:ext cx="4171950" cy="2857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7" name="Picture 4" descr="http://www.mountain-beef.com/images/cattl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181600" y="3657600"/>
            <a:ext cx="3429000" cy="2571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3250" name="Picture 7"/>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39738" y="1008063"/>
            <a:ext cx="6650037" cy="4992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Rectangle 3"/>
          <p:cNvSpPr>
            <a:spLocks noChangeArrowheads="1"/>
          </p:cNvSpPr>
          <p:nvPr/>
        </p:nvSpPr>
        <p:spPr bwMode="auto">
          <a:xfrm>
            <a:off x="307975" y="152400"/>
            <a:ext cx="691356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latin typeface="Arial" panose="020B0604020202020204" pitchFamily="34" charset="0"/>
              </a:rPr>
              <a:t>Agroecology is the study of ecological processes applied to agricultural production systems. </a:t>
            </a: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http://tbn0.google.com/images?q=tbn:qpqxNbkX5ctGcM:http://bp1.blogger.com/_zP2HeWHt2sM/R1GosyvL6gI/AAAAAAAAA-k/42J2uuuL89w/s1600-R/organic_farm.jpg">
            <a:hlinkClick r:id="rId2"/>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228600"/>
            <a:ext cx="2133600" cy="160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5" name="Picture 4" descr="http://www.smartcommunities.ncat.org/success/ctruck.gif"/>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096000" y="4191000"/>
            <a:ext cx="2743200" cy="1847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276" name="Picture 6" descr="IMG_1804a.jpg"/>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819400" y="2133600"/>
            <a:ext cx="2857500" cy="261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7" name="TextBox 4"/>
          <p:cNvSpPr txBox="1">
            <a:spLocks noChangeArrowheads="1"/>
          </p:cNvSpPr>
          <p:nvPr/>
        </p:nvSpPr>
        <p:spPr bwMode="auto">
          <a:xfrm>
            <a:off x="2667000" y="228600"/>
            <a:ext cx="5943600"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2000"/>
              <a:t>Community Supported Agriculture consists of people who buy shares from a farm operation, sharing the risks and benefits of food production. In return, they receive produce throughout the growing season, as well as satisfaction gained from reconnecting to the land and participating directly in food production.</a:t>
            </a:r>
          </a:p>
        </p:txBody>
      </p:sp>
      <p:sp>
        <p:nvSpPr>
          <p:cNvPr id="54278" name="Rectangle 1"/>
          <p:cNvSpPr>
            <a:spLocks noChangeArrowheads="1"/>
          </p:cNvSpPr>
          <p:nvPr/>
        </p:nvSpPr>
        <p:spPr bwMode="auto">
          <a:xfrm>
            <a:off x="3924300" y="6245225"/>
            <a:ext cx="1905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hlinkClick r:id="rId6"/>
              </a:rPr>
              <a:t>realfoodfarm</a:t>
            </a:r>
            <a:endParaRPr lang="en-US" altLang="en-US" sz="1800">
              <a:latin typeface="Arial" panose="020B0604020202020204" pitchFamily="34" charset="0"/>
            </a:endParaRPr>
          </a:p>
        </p:txBody>
      </p:sp>
      <p:pic>
        <p:nvPicPr>
          <p:cNvPr id="54279" name="Picture 6"/>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85750" y="4481513"/>
            <a:ext cx="2857500" cy="2143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4280" name="Picture 7"/>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6786563" y="2995613"/>
            <a:ext cx="1819275" cy="5905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4281" name="Rectangle 2"/>
          <p:cNvSpPr>
            <a:spLocks noChangeArrowheads="1"/>
          </p:cNvSpPr>
          <p:nvPr/>
        </p:nvSpPr>
        <p:spPr bwMode="auto">
          <a:xfrm>
            <a:off x="7023100" y="3613150"/>
            <a:ext cx="158273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hlinkClick r:id="rId9"/>
              </a:rPr>
              <a:t>onestrawfarm</a:t>
            </a:r>
            <a:endParaRPr lang="en-US" altLang="en-US" sz="1800">
              <a:latin typeface="Arial" panose="020B0604020202020204" pitchFamily="34" charset="0"/>
            </a:endParaRPr>
          </a:p>
        </p:txBody>
      </p:sp>
      <p:pic>
        <p:nvPicPr>
          <p:cNvPr id="54282" name="Picture 5"/>
          <p:cNvPicPr>
            <a:picLocks noChangeAspect="1"/>
          </p:cNvPicPr>
          <p:nvPr/>
        </p:nvPicPr>
        <p:blipFill>
          <a:blip r:embed="rId10" cstate="email">
            <a:extLst>
              <a:ext uri="{28A0092B-C50C-407E-A947-70E740481C1C}">
                <a14:useLocalDpi xmlns:a14="http://schemas.microsoft.com/office/drawing/2010/main"/>
              </a:ext>
            </a:extLst>
          </a:blip>
          <a:srcRect/>
          <a:stretch>
            <a:fillRect/>
          </a:stretch>
        </p:blipFill>
        <p:spPr bwMode="auto">
          <a:xfrm>
            <a:off x="209550" y="2611438"/>
            <a:ext cx="2054225" cy="1541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66863" y="533400"/>
            <a:ext cx="5943600" cy="3748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299"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57200" y="3429000"/>
            <a:ext cx="2219325" cy="2952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5300" name="Picture 6"/>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77000" y="3109913"/>
            <a:ext cx="2381250" cy="3590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5301" name="TextBox 1"/>
          <p:cNvSpPr txBox="1">
            <a:spLocks noChangeArrowheads="1"/>
          </p:cNvSpPr>
          <p:nvPr/>
        </p:nvSpPr>
        <p:spPr bwMode="auto">
          <a:xfrm>
            <a:off x="2667000" y="5105400"/>
            <a:ext cx="3810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latin typeface="Arial" panose="020B0604020202020204" pitchFamily="34" charset="0"/>
              </a:rPr>
              <a:t>Three sisters planting - combines corn, squash, and beans</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p:txBody>
          <a:bodyPr/>
          <a:lstStyle/>
          <a:p>
            <a:r>
              <a:rPr lang="en-US" altLang="en-US" smtClean="0"/>
              <a:t>Cultural and Ecological aspects of Agriculture</a:t>
            </a:r>
          </a:p>
        </p:txBody>
      </p:sp>
    </p:spTree>
  </p:cSld>
  <p:clrMapOvr>
    <a:masterClrMapping/>
  </p:clrMapOvr>
  <p:transition spd="slow"/>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1"/>
          <p:cNvSpPr>
            <a:spLocks noGrp="1"/>
          </p:cNvSpPr>
          <p:nvPr>
            <p:ph type="title"/>
          </p:nvPr>
        </p:nvSpPr>
        <p:spPr/>
        <p:txBody>
          <a:bodyPr/>
          <a:lstStyle/>
          <a:p>
            <a:r>
              <a:rPr lang="en-US" altLang="en-US" smtClean="0"/>
              <a:t>Fragmentation</a:t>
            </a:r>
          </a:p>
        </p:txBody>
      </p:sp>
      <p:sp>
        <p:nvSpPr>
          <p:cNvPr id="3" name="Content Placeholder 2"/>
          <p:cNvSpPr>
            <a:spLocks noGrp="1"/>
          </p:cNvSpPr>
          <p:nvPr>
            <p:ph idx="1"/>
          </p:nvPr>
        </p:nvSpPr>
        <p:spPr>
          <a:xfrm>
            <a:off x="725488" y="2447925"/>
            <a:ext cx="6243637" cy="3038475"/>
          </a:xfrm>
        </p:spPr>
        <p:txBody>
          <a:bodyPr>
            <a:normAutofit/>
          </a:bodyPr>
          <a:lstStyle/>
          <a:p>
            <a:pPr>
              <a:defRPr/>
            </a:pPr>
            <a:r>
              <a:rPr lang="en-US" sz="2100" dirty="0"/>
              <a:t>“The concept of country, homeland, </a:t>
            </a:r>
            <a:r>
              <a:rPr lang="en-US" sz="2100" dirty="0" smtClean="0"/>
              <a:t>dwelling, </a:t>
            </a:r>
            <a:r>
              <a:rPr lang="en-US" sz="2100" dirty="0"/>
              <a:t>place becomes simplified as ‘the environment’—that is, what surrounds us.  Once we see our place, our part of the world, as </a:t>
            </a:r>
            <a:r>
              <a:rPr lang="en-US" sz="2100" i="1" dirty="0"/>
              <a:t>surrounding</a:t>
            </a:r>
            <a:r>
              <a:rPr lang="en-US" sz="2100" dirty="0"/>
              <a:t> us we have already made a profound division between it and ourselves.” </a:t>
            </a:r>
            <a:r>
              <a:rPr lang="en-US" sz="2000" dirty="0" smtClean="0"/>
              <a:t>p.24</a:t>
            </a:r>
            <a:endParaRPr lang="en-US" sz="2100" dirty="0"/>
          </a:p>
          <a:p>
            <a:pPr marL="0" indent="0">
              <a:buFont typeface="Arial" panose="020B0604020202020204" pitchFamily="34" charset="0"/>
              <a:buNone/>
              <a:defRPr/>
            </a:pPr>
            <a:r>
              <a:rPr lang="en-US" sz="2100" dirty="0"/>
              <a:t> 					- Berry 1977</a:t>
            </a:r>
          </a:p>
        </p:txBody>
      </p:sp>
      <p:pic>
        <p:nvPicPr>
          <p:cNvPr id="57348"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7210425" y="857250"/>
            <a:ext cx="1933575"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altLang="en-US" smtClean="0"/>
              <a:t>Crisis of agriculture</a:t>
            </a:r>
          </a:p>
        </p:txBody>
      </p:sp>
      <p:sp>
        <p:nvSpPr>
          <p:cNvPr id="58371" name="Content Placeholder 2"/>
          <p:cNvSpPr>
            <a:spLocks noGrp="1"/>
          </p:cNvSpPr>
          <p:nvPr>
            <p:ph idx="1"/>
          </p:nvPr>
        </p:nvSpPr>
        <p:spPr>
          <a:xfrm>
            <a:off x="801688" y="2559050"/>
            <a:ext cx="7543800" cy="1082675"/>
          </a:xfrm>
        </p:spPr>
        <p:txBody>
          <a:bodyPr/>
          <a:lstStyle/>
          <a:p>
            <a:r>
              <a:rPr lang="en-US" altLang="en-US" sz="1800" smtClean="0"/>
              <a:t>With pressure from growing urban populations and in a losing effort to keep up with the city, the countryside abandoned its connection to cycles of growth and decay and turned the land into a production machine.</a:t>
            </a:r>
          </a:p>
        </p:txBody>
      </p:sp>
      <p:pic>
        <p:nvPicPr>
          <p:cNvPr id="58372"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951663" y="887413"/>
            <a:ext cx="2138362"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373" name="Picture 4"/>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891088" y="3765550"/>
            <a:ext cx="4233862" cy="211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Rectangle 5"/>
          <p:cNvSpPr>
            <a:spLocks noChangeArrowheads="1"/>
          </p:cNvSpPr>
          <p:nvPr/>
        </p:nvSpPr>
        <p:spPr bwMode="auto">
          <a:xfrm>
            <a:off x="57150" y="3995738"/>
            <a:ext cx="4864100" cy="554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latin typeface="Arial" panose="020B0604020202020204" pitchFamily="34" charset="0"/>
              </a:rPr>
              <a:t>This left both the land and the people poorer</a:t>
            </a:r>
          </a:p>
          <a:p>
            <a:pPr>
              <a:spcBef>
                <a:spcPct val="0"/>
              </a:spcBef>
              <a:buFontTx/>
              <a:buNone/>
            </a:pPr>
            <a:endParaRPr lang="en-US" altLang="en-US" sz="1200">
              <a:latin typeface="Arial" panose="020B0604020202020204" pitchFamily="34" charset="0"/>
            </a:endParaRP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307138" y="3830638"/>
            <a:ext cx="2608262" cy="302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9395" name="Title 1"/>
          <p:cNvSpPr>
            <a:spLocks noGrp="1"/>
          </p:cNvSpPr>
          <p:nvPr>
            <p:ph type="title"/>
          </p:nvPr>
        </p:nvSpPr>
        <p:spPr>
          <a:xfrm>
            <a:off x="801688" y="1030288"/>
            <a:ext cx="7543800" cy="1206500"/>
          </a:xfrm>
        </p:spPr>
        <p:txBody>
          <a:bodyPr/>
          <a:lstStyle/>
          <a:p>
            <a:r>
              <a:rPr lang="en-US" altLang="en-US" smtClean="0"/>
              <a:t>Isolation of food and body</a:t>
            </a:r>
          </a:p>
        </p:txBody>
      </p:sp>
      <p:sp>
        <p:nvSpPr>
          <p:cNvPr id="3" name="Content Placeholder 2"/>
          <p:cNvSpPr>
            <a:spLocks noGrp="1"/>
          </p:cNvSpPr>
          <p:nvPr>
            <p:ph idx="1"/>
          </p:nvPr>
        </p:nvSpPr>
        <p:spPr>
          <a:xfrm>
            <a:off x="801688" y="2057400"/>
            <a:ext cx="7543800" cy="3038475"/>
          </a:xfrm>
        </p:spPr>
        <p:txBody>
          <a:bodyPr>
            <a:normAutofit/>
          </a:bodyPr>
          <a:lstStyle/>
          <a:p>
            <a:pPr>
              <a:defRPr/>
            </a:pPr>
            <a:r>
              <a:rPr lang="en-US" sz="1800" dirty="0"/>
              <a:t>“Our system of agriculture, by modeling itself on economics rather than biology, thus removes food from the </a:t>
            </a:r>
            <a:r>
              <a:rPr lang="en-US" sz="1800" i="1" dirty="0"/>
              <a:t>cycle</a:t>
            </a:r>
            <a:r>
              <a:rPr lang="en-US" sz="1800" dirty="0"/>
              <a:t> of its production and puts it into a finite, linear process that in effect destroys it by trans-forming it into waste.” </a:t>
            </a:r>
            <a:r>
              <a:rPr lang="en-US" sz="1350" dirty="0"/>
              <a:t>p.142</a:t>
            </a:r>
          </a:p>
          <a:p>
            <a:pPr>
              <a:defRPr/>
            </a:pPr>
            <a:r>
              <a:rPr lang="en-US" sz="1800" dirty="0"/>
              <a:t>“By regarding [ourselves] merely a consumer of food, we reduce the function of the body to that of a conduit which channels the nutrients of the earth from the supermarket to the sewer.” </a:t>
            </a:r>
            <a:r>
              <a:rPr lang="en-US" sz="1350" dirty="0"/>
              <a:t>p.141</a:t>
            </a:r>
            <a:endParaRPr lang="en-US" sz="1800" dirty="0"/>
          </a:p>
        </p:txBody>
      </p:sp>
      <p:pic>
        <p:nvPicPr>
          <p:cNvPr id="59397"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44500" y="4303713"/>
            <a:ext cx="3238500" cy="202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75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773738" y="4248150"/>
            <a:ext cx="2955925" cy="2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19" name="Title 1"/>
          <p:cNvSpPr>
            <a:spLocks noGrp="1"/>
          </p:cNvSpPr>
          <p:nvPr>
            <p:ph type="title"/>
          </p:nvPr>
        </p:nvSpPr>
        <p:spPr>
          <a:xfrm>
            <a:off x="457200" y="109538"/>
            <a:ext cx="8229600" cy="728662"/>
          </a:xfrm>
        </p:spPr>
        <p:txBody>
          <a:bodyPr/>
          <a:lstStyle/>
          <a:p>
            <a:r>
              <a:rPr lang="en-US" altLang="en-US" smtClean="0"/>
              <a:t>Agricultural revolution</a:t>
            </a:r>
          </a:p>
        </p:txBody>
      </p:sp>
      <p:sp>
        <p:nvSpPr>
          <p:cNvPr id="3" name="Content Placeholder 2"/>
          <p:cNvSpPr>
            <a:spLocks noGrp="1"/>
          </p:cNvSpPr>
          <p:nvPr>
            <p:ph idx="1"/>
          </p:nvPr>
        </p:nvSpPr>
        <p:spPr>
          <a:xfrm>
            <a:off x="771525" y="2508250"/>
            <a:ext cx="7543800" cy="2130425"/>
          </a:xfrm>
        </p:spPr>
        <p:txBody>
          <a:bodyPr/>
          <a:lstStyle/>
          <a:p>
            <a:r>
              <a:rPr lang="en-US" altLang="en-US" sz="1800" smtClean="0"/>
              <a:t> “Establish agriculture upon the same unifying cycle that preserves health, fertility, and renewal in nature by which ‘Death supersedes life and life rises again from what is dead and decayed’ ”</a:t>
            </a:r>
          </a:p>
          <a:p>
            <a:r>
              <a:rPr lang="en-US" altLang="en-US" sz="1800" smtClean="0"/>
              <a:t>“Soil is the great connector of lives, the source and destination of all.   … It is alive itself. It is a grave, too, of course.” </a:t>
            </a:r>
            <a:r>
              <a:rPr lang="en-US" altLang="en-US" sz="2000" smtClean="0"/>
              <a:t>p.90</a:t>
            </a:r>
            <a:endParaRPr lang="en-US" altLang="en-US" sz="1200" smtClean="0"/>
          </a:p>
        </p:txBody>
      </p:sp>
      <p:pic>
        <p:nvPicPr>
          <p:cNvPr id="60421"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6243638" y="857250"/>
            <a:ext cx="2900362" cy="1652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p:cNvSpPr txBox="1">
            <a:spLocks noChangeArrowheads="1"/>
          </p:cNvSpPr>
          <p:nvPr/>
        </p:nvSpPr>
        <p:spPr bwMode="auto">
          <a:xfrm>
            <a:off x="1689100" y="4549775"/>
            <a:ext cx="182880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2400">
                <a:latin typeface="Arial" panose="020B0604020202020204" pitchFamily="34" charset="0"/>
              </a:rPr>
              <a:t>Soil is place</a:t>
            </a:r>
          </a:p>
        </p:txBody>
      </p: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500"/>
                                        <p:tgtEl>
                                          <p:spTgt spid="3">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http://photography.nationalgeographic.com/staticfiles/NGS/Shared/StaticFiles/Photography/Images/POD/r/rice-fields-154515-sw.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7463" y="0"/>
            <a:ext cx="60960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71" name="Picture 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951413" y="4038600"/>
            <a:ext cx="4237037" cy="285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2" name="Picture 1"/>
          <p:cNvPicPr>
            <a:picLocks noChangeAspect="1"/>
          </p:cNvPicPr>
          <p:nvPr/>
        </p:nvPicPr>
        <p:blipFill>
          <a:blip r:embed="rId2" cstate="email">
            <a:extLst>
              <a:ext uri="{28A0092B-C50C-407E-A947-70E740481C1C}">
                <a14:useLocalDpi xmlns:a14="http://schemas.microsoft.com/office/drawing/2010/main"/>
              </a:ext>
            </a:extLst>
          </a:blip>
          <a:srcRect/>
          <a:stretch>
            <a:fillRect/>
          </a:stretch>
        </p:blipFill>
        <p:spPr bwMode="auto">
          <a:xfrm>
            <a:off x="1806575" y="1143000"/>
            <a:ext cx="553085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3" name="TextBox 1"/>
          <p:cNvSpPr txBox="1">
            <a:spLocks noChangeArrowheads="1"/>
          </p:cNvSpPr>
          <p:nvPr/>
        </p:nvSpPr>
        <p:spPr bwMode="auto">
          <a:xfrm>
            <a:off x="339725" y="228600"/>
            <a:ext cx="8464550" cy="461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t>In the current economic market there is competition for crops</a:t>
            </a:r>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2466"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143000" y="1752600"/>
            <a:ext cx="7451725" cy="3532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67" name="TextBox 1"/>
          <p:cNvSpPr txBox="1">
            <a:spLocks noChangeArrowheads="1"/>
          </p:cNvSpPr>
          <p:nvPr/>
        </p:nvSpPr>
        <p:spPr bwMode="auto">
          <a:xfrm>
            <a:off x="1295400" y="762000"/>
            <a:ext cx="3570288"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Crop use varies greatly by region</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3"/>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57150" y="857250"/>
            <a:ext cx="9075738" cy="453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491" name="Picture 4"/>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bwMode="auto">
          <a:xfrm>
            <a:off x="171450" y="4238625"/>
            <a:ext cx="1943100" cy="665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2" name="Rectangle 5"/>
          <p:cNvSpPr>
            <a:spLocks noChangeArrowheads="1"/>
          </p:cNvSpPr>
          <p:nvPr/>
        </p:nvSpPr>
        <p:spPr bwMode="auto">
          <a:xfrm>
            <a:off x="3635375" y="5746750"/>
            <a:ext cx="5508625" cy="27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200">
                <a:latin typeface="Arial" panose="020B0604020202020204" pitchFamily="34" charset="0"/>
              </a:rPr>
              <a:t>www.environmentreports.com/change-your-diet-change-our-destiny/#section2</a:t>
            </a:r>
          </a:p>
        </p:txBody>
      </p:sp>
      <p:sp>
        <p:nvSpPr>
          <p:cNvPr id="63493" name="TextBox 2"/>
          <p:cNvSpPr txBox="1">
            <a:spLocks noChangeArrowheads="1"/>
          </p:cNvSpPr>
          <p:nvPr/>
        </p:nvSpPr>
        <p:spPr bwMode="auto">
          <a:xfrm>
            <a:off x="541338" y="6145213"/>
            <a:ext cx="3146425"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a:hlinkClick r:id="rId4"/>
              </a:rPr>
              <a:t>Great global food gap</a:t>
            </a:r>
            <a:endParaRPr lang="en-US" altLang="en-US"/>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800100" y="939800"/>
            <a:ext cx="6194425" cy="424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5" name="Rectangle 2"/>
          <p:cNvSpPr>
            <a:spLocks noChangeArrowheads="1"/>
          </p:cNvSpPr>
          <p:nvPr/>
        </p:nvSpPr>
        <p:spPr bwMode="auto">
          <a:xfrm>
            <a:off x="720725" y="5267325"/>
            <a:ext cx="611505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r>
              <a:rPr lang="en-US" altLang="en-US" sz="1800">
                <a:latin typeface="Arial" panose="020B0604020202020204" pitchFamily="34" charset="0"/>
              </a:rPr>
              <a:t>Feed conversion ratios (kg feed protein required per kg of animal protein produced)</a:t>
            </a:r>
          </a:p>
        </p:txBody>
      </p:sp>
      <p:sp>
        <p:nvSpPr>
          <p:cNvPr id="64516" name="TextBox 1"/>
          <p:cNvSpPr txBox="1">
            <a:spLocks noChangeArrowheads="1"/>
          </p:cNvSpPr>
          <p:nvPr/>
        </p:nvSpPr>
        <p:spPr bwMode="auto">
          <a:xfrm>
            <a:off x="800100" y="293469"/>
            <a:ext cx="6498574"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dirty="0"/>
              <a:t>Protein production has different efficiencies in terms of </a:t>
            </a:r>
            <a:r>
              <a:rPr lang="en-US" altLang="en-US" dirty="0" smtClean="0"/>
              <a:t>energy</a:t>
            </a:r>
          </a:p>
          <a:p>
            <a:r>
              <a:rPr lang="en-US" altLang="en-US" dirty="0" smtClean="0"/>
              <a:t>(more input is less efficient)</a:t>
            </a:r>
            <a:endParaRPr lang="en-US" altLang="en-US" dirty="0"/>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https://s3.amazonaws.com/tr-web-v2/images/09/61/70a26e05-ef69-4176-8e11-b28f3aa3e5ae/7040000961_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996950" y="971550"/>
            <a:ext cx="5781675" cy="496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39" name="TextBox 2"/>
          <p:cNvSpPr txBox="1">
            <a:spLocks noChangeArrowheads="1"/>
          </p:cNvSpPr>
          <p:nvPr/>
        </p:nvSpPr>
        <p:spPr bwMode="auto">
          <a:xfrm>
            <a:off x="914400" y="533400"/>
            <a:ext cx="14287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…and water</a:t>
            </a:r>
          </a:p>
        </p:txBody>
      </p:sp>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descr="Image result for future of food"/>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52400" y="344488"/>
            <a:ext cx="5562600" cy="349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3" name="Picture 4" descr="Image result for future of foo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781800" y="3348038"/>
            <a:ext cx="2271713" cy="1435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4" name="Picture 6" descr="Image result for future of food"/>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02263" y="558800"/>
            <a:ext cx="3741737"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5" name="Picture 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14300" y="4065588"/>
            <a:ext cx="6019800" cy="26685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566" name="Picture 4" descr="Image result for future of food"/>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6781800" y="4905375"/>
            <a:ext cx="2362200" cy="1436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4444091" y="2838450"/>
            <a:ext cx="2765501" cy="2677656"/>
          </a:xfrm>
          <a:prstGeom prst="rect">
            <a:avLst/>
          </a:prstGeom>
          <a:solidFill>
            <a:srgbClr val="FFC000">
              <a:alpha val="80000"/>
            </a:srgbClr>
          </a:solidFill>
        </p:spPr>
        <p:txBody>
          <a:bodyPr wrap="none" rtlCol="0">
            <a:spAutoFit/>
          </a:bodyPr>
          <a:lstStyle/>
          <a:p>
            <a:r>
              <a:rPr lang="en-US" sz="2800" dirty="0" smtClean="0">
                <a:solidFill>
                  <a:schemeClr val="tx2">
                    <a:lumMod val="75000"/>
                  </a:schemeClr>
                </a:solidFill>
              </a:rPr>
              <a:t>Aquaponics</a:t>
            </a:r>
          </a:p>
          <a:p>
            <a:r>
              <a:rPr lang="en-US" sz="2800" dirty="0" smtClean="0">
                <a:solidFill>
                  <a:schemeClr val="tx2">
                    <a:lumMod val="75000"/>
                  </a:schemeClr>
                </a:solidFill>
              </a:rPr>
              <a:t>GMOs</a:t>
            </a:r>
          </a:p>
          <a:p>
            <a:r>
              <a:rPr lang="en-US" sz="2800" dirty="0" smtClean="0">
                <a:solidFill>
                  <a:schemeClr val="tx2">
                    <a:lumMod val="75000"/>
                  </a:schemeClr>
                </a:solidFill>
              </a:rPr>
              <a:t>Lab grown meat</a:t>
            </a:r>
          </a:p>
          <a:p>
            <a:r>
              <a:rPr lang="en-US" sz="2800" dirty="0" smtClean="0">
                <a:solidFill>
                  <a:schemeClr val="tx2">
                    <a:lumMod val="75000"/>
                  </a:schemeClr>
                </a:solidFill>
              </a:rPr>
              <a:t>Vertical farming</a:t>
            </a:r>
          </a:p>
          <a:p>
            <a:r>
              <a:rPr lang="en-US" sz="2800" dirty="0" smtClean="0">
                <a:solidFill>
                  <a:schemeClr val="tx2">
                    <a:lumMod val="75000"/>
                  </a:schemeClr>
                </a:solidFill>
              </a:rPr>
              <a:t>Detritus farming</a:t>
            </a:r>
          </a:p>
          <a:p>
            <a:r>
              <a:rPr lang="en-US" sz="2800" dirty="0" smtClean="0">
                <a:solidFill>
                  <a:schemeClr val="tx2">
                    <a:lumMod val="75000"/>
                  </a:schemeClr>
                </a:solidFill>
              </a:rPr>
              <a:t>…</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4" descr="http://www.bigbamboostock.com/photos/BALI-0037-terraced-rice.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7625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5" name="Picture 6" descr="http://news.uns.purdue.edu/images/+2007/salt-rice.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2971800"/>
            <a:ext cx="91440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96" name="Picture 2" descr="http://www.photomediagroup.com/archive/2002-fall/img/aa-riceFields.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10250" y="0"/>
            <a:ext cx="3333750" cy="333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azfotos.com/agriculture_farming/fields/agefotostock_pictures/L48-324801_barley_field.jp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28600" y="34925"/>
            <a:ext cx="3733800" cy="263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19" name="Picture 4" descr="http://www.freefoto.com/images/07/08/07_08_56---Barley_web.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724400" y="533400"/>
            <a:ext cx="38100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0" name="Picture 5" descr="http://3.bp.blogspot.com/_HsXO9DO9Lsk/SCw5yPYkoPI/AAAAAAAABcc/25UNX4oedJQ/s400/barley_big.jp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304800" y="2762250"/>
            <a:ext cx="2855913" cy="1962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21" name="Picture 5"/>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533400" y="4857750"/>
            <a:ext cx="3584575" cy="19478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4" descr="http://upload.wikimedia.org/wikipedia/commons/6/69/Sorghum_field.png"/>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857500" y="1355725"/>
            <a:ext cx="6286500" cy="5502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43" name="Picture 2" descr="http://www.treehugger.com/sorghum-field.jp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152400"/>
            <a:ext cx="4457700" cy="2486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44" name="TextBox 4"/>
          <p:cNvSpPr txBox="1">
            <a:spLocks noChangeArrowheads="1"/>
          </p:cNvSpPr>
          <p:nvPr/>
        </p:nvSpPr>
        <p:spPr bwMode="auto">
          <a:xfrm>
            <a:off x="457200" y="4114800"/>
            <a:ext cx="11207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800">
                <a:latin typeface="Arial" panose="020B0604020202020204" pitchFamily="34" charset="0"/>
              </a:rPr>
              <a:t>Sorghum</a:t>
            </a:r>
          </a:p>
        </p:txBody>
      </p:sp>
      <p:pic>
        <p:nvPicPr>
          <p:cNvPr id="10245" name="Picture 5"/>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5056188"/>
            <a:ext cx="4048125" cy="17256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10837</TotalTime>
  <Words>1257</Words>
  <Application>Microsoft Office PowerPoint</Application>
  <PresentationFormat>On-screen Show (4:3)</PresentationFormat>
  <Paragraphs>162</Paragraphs>
  <Slides>65</Slides>
  <Notes>0</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65</vt:i4>
      </vt:variant>
    </vt:vector>
  </HeadingPairs>
  <TitlesOfParts>
    <vt:vector size="68" baseType="lpstr">
      <vt:lpstr>Arial</vt:lpstr>
      <vt:lpstr>Calibri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Role of livestock in agriculture</vt:lpstr>
      <vt:lpstr>Ways of farming meat</vt:lpstr>
      <vt:lpstr>Ways of farming meat</vt:lpstr>
      <vt:lpstr>Ways of farming meat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Cultural and Ecological aspects of Agriculture</vt:lpstr>
      <vt:lpstr>Fragmentation</vt:lpstr>
      <vt:lpstr>Crisis of agriculture</vt:lpstr>
      <vt:lpstr>Isolation of food and body</vt:lpstr>
      <vt:lpstr>Agricultural revolution</vt:lpstr>
      <vt:lpstr>PowerPoint Presentation</vt:lpstr>
      <vt:lpstr>PowerPoint Presentation</vt:lpstr>
      <vt:lpstr>PowerPoint Presentation</vt:lpstr>
      <vt:lpstr>PowerPoint Presentation</vt:lpstr>
      <vt:lpstr>PowerPoint Presentation</vt:lpstr>
      <vt:lpstr>PowerPoint Presentation</vt:lpstr>
    </vt:vector>
  </TitlesOfParts>
  <Company>Towson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bfath</dc:creator>
  <cp:lastModifiedBy>localadmin</cp:lastModifiedBy>
  <cp:revision>54</cp:revision>
  <dcterms:created xsi:type="dcterms:W3CDTF">2008-10-22T14:24:59Z</dcterms:created>
  <dcterms:modified xsi:type="dcterms:W3CDTF">2019-10-24T08:10:09Z</dcterms:modified>
</cp:coreProperties>
</file>