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handoutMasterIdLst>
    <p:handoutMasterId r:id="rId87"/>
  </p:handoutMasterIdLst>
  <p:sldIdLst>
    <p:sldId id="408" r:id="rId2"/>
    <p:sldId id="281" r:id="rId3"/>
    <p:sldId id="500" r:id="rId4"/>
    <p:sldId id="499" r:id="rId5"/>
    <p:sldId id="380" r:id="rId6"/>
    <p:sldId id="359" r:id="rId7"/>
    <p:sldId id="383" r:id="rId8"/>
    <p:sldId id="320" r:id="rId9"/>
    <p:sldId id="381" r:id="rId10"/>
    <p:sldId id="318" r:id="rId11"/>
    <p:sldId id="264" r:id="rId12"/>
    <p:sldId id="366" r:id="rId13"/>
    <p:sldId id="404" r:id="rId14"/>
    <p:sldId id="438" r:id="rId15"/>
    <p:sldId id="482" r:id="rId16"/>
    <p:sldId id="472" r:id="rId17"/>
    <p:sldId id="492" r:id="rId18"/>
    <p:sldId id="361" r:id="rId19"/>
    <p:sldId id="283" r:id="rId20"/>
    <p:sldId id="339" r:id="rId21"/>
    <p:sldId id="384" r:id="rId22"/>
    <p:sldId id="501" r:id="rId23"/>
    <p:sldId id="441" r:id="rId24"/>
    <p:sldId id="362" r:id="rId25"/>
    <p:sldId id="284" r:id="rId26"/>
    <p:sldId id="326" r:id="rId27"/>
    <p:sldId id="510" r:id="rId28"/>
    <p:sldId id="414" r:id="rId29"/>
    <p:sldId id="503" r:id="rId30"/>
    <p:sldId id="502" r:id="rId31"/>
    <p:sldId id="415" r:id="rId32"/>
    <p:sldId id="504" r:id="rId33"/>
    <p:sldId id="505" r:id="rId34"/>
    <p:sldId id="494" r:id="rId35"/>
    <p:sldId id="495" r:id="rId36"/>
    <p:sldId id="289" r:id="rId37"/>
    <p:sldId id="288" r:id="rId38"/>
    <p:sldId id="430" r:id="rId39"/>
    <p:sldId id="513" r:id="rId40"/>
    <p:sldId id="418" r:id="rId41"/>
    <p:sldId id="292" r:id="rId42"/>
    <p:sldId id="387" r:id="rId43"/>
    <p:sldId id="388" r:id="rId44"/>
    <p:sldId id="389" r:id="rId45"/>
    <p:sldId id="390" r:id="rId46"/>
    <p:sldId id="391" r:id="rId47"/>
    <p:sldId id="392" r:id="rId48"/>
    <p:sldId id="393" r:id="rId49"/>
    <p:sldId id="466" r:id="rId50"/>
    <p:sldId id="465" r:id="rId51"/>
    <p:sldId id="464" r:id="rId52"/>
    <p:sldId id="467" r:id="rId53"/>
    <p:sldId id="394" r:id="rId54"/>
    <p:sldId id="395" r:id="rId55"/>
    <p:sldId id="396" r:id="rId56"/>
    <p:sldId id="397" r:id="rId57"/>
    <p:sldId id="398" r:id="rId58"/>
    <p:sldId id="498" r:id="rId59"/>
    <p:sldId id="323" r:id="rId60"/>
    <p:sldId id="455" r:id="rId61"/>
    <p:sldId id="450" r:id="rId62"/>
    <p:sldId id="445" r:id="rId63"/>
    <p:sldId id="511" r:id="rId64"/>
    <p:sldId id="512" r:id="rId65"/>
    <p:sldId id="363" r:id="rId66"/>
    <p:sldId id="357" r:id="rId67"/>
    <p:sldId id="436" r:id="rId68"/>
    <p:sldId id="305" r:id="rId69"/>
    <p:sldId id="481" r:id="rId70"/>
    <p:sldId id="488" r:id="rId71"/>
    <p:sldId id="496" r:id="rId72"/>
    <p:sldId id="497" r:id="rId73"/>
    <p:sldId id="485" r:id="rId74"/>
    <p:sldId id="484" r:id="rId75"/>
    <p:sldId id="263" r:id="rId76"/>
    <p:sldId id="458" r:id="rId77"/>
    <p:sldId id="460" r:id="rId78"/>
    <p:sldId id="473" r:id="rId79"/>
    <p:sldId id="476" r:id="rId80"/>
    <p:sldId id="471" r:id="rId81"/>
    <p:sldId id="507" r:id="rId82"/>
    <p:sldId id="509" r:id="rId83"/>
    <p:sldId id="514" r:id="rId84"/>
    <p:sldId id="407" r:id="rId8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718" autoAdjust="0"/>
    <p:restoredTop sz="95936" autoAdjust="0"/>
  </p:normalViewPr>
  <p:slideViewPr>
    <p:cSldViewPr>
      <p:cViewPr varScale="1">
        <p:scale>
          <a:sx n="84" d="100"/>
          <a:sy n="84" d="100"/>
        </p:scale>
        <p:origin x="178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45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409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409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409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463CE4-1B6B-4A9E-9E9F-E899C20C6C0D}" type="slidenum">
              <a:rPr lang="en-US" altLang="en-US"/>
              <a:pPr>
                <a:defRPr/>
              </a:pPr>
              <a:t>‹#›</a:t>
            </a:fld>
            <a:endParaRPr lang="en-US" altLang="en-US"/>
          </a:p>
        </p:txBody>
      </p:sp>
    </p:spTree>
    <p:extLst>
      <p:ext uri="{BB962C8B-B14F-4D97-AF65-F5344CB8AC3E}">
        <p14:creationId xmlns:p14="http://schemas.microsoft.com/office/powerpoint/2010/main" val="3793676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778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778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9DA6FC6-A0DD-4FBD-987C-B25A6FEB8EBE}" type="slidenum">
              <a:rPr lang="en-US" altLang="en-US"/>
              <a:pPr>
                <a:defRPr/>
              </a:pPr>
              <a:t>‹#›</a:t>
            </a:fld>
            <a:endParaRPr lang="en-US" altLang="en-US"/>
          </a:p>
        </p:txBody>
      </p:sp>
    </p:spTree>
    <p:extLst>
      <p:ext uri="{BB962C8B-B14F-4D97-AF65-F5344CB8AC3E}">
        <p14:creationId xmlns:p14="http://schemas.microsoft.com/office/powerpoint/2010/main" val="20431421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ltLang="en-US" sz="1000" b="1" smtClean="0"/>
              <a:t>Figure SPM.1, Panel b</a:t>
            </a:r>
          </a:p>
          <a:p>
            <a:endParaRPr lang="de-CH" altLang="en-US" sz="1000" smtClean="0"/>
          </a:p>
          <a:p>
            <a:r>
              <a:rPr lang="de-CH" altLang="en-US" sz="1000" i="1" smtClean="0"/>
              <a:t>Complete caption of Figure SPM.1:</a:t>
            </a:r>
            <a:endParaRPr lang="en-GB" altLang="en-US" sz="1000" i="1" smtClean="0"/>
          </a:p>
          <a:p>
            <a:r>
              <a:rPr lang="en-GB" altLang="en-US" sz="1000" b="1" smtClean="0"/>
              <a:t>Figure SPM.1 | </a:t>
            </a:r>
            <a:r>
              <a:rPr lang="en-GB" altLang="en-US" sz="1000" smtClean="0"/>
              <a:t>(a) Observed global mean combined land and ocean surface temperature anomalies, from 1850 to 2012 from three data sets. Top panel: annual mean values. Bottom panel: decadal mean values including the estimate of uncertainty for one dataset (black). Anomalies are relative to the mean of 1961−1990. (b) Map of the observed surface temperature change from 1901 to 2012 derived from temperature trends determined by linear regression from one dataset (orange line in panel a). Trends have been calculated where data availability permits a robust estimate (i.e., only for grid boxes with greater than 70% complete records and more than 20% data availability in the first and last 10% of the time period). Other areas are white. Grid boxes where the trend is significant at the 10% level are indicated by a + sign. For a listing of the datasets and further technical details see the Technical Summary Supplementary Material. {Figures 2.19–2.21; Figure TS.2} </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F0A80E-B25D-42AB-A329-4C2CC5A65DE5}" type="slidenum">
              <a:rPr lang="en-GB" altLang="en-US" smtClean="0"/>
              <a:pPr>
                <a:spcBef>
                  <a:spcPct val="0"/>
                </a:spcBef>
              </a:pPr>
              <a:t>14</a:t>
            </a:fld>
            <a:endParaRPr lang="en-GB" altLang="en-US" smtClean="0"/>
          </a:p>
        </p:txBody>
      </p:sp>
    </p:spTree>
    <p:extLst>
      <p:ext uri="{BB962C8B-B14F-4D97-AF65-F5344CB8AC3E}">
        <p14:creationId xmlns:p14="http://schemas.microsoft.com/office/powerpoint/2010/main" val="276878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000" b="1" smtClean="0"/>
              <a:t>Figure SPM.6 | </a:t>
            </a:r>
            <a:r>
              <a:rPr lang="en-GB" altLang="en-US" sz="1000" smtClean="0"/>
              <a:t>Comparison of observed and simulated climate change based on three large-scale indicators in the atmosphere, the cryosphere and the ocean: change in continental land surface air temperatures (yellow panels), Arctic and Antarctic September sea ice extent (white panels), and upper ocean heat content in the major ocean basins (blue panels). Global average changes are also given. Anomalies are given relative to 1880–1919 for surface temperatures, 1960–1980 for ocean heat content and 1979–1999 for sea ice. All time-series are decadal averages, plotted at the centre of the decade. For temperature panels, observations are dashed lines if the spatial coverage of areas being examined is below 50%. For ocean heat content and sea ice panels the solid line is where the coverage of data is good and higher in quality, and the dashed line is where the data coverage is only adequate, and thus, uncertainty is larger. Model results shown are Coupled Model Intercomparison Project Phase 5 (CMIP5) multi-model ensemble ranges, with shaded bands indicating the 5 to 95% confidence intervals. For further technical details, including region definitions see the Technical Summary Supplementary Material. {Figure 10.21; Figure TS.12} </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844C63-62E1-4A3B-9D9A-BEFABC957AF5}" type="slidenum">
              <a:rPr lang="en-GB" altLang="en-US" smtClean="0"/>
              <a:pPr>
                <a:spcBef>
                  <a:spcPct val="0"/>
                </a:spcBef>
              </a:pPr>
              <a:t>23</a:t>
            </a:fld>
            <a:endParaRPr lang="en-GB" altLang="en-US" smtClean="0"/>
          </a:p>
        </p:txBody>
      </p:sp>
    </p:spTree>
    <p:extLst>
      <p:ext uri="{BB962C8B-B14F-4D97-AF65-F5344CB8AC3E}">
        <p14:creationId xmlns:p14="http://schemas.microsoft.com/office/powerpoint/2010/main" val="192848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A104BA-C143-4B67-816C-5B2AF9A449A1}" type="slidenum">
              <a:rPr lang="en-US" altLang="en-US" smtClean="0"/>
              <a:pPr>
                <a:spcBef>
                  <a:spcPct val="0"/>
                </a:spcBef>
              </a:pPr>
              <a:t>59</a:t>
            </a:fld>
            <a:endParaRPr lang="en-US" altLang="en-US" smtClean="0"/>
          </a:p>
        </p:txBody>
      </p:sp>
      <p:sp>
        <p:nvSpPr>
          <p:cNvPr id="45059" name="Rectangle 2"/>
          <p:cNvSpPr>
            <a:spLocks noGrp="1" noRot="1" noChangeAspect="1" noChangeArrowheads="1" noTextEdit="1"/>
          </p:cNvSpPr>
          <p:nvPr>
            <p:ph type="sldImg"/>
          </p:nvPr>
        </p:nvSpPr>
        <p:spPr>
          <a:xfrm>
            <a:off x="1144588" y="684213"/>
            <a:ext cx="4573587" cy="3430587"/>
          </a:xfrm>
          <a:solidFill>
            <a:srgbClr val="FFFFFF"/>
          </a:solidFill>
          <a:ln/>
        </p:spPr>
      </p:sp>
      <p:sp>
        <p:nvSpPr>
          <p:cNvPr id="45060" name="Rectangle 3"/>
          <p:cNvSpPr>
            <a:spLocks noGrp="1" noChangeArrowheads="1"/>
          </p:cNvSpPr>
          <p:nvPr>
            <p:ph type="body" idx="1"/>
          </p:nvPr>
        </p:nvSpPr>
        <p:spPr>
          <a:xfrm>
            <a:off x="685800" y="4343400"/>
            <a:ext cx="5486400" cy="4116388"/>
          </a:xfrm>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555303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89092" name="Slide Number Placeholder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5563D7-EEF4-4DD5-B470-D24DE672B9B4}" type="slidenum">
              <a:rPr lang="en-GB" altLang="en-US" smtClean="0"/>
              <a:pPr>
                <a:spcBef>
                  <a:spcPct val="0"/>
                </a:spcBef>
              </a:pPr>
              <a:t>60</a:t>
            </a:fld>
            <a:endParaRPr lang="en-GB" altLang="en-US" smtClean="0"/>
          </a:p>
        </p:txBody>
      </p:sp>
    </p:spTree>
    <p:extLst>
      <p:ext uri="{BB962C8B-B14F-4D97-AF65-F5344CB8AC3E}">
        <p14:creationId xmlns:p14="http://schemas.microsoft.com/office/powerpoint/2010/main" val="2322158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000" b="1" smtClean="0"/>
              <a:t>Figure SPM.10 | </a:t>
            </a:r>
            <a:r>
              <a:rPr lang="en-GB" altLang="en-US" sz="1000" smtClean="0"/>
              <a:t>Global mean surface temperature increase as a function of cumulative total global CO2 emissions from various lines of evidence. Multi-model results from a hierarchy of climate-carbon cycle models for each RCP until 2100 are shown with coloured lines and decadal means (dots). Some decadal means are labeled for clarity (e.g., 2050 indicating the decade 2040−2049). Model results over the historical period (1860 to 2010) are indicated in black. The coloured plume illustrates the multi-model spread over the four RCP scenarios and fades with the decreasing number of available models in RCP8.5. The multi-model mean and range simulated by CMIP5 models, forced by a CO2 increase of 1% per year (1% yr–1 CO2 simulations), is given by the thin black line and grey area. For a specific amount of cumulative CO2 emissions, the 1% per year CO2 simulations exhibit lower warming than those driven by RCPs, which include additional non-CO2 forcings. Temperature values are given relative to the 1861−1880 base period, emissions relative to 1870. Decadal averages are connected by straight lines. For further technical details see the Technical Summary Supplementary Material. {Figure 12.45; TS TFE.8, Figure 1} </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A9FB2B-FE88-4926-A0AE-F88342E85557}" type="slidenum">
              <a:rPr lang="en-GB" altLang="en-US" smtClean="0"/>
              <a:pPr>
                <a:spcBef>
                  <a:spcPct val="0"/>
                </a:spcBef>
              </a:pPr>
              <a:t>61</a:t>
            </a:fld>
            <a:endParaRPr lang="en-GB" altLang="en-US" smtClean="0"/>
          </a:p>
        </p:txBody>
      </p:sp>
    </p:spTree>
    <p:extLst>
      <p:ext uri="{BB962C8B-B14F-4D97-AF65-F5344CB8AC3E}">
        <p14:creationId xmlns:p14="http://schemas.microsoft.com/office/powerpoint/2010/main" val="1082476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ltLang="en-US" sz="1000" b="1" smtClean="0"/>
              <a:t>Figure SPM.8, Panels a and b</a:t>
            </a:r>
          </a:p>
          <a:p>
            <a:endParaRPr lang="de-CH" altLang="en-US" sz="1000" smtClean="0"/>
          </a:p>
          <a:p>
            <a:r>
              <a:rPr lang="de-CH" altLang="en-US" sz="1000" i="1" smtClean="0"/>
              <a:t>Complete caption of Figure SPM.8:</a:t>
            </a:r>
            <a:endParaRPr lang="en-GB" altLang="en-US" sz="1000" i="1" smtClean="0"/>
          </a:p>
          <a:p>
            <a:r>
              <a:rPr lang="en-GB" altLang="en-US" sz="1000" b="1" smtClean="0"/>
              <a:t>Figure SPM.8 | </a:t>
            </a:r>
            <a:r>
              <a:rPr lang="en-GB" altLang="en-US" sz="1000" smtClean="0"/>
              <a:t>Maps of CMIP5 multi-model mean results for the scenarios RCP2.6 and RCP8.5 in 2081–2100 of (a) annual mean surface temperature change, (b) average percent change in annual mean precipitation, (c) Northern Hemisphere September sea ice extent, and (d) change in ocean surface pH.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A224AB-C1D5-4A8C-9F7C-78F5E8D0B8E3}" type="slidenum">
              <a:rPr lang="en-GB" altLang="en-US" smtClean="0"/>
              <a:pPr>
                <a:spcBef>
                  <a:spcPct val="0"/>
                </a:spcBef>
              </a:pPr>
              <a:t>62</a:t>
            </a:fld>
            <a:endParaRPr lang="en-GB" altLang="en-US" smtClean="0"/>
          </a:p>
        </p:txBody>
      </p:sp>
    </p:spTree>
    <p:extLst>
      <p:ext uri="{BB962C8B-B14F-4D97-AF65-F5344CB8AC3E}">
        <p14:creationId xmlns:p14="http://schemas.microsoft.com/office/powerpoint/2010/main" val="3179367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000" smtClean="0"/>
              <a:t>All IPCC Assessment Reports are available at www.ipcc.ch</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47B486-809B-45E6-8930-8D726AF56F60}" type="slidenum">
              <a:rPr lang="en-GB" altLang="en-US" smtClean="0"/>
              <a:pPr>
                <a:spcBef>
                  <a:spcPct val="0"/>
                </a:spcBef>
              </a:pPr>
              <a:t>67</a:t>
            </a:fld>
            <a:endParaRPr lang="en-GB" altLang="en-US" smtClean="0"/>
          </a:p>
        </p:txBody>
      </p:sp>
    </p:spTree>
    <p:extLst>
      <p:ext uri="{BB962C8B-B14F-4D97-AF65-F5344CB8AC3E}">
        <p14:creationId xmlns:p14="http://schemas.microsoft.com/office/powerpoint/2010/main" val="1753864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5C1D4A-61E0-4EA5-9F9B-3346B81B14A0}" type="slidenum">
              <a:rPr lang="en-US" altLang="en-US" smtClean="0"/>
              <a:pPr>
                <a:spcBef>
                  <a:spcPct val="0"/>
                </a:spcBef>
              </a:pPr>
              <a:t>76</a:t>
            </a:fld>
            <a:endParaRPr lang="en-US" altLang="en-US" smtClean="0"/>
          </a:p>
        </p:txBody>
      </p:sp>
    </p:spTree>
    <p:extLst>
      <p:ext uri="{BB962C8B-B14F-4D97-AF65-F5344CB8AC3E}">
        <p14:creationId xmlns:p14="http://schemas.microsoft.com/office/powerpoint/2010/main" val="863398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DB7FD8-5E0E-4A01-BA0C-4601B1A38B5E}" type="slidenum">
              <a:rPr lang="en-US" altLang="en-US" smtClean="0"/>
              <a:pPr>
                <a:spcBef>
                  <a:spcPct val="0"/>
                </a:spcBef>
              </a:pPr>
              <a:t>77</a:t>
            </a:fld>
            <a:endParaRPr lang="en-US" altLang="en-US" smtClean="0"/>
          </a:p>
        </p:txBody>
      </p:sp>
    </p:spTree>
    <p:extLst>
      <p:ext uri="{BB962C8B-B14F-4D97-AF65-F5344CB8AC3E}">
        <p14:creationId xmlns:p14="http://schemas.microsoft.com/office/powerpoint/2010/main" val="928562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n-US" smtClean="0"/>
              <a:t>Click to edit Master title style</a:t>
            </a:r>
            <a:endParaRPr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6400800" y="6354763"/>
            <a:ext cx="2286000" cy="366712"/>
          </a:xfrm>
        </p:spPr>
        <p:txBody>
          <a:bodyPr/>
          <a:lstStyle>
            <a:lvl1pPr>
              <a:defRPr sz="1400"/>
            </a:lvl1pPr>
          </a:lstStyle>
          <a:p>
            <a:pPr>
              <a:defRPr/>
            </a:pPr>
            <a:endParaRPr lang="en-US"/>
          </a:p>
        </p:txBody>
      </p:sp>
      <p:sp>
        <p:nvSpPr>
          <p:cNvPr id="11" name="Footer Placeholder 16"/>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12" name="Slide Number Placeholder 28"/>
          <p:cNvSpPr>
            <a:spLocks noGrp="1"/>
          </p:cNvSpPr>
          <p:nvPr>
            <p:ph type="sldNum" sz="quarter" idx="12"/>
          </p:nvPr>
        </p:nvSpPr>
        <p:spPr>
          <a:xfrm>
            <a:off x="1216025" y="6354763"/>
            <a:ext cx="1219200" cy="366712"/>
          </a:xfrm>
        </p:spPr>
        <p:txBody>
          <a:bodyPr/>
          <a:lstStyle>
            <a:lvl1pPr>
              <a:defRPr/>
            </a:lvl1pPr>
          </a:lstStyle>
          <a:p>
            <a:pPr>
              <a:defRPr/>
            </a:pPr>
            <a:fld id="{9CBBA8A0-B7D7-48F8-8B65-6ED01186E427}" type="slidenum">
              <a:rPr lang="en-US" altLang="en-US"/>
              <a:pPr>
                <a:defRPr/>
              </a:pPr>
              <a:t>‹#›</a:t>
            </a:fld>
            <a:endParaRPr lang="en-US" altLang="en-US"/>
          </a:p>
        </p:txBody>
      </p:sp>
    </p:spTree>
    <p:extLst>
      <p:ext uri="{BB962C8B-B14F-4D97-AF65-F5344CB8AC3E}">
        <p14:creationId xmlns:p14="http://schemas.microsoft.com/office/powerpoint/2010/main" val="138288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E9310E4-E436-48EF-9C4F-13467D38955C}" type="slidenum">
              <a:rPr lang="en-US" altLang="en-US"/>
              <a:pPr>
                <a:defRPr/>
              </a:pPr>
              <a:t>‹#›</a:t>
            </a:fld>
            <a:endParaRPr lang="en-US" altLang="en-US"/>
          </a:p>
        </p:txBody>
      </p:sp>
    </p:spTree>
    <p:extLst>
      <p:ext uri="{BB962C8B-B14F-4D97-AF65-F5344CB8AC3E}">
        <p14:creationId xmlns:p14="http://schemas.microsoft.com/office/powerpoint/2010/main" val="511285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 name="Isosceles Triangle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Straight Connector 12"/>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6C020BE-BDBD-4F1D-AE69-B527E2B49E1E}" type="slidenum">
              <a:rPr lang="en-US" altLang="en-US"/>
              <a:pPr>
                <a:defRPr/>
              </a:pPr>
              <a:t>‹#›</a:t>
            </a:fld>
            <a:endParaRPr lang="en-US" altLang="en-US"/>
          </a:p>
        </p:txBody>
      </p:sp>
    </p:spTree>
    <p:extLst>
      <p:ext uri="{BB962C8B-B14F-4D97-AF65-F5344CB8AC3E}">
        <p14:creationId xmlns:p14="http://schemas.microsoft.com/office/powerpoint/2010/main" val="1691295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Tree>
    <p:extLst>
      <p:ext uri="{BB962C8B-B14F-4D97-AF65-F5344CB8AC3E}">
        <p14:creationId xmlns:p14="http://schemas.microsoft.com/office/powerpoint/2010/main" val="3410639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10" descr="IPCC Log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294188" y="5810250"/>
            <a:ext cx="4554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slide_syr_image.psd"/>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5875" y="0"/>
            <a:ext cx="91440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 Single Corner Rectangle 4"/>
          <p:cNvSpPr/>
          <p:nvPr userDrawn="1"/>
        </p:nvSpPr>
        <p:spPr>
          <a:xfrm>
            <a:off x="309243" y="6264062"/>
            <a:ext cx="1960419" cy="260690"/>
          </a:xfrm>
          <a:prstGeom prst="round1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r>
              <a:rPr lang="en-US" sz="1100" dirty="0">
                <a:solidFill>
                  <a:srgbClr val="4577CE"/>
                </a:solidFill>
                <a:ea typeface="Arial Narrow"/>
                <a:cs typeface="Arial"/>
                <a:sym typeface="Arial Narrow"/>
              </a:rPr>
              <a:t>IPCC AR5 Synthesis Report</a:t>
            </a:r>
          </a:p>
        </p:txBody>
      </p:sp>
      <p:sp>
        <p:nvSpPr>
          <p:cNvPr id="6" name="Rectangle 5"/>
          <p:cNvSpPr/>
          <p:nvPr userDrawn="1"/>
        </p:nvSpPr>
        <p:spPr>
          <a:xfrm>
            <a:off x="0" y="281583"/>
            <a:ext cx="8384183" cy="785091"/>
          </a:xfrm>
          <a:prstGeom prst="rect">
            <a:avLst/>
          </a:prstGeom>
          <a:solidFill>
            <a:srgbClr val="4C8CD9"/>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hangingPunct="1">
              <a:defRPr/>
            </a:pPr>
            <a:endParaRPr lang="fr-FR"/>
          </a:p>
        </p:txBody>
      </p:sp>
      <p:sp>
        <p:nvSpPr>
          <p:cNvPr id="7" name="Titre 1"/>
          <p:cNvSpPr>
            <a:spLocks noGrp="1"/>
          </p:cNvSpPr>
          <p:nvPr>
            <p:ph type="title"/>
          </p:nvPr>
        </p:nvSpPr>
        <p:spPr>
          <a:xfrm>
            <a:off x="457199" y="427079"/>
            <a:ext cx="8229600" cy="510453"/>
          </a:xfrm>
        </p:spPr>
        <p:txBody>
          <a:bodyPr/>
          <a:lstStyle>
            <a:lvl1pPr>
              <a:defRPr sz="2000">
                <a:solidFill>
                  <a:schemeClr val="bg1"/>
                </a:solidFill>
              </a:defRPr>
            </a:lvl1pPr>
          </a:lstStyle>
          <a:p>
            <a:r>
              <a:rPr lang="en-US" smtClean="0"/>
              <a:t>Click to edit Master title style</a:t>
            </a:r>
            <a:endParaRPr lang="fr-FR" dirty="0"/>
          </a:p>
        </p:txBody>
      </p:sp>
    </p:spTree>
    <p:extLst>
      <p:ext uri="{BB962C8B-B14F-4D97-AF65-F5344CB8AC3E}">
        <p14:creationId xmlns:p14="http://schemas.microsoft.com/office/powerpoint/2010/main" val="225730705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219200"/>
            <a:ext cx="822960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EF9E9A3B-49A1-4A30-95A1-7D00A39B28F8}" type="slidenum">
              <a:rPr lang="en-US" altLang="en-US"/>
              <a:pPr>
                <a:defRPr/>
              </a:pPr>
              <a:t>‹#›</a:t>
            </a:fld>
            <a:endParaRPr lang="en-US" altLang="en-US"/>
          </a:p>
        </p:txBody>
      </p:sp>
    </p:spTree>
    <p:extLst>
      <p:ext uri="{BB962C8B-B14F-4D97-AF65-F5344CB8AC3E}">
        <p14:creationId xmlns:p14="http://schemas.microsoft.com/office/powerpoint/2010/main" val="978191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a:xfrm>
            <a:off x="6400800" y="6354763"/>
            <a:ext cx="2286000" cy="366712"/>
          </a:xfrm>
        </p:spPr>
        <p:txBody>
          <a:bodyPr/>
          <a:lstStyle>
            <a:lvl1pPr>
              <a:defRPr/>
            </a:lvl1pPr>
          </a:lstStyle>
          <a:p>
            <a:pPr>
              <a:defRPr/>
            </a:pPr>
            <a:endParaRPr lang="en-US"/>
          </a:p>
        </p:txBody>
      </p:sp>
      <p:sp>
        <p:nvSpPr>
          <p:cNvPr id="7" name="Footer Placeholder 4"/>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1069975" y="6354763"/>
            <a:ext cx="1520825" cy="366712"/>
          </a:xfrm>
        </p:spPr>
        <p:txBody>
          <a:bodyPr/>
          <a:lstStyle>
            <a:lvl1pPr>
              <a:defRPr/>
            </a:lvl1pPr>
          </a:lstStyle>
          <a:p>
            <a:pPr>
              <a:defRPr/>
            </a:pPr>
            <a:fld id="{C419C015-90F3-4C56-96AD-41F8FCE6BCDB}" type="slidenum">
              <a:rPr lang="en-US" altLang="en-US"/>
              <a:pPr>
                <a:defRPr/>
              </a:pPr>
              <a:t>‹#›</a:t>
            </a:fld>
            <a:endParaRPr lang="en-US" altLang="en-US"/>
          </a:p>
        </p:txBody>
      </p:sp>
    </p:spTree>
    <p:extLst>
      <p:ext uri="{BB962C8B-B14F-4D97-AF65-F5344CB8AC3E}">
        <p14:creationId xmlns:p14="http://schemas.microsoft.com/office/powerpoint/2010/main" val="263531570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219200"/>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632198" y="1216152"/>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D6CE95F5-E854-47CC-95FA-A14AA75ABEB1}" type="slidenum">
              <a:rPr lang="en-US" altLang="en-US"/>
              <a:pPr>
                <a:defRPr/>
              </a:pPr>
              <a:t>‹#›</a:t>
            </a:fld>
            <a:endParaRPr lang="en-US" altLang="en-US"/>
          </a:p>
        </p:txBody>
      </p:sp>
    </p:spTree>
    <p:extLst>
      <p:ext uri="{BB962C8B-B14F-4D97-AF65-F5344CB8AC3E}">
        <p14:creationId xmlns:p14="http://schemas.microsoft.com/office/powerpoint/2010/main" val="1079542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648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15CE600C-F888-4E17-8058-9D81500312DB}" type="slidenum">
              <a:rPr lang="en-US" altLang="en-US"/>
              <a:pPr>
                <a:defRPr/>
              </a:pPr>
              <a:t>‹#›</a:t>
            </a:fld>
            <a:endParaRPr lang="en-US" altLang="en-US"/>
          </a:p>
        </p:txBody>
      </p:sp>
    </p:spTree>
    <p:extLst>
      <p:ext uri="{BB962C8B-B14F-4D97-AF65-F5344CB8AC3E}">
        <p14:creationId xmlns:p14="http://schemas.microsoft.com/office/powerpoint/2010/main" val="76553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DDBAE934-F3C1-48C2-8848-5442C9C0889B}" type="slidenum">
              <a:rPr lang="en-US" altLang="en-US"/>
              <a:pPr>
                <a:defRPr/>
              </a:pPr>
              <a:t>‹#›</a:t>
            </a:fld>
            <a:endParaRPr lang="en-US" altLang="en-US"/>
          </a:p>
        </p:txBody>
      </p:sp>
    </p:spTree>
    <p:extLst>
      <p:ext uri="{BB962C8B-B14F-4D97-AF65-F5344CB8AC3E}">
        <p14:creationId xmlns:p14="http://schemas.microsoft.com/office/powerpoint/2010/main" val="203035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FE063312-78EC-44CE-943A-1E55967A940F}" type="slidenum">
              <a:rPr lang="en-US" altLang="en-US"/>
              <a:pPr>
                <a:defRPr/>
              </a:pPr>
              <a:t>‹#›</a:t>
            </a:fld>
            <a:endParaRPr lang="en-US" altLang="en-US"/>
          </a:p>
        </p:txBody>
      </p:sp>
    </p:spTree>
    <p:extLst>
      <p:ext uri="{BB962C8B-B14F-4D97-AF65-F5344CB8AC3E}">
        <p14:creationId xmlns:p14="http://schemas.microsoft.com/office/powerpoint/2010/main" val="2255549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Straight Connector 11"/>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 name="Isosceles Triang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smtClean="0"/>
              <a:t>Click to edit Master title style</a:t>
            </a:r>
            <a:endParaRPr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44AB51DF-F3DB-4839-A0C7-8A096C571527}" type="slidenum">
              <a:rPr lang="en-US" altLang="en-US"/>
              <a:pPr>
                <a:defRPr/>
              </a:pPr>
              <a:t>‹#›</a:t>
            </a:fld>
            <a:endParaRPr lang="en-US" altLang="en-US"/>
          </a:p>
        </p:txBody>
      </p:sp>
    </p:spTree>
    <p:extLst>
      <p:ext uri="{BB962C8B-B14F-4D97-AF65-F5344CB8AC3E}">
        <p14:creationId xmlns:p14="http://schemas.microsoft.com/office/powerpoint/2010/main" val="538044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Isosceles Triang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7D43E5A7-B183-4D58-968E-410E80F74053}" type="slidenum">
              <a:rPr lang="en-US" altLang="en-US"/>
              <a:pPr>
                <a:defRPr/>
              </a:pPr>
              <a:t>‹#›</a:t>
            </a:fld>
            <a:endParaRPr lang="en-US" altLang="en-US"/>
          </a:p>
        </p:txBody>
      </p:sp>
    </p:spTree>
    <p:extLst>
      <p:ext uri="{BB962C8B-B14F-4D97-AF65-F5344CB8AC3E}">
        <p14:creationId xmlns:p14="http://schemas.microsoft.com/office/powerpoint/2010/main" val="314542664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Text Placeholder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00800" y="6356350"/>
            <a:ext cx="2289175" cy="365125"/>
          </a:xfrm>
          <a:prstGeom prst="rect">
            <a:avLst/>
          </a:prstGeom>
        </p:spPr>
        <p:txBody>
          <a:bodyPr vert="horz"/>
          <a:lstStyle>
            <a:lvl1pPr algn="l"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2898775" y="6356350"/>
            <a:ext cx="3505200" cy="365125"/>
          </a:xfrm>
          <a:prstGeom prst="rect">
            <a:avLst/>
          </a:prstGeom>
        </p:spPr>
        <p:txBody>
          <a:bodyPr vert="horz"/>
          <a:lstStyle>
            <a:lvl1pPr algn="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chemeClr val="tx2"/>
                </a:solidFill>
              </a:defRPr>
            </a:lvl1pPr>
          </a:lstStyle>
          <a:p>
            <a:pPr>
              <a:defRPr/>
            </a:pPr>
            <a:fld id="{5D305193-4D86-455E-8E60-596E711F2457}" type="slidenum">
              <a:rPr lang="en-US" altLang="en-US"/>
              <a:pPr>
                <a:defRPr/>
              </a:pPr>
              <a:t>‹#›</a:t>
            </a:fld>
            <a:endParaRPr lang="en-US" altLang="en-US"/>
          </a:p>
        </p:txBody>
      </p:sp>
      <p:sp>
        <p:nvSpPr>
          <p:cNvPr id="1031" name="Straight Connector 27"/>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32" name="Straight Connector 28"/>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Isosceles Triang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4429" r:id="rId1"/>
    <p:sldLayoutId id="2147484425" r:id="rId2"/>
    <p:sldLayoutId id="2147484430" r:id="rId3"/>
    <p:sldLayoutId id="2147484426" r:id="rId4"/>
    <p:sldLayoutId id="2147484427" r:id="rId5"/>
    <p:sldLayoutId id="2147484431" r:id="rId6"/>
    <p:sldLayoutId id="2147484432" r:id="rId7"/>
    <p:sldLayoutId id="2147484433" r:id="rId8"/>
    <p:sldLayoutId id="2147484434" r:id="rId9"/>
    <p:sldLayoutId id="2147484428" r:id="rId10"/>
    <p:sldLayoutId id="2147484435" r:id="rId11"/>
    <p:sldLayoutId id="2147484436" r:id="rId12"/>
    <p:sldLayoutId id="2147484438" r:id="rId13"/>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esrl.noaa.gov/gmd/ccgg/trends/weekly.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climate.nasa.gov/climate_resources/40/video-oceans-of-climate-change/" TargetMode="External"/><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https://climate.nasa.gov/climate_resource_center/earthminute"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semanticscholar.org/paper/Participatory-Climate-Change-Impact-Assessment-in-Lorencov%C3%A1-Whitham/bb5fa064bd8df234dee9196113cdbd2e0e5161c9"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Ot5n9m4whaw"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pPr eaLnBrk="1" hangingPunct="1"/>
            <a:r>
              <a:rPr lang="en-US" altLang="en-US" smtClean="0"/>
              <a:t>	Global Climate Change</a:t>
            </a:r>
          </a:p>
        </p:txBody>
      </p:sp>
      <p:sp>
        <p:nvSpPr>
          <p:cNvPr id="3" name="Subtitle 2"/>
          <p:cNvSpPr>
            <a:spLocks noGrp="1"/>
          </p:cNvSpPr>
          <p:nvPr>
            <p:ph type="subTitle" idx="1"/>
          </p:nvPr>
        </p:nvSpPr>
        <p:spPr/>
        <p:txBody>
          <a:bodyPr>
            <a:normAutofit/>
          </a:bodyPr>
          <a:lstStyle/>
          <a:p>
            <a:pPr eaLnBrk="1" fontAlgn="auto" hangingPunct="1">
              <a:spcAft>
                <a:spcPts val="0"/>
              </a:spcAft>
              <a:buFont typeface="Wingdings 3"/>
              <a:buNone/>
              <a:defRPr/>
            </a:pPr>
            <a:r>
              <a:rPr lang="en-US" dirty="0" smtClean="0"/>
              <a:t>Introduction and Implications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027"/>
          <p:cNvSpPr txBox="1">
            <a:spLocks noChangeArrowheads="1"/>
          </p:cNvSpPr>
          <p:nvPr/>
        </p:nvSpPr>
        <p:spPr bwMode="auto">
          <a:xfrm>
            <a:off x="1066800" y="5867400"/>
            <a:ext cx="738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a:latin typeface="Times New Roman" panose="02020603050405020304" pitchFamily="18" charset="0"/>
              </a:rPr>
              <a:t>Carbon Dioxide increases measured in </a:t>
            </a:r>
            <a:r>
              <a:rPr lang="en-US" altLang="en-US" sz="2400">
                <a:latin typeface="Times New Roman" panose="02020603050405020304" pitchFamily="18" charset="0"/>
                <a:hlinkClick r:id="rId2"/>
              </a:rPr>
              <a:t>Mauna Loa, Hawaii</a:t>
            </a:r>
            <a:endParaRPr lang="en-US" altLang="en-US" sz="2400">
              <a:latin typeface="Times New Roman" panose="02020603050405020304" pitchFamily="18" charset="0"/>
            </a:endParaRPr>
          </a:p>
        </p:txBody>
      </p:sp>
      <p:sp>
        <p:nvSpPr>
          <p:cNvPr id="22531" name="Rectangle 1"/>
          <p:cNvSpPr>
            <a:spLocks noChangeArrowheads="1"/>
          </p:cNvSpPr>
          <p:nvPr/>
        </p:nvSpPr>
        <p:spPr bwMode="auto">
          <a:xfrm>
            <a:off x="0" y="211138"/>
            <a:ext cx="929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a:latin typeface="Times New Roman" panose="02020603050405020304" pitchFamily="18" charset="0"/>
              </a:rPr>
              <a:t>3) The concentration of greenhouse gases in the atmosphere is increasing</a:t>
            </a:r>
          </a:p>
        </p:txBody>
      </p:sp>
      <p:pic>
        <p:nvPicPr>
          <p:cNvPr id="113666" name="Picture 2" descr="Výsledek obrázku pro mauna loa co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1100" y="733425"/>
            <a:ext cx="6591300" cy="5172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838200" y="6248400"/>
            <a:ext cx="480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800" dirty="0">
                <a:solidFill>
                  <a:srgbClr val="FF0000"/>
                </a:solidFill>
                <a:latin typeface="Times New Roman" panose="02020603050405020304" pitchFamily="18" charset="0"/>
              </a:rPr>
              <a:t>Hydrofluorocarbons, perfluorocarbons, sulfur hexafluoride didn’t exist pre-industrial</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940" y="152400"/>
            <a:ext cx="3070860" cy="2051334"/>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2362200"/>
            <a:ext cx="3200400" cy="197053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7188" y="0"/>
            <a:ext cx="3227622" cy="2080086"/>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7765" y="1981200"/>
            <a:ext cx="3042285" cy="2281714"/>
          </a:xfrm>
          <a:prstGeom prst="rect">
            <a:avLst/>
          </a:prstGeom>
        </p:spPr>
      </p:pic>
      <p:sp>
        <p:nvSpPr>
          <p:cNvPr id="4" name="TextBox 3"/>
          <p:cNvSpPr txBox="1"/>
          <p:nvPr/>
        </p:nvSpPr>
        <p:spPr>
          <a:xfrm>
            <a:off x="586740" y="4343400"/>
            <a:ext cx="5099473" cy="2308324"/>
          </a:xfrm>
          <a:prstGeom prst="rect">
            <a:avLst/>
          </a:prstGeom>
          <a:noFill/>
        </p:spPr>
        <p:txBody>
          <a:bodyPr wrap="none" rtlCol="0">
            <a:spAutoFit/>
          </a:bodyPr>
          <a:lstStyle/>
          <a:p>
            <a:r>
              <a:rPr lang="en-US" dirty="0" smtClean="0"/>
              <a:t>Four main anthropogenic GHGs:</a:t>
            </a:r>
          </a:p>
          <a:p>
            <a:r>
              <a:rPr lang="en-US" dirty="0" smtClean="0"/>
              <a:t>	1) Carbon Dioxide (CO</a:t>
            </a:r>
            <a:r>
              <a:rPr lang="en-US" baseline="-25000" dirty="0" smtClean="0"/>
              <a:t>2</a:t>
            </a:r>
            <a:r>
              <a:rPr lang="en-US" dirty="0" smtClean="0"/>
              <a:t>) – 76%</a:t>
            </a:r>
          </a:p>
          <a:p>
            <a:r>
              <a:rPr lang="en-US" dirty="0"/>
              <a:t>	</a:t>
            </a:r>
            <a:r>
              <a:rPr lang="en-US" dirty="0" smtClean="0"/>
              <a:t>2) Methane (CH</a:t>
            </a:r>
            <a:r>
              <a:rPr lang="en-US" baseline="-25000" dirty="0" smtClean="0"/>
              <a:t>4</a:t>
            </a:r>
            <a:r>
              <a:rPr lang="en-US" dirty="0" smtClean="0"/>
              <a:t>) – 16% </a:t>
            </a:r>
          </a:p>
          <a:p>
            <a:r>
              <a:rPr lang="en-US" dirty="0"/>
              <a:t>	</a:t>
            </a:r>
            <a:r>
              <a:rPr lang="en-US" dirty="0" smtClean="0"/>
              <a:t>3) Nitrous Oxide (N</a:t>
            </a:r>
            <a:r>
              <a:rPr lang="en-US" baseline="-25000" dirty="0" smtClean="0"/>
              <a:t>2</a:t>
            </a:r>
            <a:r>
              <a:rPr lang="en-US" dirty="0" smtClean="0"/>
              <a:t>O) – 6%</a:t>
            </a:r>
          </a:p>
          <a:p>
            <a:r>
              <a:rPr lang="en-US" dirty="0"/>
              <a:t>	</a:t>
            </a:r>
            <a:r>
              <a:rPr lang="en-US" dirty="0" smtClean="0"/>
              <a:t>4) F-gases – 2%</a:t>
            </a:r>
          </a:p>
          <a:p>
            <a:endParaRPr lang="cs-CZ" dirty="0"/>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53200" y="4164178"/>
            <a:ext cx="2438400" cy="2667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554"/>
                                        </p:tgtEl>
                                        <p:attrNameLst>
                                          <p:attrName>style.visibility</p:attrName>
                                        </p:attrNameLst>
                                      </p:cBhvr>
                                      <p:to>
                                        <p:strVal val="visible"/>
                                      </p:to>
                                    </p:set>
                                    <p:animEffect transition="in" filter="fade">
                                      <p:cBhvr>
                                        <p:cTn id="2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76200"/>
            <a:ext cx="7467600" cy="6370975"/>
          </a:xfrm>
          <a:prstGeom prst="rect">
            <a:avLst/>
          </a:prstGeom>
          <a:noFill/>
        </p:spPr>
        <p:txBody>
          <a:bodyPr wrap="square" rtlCol="0">
            <a:spAutoFit/>
          </a:bodyPr>
          <a:lstStyle/>
          <a:p>
            <a:r>
              <a:rPr lang="en-US" dirty="0" smtClean="0"/>
              <a:t>Correlation between CO</a:t>
            </a:r>
            <a:r>
              <a:rPr lang="en-US" baseline="-25000" dirty="0" smtClean="0"/>
              <a:t>2</a:t>
            </a:r>
            <a:r>
              <a:rPr lang="en-US" dirty="0" smtClean="0"/>
              <a:t> concentration, temp, and sea level over the past 400,000 years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CO</a:t>
            </a:r>
            <a:r>
              <a:rPr lang="en-US" baseline="-25000" dirty="0" smtClean="0"/>
              <a:t>2</a:t>
            </a:r>
            <a:r>
              <a:rPr lang="en-US" dirty="0" smtClean="0"/>
              <a:t> is now higher than at any time during that period</a:t>
            </a:r>
            <a:endParaRPr lang="cs-CZ" dirty="0"/>
          </a:p>
        </p:txBody>
      </p:sp>
      <p:pic>
        <p:nvPicPr>
          <p:cNvPr id="114692" name="Picture 4" descr="Související obráze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1600" y="1066800"/>
            <a:ext cx="6553200" cy="46089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pPr eaLnBrk="1" fontAlgn="auto" hangingPunct="1">
              <a:spcAft>
                <a:spcPts val="0"/>
              </a:spcAft>
              <a:defRPr/>
            </a:pPr>
            <a:r>
              <a:rPr lang="en-US" smtClean="0"/>
              <a:t>These facts together lead to the climate change observed</a:t>
            </a:r>
          </a:p>
        </p:txBody>
      </p:sp>
      <p:pic>
        <p:nvPicPr>
          <p:cNvPr id="2560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1138" y="1600200"/>
            <a:ext cx="8780462"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a:xfrm>
            <a:off x="250825" y="260350"/>
            <a:ext cx="8642350" cy="792163"/>
          </a:xfrm>
        </p:spPr>
        <p:txBody>
          <a:bodyPr/>
          <a:lstStyle/>
          <a:p>
            <a:r>
              <a:rPr lang="de-CH" altLang="en-US" sz="1600" smtClean="0"/>
              <a:t>Figure SPM.1b</a:t>
            </a:r>
            <a:r>
              <a:rPr lang="de-CH" altLang="en-US" smtClean="0"/>
              <a:t/>
            </a:r>
            <a:br>
              <a:rPr lang="de-CH" altLang="en-US" smtClean="0"/>
            </a:br>
            <a:r>
              <a:rPr lang="de-CH" altLang="en-US" sz="1200" b="0" smtClean="0"/>
              <a:t>Observed change in surface temperature 1901-2012</a:t>
            </a:r>
            <a:endParaRPr lang="en-GB" altLang="en-US" sz="1200" b="0" smtClean="0"/>
          </a:p>
        </p:txBody>
      </p:sp>
      <p:pic>
        <p:nvPicPr>
          <p:cNvPr id="2662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663" y="1104900"/>
            <a:ext cx="818515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764463" y="381000"/>
            <a:ext cx="1160462" cy="160338"/>
          </a:xfrm>
          <a:prstGeom prst="rect">
            <a:avLst/>
          </a:prstGeom>
          <a:noFill/>
        </p:spPr>
        <p:txBody>
          <a:bodyPr wrap="none" lIns="18000" tIns="18000" rIns="18000" bIns="18000">
            <a:spAutoFit/>
          </a:bodyPr>
          <a:lstStyle/>
          <a:p>
            <a:pPr eaLnBrk="1" hangingPunct="1">
              <a:defRPr/>
            </a:pPr>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50825" y="260350"/>
            <a:ext cx="8642350" cy="792163"/>
          </a:xfrm>
        </p:spPr>
        <p:txBody>
          <a:bodyPr/>
          <a:lstStyle/>
          <a:p>
            <a:r>
              <a:rPr lang="en-US" altLang="en-US" smtClean="0"/>
              <a:t>Extreme heat events are becoming more common</a:t>
            </a:r>
          </a:p>
        </p:txBody>
      </p:sp>
      <p:pic>
        <p:nvPicPr>
          <p:cNvPr id="2867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0825" y="1524000"/>
            <a:ext cx="831532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438400" y="1828800"/>
            <a:ext cx="2057400" cy="1604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4495800" y="1828800"/>
            <a:ext cx="2057400" cy="1604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6553200" y="1828800"/>
            <a:ext cx="2057400" cy="1604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4400" y="1676400"/>
            <a:ext cx="6862763"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50825" y="0"/>
            <a:ext cx="8642350" cy="1187450"/>
          </a:xfrm>
        </p:spPr>
        <p:txBody>
          <a:bodyPr/>
          <a:lstStyle/>
          <a:p>
            <a:r>
              <a:rPr lang="en-US" altLang="en-US" dirty="0" smtClean="0"/>
              <a:t>Heat capacity of water is higher than that for air so most of the additional energy is going to heat the oceans (&gt;90%)</a:t>
            </a:r>
          </a:p>
        </p:txBody>
      </p:sp>
      <p:pic>
        <p:nvPicPr>
          <p:cNvPr id="3072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76425" y="1614488"/>
            <a:ext cx="539115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
          <p:cNvSpPr>
            <a:spLocks noChangeArrowheads="1"/>
          </p:cNvSpPr>
          <p:nvPr/>
        </p:nvSpPr>
        <p:spPr bwMode="auto">
          <a:xfrm>
            <a:off x="1196975" y="5621338"/>
            <a:ext cx="7696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hlinkClick r:id="rId3"/>
              </a:rPr>
              <a:t>https://climate.nasa.gov/climate_resources/40/video-oceans-of-climate-change/</a:t>
            </a:r>
            <a:endParaRPr lang="en-US" altLang="en-US" sz="1800"/>
          </a:p>
          <a:p>
            <a:endParaRPr lang="en-US" altLang="en-US" sz="18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838200" y="1295400"/>
            <a:ext cx="6989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en-US" sz="3200">
                <a:latin typeface="Times New Roman" panose="02020603050405020304" pitchFamily="18" charset="0"/>
              </a:rPr>
              <a:t>Is this human (anthropogenic) or natural?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http://www.climateark.org/vital/graphics/large/1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6" descr="http://www.climateark.org/vital/graphics/large/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 y="296863"/>
            <a:ext cx="80010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794" name="Picture 102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143000"/>
            <a:ext cx="80772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1027"/>
          <p:cNvSpPr txBox="1">
            <a:spLocks noChangeArrowheads="1"/>
          </p:cNvSpPr>
          <p:nvPr/>
        </p:nvSpPr>
        <p:spPr bwMode="auto">
          <a:xfrm>
            <a:off x="0" y="19367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a:spcBef>
                <a:spcPct val="0"/>
              </a:spcBef>
              <a:buClrTx/>
              <a:buSzTx/>
              <a:buFontTx/>
              <a:buNone/>
            </a:pPr>
            <a:r>
              <a:rPr lang="en-US" altLang="en-US" sz="2800" b="1">
                <a:solidFill>
                  <a:schemeClr val="accent1"/>
                </a:solidFill>
                <a:latin typeface="Times New Roman" panose="02020603050405020304" pitchFamily="18" charset="0"/>
                <a:ea typeface="MS PGothic" panose="020B0600070205080204" pitchFamily="34" charset="-128"/>
              </a:rPr>
              <a:t>World Primary Energy Supply by Source, 1850-2000</a:t>
            </a:r>
            <a:endParaRPr lang="en-US" altLang="en-US" sz="2400">
              <a:solidFill>
                <a:schemeClr val="accent1"/>
              </a:solidFill>
              <a:latin typeface="Times New Roman" panose="02020603050405020304" pitchFamily="18" charset="0"/>
              <a:ea typeface="MS PGothic" panose="020B0600070205080204" pitchFamily="34" charset="-128"/>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Výsledek obrázku pro global ghg flow char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762000"/>
            <a:ext cx="7582722" cy="5269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ýsledek obrázku pro global ghg flow chart"/>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55040" y="0"/>
            <a:ext cx="5018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914400"/>
            <a:ext cx="2438400" cy="1200329"/>
          </a:xfrm>
          <a:prstGeom prst="rect">
            <a:avLst/>
          </a:prstGeom>
          <a:noFill/>
        </p:spPr>
        <p:txBody>
          <a:bodyPr wrap="square" rtlCol="0">
            <a:spAutoFit/>
          </a:bodyPr>
          <a:lstStyle/>
          <a:p>
            <a:r>
              <a:rPr lang="en-US" dirty="0" smtClean="0"/>
              <a:t>Which country emits the most CO</a:t>
            </a:r>
            <a:r>
              <a:rPr lang="en-US" baseline="-25000" dirty="0" smtClean="0"/>
              <a:t>2</a:t>
            </a:r>
            <a:r>
              <a:rPr lang="en-US" dirty="0" smtClean="0"/>
              <a:t> in 2017?</a:t>
            </a:r>
            <a:endParaRPr lang="cs-CZ" dirty="0"/>
          </a:p>
        </p:txBody>
      </p:sp>
    </p:spTree>
    <p:extLst>
      <p:ext uri="{BB962C8B-B14F-4D97-AF65-F5344CB8AC3E}">
        <p14:creationId xmlns:p14="http://schemas.microsoft.com/office/powerpoint/2010/main" val="1322167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250825" y="260350"/>
            <a:ext cx="8642350" cy="792163"/>
          </a:xfrm>
        </p:spPr>
        <p:txBody>
          <a:bodyPr/>
          <a:lstStyle/>
          <a:p>
            <a:r>
              <a:rPr lang="de-CH" altLang="en-US" sz="1600" smtClean="0"/>
              <a:t>Figure SPM.6</a:t>
            </a:r>
            <a:r>
              <a:rPr lang="de-CH" altLang="en-US" smtClean="0"/>
              <a:t/>
            </a:r>
            <a:br>
              <a:rPr lang="de-CH" altLang="en-US" smtClean="0"/>
            </a:br>
            <a:r>
              <a:rPr lang="en-GB" altLang="en-US" sz="1200" b="0" smtClean="0">
                <a:latin typeface="Arial" panose="020B0604020202020204" pitchFamily="34" charset="0"/>
                <a:cs typeface="Arial" panose="020B0604020202020204" pitchFamily="34" charset="0"/>
              </a:rPr>
              <a:t>Comparison of observed and simulated climate change</a:t>
            </a:r>
            <a:endParaRPr lang="en-GB" altLang="en-US" sz="1200" b="0" smtClean="0"/>
          </a:p>
        </p:txBody>
      </p:sp>
      <p:grpSp>
        <p:nvGrpSpPr>
          <p:cNvPr id="35843" name="Group 4"/>
          <p:cNvGrpSpPr>
            <a:grpSpLocks/>
          </p:cNvGrpSpPr>
          <p:nvPr/>
        </p:nvGrpSpPr>
        <p:grpSpPr bwMode="auto">
          <a:xfrm>
            <a:off x="250825" y="1295400"/>
            <a:ext cx="8634413" cy="4876800"/>
            <a:chOff x="251519" y="905896"/>
            <a:chExt cx="8633130" cy="4876254"/>
          </a:xfrm>
        </p:grpSpPr>
        <p:pic>
          <p:nvPicPr>
            <p:cNvPr id="358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19" y="905896"/>
              <a:ext cx="6660000" cy="4418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36649" y="1196690"/>
              <a:ext cx="1548000" cy="123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36649" y="2669145"/>
              <a:ext cx="1548000" cy="123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56698" y="4100943"/>
              <a:ext cx="1620000" cy="123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5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98306" y="910315"/>
              <a:ext cx="936000" cy="15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851" name="Group 3"/>
            <p:cNvGrpSpPr>
              <a:grpSpLocks/>
            </p:cNvGrpSpPr>
            <p:nvPr/>
          </p:nvGrpSpPr>
          <p:grpSpPr bwMode="auto">
            <a:xfrm>
              <a:off x="1451266" y="5661310"/>
              <a:ext cx="6239613" cy="120840"/>
              <a:chOff x="1427413" y="5661310"/>
              <a:chExt cx="6239613" cy="120840"/>
            </a:xfrm>
          </p:grpSpPr>
          <p:pic>
            <p:nvPicPr>
              <p:cNvPr id="35852" name="Picture 1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427413" y="5672422"/>
                <a:ext cx="3154686" cy="10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53" name="Picture 1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32050" y="5661310"/>
                <a:ext cx="2734976" cy="12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8" name="TextBox 17"/>
          <p:cNvSpPr txBox="1"/>
          <p:nvPr/>
        </p:nvSpPr>
        <p:spPr>
          <a:xfrm>
            <a:off x="7764463" y="381000"/>
            <a:ext cx="1160462" cy="160338"/>
          </a:xfrm>
          <a:prstGeom prst="rect">
            <a:avLst/>
          </a:prstGeom>
          <a:noFill/>
        </p:spPr>
        <p:txBody>
          <a:bodyPr wrap="none" lIns="18000" tIns="18000" rIns="18000" bIns="18000">
            <a:spAutoFit/>
          </a:bodyPr>
          <a:lstStyle/>
          <a:p>
            <a:pPr eaLnBrk="1" hangingPunct="1">
              <a:defRPr/>
            </a:pPr>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a:solidFill>
                <a:schemeClr val="bg1">
                  <a:lumMod val="50000"/>
                </a:schemeClr>
              </a:solidFill>
              <a:latin typeface="Arial" panose="020B0604020202020204" pitchFamily="34" charset="0"/>
              <a:cs typeface="Arial" panose="020B0604020202020204" pitchFamily="34" charset="0"/>
            </a:endParaRPr>
          </a:p>
        </p:txBody>
      </p:sp>
      <p:sp>
        <p:nvSpPr>
          <p:cNvPr id="35845" name="Rectangle 1"/>
          <p:cNvSpPr>
            <a:spLocks noChangeArrowheads="1"/>
          </p:cNvSpPr>
          <p:nvPr/>
        </p:nvSpPr>
        <p:spPr bwMode="auto">
          <a:xfrm>
            <a:off x="1222375" y="6381750"/>
            <a:ext cx="7261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a:solidFill>
                  <a:srgbClr val="C00000"/>
                </a:solidFill>
                <a:latin typeface="Times New Roman" panose="02020603050405020304" pitchFamily="18" charset="0"/>
              </a:rPr>
              <a:t>Computer models match observed ∆T on all continents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1600200" y="1981200"/>
            <a:ext cx="6615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3600">
                <a:latin typeface="Times New Roman" panose="02020603050405020304" pitchFamily="18" charset="0"/>
              </a:rPr>
              <a:t>WHAT DOES ALL THIS MEAN?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19.jpg - 54889 Byt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3175"/>
            <a:ext cx="77343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emperature Changes and Plan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685800"/>
            <a:ext cx="7696200"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p:nvPr>
        </p:nvSpPr>
        <p:spPr>
          <a:xfrm>
            <a:off x="0" y="0"/>
            <a:ext cx="9144000" cy="457200"/>
          </a:xfrm>
        </p:spPr>
        <p:txBody>
          <a:bodyPr>
            <a:normAutofit fontScale="90000"/>
          </a:bodyPr>
          <a:lstStyle/>
          <a:p>
            <a:pPr eaLnBrk="1" fontAlgn="auto" hangingPunct="1">
              <a:spcAft>
                <a:spcPts val="0"/>
              </a:spcAft>
              <a:defRPr/>
            </a:pPr>
            <a:r>
              <a:rPr lang="en-US" sz="2800" smtClean="0"/>
              <a:t>From: Feeling Warmth, Subtropical Plants Move North</a:t>
            </a:r>
            <a:r>
              <a:rPr lang="en-US" smtClean="0"/>
              <a:t> </a:t>
            </a:r>
          </a:p>
        </p:txBody>
      </p:sp>
      <p:sp>
        <p:nvSpPr>
          <p:cNvPr id="39940" name="Text Box 4"/>
          <p:cNvSpPr txBox="1">
            <a:spLocks noChangeArrowheads="1"/>
          </p:cNvSpPr>
          <p:nvPr/>
        </p:nvSpPr>
        <p:spPr bwMode="auto">
          <a:xfrm>
            <a:off x="5410200" y="6583363"/>
            <a:ext cx="3352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200">
                <a:latin typeface="Arial" panose="020B0604020202020204" pitchFamily="34" charset="0"/>
                <a:ea typeface="MS PGothic" panose="020B0600070205080204" pitchFamily="34" charset="-128"/>
              </a:rPr>
              <a:t>Source: New York Times, May 3, 2007</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ýsledek obrázku pro climate change impacts on czech republi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1129612"/>
            <a:ext cx="7620000" cy="57467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38400" y="304800"/>
            <a:ext cx="3890809" cy="369332"/>
          </a:xfrm>
          <a:prstGeom prst="rect">
            <a:avLst/>
          </a:prstGeom>
          <a:noFill/>
        </p:spPr>
        <p:txBody>
          <a:bodyPr wrap="none" rtlCol="0">
            <a:spAutoFit/>
          </a:bodyPr>
          <a:lstStyle/>
          <a:p>
            <a:r>
              <a:rPr lang="en-US" sz="1800" dirty="0"/>
              <a:t>Impact of 2018 heat wave on vegetation</a:t>
            </a:r>
            <a:endParaRPr lang="cs-CZ" sz="1800" dirty="0"/>
          </a:p>
        </p:txBody>
      </p:sp>
    </p:spTree>
    <p:extLst>
      <p:ext uri="{BB962C8B-B14F-4D97-AF65-F5344CB8AC3E}">
        <p14:creationId xmlns:p14="http://schemas.microsoft.com/office/powerpoint/2010/main" val="32897444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7.jpg - 39719 Byt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697121"/>
            <a:ext cx="8839200" cy="41796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limate change impacts in Europ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9880" y="1457325"/>
            <a:ext cx="7599720" cy="42672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609600"/>
            <a:ext cx="4485523" cy="461665"/>
          </a:xfrm>
          <a:prstGeom prst="rect">
            <a:avLst/>
          </a:prstGeom>
          <a:noFill/>
        </p:spPr>
        <p:txBody>
          <a:bodyPr wrap="none" rtlCol="0">
            <a:spAutoFit/>
          </a:bodyPr>
          <a:lstStyle/>
          <a:p>
            <a:r>
              <a:rPr lang="en-US" dirty="0" smtClean="0"/>
              <a:t>Climate change impacts on Europe</a:t>
            </a:r>
            <a:endParaRPr lang="cs-CZ" dirty="0"/>
          </a:p>
        </p:txBody>
      </p:sp>
    </p:spTree>
    <p:extLst>
      <p:ext uri="{BB962C8B-B14F-4D97-AF65-F5344CB8AC3E}">
        <p14:creationId xmlns:p14="http://schemas.microsoft.com/office/powerpoint/2010/main" val="4226473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dirty="0" smtClean="0"/>
              <a:t>Energy Balance</a:t>
            </a:r>
          </a:p>
        </p:txBody>
      </p:sp>
      <p:grpSp>
        <p:nvGrpSpPr>
          <p:cNvPr id="16387" name="Group 3"/>
          <p:cNvGrpSpPr>
            <a:grpSpLocks/>
          </p:cNvGrpSpPr>
          <p:nvPr/>
        </p:nvGrpSpPr>
        <p:grpSpPr bwMode="auto">
          <a:xfrm>
            <a:off x="457200" y="2155825"/>
            <a:ext cx="7204741" cy="2416175"/>
            <a:chOff x="232" y="3056"/>
            <a:chExt cx="4146" cy="1008"/>
          </a:xfrm>
        </p:grpSpPr>
        <p:sp>
          <p:nvSpPr>
            <p:cNvPr id="16388" name="Rectangle 4"/>
            <p:cNvSpPr>
              <a:spLocks noChangeArrowheads="1"/>
            </p:cNvSpPr>
            <p:nvPr/>
          </p:nvSpPr>
          <p:spPr bwMode="auto">
            <a:xfrm>
              <a:off x="1690" y="3056"/>
              <a:ext cx="1488" cy="10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2800" dirty="0">
                <a:solidFill>
                  <a:srgbClr val="A50021"/>
                </a:solidFill>
                <a:latin typeface="Times New Roman" panose="02020603050405020304" pitchFamily="18" charset="0"/>
              </a:endParaRPr>
            </a:p>
          </p:txBody>
        </p:sp>
        <p:sp>
          <p:nvSpPr>
            <p:cNvPr id="16389" name="Line 5"/>
            <p:cNvSpPr>
              <a:spLocks noChangeShapeType="1"/>
            </p:cNvSpPr>
            <p:nvPr/>
          </p:nvSpPr>
          <p:spPr bwMode="auto">
            <a:xfrm>
              <a:off x="490" y="3536"/>
              <a:ext cx="1200" cy="0"/>
            </a:xfrm>
            <a:prstGeom prst="line">
              <a:avLst/>
            </a:prstGeom>
            <a:noFill/>
            <a:ln w="1016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0" name="Text Box 6"/>
            <p:cNvSpPr txBox="1">
              <a:spLocks noChangeArrowheads="1"/>
            </p:cNvSpPr>
            <p:nvPr/>
          </p:nvSpPr>
          <p:spPr bwMode="auto">
            <a:xfrm>
              <a:off x="232" y="3072"/>
              <a:ext cx="54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800" dirty="0" smtClean="0">
                  <a:solidFill>
                    <a:srgbClr val="A50021"/>
                  </a:solidFill>
                  <a:latin typeface="Times New Roman" panose="02020603050405020304" pitchFamily="18" charset="0"/>
                </a:rPr>
                <a:t>Input</a:t>
              </a:r>
              <a:endParaRPr lang="en-US" altLang="en-US" sz="2800" dirty="0">
                <a:solidFill>
                  <a:srgbClr val="A50021"/>
                </a:solidFill>
                <a:latin typeface="Times New Roman" panose="02020603050405020304" pitchFamily="18" charset="0"/>
              </a:endParaRPr>
            </a:p>
          </p:txBody>
        </p:sp>
        <p:sp>
          <p:nvSpPr>
            <p:cNvPr id="16391" name="Line 7"/>
            <p:cNvSpPr>
              <a:spLocks noChangeShapeType="1"/>
            </p:cNvSpPr>
            <p:nvPr/>
          </p:nvSpPr>
          <p:spPr bwMode="auto">
            <a:xfrm>
              <a:off x="3178" y="3536"/>
              <a:ext cx="1200" cy="0"/>
            </a:xfrm>
            <a:prstGeom prst="line">
              <a:avLst/>
            </a:prstGeom>
            <a:noFill/>
            <a:ln w="1016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2" name="Text Box 8"/>
            <p:cNvSpPr txBox="1">
              <a:spLocks noChangeArrowheads="1"/>
            </p:cNvSpPr>
            <p:nvPr/>
          </p:nvSpPr>
          <p:spPr bwMode="auto">
            <a:xfrm>
              <a:off x="3408" y="3072"/>
              <a:ext cx="68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800" dirty="0" smtClean="0">
                  <a:solidFill>
                    <a:srgbClr val="A50021"/>
                  </a:solidFill>
                  <a:latin typeface="Times New Roman" panose="02020603050405020304" pitchFamily="18" charset="0"/>
                </a:rPr>
                <a:t>Output</a:t>
              </a:r>
              <a:endParaRPr lang="en-US" altLang="en-US" sz="2800" dirty="0">
                <a:solidFill>
                  <a:srgbClr val="A50021"/>
                </a:solidFill>
                <a:latin typeface="Times New Roman" panose="02020603050405020304" pitchFamily="18" charset="0"/>
              </a:endParaRPr>
            </a:p>
          </p:txBody>
        </p:sp>
      </p:grpSp>
      <p:sp>
        <p:nvSpPr>
          <p:cNvPr id="3" name="Oval 2"/>
          <p:cNvSpPr/>
          <p:nvPr/>
        </p:nvSpPr>
        <p:spPr>
          <a:xfrm>
            <a:off x="3521741" y="2622504"/>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Earth</a:t>
            </a:r>
            <a:endParaRPr lang="en-US" dirty="0"/>
          </a:p>
        </p:txBody>
      </p:sp>
      <p:sp>
        <p:nvSpPr>
          <p:cNvPr id="4" name="TextBox 3"/>
          <p:cNvSpPr txBox="1"/>
          <p:nvPr/>
        </p:nvSpPr>
        <p:spPr>
          <a:xfrm>
            <a:off x="2990849" y="2160839"/>
            <a:ext cx="1688283" cy="461665"/>
          </a:xfrm>
          <a:prstGeom prst="rect">
            <a:avLst/>
          </a:prstGeom>
          <a:noFill/>
        </p:spPr>
        <p:txBody>
          <a:bodyPr wrap="none" rtlCol="0">
            <a:spAutoFit/>
          </a:bodyPr>
          <a:lstStyle/>
          <a:p>
            <a:r>
              <a:rPr lang="en-US" dirty="0" smtClean="0"/>
              <a:t>Atmosphere</a:t>
            </a:r>
            <a:endParaRPr lang="en-US" dirty="0"/>
          </a:p>
        </p:txBody>
      </p:sp>
      <p:sp>
        <p:nvSpPr>
          <p:cNvPr id="12" name="TextBox 11"/>
          <p:cNvSpPr txBox="1"/>
          <p:nvPr/>
        </p:nvSpPr>
        <p:spPr>
          <a:xfrm>
            <a:off x="4590874" y="4114800"/>
            <a:ext cx="1039067" cy="461665"/>
          </a:xfrm>
          <a:prstGeom prst="rect">
            <a:avLst/>
          </a:prstGeom>
          <a:noFill/>
        </p:spPr>
        <p:txBody>
          <a:bodyPr wrap="none" rtlCol="0">
            <a:spAutoFit/>
          </a:bodyPr>
          <a:lstStyle/>
          <a:p>
            <a:r>
              <a:rPr lang="en-US" dirty="0" smtClean="0"/>
              <a:t>system</a:t>
            </a:r>
            <a:endParaRPr lang="en-US" dirty="0"/>
          </a:p>
        </p:txBody>
      </p:sp>
    </p:spTree>
    <p:extLst>
      <p:ext uri="{BB962C8B-B14F-4D97-AF65-F5344CB8AC3E}">
        <p14:creationId xmlns:p14="http://schemas.microsoft.com/office/powerpoint/2010/main" val="1753820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rld map showing areas of wheat yield loss or gain projections for 20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219200"/>
            <a:ext cx="86868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449626" y="228600"/>
            <a:ext cx="4377450" cy="685800"/>
          </a:xfrm>
          <a:prstGeom prst="rect">
            <a:avLst/>
          </a:prstGeom>
        </p:spPr>
      </p:pic>
      <p:sp>
        <p:nvSpPr>
          <p:cNvPr id="6" name="Rectangle 5"/>
          <p:cNvSpPr/>
          <p:nvPr/>
        </p:nvSpPr>
        <p:spPr>
          <a:xfrm>
            <a:off x="228600" y="228600"/>
            <a:ext cx="2941831" cy="369332"/>
          </a:xfrm>
          <a:prstGeom prst="rect">
            <a:avLst/>
          </a:prstGeom>
        </p:spPr>
        <p:txBody>
          <a:bodyPr wrap="none">
            <a:spAutoFit/>
          </a:bodyPr>
          <a:lstStyle/>
          <a:p>
            <a:r>
              <a:rPr lang="en-US" sz="1800" dirty="0"/>
              <a:t>Projected wheat yield to 2050</a:t>
            </a:r>
            <a:endParaRPr lang="cs-CZ" sz="1800" dirty="0"/>
          </a:p>
        </p:txBody>
      </p:sp>
    </p:spTree>
    <p:extLst>
      <p:ext uri="{BB962C8B-B14F-4D97-AF65-F5344CB8AC3E}">
        <p14:creationId xmlns:p14="http://schemas.microsoft.com/office/powerpoint/2010/main" val="12558331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35.jpg - 50092 Byt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 y="731838"/>
            <a:ext cx="80010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20416" y="1218198"/>
            <a:ext cx="6575259" cy="4559968"/>
          </a:xfrm>
          <a:prstGeom prst="rect">
            <a:avLst/>
          </a:prstGeom>
        </p:spPr>
      </p:pic>
    </p:spTree>
    <p:extLst>
      <p:ext uri="{BB962C8B-B14F-4D97-AF65-F5344CB8AC3E}">
        <p14:creationId xmlns:p14="http://schemas.microsoft.com/office/powerpoint/2010/main" val="28944955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ýsledek obrázku pro climate change impacts on czech republi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648747"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2405" y="4038600"/>
            <a:ext cx="4971462" cy="279644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5341" y="1447800"/>
            <a:ext cx="3204755" cy="1752600"/>
          </a:xfrm>
          <a:prstGeom prst="rect">
            <a:avLst/>
          </a:prstGeom>
        </p:spPr>
      </p:pic>
    </p:spTree>
    <p:extLst>
      <p:ext uri="{BB962C8B-B14F-4D97-AF65-F5344CB8AC3E}">
        <p14:creationId xmlns:p14="http://schemas.microsoft.com/office/powerpoint/2010/main" val="2864816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66800" y="0"/>
            <a:ext cx="70104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3"/>
          <p:cNvPicPr>
            <a:picLocks noGrp="1" noChangeAspect="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609600" y="457200"/>
            <a:ext cx="8007350" cy="50292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33b.jpg - 135763 Byt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visející obráze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066800"/>
            <a:ext cx="8572500" cy="3981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609600"/>
            <a:ext cx="5715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9" name="Rectangle 1"/>
          <p:cNvSpPr>
            <a:spLocks noChangeArrowheads="1"/>
          </p:cNvSpPr>
          <p:nvPr/>
        </p:nvSpPr>
        <p:spPr bwMode="auto">
          <a:xfrm>
            <a:off x="152400" y="5186363"/>
            <a:ext cx="88392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000" b="1">
                <a:latin typeface="Times New Roman" panose="02020603050405020304" pitchFamily="18" charset="0"/>
              </a:rPr>
              <a:t>Male, Maldives</a:t>
            </a:r>
            <a:endParaRPr lang="en-US" altLang="en-US" sz="1600" b="1">
              <a:latin typeface="Times New Roman" panose="02020603050405020304" pitchFamily="18" charset="0"/>
            </a:endParaRPr>
          </a:p>
          <a:p>
            <a:pPr eaLnBrk="1" hangingPunct="1">
              <a:spcBef>
                <a:spcPct val="0"/>
              </a:spcBef>
              <a:buClrTx/>
              <a:buSzTx/>
              <a:buFontTx/>
              <a:buNone/>
            </a:pPr>
            <a:r>
              <a:rPr lang="en-US" altLang="en-US" sz="1200">
                <a:latin typeface="Times New Roman" panose="02020603050405020304" pitchFamily="18" charset="0"/>
              </a:rPr>
              <a:t>Photograph by Peter Essick, Aurora Photos</a:t>
            </a:r>
          </a:p>
          <a:p>
            <a:pPr eaLnBrk="1" hangingPunct="1">
              <a:spcBef>
                <a:spcPct val="0"/>
              </a:spcBef>
              <a:buClrTx/>
              <a:buSzTx/>
              <a:buFontTx/>
              <a:buNone/>
            </a:pPr>
            <a:r>
              <a:rPr lang="en-US" altLang="en-US" sz="1200">
                <a:latin typeface="Times New Roman" panose="02020603050405020304" pitchFamily="18" charset="0"/>
              </a:rPr>
              <a:t>The island of Male, capital of the Maldives Islands in the Indian Ocean, is at ground zero in Earth's sea level rise dilemma. With a maximum elevation of only 8 feet (2.4 meters), even a modest increase in ocean heights would submerge a majority of its territory. To combat the threat, the government erected a seawall around the entire island.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85599" y="3124484"/>
            <a:ext cx="6667500" cy="3752850"/>
          </a:xfrm>
          <a:prstGeom prst="rect">
            <a:avLst/>
          </a:prstGeom>
        </p:spPr>
      </p:pic>
      <p:pic>
        <p:nvPicPr>
          <p:cNvPr id="2" name="Picture 1"/>
          <p:cNvPicPr>
            <a:picLocks noChangeAspect="1"/>
          </p:cNvPicPr>
          <p:nvPr/>
        </p:nvPicPr>
        <p:blipFill>
          <a:blip r:embed="rId3"/>
          <a:stretch>
            <a:fillRect/>
          </a:stretch>
        </p:blipFill>
        <p:spPr>
          <a:xfrm>
            <a:off x="2275" y="-26158"/>
            <a:ext cx="6667500" cy="3752850"/>
          </a:xfrm>
          <a:prstGeom prst="rect">
            <a:avLst/>
          </a:prstGeom>
        </p:spPr>
      </p:pic>
      <p:sp>
        <p:nvSpPr>
          <p:cNvPr id="4" name="TextBox 3"/>
          <p:cNvSpPr txBox="1"/>
          <p:nvPr/>
        </p:nvSpPr>
        <p:spPr>
          <a:xfrm>
            <a:off x="6669775" y="457200"/>
            <a:ext cx="2550425" cy="1569660"/>
          </a:xfrm>
          <a:prstGeom prst="rect">
            <a:avLst/>
          </a:prstGeom>
          <a:noFill/>
        </p:spPr>
        <p:txBody>
          <a:bodyPr wrap="square" rtlCol="0">
            <a:spAutoFit/>
          </a:bodyPr>
          <a:lstStyle/>
          <a:p>
            <a:r>
              <a:rPr lang="en-US" dirty="0" smtClean="0"/>
              <a:t>Two major glaciers in the world:</a:t>
            </a:r>
          </a:p>
          <a:p>
            <a:r>
              <a:rPr lang="en-US" dirty="0"/>
              <a:t>Greenland</a:t>
            </a:r>
            <a:endParaRPr lang="cs-CZ" dirty="0"/>
          </a:p>
          <a:p>
            <a:r>
              <a:rPr lang="en-US" dirty="0" smtClean="0"/>
              <a:t>Antarctica</a:t>
            </a:r>
          </a:p>
        </p:txBody>
      </p:sp>
    </p:spTree>
    <p:extLst>
      <p:ext uri="{BB962C8B-B14F-4D97-AF65-F5344CB8AC3E}">
        <p14:creationId xmlns:p14="http://schemas.microsoft.com/office/powerpoint/2010/main" val="1124406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dirty="0" smtClean="0"/>
              <a:t>Energy Balance</a:t>
            </a:r>
          </a:p>
        </p:txBody>
      </p:sp>
      <p:grpSp>
        <p:nvGrpSpPr>
          <p:cNvPr id="16387" name="Group 3"/>
          <p:cNvGrpSpPr>
            <a:grpSpLocks/>
          </p:cNvGrpSpPr>
          <p:nvPr/>
        </p:nvGrpSpPr>
        <p:grpSpPr bwMode="auto">
          <a:xfrm>
            <a:off x="457200" y="2155825"/>
            <a:ext cx="8224804" cy="2416175"/>
            <a:chOff x="232" y="3056"/>
            <a:chExt cx="4733" cy="1008"/>
          </a:xfrm>
        </p:grpSpPr>
        <p:sp>
          <p:nvSpPr>
            <p:cNvPr id="16388" name="Rectangle 4"/>
            <p:cNvSpPr>
              <a:spLocks noChangeArrowheads="1"/>
            </p:cNvSpPr>
            <p:nvPr/>
          </p:nvSpPr>
          <p:spPr bwMode="auto">
            <a:xfrm>
              <a:off x="1690" y="3056"/>
              <a:ext cx="1488" cy="10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2800" dirty="0">
                <a:solidFill>
                  <a:srgbClr val="A50021"/>
                </a:solidFill>
                <a:latin typeface="Times New Roman" panose="02020603050405020304" pitchFamily="18" charset="0"/>
              </a:endParaRPr>
            </a:p>
          </p:txBody>
        </p:sp>
        <p:sp>
          <p:nvSpPr>
            <p:cNvPr id="16389" name="Line 5"/>
            <p:cNvSpPr>
              <a:spLocks noChangeShapeType="1"/>
            </p:cNvSpPr>
            <p:nvPr/>
          </p:nvSpPr>
          <p:spPr bwMode="auto">
            <a:xfrm>
              <a:off x="490" y="3536"/>
              <a:ext cx="1200" cy="0"/>
            </a:xfrm>
            <a:prstGeom prst="line">
              <a:avLst/>
            </a:prstGeom>
            <a:noFill/>
            <a:ln w="1016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0" name="Text Box 6"/>
            <p:cNvSpPr txBox="1">
              <a:spLocks noChangeArrowheads="1"/>
            </p:cNvSpPr>
            <p:nvPr/>
          </p:nvSpPr>
          <p:spPr bwMode="auto">
            <a:xfrm>
              <a:off x="232" y="3072"/>
              <a:ext cx="1152"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800" dirty="0" smtClean="0">
                  <a:solidFill>
                    <a:srgbClr val="A50021"/>
                  </a:solidFill>
                  <a:latin typeface="Times New Roman" panose="02020603050405020304" pitchFamily="18" charset="0"/>
                </a:rPr>
                <a:t>Solar energy</a:t>
              </a:r>
              <a:endParaRPr lang="en-US" altLang="en-US" sz="2800" dirty="0">
                <a:solidFill>
                  <a:srgbClr val="A50021"/>
                </a:solidFill>
                <a:latin typeface="Times New Roman" panose="02020603050405020304" pitchFamily="18" charset="0"/>
              </a:endParaRPr>
            </a:p>
          </p:txBody>
        </p:sp>
        <p:sp>
          <p:nvSpPr>
            <p:cNvPr id="16391" name="Line 7"/>
            <p:cNvSpPr>
              <a:spLocks noChangeShapeType="1"/>
            </p:cNvSpPr>
            <p:nvPr/>
          </p:nvSpPr>
          <p:spPr bwMode="auto">
            <a:xfrm>
              <a:off x="3178" y="3536"/>
              <a:ext cx="1200" cy="0"/>
            </a:xfrm>
            <a:prstGeom prst="line">
              <a:avLst/>
            </a:prstGeom>
            <a:noFill/>
            <a:ln w="1016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2" name="Text Box 8"/>
            <p:cNvSpPr txBox="1">
              <a:spLocks noChangeArrowheads="1"/>
            </p:cNvSpPr>
            <p:nvPr/>
          </p:nvSpPr>
          <p:spPr bwMode="auto">
            <a:xfrm>
              <a:off x="3408" y="3072"/>
              <a:ext cx="1557"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800" dirty="0" smtClean="0">
                  <a:solidFill>
                    <a:srgbClr val="A50021"/>
                  </a:solidFill>
                  <a:latin typeface="Times New Roman" panose="02020603050405020304" pitchFamily="18" charset="0"/>
                </a:rPr>
                <a:t>Infrared radiation</a:t>
              </a:r>
              <a:endParaRPr lang="en-US" altLang="en-US" sz="2800" dirty="0">
                <a:solidFill>
                  <a:srgbClr val="A50021"/>
                </a:solidFill>
                <a:latin typeface="Times New Roman" panose="02020603050405020304" pitchFamily="18" charset="0"/>
              </a:endParaRPr>
            </a:p>
          </p:txBody>
        </p:sp>
      </p:grpSp>
      <p:sp>
        <p:nvSpPr>
          <p:cNvPr id="3" name="Oval 2"/>
          <p:cNvSpPr/>
          <p:nvPr/>
        </p:nvSpPr>
        <p:spPr>
          <a:xfrm>
            <a:off x="3521741" y="2622504"/>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Earth</a:t>
            </a:r>
            <a:endParaRPr lang="en-US" dirty="0"/>
          </a:p>
        </p:txBody>
      </p:sp>
      <p:sp>
        <p:nvSpPr>
          <p:cNvPr id="4" name="TextBox 3"/>
          <p:cNvSpPr txBox="1"/>
          <p:nvPr/>
        </p:nvSpPr>
        <p:spPr>
          <a:xfrm>
            <a:off x="2990849" y="2160839"/>
            <a:ext cx="1688283" cy="461665"/>
          </a:xfrm>
          <a:prstGeom prst="rect">
            <a:avLst/>
          </a:prstGeom>
          <a:noFill/>
        </p:spPr>
        <p:txBody>
          <a:bodyPr wrap="none" rtlCol="0">
            <a:spAutoFit/>
          </a:bodyPr>
          <a:lstStyle/>
          <a:p>
            <a:r>
              <a:rPr lang="en-US" dirty="0" smtClean="0"/>
              <a:t>Atmosphere</a:t>
            </a:r>
            <a:endParaRPr lang="en-US" dirty="0"/>
          </a:p>
        </p:txBody>
      </p:sp>
      <p:sp>
        <p:nvSpPr>
          <p:cNvPr id="12" name="TextBox 11"/>
          <p:cNvSpPr txBox="1"/>
          <p:nvPr/>
        </p:nvSpPr>
        <p:spPr>
          <a:xfrm>
            <a:off x="4590874" y="4114800"/>
            <a:ext cx="1039067" cy="461665"/>
          </a:xfrm>
          <a:prstGeom prst="rect">
            <a:avLst/>
          </a:prstGeom>
          <a:noFill/>
        </p:spPr>
        <p:txBody>
          <a:bodyPr wrap="none" rtlCol="0">
            <a:spAutoFit/>
          </a:bodyPr>
          <a:lstStyle/>
          <a:p>
            <a:r>
              <a:rPr lang="en-US" dirty="0" smtClean="0"/>
              <a:t>system</a:t>
            </a:r>
            <a:endParaRPr lang="en-US" dirty="0"/>
          </a:p>
        </p:txBody>
      </p:sp>
      <p:sp>
        <p:nvSpPr>
          <p:cNvPr id="2" name="TextBox 1"/>
          <p:cNvSpPr txBox="1"/>
          <p:nvPr/>
        </p:nvSpPr>
        <p:spPr>
          <a:xfrm>
            <a:off x="2990849" y="4800600"/>
            <a:ext cx="5619751" cy="1569660"/>
          </a:xfrm>
          <a:prstGeom prst="rect">
            <a:avLst/>
          </a:prstGeom>
          <a:noFill/>
        </p:spPr>
        <p:txBody>
          <a:bodyPr wrap="square" rtlCol="0">
            <a:spAutoFit/>
          </a:bodyPr>
          <a:lstStyle/>
          <a:p>
            <a:r>
              <a:rPr lang="en-US" dirty="0" smtClean="0"/>
              <a:t>Energy In &gt; Energy out</a:t>
            </a:r>
          </a:p>
          <a:p>
            <a:endParaRPr lang="en-US" dirty="0"/>
          </a:p>
          <a:p>
            <a:r>
              <a:rPr lang="en-US" dirty="0" smtClean="0"/>
              <a:t>Not because </a:t>
            </a:r>
            <a:r>
              <a:rPr lang="en-US" dirty="0" err="1" smtClean="0"/>
              <a:t>E</a:t>
            </a:r>
            <a:r>
              <a:rPr lang="en-US" baseline="-25000" dirty="0" err="1" smtClean="0"/>
              <a:t>in</a:t>
            </a:r>
            <a:r>
              <a:rPr lang="en-US" dirty="0" smtClean="0"/>
              <a:t> is ↑, </a:t>
            </a:r>
          </a:p>
          <a:p>
            <a:r>
              <a:rPr lang="en-US" dirty="0" smtClean="0"/>
              <a:t>but because </a:t>
            </a:r>
            <a:r>
              <a:rPr lang="en-US" dirty="0" err="1" smtClean="0"/>
              <a:t>E</a:t>
            </a:r>
            <a:r>
              <a:rPr lang="en-US" baseline="-25000" dirty="0" err="1" smtClean="0"/>
              <a:t>out</a:t>
            </a:r>
            <a:r>
              <a:rPr lang="en-US" dirty="0" smtClean="0"/>
              <a:t> is ↓</a:t>
            </a:r>
          </a:p>
        </p:txBody>
      </p:sp>
      <p:sp>
        <p:nvSpPr>
          <p:cNvPr id="5" name="Rectangle 4"/>
          <p:cNvSpPr/>
          <p:nvPr/>
        </p:nvSpPr>
        <p:spPr>
          <a:xfrm>
            <a:off x="4373818" y="476071"/>
            <a:ext cx="4785422" cy="1200329"/>
          </a:xfrm>
          <a:prstGeom prst="rect">
            <a:avLst/>
          </a:prstGeom>
        </p:spPr>
        <p:txBody>
          <a:bodyPr wrap="square">
            <a:spAutoFit/>
          </a:bodyPr>
          <a:lstStyle/>
          <a:p>
            <a:r>
              <a:rPr lang="en-US" sz="3600" dirty="0">
                <a:solidFill>
                  <a:srgbClr val="FF0000"/>
                </a:solidFill>
              </a:rPr>
              <a:t>More energy in the system leads to warming</a:t>
            </a:r>
          </a:p>
        </p:txBody>
      </p:sp>
    </p:spTree>
    <p:extLst>
      <p:ext uri="{BB962C8B-B14F-4D97-AF65-F5344CB8AC3E}">
        <p14:creationId xmlns:p14="http://schemas.microsoft.com/office/powerpoint/2010/main" val="316691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Mt. Kilimanjaro glaci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0"/>
            <a:ext cx="3786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9"/>
          <p:cNvSpPr>
            <a:spLocks noChangeArrowheads="1"/>
          </p:cNvSpPr>
          <p:nvPr/>
        </p:nvSpPr>
        <p:spPr bwMode="auto">
          <a:xfrm>
            <a:off x="4495800" y="6127750"/>
            <a:ext cx="2667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200" dirty="0">
                <a:latin typeface="Times New Roman" panose="02020603050405020304" pitchFamily="18" charset="0"/>
              </a:rPr>
              <a:t>http://news.nationalgeographic.com/news/2003/09/0923_030923_kilimanjaroglaciers.html</a:t>
            </a:r>
          </a:p>
        </p:txBody>
      </p:sp>
      <p:pic>
        <p:nvPicPr>
          <p:cNvPr id="2" name="Picture 1"/>
          <p:cNvPicPr>
            <a:picLocks noChangeAspect="1"/>
          </p:cNvPicPr>
          <p:nvPr/>
        </p:nvPicPr>
        <p:blipFill>
          <a:blip r:embed="rId3"/>
          <a:stretch>
            <a:fillRect/>
          </a:stretch>
        </p:blipFill>
        <p:spPr>
          <a:xfrm>
            <a:off x="4495800" y="76200"/>
            <a:ext cx="4381500" cy="2628900"/>
          </a:xfrm>
          <a:prstGeom prst="rect">
            <a:avLst/>
          </a:prstGeom>
        </p:spPr>
      </p:pic>
      <p:sp>
        <p:nvSpPr>
          <p:cNvPr id="3" name="Rectangle 2"/>
          <p:cNvSpPr/>
          <p:nvPr/>
        </p:nvSpPr>
        <p:spPr>
          <a:xfrm>
            <a:off x="4572000" y="2736945"/>
            <a:ext cx="4038600" cy="400110"/>
          </a:xfrm>
          <a:prstGeom prst="rect">
            <a:avLst/>
          </a:prstGeom>
        </p:spPr>
        <p:txBody>
          <a:bodyPr wrap="square">
            <a:spAutoFit/>
          </a:bodyPr>
          <a:lstStyle/>
          <a:p>
            <a:r>
              <a:rPr lang="en-US" sz="2000" dirty="0"/>
              <a:t>The snows of Kilimanjaro, Tanzania</a:t>
            </a:r>
            <a:endParaRPr lang="cs-CZ"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Pasterz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006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5" descr="Pasterz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7200" y="3403600"/>
            <a:ext cx="48768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6"/>
          <p:cNvSpPr txBox="1">
            <a:spLocks noChangeArrowheads="1"/>
          </p:cNvSpPr>
          <p:nvPr/>
        </p:nvSpPr>
        <p:spPr bwMode="auto">
          <a:xfrm>
            <a:off x="0" y="3657600"/>
            <a:ext cx="4191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600">
                <a:solidFill>
                  <a:srgbClr val="333333"/>
                </a:solidFill>
                <a:latin typeface="Verdana" panose="020B0604030504040204" pitchFamily="34" charset="0"/>
              </a:rPr>
              <a:t>The Pasterze, Austria'a longest glacier, was much longer in the 19th C. but is now completetely out of sight from this overlook on the Grossglockner High Road.</a:t>
            </a:r>
            <a:endParaRPr lang="en-US" altLang="en-US" sz="16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28" descr="DCP_15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7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1029" descr="DCP_155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7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28" descr="DCP_155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4413" y="0"/>
            <a:ext cx="4573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DCP_153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DCP_153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DCP_154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DCP_15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DCP_15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2"/>
          <p:cNvSpPr txBox="1">
            <a:spLocks noChangeArrowheads="1"/>
          </p:cNvSpPr>
          <p:nvPr/>
        </p:nvSpPr>
        <p:spPr bwMode="auto">
          <a:xfrm>
            <a:off x="8039100" y="54102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a:solidFill>
                  <a:srgbClr val="FF0000"/>
                </a:solidFill>
                <a:latin typeface="Times New Roman" panose="02020603050405020304" pitchFamily="18" charset="0"/>
              </a:rPr>
              <a:t>2003</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Box 2"/>
          <p:cNvSpPr txBox="1">
            <a:spLocks noChangeArrowheads="1"/>
          </p:cNvSpPr>
          <p:nvPr/>
        </p:nvSpPr>
        <p:spPr bwMode="auto">
          <a:xfrm>
            <a:off x="6553200" y="57150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a:solidFill>
                  <a:srgbClr val="FF0000"/>
                </a:solidFill>
                <a:latin typeface="Times New Roman" panose="02020603050405020304" pitchFamily="18" charset="0"/>
              </a:rPr>
              <a:t>2014</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2646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4"/>
          <p:cNvSpPr txBox="1">
            <a:spLocks noChangeArrowheads="1"/>
          </p:cNvSpPr>
          <p:nvPr/>
        </p:nvSpPr>
        <p:spPr bwMode="auto">
          <a:xfrm>
            <a:off x="457200" y="5791200"/>
            <a:ext cx="8523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a:latin typeface="Times New Roman" panose="02020603050405020304" pitchFamily="18" charset="0"/>
              </a:rPr>
              <a:t>Atmosphere is thin layer encircling the earth – Troposphere ~10Km</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DCP_154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53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5" descr="DCP_154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3302000"/>
            <a:ext cx="533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bfath\Pictures\2008\08-02-01 Wien B-day\IMG_018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09600"/>
            <a:ext cx="4132263"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descr="C:\bfath\Pictures\2008\08-02-01 Wien B-day\IMG_018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9338" y="609600"/>
            <a:ext cx="4132262"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026" descr="C:\bfath\Pictures\2008\08-02-01 Wien B-day\IMG_018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685800"/>
            <a:ext cx="41322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1027" descr="C:\bfath\Pictures\2008\08-02-01 Wien B-day\IMG_018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685800"/>
            <a:ext cx="4132263"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026" descr="C:\bfath\Pictures\2008\08-02-01 Wien B-day\IMG_019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381000"/>
            <a:ext cx="4132263"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1027" descr="C:\bfath\Pictures\2008\08-02-01 Wien B-day\IMG_019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381000"/>
            <a:ext cx="4132263"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bfath\courses\biol105\other material\photos\Portage191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9600"/>
            <a:ext cx="45720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C:\bfath\courses\biol105\other material\photos\PortageReshoo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609600"/>
            <a:ext cx="45720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4"/>
          <p:cNvSpPr>
            <a:spLocks noChangeArrowheads="1"/>
          </p:cNvSpPr>
          <p:nvPr/>
        </p:nvSpPr>
        <p:spPr bwMode="auto">
          <a:xfrm>
            <a:off x="228600" y="6497638"/>
            <a:ext cx="5395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600">
                <a:latin typeface="Times New Roman" panose="02020603050405020304" pitchFamily="18" charset="0"/>
              </a:rPr>
              <a:t>http://www.worldviewofglobalwarming.org/pages/glaciers.html</a:t>
            </a:r>
          </a:p>
        </p:txBody>
      </p:sp>
      <p:sp>
        <p:nvSpPr>
          <p:cNvPr id="72709" name="Text Box 6"/>
          <p:cNvSpPr txBox="1">
            <a:spLocks noChangeArrowheads="1"/>
          </p:cNvSpPr>
          <p:nvPr/>
        </p:nvSpPr>
        <p:spPr bwMode="auto">
          <a:xfrm>
            <a:off x="533400" y="5486400"/>
            <a:ext cx="8321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600">
                <a:solidFill>
                  <a:srgbClr val="333333"/>
                </a:solidFill>
                <a:latin typeface="Verdana" panose="020B0604030504040204" pitchFamily="34" charset="0"/>
              </a:rPr>
              <a:t>Portage Glacier, near Anchorage, Alaska, in about 1914 and in 2004.</a:t>
            </a:r>
            <a:endParaRPr lang="en-US" altLang="en-US" sz="1600">
              <a:latin typeface="Times New Roman" panose="02020603050405020304" pitchFamily="18" charset="0"/>
            </a:endParaRPr>
          </a:p>
        </p:txBody>
      </p:sp>
      <p:sp>
        <p:nvSpPr>
          <p:cNvPr id="72710" name="Rectangle 1"/>
          <p:cNvSpPr>
            <a:spLocks noChangeArrowheads="1"/>
          </p:cNvSpPr>
          <p:nvPr/>
        </p:nvSpPr>
        <p:spPr bwMode="auto">
          <a:xfrm>
            <a:off x="3276600" y="5953125"/>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a:t>https://www.youtube.com/watch?v=JMwneiXMzo0</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2452688" y="2133600"/>
            <a:ext cx="571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a:hlinkClick r:id="rId2"/>
              </a:rPr>
              <a:t>https://climate.nasa.gov/climate_resource_center/earthminute</a:t>
            </a:r>
            <a:endParaRPr lang="en-US" altLang="en-US" sz="1600"/>
          </a:p>
          <a:p>
            <a:endParaRPr lang="en-US" altLang="en-US" sz="1600"/>
          </a:p>
        </p:txBody>
      </p:sp>
      <p:sp>
        <p:nvSpPr>
          <p:cNvPr id="73731" name="TextBox 4"/>
          <p:cNvSpPr txBox="1">
            <a:spLocks noChangeArrowheads="1"/>
          </p:cNvSpPr>
          <p:nvPr/>
        </p:nvSpPr>
        <p:spPr bwMode="auto">
          <a:xfrm>
            <a:off x="2438400" y="762000"/>
            <a:ext cx="1141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Videos!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5257800" y="2438400"/>
            <a:ext cx="2438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600" b="1">
                <a:latin typeface="Arial" panose="020B0604020202020204" pitchFamily="34" charset="0"/>
                <a:cs typeface="Arial" panose="020B0604020202020204" pitchFamily="34" charset="0"/>
              </a:rPr>
              <a:t>IPCC (2001) scenarios to 2100 </a:t>
            </a:r>
          </a:p>
        </p:txBody>
      </p:sp>
      <p:sp>
        <p:nvSpPr>
          <p:cNvPr id="44036" name="Text Box 4"/>
          <p:cNvSpPr txBox="1">
            <a:spLocks noChangeArrowheads="1"/>
          </p:cNvSpPr>
          <p:nvPr/>
        </p:nvSpPr>
        <p:spPr bwMode="auto">
          <a:xfrm>
            <a:off x="762000" y="220663"/>
            <a:ext cx="815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50000"/>
              </a:spcBef>
              <a:buClrTx/>
              <a:buSzTx/>
              <a:buFontTx/>
              <a:buNone/>
            </a:pPr>
            <a:endParaRPr lang="en-US" altLang="en-US" sz="1800">
              <a:latin typeface="Arial" panose="020B0604020202020204" pitchFamily="34" charset="0"/>
              <a:ea typeface="MS PGothic" panose="020B0600070205080204" pitchFamily="34" charset="-128"/>
            </a:endParaRPr>
          </a:p>
        </p:txBody>
      </p:sp>
      <p:sp>
        <p:nvSpPr>
          <p:cNvPr id="44037" name="Text Box 5"/>
          <p:cNvSpPr txBox="1">
            <a:spLocks noChangeArrowheads="1"/>
          </p:cNvSpPr>
          <p:nvPr/>
        </p:nvSpPr>
        <p:spPr bwMode="auto">
          <a:xfrm>
            <a:off x="762000" y="0"/>
            <a:ext cx="80010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2400" b="1">
                <a:latin typeface="Arial" panose="020B0604020202020204" pitchFamily="34" charset="0"/>
                <a:ea typeface="MS PGothic" panose="020B0600070205080204" pitchFamily="34" charset="-128"/>
              </a:rPr>
              <a:t>1000 years of Earth temperature history…and 100 years of projection</a:t>
            </a:r>
          </a:p>
        </p:txBody>
      </p:sp>
      <p:sp>
        <p:nvSpPr>
          <p:cNvPr id="44038" name="Line 6"/>
          <p:cNvSpPr>
            <a:spLocks noChangeShapeType="1"/>
          </p:cNvSpPr>
          <p:nvPr/>
        </p:nvSpPr>
        <p:spPr bwMode="auto">
          <a:xfrm>
            <a:off x="6172200" y="2819400"/>
            <a:ext cx="1524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9" name="Text Box 7"/>
          <p:cNvSpPr txBox="1">
            <a:spLocks noChangeArrowheads="1"/>
          </p:cNvSpPr>
          <p:nvPr/>
        </p:nvSpPr>
        <p:spPr bwMode="auto">
          <a:xfrm>
            <a:off x="8153400" y="2209800"/>
            <a:ext cx="914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50000"/>
              </a:spcBef>
              <a:buClrTx/>
              <a:buSzTx/>
              <a:buFontTx/>
              <a:buNone/>
            </a:pPr>
            <a:endParaRPr lang="en-US" altLang="en-US" sz="1400">
              <a:latin typeface="Arial" panose="020B0604020202020204" pitchFamily="34" charset="0"/>
              <a:ea typeface="MS PGothic" panose="020B0600070205080204" pitchFamily="34" charset="-128"/>
            </a:endParaRPr>
          </a:p>
        </p:txBody>
      </p:sp>
      <p:sp>
        <p:nvSpPr>
          <p:cNvPr id="44040" name="Line 8"/>
          <p:cNvSpPr>
            <a:spLocks noChangeShapeType="1"/>
          </p:cNvSpPr>
          <p:nvPr/>
        </p:nvSpPr>
        <p:spPr bwMode="auto">
          <a:xfrm flipH="1">
            <a:off x="8153400" y="2971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a:spLocks noChangeArrowheads="1"/>
          </p:cNvSpPr>
          <p:nvPr/>
        </p:nvSpPr>
        <p:spPr bwMode="auto">
          <a:xfrm>
            <a:off x="1936750" y="3441700"/>
            <a:ext cx="5651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Time lag for re-equilibrium of elevated CO</a:t>
            </a:r>
            <a:r>
              <a:rPr lang="en-US" altLang="en-US" baseline="-25000"/>
              <a:t>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p:txBody>
          <a:bodyPr/>
          <a:lstStyle/>
          <a:p>
            <a:pPr eaLnBrk="1" hangingPunct="1"/>
            <a:r>
              <a:rPr lang="en-US" altLang="en-US" smtClean="0"/>
              <a:t>Three Climate Basics</a:t>
            </a:r>
          </a:p>
        </p:txBody>
      </p:sp>
      <p:sp>
        <p:nvSpPr>
          <p:cNvPr id="17411" name="Content Placeholder 3"/>
          <p:cNvSpPr>
            <a:spLocks noGrp="1"/>
          </p:cNvSpPr>
          <p:nvPr>
            <p:ph sz="quarter" idx="1"/>
          </p:nvPr>
        </p:nvSpPr>
        <p:spPr>
          <a:xfrm>
            <a:off x="609600" y="1371600"/>
            <a:ext cx="8229600" cy="4937125"/>
          </a:xfrm>
        </p:spPr>
        <p:txBody>
          <a:bodyPr/>
          <a:lstStyle/>
          <a:p>
            <a:pPr marL="457200" indent="-457200" eaLnBrk="1" hangingPunct="1">
              <a:buFont typeface="Bookman Old Style" panose="02050604050505020204" pitchFamily="18" charset="0"/>
              <a:buAutoNum type="arabicParenR"/>
            </a:pPr>
            <a:r>
              <a:rPr lang="en-US" altLang="en-US" dirty="0" smtClean="0"/>
              <a:t>Earth and Sun are at different temperatures, therefore radiate energy at different wavelengths</a:t>
            </a:r>
          </a:p>
          <a:p>
            <a:pPr marL="914400" lvl="1" indent="-457200" eaLnBrk="1" hangingPunct="1">
              <a:buFont typeface="Arial" panose="020B0604020202020204" pitchFamily="34" charset="0"/>
              <a:buChar char="•"/>
            </a:pPr>
            <a:r>
              <a:rPr lang="en-US" altLang="en-US" dirty="0" smtClean="0"/>
              <a:t>Earth – long-wave – infrared radiation</a:t>
            </a:r>
          </a:p>
          <a:p>
            <a:pPr marL="914400" lvl="1" indent="-457200" eaLnBrk="1" hangingPunct="1">
              <a:buFont typeface="Arial" panose="020B0604020202020204" pitchFamily="34" charset="0"/>
              <a:buChar char="•"/>
            </a:pPr>
            <a:r>
              <a:rPr lang="en-US" altLang="en-US" dirty="0" smtClean="0"/>
              <a:t>Sun – short-wave – visible light radiation</a:t>
            </a:r>
          </a:p>
          <a:p>
            <a:pPr marL="457200" indent="-457200" eaLnBrk="1" hangingPunct="1">
              <a:buFont typeface="Bookman Old Style" panose="02050604050505020204" pitchFamily="18" charset="0"/>
              <a:buAutoNum type="arabicParenR"/>
            </a:pPr>
            <a:r>
              <a:rPr lang="en-US" altLang="en-US" dirty="0" smtClean="0"/>
              <a:t>Certain gases (GHG) in the atmosphere respond to energy at different wavelengths (passing short, absorbing long)</a:t>
            </a:r>
          </a:p>
          <a:p>
            <a:pPr marL="457200" indent="-457200" eaLnBrk="1" hangingPunct="1">
              <a:buFont typeface="Bookman Old Style" panose="02050604050505020204" pitchFamily="18" charset="0"/>
              <a:buAutoNum type="arabicParenR"/>
            </a:pPr>
            <a:r>
              <a:rPr lang="en-US" altLang="en-US" dirty="0" smtClean="0"/>
              <a:t>The concentration of greenhouse gases in the atmosphere is increasing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3" end="3"/>
                                            </p:txEl>
                                          </p:spTgt>
                                        </p:tgtEl>
                                        <p:attrNameLst>
                                          <p:attrName>style.visibility</p:attrName>
                                        </p:attrNameLst>
                                      </p:cBhvr>
                                      <p:to>
                                        <p:strVal val="visible"/>
                                      </p:to>
                                    </p:set>
                                    <p:anim calcmode="lin" valueType="num">
                                      <p:cBhvr additive="base">
                                        <p:cTn id="7"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4" end="4"/>
                                            </p:txEl>
                                          </p:spTgt>
                                        </p:tgtEl>
                                        <p:attrNameLst>
                                          <p:attrName>style.visibility</p:attrName>
                                        </p:attrNameLst>
                                      </p:cBhvr>
                                      <p:to>
                                        <p:strVal val="visible"/>
                                      </p:to>
                                    </p:set>
                                    <p:anim calcmode="lin" valueType="num">
                                      <p:cBhvr additive="base">
                                        <p:cTn id="13"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8521700" y="4105275"/>
            <a:ext cx="503238" cy="503238"/>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88067" name="Title 1"/>
          <p:cNvSpPr>
            <a:spLocks noGrp="1"/>
          </p:cNvSpPr>
          <p:nvPr>
            <p:ph type="title" idx="4294967295"/>
          </p:nvPr>
        </p:nvSpPr>
        <p:spPr>
          <a:xfrm>
            <a:off x="0" y="0"/>
            <a:ext cx="8229600" cy="1352550"/>
          </a:xfrm>
        </p:spPr>
        <p:txBody>
          <a:bodyPr/>
          <a:lstStyle/>
          <a:p>
            <a:r>
              <a:rPr lang="de-DE" altLang="en-US" sz="2800" smtClean="0"/>
              <a:t>Stabilization of atmospheric concentrations requires moving away from the baseline – regardless of the mitigation goal.</a:t>
            </a:r>
            <a:endParaRPr lang="en-GB" altLang="en-US" sz="2800" smtClean="0"/>
          </a:p>
        </p:txBody>
      </p:sp>
      <p:pic>
        <p:nvPicPr>
          <p:cNvPr id="88068" name="Bild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2900" y="1362075"/>
            <a:ext cx="8688388"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3"/>
          <p:cNvSpPr txBox="1">
            <a:spLocks noChangeArrowheads="1"/>
          </p:cNvSpPr>
          <p:nvPr/>
        </p:nvSpPr>
        <p:spPr bwMode="auto">
          <a:xfrm>
            <a:off x="8532813" y="4187825"/>
            <a:ext cx="4079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8000" rIns="18000" bIns="18000">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de-DE" altLang="en-US" sz="1200">
                <a:latin typeface="Calibri" panose="020F0502020204030204" pitchFamily="34" charset="0"/>
              </a:rPr>
              <a:t>~</a:t>
            </a:r>
            <a:r>
              <a:rPr lang="de-DE" altLang="en-US" sz="1600">
                <a:latin typeface="Calibri" panose="020F0502020204030204" pitchFamily="34" charset="0"/>
              </a:rPr>
              <a:t>3°C</a:t>
            </a:r>
          </a:p>
        </p:txBody>
      </p:sp>
      <p:sp>
        <p:nvSpPr>
          <p:cNvPr id="88070" name="TextBox 6"/>
          <p:cNvSpPr txBox="1">
            <a:spLocks noChangeArrowheads="1"/>
          </p:cNvSpPr>
          <p:nvPr/>
        </p:nvSpPr>
        <p:spPr bwMode="auto">
          <a:xfrm>
            <a:off x="606425" y="5848350"/>
            <a:ext cx="1584325"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8000" rIns="18000" bIns="18000">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r" eaLnBrk="1" hangingPunct="1">
              <a:spcBef>
                <a:spcPct val="0"/>
              </a:spcBef>
              <a:buClrTx/>
              <a:buSzTx/>
              <a:buFontTx/>
              <a:buNone/>
            </a:pPr>
            <a:r>
              <a:rPr lang="de-DE" altLang="en-US" sz="1200">
                <a:latin typeface="Calibri" panose="020F0502020204030204" pitchFamily="34" charset="0"/>
                <a:ea typeface="Calibri" panose="020F0502020204030204" pitchFamily="34" charset="0"/>
                <a:cs typeface="Calibri" panose="020F0502020204030204" pitchFamily="34" charset="0"/>
              </a:rPr>
              <a:t>Based on Figure 6.7</a:t>
            </a:r>
            <a:endParaRPr lang="en-GB" altLang="en-US" sz="1200">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4584700" y="5854700"/>
            <a:ext cx="4597400" cy="246063"/>
          </a:xfrm>
          <a:prstGeom prst="rect">
            <a:avLst/>
          </a:prstGeom>
          <a:noFill/>
        </p:spPr>
        <p:txBody>
          <a:bodyPr>
            <a:spAutoFit/>
          </a:bodyPr>
          <a:lstStyle/>
          <a:p>
            <a:pPr algn="r" eaLnBrk="1" hangingPunct="1">
              <a:defRPr/>
            </a:pPr>
            <a:r>
              <a:rPr lang="en-US" sz="1000" dirty="0">
                <a:solidFill>
                  <a:schemeClr val="bg2">
                    <a:lumMod val="50000"/>
                  </a:schemeClr>
                </a:solidFill>
                <a:latin typeface="+mj-lt"/>
              </a:rPr>
              <a:t>AR5 WGIII SPM</a:t>
            </a:r>
          </a:p>
        </p:txBody>
      </p:sp>
    </p:spTree>
  </p:cSld>
  <p:clrMapOvr>
    <a:masterClrMapping/>
  </p:clrMapOvr>
  <p:transition spd="slow">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2"/>
          <p:cNvSpPr>
            <a:spLocks noGrp="1"/>
          </p:cNvSpPr>
          <p:nvPr>
            <p:ph type="title"/>
          </p:nvPr>
        </p:nvSpPr>
        <p:spPr>
          <a:xfrm>
            <a:off x="250825" y="260350"/>
            <a:ext cx="8642350" cy="792163"/>
          </a:xfrm>
        </p:spPr>
        <p:txBody>
          <a:bodyPr/>
          <a:lstStyle/>
          <a:p>
            <a:r>
              <a:rPr lang="de-CH" altLang="en-US" sz="1600" smtClean="0"/>
              <a:t>Figure SPM.10</a:t>
            </a:r>
            <a:r>
              <a:rPr lang="de-CH" altLang="en-US" smtClean="0"/>
              <a:t/>
            </a:r>
            <a:br>
              <a:rPr lang="de-CH" altLang="en-US" smtClean="0"/>
            </a:br>
            <a:r>
              <a:rPr lang="en-GB" altLang="en-US" sz="1200" b="0" smtClean="0">
                <a:latin typeface="Arial" panose="020B0604020202020204" pitchFamily="34" charset="0"/>
                <a:cs typeface="Arial" panose="020B0604020202020204" pitchFamily="34" charset="0"/>
              </a:rPr>
              <a:t>Temperature increase and cumulative carbon emissions</a:t>
            </a:r>
            <a:endParaRPr lang="en-GB" altLang="en-US" sz="1200" b="0" smtClean="0"/>
          </a:p>
        </p:txBody>
      </p:sp>
      <p:pic>
        <p:nvPicPr>
          <p:cNvPr id="901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6513" y="1295400"/>
            <a:ext cx="6529387" cy="511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463" y="381000"/>
            <a:ext cx="1160462" cy="160338"/>
          </a:xfrm>
          <a:prstGeom prst="rect">
            <a:avLst/>
          </a:prstGeom>
          <a:noFill/>
        </p:spPr>
        <p:txBody>
          <a:bodyPr wrap="none" lIns="18000" tIns="18000" rIns="18000" bIns="18000">
            <a:spAutoFit/>
          </a:bodyPr>
          <a:lstStyle/>
          <a:p>
            <a:pPr eaLnBrk="1" hangingPunct="1">
              <a:defRPr/>
            </a:pPr>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2"/>
          <p:cNvSpPr>
            <a:spLocks noGrp="1"/>
          </p:cNvSpPr>
          <p:nvPr>
            <p:ph type="title"/>
          </p:nvPr>
        </p:nvSpPr>
        <p:spPr>
          <a:xfrm>
            <a:off x="250825" y="260350"/>
            <a:ext cx="8642350" cy="792163"/>
          </a:xfrm>
        </p:spPr>
        <p:txBody>
          <a:bodyPr/>
          <a:lstStyle/>
          <a:p>
            <a:r>
              <a:rPr lang="de-CH" altLang="en-US" sz="1600" smtClean="0"/>
              <a:t>Figure SPM.8a,b</a:t>
            </a:r>
            <a:r>
              <a:rPr lang="de-CH" altLang="en-US" smtClean="0"/>
              <a:t/>
            </a:r>
            <a:br>
              <a:rPr lang="de-CH" altLang="en-US" smtClean="0"/>
            </a:br>
            <a:r>
              <a:rPr lang="en-GB" altLang="en-US" sz="1200" b="0" smtClean="0">
                <a:latin typeface="Arial" panose="020B0604020202020204" pitchFamily="34" charset="0"/>
                <a:cs typeface="Arial" panose="020B0604020202020204" pitchFamily="34" charset="0"/>
              </a:rPr>
              <a:t>Maps of CMIP5 multi-model mean results</a:t>
            </a:r>
            <a:endParaRPr lang="en-GB" altLang="en-US" sz="1200" b="0" smtClean="0"/>
          </a:p>
        </p:txBody>
      </p:sp>
      <p:grpSp>
        <p:nvGrpSpPr>
          <p:cNvPr id="92163" name="Group 1"/>
          <p:cNvGrpSpPr>
            <a:grpSpLocks/>
          </p:cNvGrpSpPr>
          <p:nvPr/>
        </p:nvGrpSpPr>
        <p:grpSpPr bwMode="auto">
          <a:xfrm>
            <a:off x="1235075" y="1338263"/>
            <a:ext cx="6665913" cy="4986337"/>
            <a:chOff x="1235687" y="908648"/>
            <a:chExt cx="6664675" cy="4985600"/>
          </a:xfrm>
        </p:grpSpPr>
        <p:pic>
          <p:nvPicPr>
            <p:cNvPr id="9216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87" y="908648"/>
              <a:ext cx="6660000" cy="22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0362" y="1220543"/>
              <a:ext cx="6660000" cy="4673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7764463" y="381000"/>
            <a:ext cx="1160462" cy="160338"/>
          </a:xfrm>
          <a:prstGeom prst="rect">
            <a:avLst/>
          </a:prstGeom>
          <a:noFill/>
        </p:spPr>
        <p:txBody>
          <a:bodyPr wrap="none" lIns="18000" tIns="18000" rIns="18000" bIns="18000">
            <a:spAutoFit/>
          </a:bodyPr>
          <a:lstStyle/>
          <a:p>
            <a:pPr eaLnBrk="1" hangingPunct="1">
              <a:defRPr/>
            </a:pPr>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cs-CZ" dirty="0"/>
          </a:p>
        </p:txBody>
      </p:sp>
      <p:pic>
        <p:nvPicPr>
          <p:cNvPr id="6146" name="Picture 2" descr="Výsledek obrázku pro climate change impacts on wine production europ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4923" y="642192"/>
            <a:ext cx="7126077" cy="541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3667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smtClean="0"/>
          </a:p>
          <a:p>
            <a:endParaRPr lang="cs-CZ" dirty="0"/>
          </a:p>
        </p:txBody>
      </p:sp>
      <p:pic>
        <p:nvPicPr>
          <p:cNvPr id="5" name="Picture 8" descr="Figure 8. Brno in-city comparison of potential climate change impacts of heatwaves for the baseline (2015) and RCP 4.5 and RCP 8.5 (203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9150" y="1219200"/>
            <a:ext cx="7867650" cy="38821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7514" y="5626154"/>
            <a:ext cx="8205537" cy="707886"/>
          </a:xfrm>
          <a:prstGeom prst="rect">
            <a:avLst/>
          </a:prstGeom>
        </p:spPr>
        <p:txBody>
          <a:bodyPr wrap="square">
            <a:spAutoFit/>
          </a:bodyPr>
          <a:lstStyle/>
          <a:p>
            <a:r>
              <a:rPr lang="en-US" sz="2000" b="0" i="0" dirty="0" smtClean="0">
                <a:solidFill>
                  <a:srgbClr val="264653"/>
                </a:solidFill>
                <a:effectLst/>
                <a:latin typeface="Roboto"/>
              </a:rPr>
              <a:t> Brno in-city comparison of potential climate change impacts of heatwaves for the baseline (2015) and RCP 4.5 and RCP 8.5 (2030). </a:t>
            </a:r>
            <a:endParaRPr lang="cs-CZ" sz="2000" dirty="0"/>
          </a:p>
        </p:txBody>
      </p:sp>
      <p:sp>
        <p:nvSpPr>
          <p:cNvPr id="7" name="Rectangle 6"/>
          <p:cNvSpPr/>
          <p:nvPr/>
        </p:nvSpPr>
        <p:spPr>
          <a:xfrm>
            <a:off x="457200" y="340464"/>
            <a:ext cx="8630653" cy="707886"/>
          </a:xfrm>
          <a:prstGeom prst="rect">
            <a:avLst/>
          </a:prstGeom>
        </p:spPr>
        <p:txBody>
          <a:bodyPr wrap="square">
            <a:spAutoFit/>
          </a:bodyPr>
          <a:lstStyle/>
          <a:p>
            <a:r>
              <a:rPr lang="en-US" sz="2000" b="1" i="0" u="none" strike="noStrike" dirty="0" smtClean="0">
                <a:solidFill>
                  <a:srgbClr val="237AAA"/>
                </a:solidFill>
                <a:effectLst/>
                <a:latin typeface="Roboto"/>
                <a:hlinkClick r:id="rId3"/>
              </a:rPr>
              <a:t>Participatory Climate Change Impact Assessment in Three Czech Cities: The Case of Heatwaves</a:t>
            </a:r>
            <a:r>
              <a:rPr lang="en-US" sz="2000" b="1" i="0" u="none" strike="noStrike" dirty="0" smtClean="0">
                <a:solidFill>
                  <a:srgbClr val="237AAA"/>
                </a:solidFill>
                <a:effectLst/>
                <a:latin typeface="Roboto"/>
              </a:rPr>
              <a:t> </a:t>
            </a:r>
            <a:r>
              <a:rPr lang="en-US" sz="2000" b="0" i="0" dirty="0" smtClean="0">
                <a:solidFill>
                  <a:srgbClr val="546973"/>
                </a:solidFill>
                <a:effectLst/>
                <a:latin typeface="Roboto"/>
              </a:rPr>
              <a:t>2018. </a:t>
            </a:r>
            <a:r>
              <a:rPr lang="en-US" sz="2000" b="0" i="0" dirty="0" err="1" smtClean="0">
                <a:solidFill>
                  <a:srgbClr val="8C9296"/>
                </a:solidFill>
                <a:effectLst/>
                <a:latin typeface="Roboto"/>
              </a:rPr>
              <a:t>Lorencová</a:t>
            </a:r>
            <a:r>
              <a:rPr lang="en-US" sz="2000" b="0" i="0" dirty="0" smtClean="0">
                <a:solidFill>
                  <a:srgbClr val="8C9296"/>
                </a:solidFill>
                <a:effectLst/>
                <a:latin typeface="Roboto"/>
              </a:rPr>
              <a:t>, et al.</a:t>
            </a:r>
            <a:endParaRPr lang="en-US" sz="2000" b="0" i="0" dirty="0">
              <a:solidFill>
                <a:srgbClr val="546973"/>
              </a:solidFill>
              <a:effectLst/>
              <a:latin typeface="Roboto"/>
            </a:endParaRPr>
          </a:p>
        </p:txBody>
      </p:sp>
    </p:spTree>
    <p:extLst>
      <p:ext uri="{BB962C8B-B14F-4D97-AF65-F5344CB8AC3E}">
        <p14:creationId xmlns:p14="http://schemas.microsoft.com/office/powerpoint/2010/main" val="39523044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1"/>
          <p:cNvSpPr txBox="1">
            <a:spLocks noChangeArrowheads="1"/>
          </p:cNvSpPr>
          <p:nvPr/>
        </p:nvSpPr>
        <p:spPr bwMode="auto">
          <a:xfrm>
            <a:off x="1143000" y="1828800"/>
            <a:ext cx="74564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3600">
                <a:latin typeface="Times New Roman" panose="02020603050405020304" pitchFamily="18" charset="0"/>
              </a:rPr>
              <a:t>WHAT TO DO ABOUT IT?</a:t>
            </a:r>
          </a:p>
          <a:p>
            <a:pPr eaLnBrk="1" hangingPunct="1">
              <a:spcBef>
                <a:spcPct val="0"/>
              </a:spcBef>
              <a:buClrTx/>
              <a:buSzTx/>
              <a:buFontTx/>
              <a:buNone/>
            </a:pPr>
            <a:endParaRPr lang="en-US" altLang="en-US" sz="3600">
              <a:latin typeface="Times New Roman" panose="02020603050405020304" pitchFamily="18" charset="0"/>
            </a:endParaRPr>
          </a:p>
          <a:p>
            <a:pPr eaLnBrk="1" hangingPunct="1">
              <a:spcBef>
                <a:spcPct val="0"/>
              </a:spcBef>
              <a:buClrTx/>
              <a:buSzTx/>
              <a:buFontTx/>
              <a:buNone/>
            </a:pPr>
            <a:r>
              <a:rPr lang="en-US" altLang="en-US" sz="3600">
                <a:latin typeface="Times New Roman" panose="02020603050405020304" pitchFamily="18" charset="0"/>
              </a:rPr>
              <a:t>Scientific, policy and people response</a:t>
            </a:r>
            <a:endParaRPr lang="en-US" altLang="en-US"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026"/>
          <p:cNvSpPr txBox="1">
            <a:spLocks noChangeArrowheads="1"/>
          </p:cNvSpPr>
          <p:nvPr/>
        </p:nvSpPr>
        <p:spPr bwMode="auto">
          <a:xfrm>
            <a:off x="228600" y="381000"/>
            <a:ext cx="83978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b="1">
                <a:latin typeface="Times New Roman" panose="02020603050405020304" pitchFamily="18" charset="0"/>
                <a:ea typeface="Arial Unicode MS" panose="020B0604020202020204" pitchFamily="34" charset="-128"/>
                <a:cs typeface="Arial Unicode MS" panose="020B0604020202020204" pitchFamily="34" charset="-128"/>
              </a:rPr>
              <a:t>The Intergovernmental Panel on Climate Change (IPCC)</a:t>
            </a:r>
          </a:p>
          <a:p>
            <a:pPr eaLnBrk="1" hangingPunct="1">
              <a:spcBef>
                <a:spcPct val="0"/>
              </a:spcBef>
              <a:buClrTx/>
              <a:buSzTx/>
              <a:buFontTx/>
              <a:buNone/>
            </a:pPr>
            <a:endParaRPr lang="en-US" altLang="en-US" sz="2400" b="1">
              <a:latin typeface="Times New Roman" panose="02020603050405020304" pitchFamily="18" charset="0"/>
              <a:ea typeface="Arial Unicode MS" panose="020B0604020202020204" pitchFamily="34" charset="-128"/>
              <a:cs typeface="Arial Unicode MS" panose="020B0604020202020204" pitchFamily="34" charset="-128"/>
            </a:endParaRPr>
          </a:p>
          <a:p>
            <a:pPr eaLnBrk="1" hangingPunct="1">
              <a:spcBef>
                <a:spcPct val="0"/>
              </a:spcBef>
              <a:buClrTx/>
              <a:buSzTx/>
              <a:buFontTx/>
              <a:buNone/>
            </a:pPr>
            <a:r>
              <a:rPr lang="en-US" altLang="en-US" sz="2400" b="1">
                <a:latin typeface="Times New Roman" panose="02020603050405020304" pitchFamily="18" charset="0"/>
                <a:ea typeface="Arial Unicode MS" panose="020B0604020202020204" pitchFamily="34" charset="-128"/>
                <a:cs typeface="Arial Unicode MS" panose="020B0604020202020204" pitchFamily="34" charset="-128"/>
              </a:rPr>
              <a:t>Scientists sound the alarm</a:t>
            </a:r>
            <a:endParaRPr lang="en-US" altLang="en-US" sz="2400">
              <a:latin typeface="Times New Roman" panose="02020603050405020304" pitchFamily="18" charset="0"/>
              <a:ea typeface="Arial Unicode MS" panose="020B0604020202020204" pitchFamily="34" charset="-128"/>
              <a:cs typeface="Arial Unicode MS" panose="020B0604020202020204" pitchFamily="34" charset="-128"/>
            </a:endParaRPr>
          </a:p>
          <a:p>
            <a:pPr eaLnBrk="1" hangingPunct="1">
              <a:spcBef>
                <a:spcPct val="0"/>
              </a:spcBef>
              <a:buClrTx/>
              <a:buSzTx/>
              <a:buFontTx/>
              <a:buChar char="•"/>
            </a:pPr>
            <a:r>
              <a:rPr lang="en-US" altLang="en-US" sz="2400">
                <a:latin typeface="Times New Roman" panose="02020603050405020304" pitchFamily="18" charset="0"/>
                <a:ea typeface="Arial Unicode MS" panose="020B0604020202020204" pitchFamily="34" charset="-128"/>
                <a:cs typeface="Arial Unicode MS" panose="020B0604020202020204" pitchFamily="34" charset="-128"/>
              </a:rPr>
              <a:t>It fell to scientists to draw international attention to the threats posed by global warming. Evidence in the 1960s and '70s that concentrations of carbon dioxide in the atmosphere were increasing first led climatologists and others to press for action. It took years before the international community responded.</a:t>
            </a:r>
          </a:p>
          <a:p>
            <a:pPr eaLnBrk="1" hangingPunct="1">
              <a:spcBef>
                <a:spcPct val="0"/>
              </a:spcBef>
              <a:buClrTx/>
              <a:buSzTx/>
              <a:buFontTx/>
              <a:buChar char="•"/>
            </a:pPr>
            <a:endParaRPr lang="en-US" altLang="en-US" sz="2400">
              <a:latin typeface="Times New Roman" panose="02020603050405020304" pitchFamily="18" charset="0"/>
              <a:ea typeface="Arial Unicode MS" panose="020B0604020202020204" pitchFamily="34" charset="-128"/>
              <a:cs typeface="Arial Unicode MS" panose="020B0604020202020204" pitchFamily="34" charset="-128"/>
            </a:endParaRPr>
          </a:p>
          <a:p>
            <a:pPr eaLnBrk="1" hangingPunct="1">
              <a:spcBef>
                <a:spcPct val="0"/>
              </a:spcBef>
              <a:buClrTx/>
              <a:buSzTx/>
              <a:buFontTx/>
              <a:buChar char="•"/>
            </a:pPr>
            <a:r>
              <a:rPr lang="en-US" altLang="en-US" sz="2400">
                <a:latin typeface="Times New Roman" panose="02020603050405020304" pitchFamily="18" charset="0"/>
                <a:cs typeface="Times New Roman" panose="02020603050405020304" pitchFamily="18" charset="0"/>
              </a:rPr>
              <a:t>1988, IPCC was formed (World Meteorological Organization and the UN Environment Programme). </a:t>
            </a:r>
          </a:p>
          <a:p>
            <a:pPr lvl="1" eaLnBrk="1" hangingPunct="1">
              <a:spcBef>
                <a:spcPct val="0"/>
              </a:spcBef>
              <a:buClrTx/>
              <a:buSzTx/>
              <a:buFontTx/>
              <a:buChar char="•"/>
            </a:pPr>
            <a:r>
              <a:rPr lang="en-US" altLang="en-US" sz="2100">
                <a:latin typeface="Times New Roman" panose="02020603050405020304" pitchFamily="18" charset="0"/>
                <a:cs typeface="Times New Roman" panose="02020603050405020304" pitchFamily="18" charset="0"/>
              </a:rPr>
              <a:t>first report in 1990 reflecting views of 400 scientists stating that global warming was real and urged that something be done about it.</a:t>
            </a:r>
            <a:r>
              <a:rPr lang="en-US" altLang="en-US" sz="2100">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0898">
                                            <p:txEl>
                                              <p:pRg st="5" end="5"/>
                                            </p:txEl>
                                          </p:spTgt>
                                        </p:tgtEl>
                                        <p:attrNameLst>
                                          <p:attrName>style.visibility</p:attrName>
                                        </p:attrNameLst>
                                      </p:cBhvr>
                                      <p:to>
                                        <p:strVal val="visible"/>
                                      </p:to>
                                    </p:set>
                                    <p:animEffect transition="in" filter="fade">
                                      <p:cBhvr>
                                        <p:cTn id="7" dur="500"/>
                                        <p:tgtEl>
                                          <p:spTgt spid="80898">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0898">
                                            <p:txEl>
                                              <p:pRg st="6" end="6"/>
                                            </p:txEl>
                                          </p:spTgt>
                                        </p:tgtEl>
                                        <p:attrNameLst>
                                          <p:attrName>style.visibility</p:attrName>
                                        </p:attrNameLst>
                                      </p:cBhvr>
                                      <p:to>
                                        <p:strVal val="visible"/>
                                      </p:to>
                                    </p:set>
                                    <p:animEffect transition="in" filter="fade">
                                      <p:cBhvr>
                                        <p:cTn id="12" dur="500"/>
                                        <p:tgtEl>
                                          <p:spTgt spid="8089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2"/>
          <p:cNvSpPr>
            <a:spLocks noGrp="1"/>
          </p:cNvSpPr>
          <p:nvPr>
            <p:ph type="title"/>
          </p:nvPr>
        </p:nvSpPr>
        <p:spPr>
          <a:xfrm>
            <a:off x="250825" y="260350"/>
            <a:ext cx="8642350" cy="792163"/>
          </a:xfrm>
        </p:spPr>
        <p:txBody>
          <a:bodyPr/>
          <a:lstStyle/>
          <a:p>
            <a:r>
              <a:rPr lang="de-CH" altLang="en-US" sz="1600" smtClean="0">
                <a:solidFill>
                  <a:srgbClr val="000000"/>
                </a:solidFill>
              </a:rPr>
              <a:t>IPCC Assessment Reports since 1990: WGI Contribution</a:t>
            </a:r>
            <a:br>
              <a:rPr lang="de-CH" altLang="en-US" sz="1600" smtClean="0">
                <a:solidFill>
                  <a:srgbClr val="000000"/>
                </a:solidFill>
              </a:rPr>
            </a:br>
            <a:endParaRPr lang="en-GB" altLang="en-US" sz="1200" b="0" smtClean="0"/>
          </a:p>
        </p:txBody>
      </p:sp>
      <p:pic>
        <p:nvPicPr>
          <p:cNvPr id="76803" name="Picture 2" descr="C:\Users\stocker\Documents\stocker\ipcc\AR Covers\Cover_ClimateChange199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7650" y="908050"/>
            <a:ext cx="176371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descr="C:\Users\stocker\Documents\stocker\ipcc\AR Covers\Cover_ClimateChange1995.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5713" y="1058863"/>
            <a:ext cx="20256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descr="C:\Users\stocker\Documents\stocker\ipcc\AR Covers\Cover_ClimateChange200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55875" y="1274763"/>
            <a:ext cx="2363788"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5" descr="C:\Users\stocker\Documents\stocker\ipcc\AR Covers\Cover_ClimateChange2007.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40200" y="1563688"/>
            <a:ext cx="2595563"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l="-211" r="-2759"/>
          <a:stretch>
            <a:fillRect/>
          </a:stretch>
        </p:blipFill>
        <p:spPr bwMode="auto">
          <a:xfrm>
            <a:off x="6027738" y="1854200"/>
            <a:ext cx="294322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8" name="Textfeld 8"/>
          <p:cNvSpPr txBox="1">
            <a:spLocks noChangeArrowheads="1"/>
          </p:cNvSpPr>
          <p:nvPr/>
        </p:nvSpPr>
        <p:spPr bwMode="auto">
          <a:xfrm>
            <a:off x="247650" y="3402013"/>
            <a:ext cx="4333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8000" rIns="18000" bIns="18000">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de-CH" altLang="en-US" sz="1400">
                <a:latin typeface="Times New Roman" panose="02020603050405020304" pitchFamily="18" charset="0"/>
              </a:rPr>
              <a:t>1990</a:t>
            </a:r>
          </a:p>
        </p:txBody>
      </p:sp>
      <p:sp>
        <p:nvSpPr>
          <p:cNvPr id="76809" name="Textfeld 14"/>
          <p:cNvSpPr txBox="1">
            <a:spLocks noChangeArrowheads="1"/>
          </p:cNvSpPr>
          <p:nvPr/>
        </p:nvSpPr>
        <p:spPr bwMode="auto">
          <a:xfrm>
            <a:off x="1255713" y="3859213"/>
            <a:ext cx="4333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8000" rIns="18000" bIns="18000">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de-CH" altLang="en-US" sz="1400">
                <a:latin typeface="Times New Roman" panose="02020603050405020304" pitchFamily="18" charset="0"/>
              </a:rPr>
              <a:t>1995</a:t>
            </a:r>
          </a:p>
        </p:txBody>
      </p:sp>
      <p:sp>
        <p:nvSpPr>
          <p:cNvPr id="76810" name="Textfeld 15"/>
          <p:cNvSpPr txBox="1">
            <a:spLocks noChangeArrowheads="1"/>
          </p:cNvSpPr>
          <p:nvPr/>
        </p:nvSpPr>
        <p:spPr bwMode="auto">
          <a:xfrm>
            <a:off x="2555875" y="4397375"/>
            <a:ext cx="43338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8000" rIns="18000" bIns="18000">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de-CH" altLang="en-US" sz="1400">
                <a:latin typeface="Times New Roman" panose="02020603050405020304" pitchFamily="18" charset="0"/>
              </a:rPr>
              <a:t>2001</a:t>
            </a:r>
          </a:p>
        </p:txBody>
      </p:sp>
      <p:sp>
        <p:nvSpPr>
          <p:cNvPr id="76811" name="Textfeld 16"/>
          <p:cNvSpPr txBox="1">
            <a:spLocks noChangeArrowheads="1"/>
          </p:cNvSpPr>
          <p:nvPr/>
        </p:nvSpPr>
        <p:spPr bwMode="auto">
          <a:xfrm>
            <a:off x="4140200" y="5008563"/>
            <a:ext cx="4333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8000" rIns="18000" bIns="18000">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de-CH" altLang="en-US" sz="1400">
                <a:latin typeface="Times New Roman" panose="02020603050405020304" pitchFamily="18" charset="0"/>
              </a:rPr>
              <a:t>2007</a:t>
            </a:r>
          </a:p>
        </p:txBody>
      </p:sp>
      <p:sp>
        <p:nvSpPr>
          <p:cNvPr id="76812" name="Textfeld 18"/>
          <p:cNvSpPr txBox="1">
            <a:spLocks noChangeArrowheads="1"/>
          </p:cNvSpPr>
          <p:nvPr/>
        </p:nvSpPr>
        <p:spPr bwMode="auto">
          <a:xfrm>
            <a:off x="6027738" y="5745163"/>
            <a:ext cx="43497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8000" rIns="18000" bIns="18000">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de-CH" altLang="en-US" sz="1400">
                <a:latin typeface="Times New Roman" panose="02020603050405020304" pitchFamily="18" charset="0"/>
              </a:rPr>
              <a:t>2013</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026"/>
          <p:cNvSpPr txBox="1">
            <a:spLocks noChangeArrowheads="1"/>
          </p:cNvSpPr>
          <p:nvPr/>
        </p:nvSpPr>
        <p:spPr bwMode="auto">
          <a:xfrm>
            <a:off x="381000" y="304800"/>
            <a:ext cx="84740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a:latin typeface="Times New Roman" panose="02020603050405020304" pitchFamily="18" charset="0"/>
              </a:rPr>
              <a:t>IPCC</a:t>
            </a:r>
          </a:p>
          <a:p>
            <a:pPr eaLnBrk="1" hangingPunct="1">
              <a:spcBef>
                <a:spcPct val="0"/>
              </a:spcBef>
              <a:buClrTx/>
              <a:buSzTx/>
              <a:buFontTx/>
              <a:buChar char="•"/>
            </a:pPr>
            <a:r>
              <a:rPr lang="en-US" altLang="en-US" sz="2400">
                <a:latin typeface="Times New Roman" panose="02020603050405020304" pitchFamily="18" charset="0"/>
                <a:ea typeface="Arial Unicode MS" panose="020B0604020202020204" pitchFamily="34" charset="-128"/>
                <a:cs typeface="Arial Unicode MS" panose="020B0604020202020204" pitchFamily="34" charset="-128"/>
              </a:rPr>
              <a:t>The Panel's findings spurred governments to create the </a:t>
            </a:r>
            <a:r>
              <a:rPr lang="en-US" altLang="en-US" sz="2400" b="1">
                <a:latin typeface="Times New Roman" panose="02020603050405020304" pitchFamily="18" charset="0"/>
                <a:ea typeface="Arial Unicode MS" panose="020B0604020202020204" pitchFamily="34" charset="-128"/>
                <a:cs typeface="Arial Unicode MS" panose="020B0604020202020204" pitchFamily="34" charset="-128"/>
              </a:rPr>
              <a:t>United Nations Framework Convention on Climate Change</a:t>
            </a:r>
            <a:r>
              <a:rPr lang="en-US" altLang="en-US" sz="2400">
                <a:latin typeface="Times New Roman" panose="02020603050405020304" pitchFamily="18" charset="0"/>
                <a:ea typeface="Arial Unicode MS" panose="020B0604020202020204" pitchFamily="34" charset="-128"/>
                <a:cs typeface="Arial Unicode MS" panose="020B0604020202020204" pitchFamily="34" charset="-128"/>
              </a:rPr>
              <a:t>. It was ready for signature at the 1992 UN Conference on Environment and Development -- the "Earth Summit" -- in Rio de Janeiro.</a:t>
            </a:r>
          </a:p>
          <a:p>
            <a:pPr eaLnBrk="1" hangingPunct="1">
              <a:spcBef>
                <a:spcPct val="0"/>
              </a:spcBef>
              <a:buClrTx/>
              <a:buSzTx/>
              <a:buFontTx/>
              <a:buNone/>
            </a:pPr>
            <a:r>
              <a:rPr lang="en-US" altLang="en-US" sz="2400">
                <a:latin typeface="Times New Roman" panose="02020603050405020304" pitchFamily="18" charset="0"/>
                <a:ea typeface="Arial Unicode MS" panose="020B0604020202020204" pitchFamily="34" charset="-128"/>
                <a:cs typeface="Arial Unicode MS" panose="020B0604020202020204" pitchFamily="34" charset="-128"/>
              </a:rPr>
              <a:t>  </a:t>
            </a:r>
          </a:p>
          <a:p>
            <a:pPr eaLnBrk="1" hangingPunct="1">
              <a:spcBef>
                <a:spcPct val="0"/>
              </a:spcBef>
              <a:buClrTx/>
              <a:buSzTx/>
              <a:buFontTx/>
              <a:buChar char="•"/>
            </a:pPr>
            <a:r>
              <a:rPr lang="en-US" altLang="en-US" sz="2400">
                <a:latin typeface="Times New Roman" panose="02020603050405020304" pitchFamily="18" charset="0"/>
                <a:cs typeface="Times New Roman" panose="02020603050405020304" pitchFamily="18" charset="0"/>
              </a:rPr>
              <a:t>The IPCC's findings, because they reflect global scientific consensus and are apolitical, form a counterbalance to the highly charged political debate over what to do about climate change. IPCC reports played a major role in the negotiations leading to the </a:t>
            </a:r>
            <a:r>
              <a:rPr lang="en-US" altLang="en-US" sz="2400" b="1">
                <a:latin typeface="Times New Roman" panose="02020603050405020304" pitchFamily="18" charset="0"/>
                <a:cs typeface="Times New Roman" panose="02020603050405020304" pitchFamily="18" charset="0"/>
              </a:rPr>
              <a:t>Kyoto Protocol</a:t>
            </a:r>
            <a:r>
              <a:rPr lang="en-US" altLang="en-US" sz="2400">
                <a:latin typeface="Times New Roman" panose="02020603050405020304" pitchFamily="18" charset="0"/>
                <a:cs typeface="Times New Roman" panose="02020603050405020304" pitchFamily="18" charset="0"/>
              </a:rPr>
              <a:t>, in 1997 a second, more far-reaching international treaty on climate change.</a:t>
            </a:r>
            <a:endParaRPr lang="en-US" altLang="en-US"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7"/>
          <p:cNvSpPr txBox="1">
            <a:spLocks noChangeArrowheads="1"/>
          </p:cNvSpPr>
          <p:nvPr/>
        </p:nvSpPr>
        <p:spPr bwMode="auto">
          <a:xfrm>
            <a:off x="176213" y="0"/>
            <a:ext cx="79009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000" dirty="0">
                <a:latin typeface="Times New Roman" panose="02020603050405020304" pitchFamily="18" charset="0"/>
              </a:rPr>
              <a:t>Kyoto Protocol </a:t>
            </a:r>
            <a:r>
              <a:rPr lang="en-US" altLang="en-US" sz="2000" dirty="0" smtClean="0">
                <a:latin typeface="Times New Roman" panose="02020603050405020304" pitchFamily="18" charset="0"/>
              </a:rPr>
              <a:t>had </a:t>
            </a:r>
            <a:r>
              <a:rPr lang="en-US" altLang="en-US" sz="2000" dirty="0">
                <a:latin typeface="Times New Roman" panose="02020603050405020304" pitchFamily="18" charset="0"/>
              </a:rPr>
              <a:t>192 countries – entered </a:t>
            </a:r>
            <a:r>
              <a:rPr lang="en-US" altLang="en-US" sz="2000" dirty="0">
                <a:latin typeface="Times New Roman" panose="02020603050405020304" pitchFamily="18" charset="0"/>
                <a:ea typeface="Arial Unicode MS" panose="020B0604020202020204" pitchFamily="34" charset="-128"/>
                <a:cs typeface="Arial Unicode MS" panose="020B0604020202020204" pitchFamily="34" charset="-128"/>
              </a:rPr>
              <a:t>into force 16 February </a:t>
            </a:r>
            <a:r>
              <a:rPr lang="en-US" altLang="en-US" sz="2000" dirty="0" smtClean="0">
                <a:latin typeface="Times New Roman" panose="02020603050405020304" pitchFamily="18" charset="0"/>
                <a:ea typeface="Arial Unicode MS" panose="020B0604020202020204" pitchFamily="34" charset="-128"/>
                <a:cs typeface="Arial Unicode MS" panose="020B0604020202020204" pitchFamily="34" charset="-128"/>
              </a:rPr>
              <a:t>2005 and ended in 2012 </a:t>
            </a:r>
            <a:endParaRPr lang="en-US" altLang="en-US" sz="2000" dirty="0">
              <a:latin typeface="Times New Roman" panose="02020603050405020304" pitchFamily="18" charset="0"/>
            </a:endParaRPr>
          </a:p>
        </p:txBody>
      </p:sp>
      <p:sp>
        <p:nvSpPr>
          <p:cNvPr id="2" name="TextBox 1"/>
          <p:cNvSpPr txBox="1">
            <a:spLocks noChangeArrowheads="1"/>
          </p:cNvSpPr>
          <p:nvPr/>
        </p:nvSpPr>
        <p:spPr bwMode="auto">
          <a:xfrm>
            <a:off x="6858000" y="4876800"/>
            <a:ext cx="2209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got the world’s attention but largely failed to make change</a:t>
            </a:r>
          </a:p>
        </p:txBody>
      </p:sp>
      <p:sp>
        <p:nvSpPr>
          <p:cNvPr id="79876" name="Rectangle 2"/>
          <p:cNvSpPr>
            <a:spLocks noChangeArrowheads="1"/>
          </p:cNvSpPr>
          <p:nvPr/>
        </p:nvSpPr>
        <p:spPr bwMode="auto">
          <a:xfrm>
            <a:off x="228600" y="4419600"/>
            <a:ext cx="6248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smtClean="0"/>
              <a:t>set </a:t>
            </a:r>
            <a:r>
              <a:rPr lang="en-US" altLang="en-US" dirty="0"/>
              <a:t>legally binding targets and timetables for cutting GHG emissions </a:t>
            </a:r>
            <a:r>
              <a:rPr lang="en-US" altLang="en-US" dirty="0" smtClean="0"/>
              <a:t>– </a:t>
            </a:r>
          </a:p>
          <a:p>
            <a:r>
              <a:rPr lang="en-US" altLang="en-US" dirty="0" smtClean="0"/>
              <a:t>industrialized </a:t>
            </a:r>
            <a:r>
              <a:rPr lang="en-US" altLang="en-US" dirty="0"/>
              <a:t>countries agreed to reduce GHG emissions by 5.2% compared to </a:t>
            </a:r>
            <a:r>
              <a:rPr lang="en-US" altLang="en-US" dirty="0" smtClean="0"/>
              <a:t>1990 </a:t>
            </a:r>
            <a:r>
              <a:rPr lang="en-US" altLang="en-US" dirty="0"/>
              <a:t>by 2012</a:t>
            </a:r>
          </a:p>
        </p:txBody>
      </p:sp>
      <p:pic>
        <p:nvPicPr>
          <p:cNvPr id="798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8738" y="762000"/>
            <a:ext cx="91027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42863"/>
            <a:ext cx="9067800" cy="6662737"/>
            <a:chOff x="0" y="42863"/>
            <a:chExt cx="9067800" cy="6662737"/>
          </a:xfrm>
        </p:grpSpPr>
        <p:pic>
          <p:nvPicPr>
            <p:cNvPr id="1946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338" y="42863"/>
              <a:ext cx="9034462"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0" y="3048000"/>
              <a:ext cx="70707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a:latin typeface="Times New Roman" panose="02020603050405020304" pitchFamily="18" charset="0"/>
                </a:rPr>
                <a:t>1) Earth and sun radiate energy at different wavelengths</a:t>
              </a:r>
            </a:p>
          </p:txBody>
        </p:sp>
        <p:pic>
          <p:nvPicPr>
            <p:cNvPr id="1946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3687763"/>
              <a:ext cx="5278438" cy="301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46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33600" y="1144588"/>
            <a:ext cx="6858000" cy="529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mph" presetSubtype="0" fill="hold" nodeType="withEffect">
                                  <p:stCondLst>
                                    <p:cond delay="0"/>
                                  </p:stCondLst>
                                  <p:childTnLst>
                                    <p:animScale>
                                      <p:cBhvr>
                                        <p:cTn id="9" dur="500" fill="hold"/>
                                        <p:tgtEl>
                                          <p:spTgt spid="19461"/>
                                        </p:tgtEl>
                                      </p:cBhvr>
                                      <p:by x="50000" y="50000"/>
                                    </p:animScale>
                                  </p:childTnLst>
                                </p:cTn>
                              </p:par>
                              <p:par>
                                <p:cTn id="10" presetID="49" presetClass="path" presetSubtype="0" accel="50000" decel="50000" fill="hold" nodeType="withEffect">
                                  <p:stCondLst>
                                    <p:cond delay="0"/>
                                  </p:stCondLst>
                                  <p:childTnLst>
                                    <p:animMotion origin="layout" path="M -3.33333E-6 2.22222E-6 L 0.20226 0.21389 " pathEditMode="relative" rAng="0" ptsTypes="AA">
                                      <p:cBhvr>
                                        <p:cTn id="11" dur="500" fill="hold"/>
                                        <p:tgtEl>
                                          <p:spTgt spid="19461"/>
                                        </p:tgtEl>
                                        <p:attrNameLst>
                                          <p:attrName>ppt_x</p:attrName>
                                          <p:attrName>ppt_y</p:attrName>
                                        </p:attrNameLst>
                                      </p:cBhvr>
                                      <p:rCtr x="10104" y="10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6825" y="685800"/>
            <a:ext cx="6200775"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7350" y="0"/>
            <a:ext cx="582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7350" y="0"/>
            <a:ext cx="582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1828800" y="685800"/>
            <a:ext cx="604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Politics of climate change – who’s responsible?</a:t>
            </a:r>
          </a:p>
        </p:txBody>
      </p:sp>
      <p:pic>
        <p:nvPicPr>
          <p:cNvPr id="8397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 y="1074738"/>
            <a:ext cx="8154988"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
          <p:cNvSpPr txBox="1">
            <a:spLocks noChangeArrowheads="1"/>
          </p:cNvSpPr>
          <p:nvPr/>
        </p:nvSpPr>
        <p:spPr bwMode="auto">
          <a:xfrm>
            <a:off x="914400" y="228600"/>
            <a:ext cx="604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Politics of climate change – who’s responsible?</a:t>
            </a:r>
          </a:p>
        </p:txBody>
      </p:sp>
      <p:sp>
        <p:nvSpPr>
          <p:cNvPr id="84995" name="TextBox 3"/>
          <p:cNvSpPr txBox="1">
            <a:spLocks noChangeArrowheads="1"/>
          </p:cNvSpPr>
          <p:nvPr/>
        </p:nvSpPr>
        <p:spPr bwMode="auto">
          <a:xfrm>
            <a:off x="914400" y="1219200"/>
            <a:ext cx="723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Estimates there are $27 Trillion of proved fossil fuel reserves, yet to keep climate change below 2C, 80% of that must stay in the ground: stranded assets</a:t>
            </a:r>
          </a:p>
        </p:txBody>
      </p:sp>
      <p:pic>
        <p:nvPicPr>
          <p:cNvPr id="8499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1600" y="2419350"/>
            <a:ext cx="2824163"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0" y="2963863"/>
            <a:ext cx="2741613"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163" y="3200400"/>
            <a:ext cx="390525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494213" y="3429000"/>
            <a:ext cx="4789487"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nodeType="afterGroup">
                            <p:stCondLst>
                              <p:cond delay="500"/>
                            </p:stCondLst>
                            <p:childTnLst>
                              <p:par>
                                <p:cTn id="14" presetID="10"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3"/>
          <p:cNvSpPr>
            <a:spLocks noGrp="1"/>
          </p:cNvSpPr>
          <p:nvPr>
            <p:ph type="title" idx="4294967295"/>
          </p:nvPr>
        </p:nvSpPr>
        <p:spPr>
          <a:xfrm>
            <a:off x="0" y="427038"/>
            <a:ext cx="8229600" cy="511175"/>
          </a:xfrm>
        </p:spPr>
        <p:txBody>
          <a:bodyPr/>
          <a:lstStyle/>
          <a:p>
            <a:r>
              <a:rPr lang="en-US" altLang="en-US" sz="3000" smtClean="0">
                <a:latin typeface="Arial" panose="020B0604020202020204" pitchFamily="34" charset="0"/>
                <a:cs typeface="Arial" panose="020B0604020202020204" pitchFamily="34" charset="0"/>
              </a:rPr>
              <a:t>Mitigation Measures</a:t>
            </a:r>
          </a:p>
        </p:txBody>
      </p:sp>
      <p:sp>
        <p:nvSpPr>
          <p:cNvPr id="99331" name="Shape 208"/>
          <p:cNvSpPr>
            <a:spLocks noChangeArrowheads="1"/>
          </p:cNvSpPr>
          <p:nvPr/>
        </p:nvSpPr>
        <p:spPr bwMode="auto">
          <a:xfrm>
            <a:off x="1804988" y="1265238"/>
            <a:ext cx="553402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200" b="1">
                <a:solidFill>
                  <a:srgbClr val="335C8A"/>
                </a:solidFill>
                <a:latin typeface="Arial" panose="020B0604020202020204" pitchFamily="34" charset="0"/>
                <a:cs typeface="Arial" panose="020B0604020202020204" pitchFamily="34" charset="0"/>
              </a:rPr>
              <a:t>More efficient use of energy</a:t>
            </a:r>
          </a:p>
        </p:txBody>
      </p:sp>
      <p:sp>
        <p:nvSpPr>
          <p:cNvPr id="99332" name="Shape 209"/>
          <p:cNvSpPr>
            <a:spLocks/>
          </p:cNvSpPr>
          <p:nvPr/>
        </p:nvSpPr>
        <p:spPr bwMode="auto">
          <a:xfrm>
            <a:off x="836613" y="1155700"/>
            <a:ext cx="744537" cy="744538"/>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5C8A"/>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en-US"/>
          </a:p>
        </p:txBody>
      </p:sp>
      <p:sp>
        <p:nvSpPr>
          <p:cNvPr id="99333" name="Shape 210"/>
          <p:cNvSpPr>
            <a:spLocks noChangeArrowheads="1"/>
          </p:cNvSpPr>
          <p:nvPr/>
        </p:nvSpPr>
        <p:spPr bwMode="auto">
          <a:xfrm>
            <a:off x="1809750" y="2211388"/>
            <a:ext cx="67087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200" b="1">
                <a:solidFill>
                  <a:srgbClr val="335C8A"/>
                </a:solidFill>
                <a:latin typeface="Arial" panose="020B0604020202020204" pitchFamily="34" charset="0"/>
                <a:cs typeface="Arial" panose="020B0604020202020204" pitchFamily="34" charset="0"/>
              </a:rPr>
              <a:t>Greater use of low-carbon and no-carbon energy</a:t>
            </a:r>
            <a:br>
              <a:rPr lang="en-US" altLang="en-US" sz="2200" b="1">
                <a:solidFill>
                  <a:srgbClr val="335C8A"/>
                </a:solidFill>
                <a:latin typeface="Arial" panose="020B0604020202020204" pitchFamily="34" charset="0"/>
                <a:cs typeface="Arial" panose="020B0604020202020204" pitchFamily="34" charset="0"/>
              </a:rPr>
            </a:br>
            <a:r>
              <a:rPr lang="en-US" altLang="en-US" sz="1800" b="1">
                <a:solidFill>
                  <a:srgbClr val="335C8A"/>
                </a:solidFill>
                <a:latin typeface="Arial" panose="020B0604020202020204" pitchFamily="34" charset="0"/>
                <a:cs typeface="Arial" panose="020B0604020202020204" pitchFamily="34" charset="0"/>
              </a:rPr>
              <a:t>•  </a:t>
            </a:r>
            <a:r>
              <a:rPr lang="en-US" altLang="en-US" sz="1800">
                <a:solidFill>
                  <a:srgbClr val="335C8A"/>
                </a:solidFill>
                <a:latin typeface="Arial" panose="020B0604020202020204" pitchFamily="34" charset="0"/>
                <a:cs typeface="Arial" panose="020B0604020202020204" pitchFamily="34" charset="0"/>
              </a:rPr>
              <a:t>Many of these technologies exist today</a:t>
            </a:r>
          </a:p>
        </p:txBody>
      </p:sp>
      <p:sp>
        <p:nvSpPr>
          <p:cNvPr id="99334" name="Shape 211"/>
          <p:cNvSpPr>
            <a:spLocks noChangeArrowheads="1"/>
          </p:cNvSpPr>
          <p:nvPr/>
        </p:nvSpPr>
        <p:spPr bwMode="auto">
          <a:xfrm>
            <a:off x="1854200" y="3311525"/>
            <a:ext cx="63277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lnSpc>
                <a:spcPct val="110000"/>
              </a:lnSpc>
              <a:spcBef>
                <a:spcPct val="0"/>
              </a:spcBef>
              <a:buClrTx/>
              <a:buSzTx/>
              <a:buFontTx/>
              <a:buNone/>
            </a:pPr>
            <a:r>
              <a:rPr lang="en-US" altLang="en-US" sz="2200" b="1">
                <a:solidFill>
                  <a:srgbClr val="335C8A"/>
                </a:solidFill>
                <a:latin typeface="Arial" panose="020B0604020202020204" pitchFamily="34" charset="0"/>
                <a:cs typeface="Arial" panose="020B0604020202020204" pitchFamily="34" charset="0"/>
              </a:rPr>
              <a:t>Improved carbon sinks</a:t>
            </a:r>
            <a:br>
              <a:rPr lang="en-US" altLang="en-US" sz="2200" b="1">
                <a:solidFill>
                  <a:srgbClr val="335C8A"/>
                </a:solidFill>
                <a:latin typeface="Arial" panose="020B0604020202020204" pitchFamily="34" charset="0"/>
                <a:cs typeface="Arial" panose="020B0604020202020204" pitchFamily="34" charset="0"/>
              </a:rPr>
            </a:br>
            <a:r>
              <a:rPr lang="en-US" altLang="en-US" sz="1800" b="1">
                <a:solidFill>
                  <a:srgbClr val="335C8A"/>
                </a:solidFill>
                <a:latin typeface="Arial" panose="020B0604020202020204" pitchFamily="34" charset="0"/>
                <a:cs typeface="Arial" panose="020B0604020202020204" pitchFamily="34" charset="0"/>
              </a:rPr>
              <a:t>•  </a:t>
            </a:r>
            <a:r>
              <a:rPr lang="en-US" altLang="en-US" sz="1800">
                <a:solidFill>
                  <a:srgbClr val="335C8A"/>
                </a:solidFill>
                <a:latin typeface="Arial" panose="020B0604020202020204" pitchFamily="34" charset="0"/>
                <a:cs typeface="Arial" panose="020B0604020202020204" pitchFamily="34" charset="0"/>
              </a:rPr>
              <a:t>Reduced deforestation and improved forest management 	and planting of new forests </a:t>
            </a:r>
            <a:br>
              <a:rPr lang="en-US" altLang="en-US" sz="1800">
                <a:solidFill>
                  <a:srgbClr val="335C8A"/>
                </a:solidFill>
                <a:latin typeface="Arial" panose="020B0604020202020204" pitchFamily="34" charset="0"/>
                <a:cs typeface="Arial" panose="020B0604020202020204" pitchFamily="34" charset="0"/>
              </a:rPr>
            </a:br>
            <a:r>
              <a:rPr lang="en-US" altLang="en-US" sz="1800">
                <a:solidFill>
                  <a:srgbClr val="335C8A"/>
                </a:solidFill>
                <a:latin typeface="Arial" panose="020B0604020202020204" pitchFamily="34" charset="0"/>
                <a:cs typeface="Arial" panose="020B0604020202020204" pitchFamily="34" charset="0"/>
              </a:rPr>
              <a:t>•  Bio-energy with carbon capture and storage</a:t>
            </a:r>
          </a:p>
        </p:txBody>
      </p:sp>
      <p:sp>
        <p:nvSpPr>
          <p:cNvPr id="99335" name="Shape 212"/>
          <p:cNvSpPr>
            <a:spLocks noChangeArrowheads="1"/>
          </p:cNvSpPr>
          <p:nvPr/>
        </p:nvSpPr>
        <p:spPr bwMode="auto">
          <a:xfrm>
            <a:off x="1857375" y="4841875"/>
            <a:ext cx="478948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200" b="1">
                <a:solidFill>
                  <a:srgbClr val="335C8A"/>
                </a:solidFill>
                <a:latin typeface="Arial" panose="020B0604020202020204" pitchFamily="34" charset="0"/>
                <a:cs typeface="Arial" panose="020B0604020202020204" pitchFamily="34" charset="0"/>
              </a:rPr>
              <a:t>Lifestyl</a:t>
            </a:r>
            <a:r>
              <a:rPr lang="nl-NL" altLang="en-US" sz="2200" b="1">
                <a:solidFill>
                  <a:srgbClr val="335C8A"/>
                </a:solidFill>
                <a:latin typeface="Arial" panose="020B0604020202020204" pitchFamily="34" charset="0"/>
                <a:cs typeface="Arial" panose="020B0604020202020204" pitchFamily="34" charset="0"/>
              </a:rPr>
              <a:t>e and behavioural </a:t>
            </a:r>
            <a:r>
              <a:rPr lang="en-US" altLang="en-US" sz="2200" b="1">
                <a:solidFill>
                  <a:srgbClr val="335C8A"/>
                </a:solidFill>
                <a:latin typeface="Arial" panose="020B0604020202020204" pitchFamily="34" charset="0"/>
                <a:cs typeface="Arial" panose="020B0604020202020204" pitchFamily="34" charset="0"/>
              </a:rPr>
              <a:t>changes</a:t>
            </a:r>
          </a:p>
        </p:txBody>
      </p:sp>
      <p:sp>
        <p:nvSpPr>
          <p:cNvPr id="99336" name="Shape 213"/>
          <p:cNvSpPr>
            <a:spLocks/>
          </p:cNvSpPr>
          <p:nvPr/>
        </p:nvSpPr>
        <p:spPr bwMode="auto">
          <a:xfrm>
            <a:off x="836613" y="2198688"/>
            <a:ext cx="744537" cy="744537"/>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5C8A"/>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en-US"/>
          </a:p>
        </p:txBody>
      </p:sp>
      <p:sp>
        <p:nvSpPr>
          <p:cNvPr id="99337" name="Shape 214"/>
          <p:cNvSpPr>
            <a:spLocks/>
          </p:cNvSpPr>
          <p:nvPr/>
        </p:nvSpPr>
        <p:spPr bwMode="auto">
          <a:xfrm>
            <a:off x="836613" y="3232150"/>
            <a:ext cx="744537" cy="744538"/>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5C8A"/>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en-US"/>
          </a:p>
        </p:txBody>
      </p:sp>
      <p:sp>
        <p:nvSpPr>
          <p:cNvPr id="99338" name="Shape 215"/>
          <p:cNvSpPr>
            <a:spLocks/>
          </p:cNvSpPr>
          <p:nvPr/>
        </p:nvSpPr>
        <p:spPr bwMode="auto">
          <a:xfrm>
            <a:off x="836613" y="4681538"/>
            <a:ext cx="744537" cy="744537"/>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5C8A"/>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en-US"/>
          </a:p>
        </p:txBody>
      </p:sp>
      <p:pic>
        <p:nvPicPr>
          <p:cNvPr id="99339"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0438" y="3355975"/>
            <a:ext cx="4968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9340" name="pasted-image.pd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3450" y="2311400"/>
            <a:ext cx="5540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9341" name="pasted-image.pd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7438" y="1331913"/>
            <a:ext cx="2444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9342" name="pasted-image.pd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5350" y="4808538"/>
            <a:ext cx="6016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7" name="TextBox 16"/>
          <p:cNvSpPr txBox="1"/>
          <p:nvPr/>
        </p:nvSpPr>
        <p:spPr>
          <a:xfrm>
            <a:off x="4508500" y="5181600"/>
            <a:ext cx="4597400" cy="246063"/>
          </a:xfrm>
          <a:prstGeom prst="rect">
            <a:avLst/>
          </a:prstGeom>
          <a:noFill/>
        </p:spPr>
        <p:txBody>
          <a:bodyPr>
            <a:spAutoFit/>
          </a:bodyPr>
          <a:lstStyle/>
          <a:p>
            <a:pPr algn="r" eaLnBrk="1" hangingPunct="1">
              <a:defRPr/>
            </a:pPr>
            <a:r>
              <a:rPr lang="en-US" sz="1000" dirty="0">
                <a:solidFill>
                  <a:schemeClr val="bg2">
                    <a:lumMod val="50000"/>
                  </a:schemeClr>
                </a:solidFill>
                <a:latin typeface="+mj-lt"/>
              </a:rPr>
              <a:t>AR5 WGIII SPM</a:t>
            </a:r>
          </a:p>
        </p:txBody>
      </p:sp>
      <p:pic>
        <p:nvPicPr>
          <p:cNvPr id="2" name="Picture 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84188" y="5708650"/>
            <a:ext cx="81756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39700" y="427038"/>
            <a:ext cx="8229600" cy="511175"/>
          </a:xfrm>
        </p:spPr>
        <p:txBody>
          <a:bodyPr/>
          <a:lstStyle/>
          <a:p>
            <a:r>
              <a:rPr lang="en-US" altLang="en-US" sz="2400" smtClean="0">
                <a:solidFill>
                  <a:srgbClr val="FFFFFF"/>
                </a:solidFill>
                <a:latin typeface="Arial" panose="020B0604020202020204" pitchFamily="34" charset="0"/>
                <a:cs typeface="Arial" panose="020B0604020202020204" pitchFamily="34" charset="0"/>
              </a:rPr>
              <a:t>The Choices We Make Will Create Different Outcomes</a:t>
            </a:r>
            <a:endParaRPr lang="en-US" altLang="en-US" sz="2400" smtClean="0">
              <a:latin typeface="Arial" panose="020B0604020202020204" pitchFamily="34" charset="0"/>
              <a:cs typeface="Arial" panose="020B0604020202020204" pitchFamily="34" charset="0"/>
            </a:endParaRPr>
          </a:p>
        </p:txBody>
      </p:sp>
      <p:pic>
        <p:nvPicPr>
          <p:cNvPr id="101379" name="image1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213" y="2209800"/>
            <a:ext cx="8027987"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1380" name="Shape 258"/>
          <p:cNvSpPr>
            <a:spLocks noChangeArrowheads="1"/>
          </p:cNvSpPr>
          <p:nvPr/>
        </p:nvSpPr>
        <p:spPr bwMode="auto">
          <a:xfrm>
            <a:off x="1535113" y="1392238"/>
            <a:ext cx="2119312" cy="625475"/>
          </a:xfrm>
          <a:prstGeom prst="roundRect">
            <a:avLst>
              <a:gd name="adj" fmla="val 14227"/>
            </a:avLst>
          </a:prstGeom>
          <a:solidFill>
            <a:srgbClr val="7096C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01381" name="Shape 259"/>
          <p:cNvSpPr>
            <a:spLocks noChangeArrowheads="1"/>
          </p:cNvSpPr>
          <p:nvPr/>
        </p:nvSpPr>
        <p:spPr bwMode="auto">
          <a:xfrm>
            <a:off x="1693863" y="1398588"/>
            <a:ext cx="18748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ts val="4200"/>
              </a:spcBef>
              <a:buClrTx/>
              <a:buSzTx/>
              <a:buFontTx/>
              <a:buNone/>
            </a:pPr>
            <a:r>
              <a:rPr lang="en-US" altLang="en-US" sz="1700">
                <a:solidFill>
                  <a:srgbClr val="FFFFFF"/>
                </a:solidFill>
                <a:latin typeface="Arial Bold" panose="020B0704020202020204" pitchFamily="34" charset="0"/>
                <a:cs typeface="Arial Bold" panose="020B0704020202020204" pitchFamily="34" charset="0"/>
                <a:sym typeface="Arial Bold" panose="020B0704020202020204" pitchFamily="34" charset="0"/>
              </a:rPr>
              <a:t>With substantial mitigation</a:t>
            </a:r>
          </a:p>
        </p:txBody>
      </p:sp>
      <p:sp>
        <p:nvSpPr>
          <p:cNvPr id="101382" name="Shape 260"/>
          <p:cNvSpPr>
            <a:spLocks noChangeArrowheads="1"/>
          </p:cNvSpPr>
          <p:nvPr/>
        </p:nvSpPr>
        <p:spPr bwMode="auto">
          <a:xfrm>
            <a:off x="5472113" y="1398588"/>
            <a:ext cx="2119312" cy="625475"/>
          </a:xfrm>
          <a:prstGeom prst="roundRect">
            <a:avLst>
              <a:gd name="adj" fmla="val 14227"/>
            </a:avLst>
          </a:prstGeom>
          <a:solidFill>
            <a:srgbClr val="7096C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01383" name="Shape 261"/>
          <p:cNvSpPr>
            <a:spLocks noChangeArrowheads="1"/>
          </p:cNvSpPr>
          <p:nvPr/>
        </p:nvSpPr>
        <p:spPr bwMode="auto">
          <a:xfrm>
            <a:off x="5557838" y="1404938"/>
            <a:ext cx="203358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ts val="4200"/>
              </a:spcBef>
              <a:buClrTx/>
              <a:buSzTx/>
              <a:buFontTx/>
              <a:buNone/>
            </a:pPr>
            <a:r>
              <a:rPr lang="en-US" altLang="en-US" sz="1700">
                <a:solidFill>
                  <a:srgbClr val="FFFFFF"/>
                </a:solidFill>
                <a:latin typeface="Arial Bold" panose="020B0704020202020204" pitchFamily="34" charset="0"/>
                <a:cs typeface="Arial Bold" panose="020B0704020202020204" pitchFamily="34" charset="0"/>
                <a:sym typeface="Arial Bold" panose="020B0704020202020204" pitchFamily="34" charset="0"/>
              </a:rPr>
              <a:t>Without</a:t>
            </a:r>
            <a:r>
              <a:rPr lang="nl-NL" altLang="en-US" sz="1700">
                <a:solidFill>
                  <a:srgbClr val="FFFFFF"/>
                </a:solidFill>
                <a:latin typeface="Arial Bold" panose="020B0704020202020204" pitchFamily="34" charset="0"/>
                <a:cs typeface="Arial Bold" panose="020B0704020202020204" pitchFamily="34" charset="0"/>
                <a:sym typeface="Arial Bold" panose="020B0704020202020204" pitchFamily="34" charset="0"/>
              </a:rPr>
              <a:t> additional </a:t>
            </a:r>
            <a:r>
              <a:rPr lang="en-US" altLang="en-US" sz="1700">
                <a:solidFill>
                  <a:srgbClr val="FFFFFF"/>
                </a:solidFill>
                <a:latin typeface="Arial Bold" panose="020B0704020202020204" pitchFamily="34" charset="0"/>
                <a:cs typeface="Arial Bold" panose="020B0704020202020204" pitchFamily="34" charset="0"/>
                <a:sym typeface="Arial Bold" panose="020B0704020202020204" pitchFamily="34" charset="0"/>
              </a:rPr>
              <a:t>mitigation</a:t>
            </a:r>
          </a:p>
        </p:txBody>
      </p:sp>
      <p:sp>
        <p:nvSpPr>
          <p:cNvPr id="10" name="TextBox 9"/>
          <p:cNvSpPr txBox="1"/>
          <p:nvPr/>
        </p:nvSpPr>
        <p:spPr>
          <a:xfrm>
            <a:off x="4521200" y="5283200"/>
            <a:ext cx="4597400" cy="246063"/>
          </a:xfrm>
          <a:prstGeom prst="rect">
            <a:avLst/>
          </a:prstGeom>
          <a:noFill/>
        </p:spPr>
        <p:txBody>
          <a:bodyPr>
            <a:spAutoFit/>
          </a:bodyPr>
          <a:lstStyle/>
          <a:p>
            <a:pPr algn="r" eaLnBrk="1" hangingPunct="1">
              <a:defRPr/>
            </a:pPr>
            <a:r>
              <a:rPr lang="en-US" sz="1000" dirty="0">
                <a:solidFill>
                  <a:schemeClr val="bg2">
                    <a:lumMod val="50000"/>
                  </a:schemeClr>
                </a:solidFill>
                <a:latin typeface="+mj-lt"/>
              </a:rPr>
              <a:t>AR5 WGI SPM</a:t>
            </a: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8600" y="228600"/>
            <a:ext cx="434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a:latin typeface="Times New Roman" panose="02020603050405020304" pitchFamily="18" charset="0"/>
              </a:rPr>
              <a:t>United Nations Climate Change Conference was in Paris, Nov 30 to Dec 11, 2015.</a:t>
            </a:r>
          </a:p>
        </p:txBody>
      </p:sp>
      <p:sp>
        <p:nvSpPr>
          <p:cNvPr id="108550" name="Rectangle 1"/>
          <p:cNvSpPr>
            <a:spLocks noChangeArrowheads="1"/>
          </p:cNvSpPr>
          <p:nvPr/>
        </p:nvSpPr>
        <p:spPr bwMode="auto">
          <a:xfrm>
            <a:off x="228600" y="1828800"/>
            <a:ext cx="3657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Bottom-up approach based on “intended nationally determined contributions" (INDCs)</a:t>
            </a:r>
          </a:p>
        </p:txBody>
      </p:sp>
      <p:pic>
        <p:nvPicPr>
          <p:cNvPr id="10445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48200" y="-34925"/>
            <a:ext cx="44958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855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ChangeArrowheads="1"/>
          </p:cNvSpPr>
          <p:nvPr/>
        </p:nvSpPr>
        <p:spPr bwMode="auto">
          <a:xfrm>
            <a:off x="152400" y="979488"/>
            <a:ext cx="88392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a:t>195 have signed and 169 Parties have ratified of 196 Parties to the Convention</a:t>
            </a:r>
          </a:p>
          <a:p>
            <a:endParaRPr lang="en-US" altLang="en-US" sz="2800"/>
          </a:p>
          <a:p>
            <a:r>
              <a:rPr lang="en-US" altLang="en-US" sz="2800"/>
              <a:t>On 5 October 2016, the threshold for entry into force of the Paris Agreement was achieved. The Paris Agreement entered into force on 4 November 2016.</a:t>
            </a:r>
          </a:p>
        </p:txBody>
      </p:sp>
      <p:pic>
        <p:nvPicPr>
          <p:cNvPr id="10547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419725" y="0"/>
            <a:ext cx="37242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0" y="3176588"/>
            <a:ext cx="27432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76200" y="4462463"/>
            <a:ext cx="5943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t>In June 2017, U.S. President Donald Trump announced his intention to withdraw the US. Under the agreement, the earliest effective date of withdrawal for the U.S. is November 2020.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6" descr="G:\radiation absorption.b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0"/>
            <a:ext cx="6858000"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3"/>
          <p:cNvSpPr txBox="1">
            <a:spLocks noChangeArrowheads="1"/>
          </p:cNvSpPr>
          <p:nvPr/>
        </p:nvSpPr>
        <p:spPr bwMode="auto">
          <a:xfrm>
            <a:off x="1219200" y="5189538"/>
            <a:ext cx="6781800"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a:latin typeface="Times New Roman" panose="02020603050405020304" pitchFamily="18" charset="0"/>
              </a:rPr>
              <a:t>2) Certain gases in the atmosphere respond to energy at different wavelengths</a:t>
            </a:r>
          </a:p>
        </p:txBody>
      </p:sp>
      <p:sp>
        <p:nvSpPr>
          <p:cNvPr id="20484" name="TextBox 1"/>
          <p:cNvSpPr txBox="1">
            <a:spLocks noChangeArrowheads="1"/>
          </p:cNvSpPr>
          <p:nvPr/>
        </p:nvSpPr>
        <p:spPr bwMode="auto">
          <a:xfrm>
            <a:off x="7086600" y="22860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Methane</a:t>
            </a:r>
          </a:p>
        </p:txBody>
      </p:sp>
      <p:sp>
        <p:nvSpPr>
          <p:cNvPr id="20485" name="TextBox 4"/>
          <p:cNvSpPr txBox="1">
            <a:spLocks noChangeArrowheads="1"/>
          </p:cNvSpPr>
          <p:nvPr/>
        </p:nvSpPr>
        <p:spPr bwMode="auto">
          <a:xfrm>
            <a:off x="7086600" y="909638"/>
            <a:ext cx="1868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Nitrous oxide</a:t>
            </a:r>
          </a:p>
        </p:txBody>
      </p:sp>
      <p:sp>
        <p:nvSpPr>
          <p:cNvPr id="20486" name="TextBox 5"/>
          <p:cNvSpPr txBox="1">
            <a:spLocks noChangeArrowheads="1"/>
          </p:cNvSpPr>
          <p:nvPr/>
        </p:nvSpPr>
        <p:spPr bwMode="auto">
          <a:xfrm>
            <a:off x="7086600" y="1671638"/>
            <a:ext cx="98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Ozone</a:t>
            </a:r>
          </a:p>
        </p:txBody>
      </p:sp>
      <p:sp>
        <p:nvSpPr>
          <p:cNvPr id="20487" name="TextBox 6"/>
          <p:cNvSpPr txBox="1">
            <a:spLocks noChangeArrowheads="1"/>
          </p:cNvSpPr>
          <p:nvPr/>
        </p:nvSpPr>
        <p:spPr bwMode="auto">
          <a:xfrm>
            <a:off x="7086600" y="2357438"/>
            <a:ext cx="208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Carbon dioxide</a:t>
            </a:r>
          </a:p>
        </p:txBody>
      </p:sp>
      <p:sp>
        <p:nvSpPr>
          <p:cNvPr id="20488" name="TextBox 7"/>
          <p:cNvSpPr txBox="1">
            <a:spLocks noChangeArrowheads="1"/>
          </p:cNvSpPr>
          <p:nvPr/>
        </p:nvSpPr>
        <p:spPr bwMode="auto">
          <a:xfrm>
            <a:off x="7086600" y="3048000"/>
            <a:ext cx="1687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Water vapor</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Box 1"/>
          <p:cNvSpPr txBox="1">
            <a:spLocks noChangeArrowheads="1"/>
          </p:cNvSpPr>
          <p:nvPr/>
        </p:nvSpPr>
        <p:spPr bwMode="auto">
          <a:xfrm>
            <a:off x="2209800" y="228600"/>
            <a:ext cx="5033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dirty="0">
                <a:solidFill>
                  <a:srgbClr val="0070C0"/>
                </a:solidFill>
                <a:latin typeface="Times New Roman" panose="02020603050405020304" pitchFamily="18" charset="0"/>
              </a:rPr>
              <a:t>Local</a:t>
            </a:r>
            <a:r>
              <a:rPr lang="en-US" altLang="en-US" sz="2400" dirty="0">
                <a:latin typeface="Times New Roman" panose="02020603050405020304" pitchFamily="18" charset="0"/>
              </a:rPr>
              <a:t> efforts at </a:t>
            </a:r>
            <a:r>
              <a:rPr lang="en-US" altLang="en-US" sz="2400" dirty="0">
                <a:solidFill>
                  <a:srgbClr val="0070C0"/>
                </a:solidFill>
                <a:latin typeface="Times New Roman" panose="02020603050405020304" pitchFamily="18" charset="0"/>
              </a:rPr>
              <a:t>Global</a:t>
            </a:r>
            <a:r>
              <a:rPr lang="en-US" altLang="en-US" sz="2400" dirty="0">
                <a:latin typeface="Times New Roman" panose="02020603050405020304" pitchFamily="18" charset="0"/>
              </a:rPr>
              <a:t> Climate Change</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4981" y="665835"/>
            <a:ext cx="5943600" cy="6115965"/>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7682" y="2679680"/>
            <a:ext cx="5121558" cy="3762375"/>
          </a:xfrm>
          <a:prstGeom prst="rect">
            <a:avLst/>
          </a:prstGeom>
        </p:spPr>
      </p:pic>
      <p:pic>
        <p:nvPicPr>
          <p:cNvPr id="117764" name="Picture 4" descr="https://brnodaily.com/wp-content/uploads/2019/03/fridays-for-future-feature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800" y="167223"/>
            <a:ext cx="4470400" cy="3352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8325" y="3512403"/>
            <a:ext cx="2604075" cy="830997"/>
          </a:xfrm>
          <a:prstGeom prst="rect">
            <a:avLst/>
          </a:prstGeom>
        </p:spPr>
        <p:txBody>
          <a:bodyPr wrap="square">
            <a:spAutoFit/>
          </a:bodyPr>
          <a:lstStyle/>
          <a:p>
            <a:r>
              <a:rPr lang="cs-CZ" dirty="0" err="1">
                <a:latin typeface="Merriweather"/>
              </a:rPr>
              <a:t>March</a:t>
            </a:r>
            <a:r>
              <a:rPr lang="cs-CZ" dirty="0">
                <a:latin typeface="Merriweather"/>
              </a:rPr>
              <a:t> 15, </a:t>
            </a:r>
            <a:r>
              <a:rPr lang="cs-CZ" dirty="0" smtClean="0">
                <a:latin typeface="Merriweather"/>
              </a:rPr>
              <a:t>2019</a:t>
            </a:r>
            <a:r>
              <a:rPr lang="en-US" dirty="0" smtClean="0">
                <a:latin typeface="Merriweather"/>
              </a:rPr>
              <a:t> – student protest</a:t>
            </a:r>
            <a:endParaRPr lang="cs-CZ" dirty="0"/>
          </a:p>
        </p:txBody>
      </p:sp>
      <p:sp>
        <p:nvSpPr>
          <p:cNvPr id="4" name="Rectangle 3"/>
          <p:cNvSpPr/>
          <p:nvPr/>
        </p:nvSpPr>
        <p:spPr>
          <a:xfrm>
            <a:off x="3942836" y="6472535"/>
            <a:ext cx="3926075" cy="461665"/>
          </a:xfrm>
          <a:prstGeom prst="rect">
            <a:avLst/>
          </a:prstGeom>
        </p:spPr>
        <p:txBody>
          <a:bodyPr wrap="none">
            <a:spAutoFit/>
          </a:bodyPr>
          <a:lstStyle/>
          <a:p>
            <a:r>
              <a:rPr lang="en-US" dirty="0" smtClean="0"/>
              <a:t>May </a:t>
            </a:r>
            <a:r>
              <a:rPr lang="cs-CZ" dirty="0" smtClean="0"/>
              <a:t>12, 2019</a:t>
            </a:r>
            <a:r>
              <a:rPr lang="en-US" dirty="0" smtClean="0"/>
              <a:t> – family protest</a:t>
            </a:r>
            <a:endParaRPr lang="cs-CZ" dirty="0"/>
          </a:p>
        </p:txBody>
      </p:sp>
    </p:spTree>
    <p:extLst>
      <p:ext uri="{BB962C8B-B14F-4D97-AF65-F5344CB8AC3E}">
        <p14:creationId xmlns:p14="http://schemas.microsoft.com/office/powerpoint/2010/main" val="23968455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cs-CZ" dirty="0"/>
          </a:p>
        </p:txBody>
      </p:sp>
      <p:sp>
        <p:nvSpPr>
          <p:cNvPr id="3" name="Content Placeholder 2"/>
          <p:cNvSpPr>
            <a:spLocks noGrp="1"/>
          </p:cNvSpPr>
          <p:nvPr>
            <p:ph sz="quarter" idx="1"/>
          </p:nvPr>
        </p:nvSpPr>
        <p:spPr/>
        <p:txBody>
          <a:bodyPr/>
          <a:lstStyle/>
          <a:p>
            <a:r>
              <a:rPr lang="en-US" dirty="0" smtClean="0"/>
              <a:t>How to convince the world that action is needed?</a:t>
            </a:r>
          </a:p>
          <a:p>
            <a:pPr lvl="1"/>
            <a:r>
              <a:rPr lang="en-US" dirty="0" smtClean="0"/>
              <a:t>How to align international support for developing countries?</a:t>
            </a:r>
          </a:p>
          <a:p>
            <a:endParaRPr lang="en-US" dirty="0" smtClean="0"/>
          </a:p>
          <a:p>
            <a:r>
              <a:rPr lang="en-US" dirty="0" smtClean="0"/>
              <a:t>What are the synergies between climate change mitigation and energy and agricultural crises?</a:t>
            </a:r>
          </a:p>
          <a:p>
            <a:pPr lvl="1"/>
            <a:r>
              <a:rPr lang="en-US" dirty="0" smtClean="0"/>
              <a:t>What are bottlenecks to implementation?</a:t>
            </a:r>
          </a:p>
          <a:p>
            <a:endParaRPr lang="en-US" dirty="0" smtClean="0"/>
          </a:p>
          <a:p>
            <a:r>
              <a:rPr lang="en-US" dirty="0" smtClean="0"/>
              <a:t>How have local people responded to climate change?</a:t>
            </a:r>
            <a:endParaRPr lang="en-US" dirty="0"/>
          </a:p>
          <a:p>
            <a:pPr lvl="1"/>
            <a:r>
              <a:rPr lang="en-US" dirty="0"/>
              <a:t>Adaptation</a:t>
            </a:r>
          </a:p>
          <a:p>
            <a:pPr lvl="1"/>
            <a:r>
              <a:rPr lang="en-US" dirty="0"/>
              <a:t>Mitigation</a:t>
            </a:r>
          </a:p>
          <a:p>
            <a:endParaRPr lang="en-US" dirty="0" smtClean="0"/>
          </a:p>
          <a:p>
            <a:pPr marL="0" indent="0">
              <a:buNone/>
            </a:pPr>
            <a:endParaRPr lang="cs-CZ" dirty="0"/>
          </a:p>
        </p:txBody>
      </p:sp>
    </p:spTree>
    <p:extLst>
      <p:ext uri="{BB962C8B-B14F-4D97-AF65-F5344CB8AC3E}">
        <p14:creationId xmlns:p14="http://schemas.microsoft.com/office/powerpoint/2010/main" val="11798564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Homework</a:t>
            </a:r>
            <a:r>
              <a:rPr lang="cs-CZ" dirty="0" smtClean="0"/>
              <a:t> </a:t>
            </a:r>
            <a:r>
              <a:rPr lang="en-US" dirty="0" smtClean="0"/>
              <a:t>#3</a:t>
            </a:r>
            <a:endParaRPr lang="cs-CZ" dirty="0"/>
          </a:p>
        </p:txBody>
      </p:sp>
      <p:sp>
        <p:nvSpPr>
          <p:cNvPr id="3" name="Zástupný symbol pro obsah 2"/>
          <p:cNvSpPr>
            <a:spLocks noGrp="1"/>
          </p:cNvSpPr>
          <p:nvPr>
            <p:ph sz="quarter" idx="1"/>
          </p:nvPr>
        </p:nvSpPr>
        <p:spPr/>
        <p:txBody>
          <a:bodyPr/>
          <a:lstStyle/>
          <a:p>
            <a:r>
              <a:rPr lang="en-US" dirty="0" smtClean="0"/>
              <a:t>What are some things that Brno has done to address Climate Change?</a:t>
            </a:r>
          </a:p>
          <a:p>
            <a:pPr lvl="1"/>
            <a:r>
              <a:rPr lang="en-US" dirty="0" smtClean="0"/>
              <a:t>What else do you recommend?</a:t>
            </a:r>
          </a:p>
          <a:p>
            <a:r>
              <a:rPr lang="en-US" dirty="0" smtClean="0"/>
              <a:t>What can you personally do to affect climate change?</a:t>
            </a:r>
            <a:endParaRPr lang="cs-CZ" dirty="0"/>
          </a:p>
        </p:txBody>
      </p:sp>
    </p:spTree>
    <p:extLst>
      <p:ext uri="{BB962C8B-B14F-4D97-AF65-F5344CB8AC3E}">
        <p14:creationId xmlns:p14="http://schemas.microsoft.com/office/powerpoint/2010/main" val="3796627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Box 6"/>
          <p:cNvSpPr txBox="1">
            <a:spLocks noChangeArrowheads="1"/>
          </p:cNvSpPr>
          <p:nvPr/>
        </p:nvSpPr>
        <p:spPr bwMode="auto">
          <a:xfrm>
            <a:off x="0" y="6019800"/>
            <a:ext cx="9144000" cy="1200150"/>
          </a:xfrm>
          <a:prstGeom prst="rect">
            <a:avLst/>
          </a:prstGeom>
          <a:solidFill>
            <a:schemeClr val="accent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r>
              <a:rPr lang="en-US" altLang="en-US" sz="3600" b="1">
                <a:latin typeface="Times New Roman" panose="02020603050405020304" pitchFamily="18" charset="0"/>
              </a:rPr>
              <a:t>THANK YOU FOR YOUR ATTENTION</a:t>
            </a:r>
          </a:p>
          <a:p>
            <a:pPr algn="ctr" eaLnBrk="1" hangingPunct="1">
              <a:spcBef>
                <a:spcPct val="0"/>
              </a:spcBef>
              <a:buClrTx/>
              <a:buSzTx/>
              <a:buFontTx/>
              <a:buNone/>
            </a:pPr>
            <a:endParaRPr lang="en-US" altLang="en-US" sz="3600" b="1">
              <a:latin typeface="Times New Roman" panose="02020603050405020304" pitchFamily="18" charset="0"/>
            </a:endParaRPr>
          </a:p>
        </p:txBody>
      </p:sp>
      <p:pic>
        <p:nvPicPr>
          <p:cNvPr id="114691" name="Picture 5" descr="DCP_151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27" descr="http://calspace.ucsd.edu/virtualmuseum/images/raw/GE_Fig2_2_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8050" y="2209800"/>
            <a:ext cx="6559550"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1295400" y="838200"/>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en-US" sz="2400">
                <a:latin typeface="Times New Roman" panose="02020603050405020304" pitchFamily="18" charset="0"/>
                <a:hlinkClick r:id="rId3"/>
              </a:rPr>
              <a:t>Carbon Dioxide Demonstration</a:t>
            </a:r>
            <a:endParaRPr lang="en-US" altLang="en-US"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0</TotalTime>
  <Words>2083</Words>
  <Application>Microsoft Office PowerPoint</Application>
  <PresentationFormat>Předvádění na obrazovce (4:3)</PresentationFormat>
  <Paragraphs>187</Paragraphs>
  <Slides>84</Slides>
  <Notes>9</Notes>
  <HiddenSlides>0</HiddenSlides>
  <MMClips>0</MMClips>
  <ScaleCrop>false</ScaleCrop>
  <HeadingPairs>
    <vt:vector size="6" baseType="variant">
      <vt:variant>
        <vt:lpstr>Použitá písma</vt:lpstr>
      </vt:variant>
      <vt:variant>
        <vt:i4>14</vt:i4>
      </vt:variant>
      <vt:variant>
        <vt:lpstr>Motiv</vt:lpstr>
      </vt:variant>
      <vt:variant>
        <vt:i4>1</vt:i4>
      </vt:variant>
      <vt:variant>
        <vt:lpstr>Nadpisy snímků</vt:lpstr>
      </vt:variant>
      <vt:variant>
        <vt:i4>84</vt:i4>
      </vt:variant>
    </vt:vector>
  </HeadingPairs>
  <TitlesOfParts>
    <vt:vector size="99" baseType="lpstr">
      <vt:lpstr>MS PGothic</vt:lpstr>
      <vt:lpstr>Arial</vt:lpstr>
      <vt:lpstr>Arial Bold</vt:lpstr>
      <vt:lpstr>Arial Narrow</vt:lpstr>
      <vt:lpstr>Arial Unicode MS</vt:lpstr>
      <vt:lpstr>Bookman Old Style</vt:lpstr>
      <vt:lpstr>Calibri</vt:lpstr>
      <vt:lpstr>Gill Sans MT</vt:lpstr>
      <vt:lpstr>Merriweather</vt:lpstr>
      <vt:lpstr>Roboto</vt:lpstr>
      <vt:lpstr>Times New Roman</vt:lpstr>
      <vt:lpstr>Verdana</vt:lpstr>
      <vt:lpstr>Wingdings</vt:lpstr>
      <vt:lpstr>Wingdings 3</vt:lpstr>
      <vt:lpstr>Origin</vt:lpstr>
      <vt:lpstr> Global Climate Change</vt:lpstr>
      <vt:lpstr>Prezentace aplikace PowerPoint</vt:lpstr>
      <vt:lpstr>Energy Balance</vt:lpstr>
      <vt:lpstr>Energy Balance</vt:lpstr>
      <vt:lpstr>Prezentace aplikace PowerPoint</vt:lpstr>
      <vt:lpstr>Three Climate Basics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These facts together lead to the climate change observed</vt:lpstr>
      <vt:lpstr>Figure SPM.1b Observed change in surface temperature 1901-2012</vt:lpstr>
      <vt:lpstr>Extreme heat events are becoming more common</vt:lpstr>
      <vt:lpstr>Prezentace aplikace PowerPoint</vt:lpstr>
      <vt:lpstr>Heat capacity of water is higher than that for air so most of the additional energy is going to heat the oceans (&gt;90%)</vt:lpstr>
      <vt:lpstr>Prezentace aplikace PowerPoint</vt:lpstr>
      <vt:lpstr>Prezentace aplikace PowerPoint</vt:lpstr>
      <vt:lpstr>Prezentace aplikace PowerPoint</vt:lpstr>
      <vt:lpstr>Prezentace aplikace PowerPoint</vt:lpstr>
      <vt:lpstr>Prezentace aplikace PowerPoint</vt:lpstr>
      <vt:lpstr>Figure SPM.6 Comparison of observed and simulated climate change</vt:lpstr>
      <vt:lpstr>Prezentace aplikace PowerPoint</vt:lpstr>
      <vt:lpstr>Prezentace aplikace PowerPoint</vt:lpstr>
      <vt:lpstr>From: Feeling Warmth, Subtropical Plants Move North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Stabilization of atmospheric concentrations requires moving away from the baseline – regardless of the mitigation goal.</vt:lpstr>
      <vt:lpstr>Figure SPM.10 Temperature increase and cumulative carbon emissions</vt:lpstr>
      <vt:lpstr>Figure SPM.8a,b Maps of CMIP5 multi-model mean results</vt:lpstr>
      <vt:lpstr> </vt:lpstr>
      <vt:lpstr>Prezentace aplikace PowerPoint</vt:lpstr>
      <vt:lpstr>Prezentace aplikace PowerPoint</vt:lpstr>
      <vt:lpstr>Prezentace aplikace PowerPoint</vt:lpstr>
      <vt:lpstr>IPCC Assessment Reports since 1990: WGI Contribution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Mitigation Measures</vt:lpstr>
      <vt:lpstr>The Choices We Make Will Create Different Outcomes</vt:lpstr>
      <vt:lpstr>Prezentace aplikace PowerPoint</vt:lpstr>
      <vt:lpstr>Prezentace aplikace PowerPoint</vt:lpstr>
      <vt:lpstr>Prezentace aplikace PowerPoint</vt:lpstr>
      <vt:lpstr>Prezentace aplikace PowerPoint</vt:lpstr>
      <vt:lpstr>Discussion questions</vt:lpstr>
      <vt:lpstr>Homework #3</vt:lpstr>
      <vt:lpstr>Prezentace aplikace PowerPoint</vt:lpstr>
    </vt:vector>
  </TitlesOfParts>
  <Company>Towson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bfath</dc:creator>
  <cp:lastModifiedBy>Ucitel</cp:lastModifiedBy>
  <cp:revision>126</cp:revision>
  <dcterms:created xsi:type="dcterms:W3CDTF">2005-04-18T17:23:59Z</dcterms:created>
  <dcterms:modified xsi:type="dcterms:W3CDTF">2019-11-08T09:32:07Z</dcterms:modified>
</cp:coreProperties>
</file>