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4"/>
  </p:notesMasterIdLst>
  <p:handoutMasterIdLst>
    <p:handoutMasterId r:id="rId15"/>
  </p:handoutMasterIdLst>
  <p:sldIdLst>
    <p:sldId id="261" r:id="rId2"/>
    <p:sldId id="298" r:id="rId3"/>
    <p:sldId id="262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272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0DD"/>
    <a:srgbClr val="0000DC"/>
    <a:srgbClr val="008C78"/>
    <a:srgbClr val="FED141"/>
    <a:srgbClr val="B9006E"/>
    <a:srgbClr val="FF7300"/>
    <a:srgbClr val="4BC8FF"/>
    <a:srgbClr val="00AF3F"/>
    <a:srgbClr val="F01928"/>
    <a:srgbClr val="91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2" autoAdjust="0"/>
    <p:restoredTop sz="94648" autoAdjust="0"/>
  </p:normalViewPr>
  <p:slideViewPr>
    <p:cSldViewPr snapToGrid="0">
      <p:cViewPr varScale="1">
        <p:scale>
          <a:sx n="107" d="100"/>
          <a:sy n="107" d="100"/>
        </p:scale>
        <p:origin x="840" y="16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Brief societal context.</a:t>
            </a:r>
          </a:p>
          <a:p>
            <a:r>
              <a:rPr lang="en-GB" noProof="0" dirty="0"/>
              <a:t>Three dimensions of sexual violence in Kosovo</a:t>
            </a:r>
          </a:p>
          <a:p>
            <a:r>
              <a:rPr lang="en-GB" noProof="0" dirty="0"/>
              <a:t>Identification of Key Players</a:t>
            </a:r>
            <a:br>
              <a:rPr lang="en-GB" noProof="0" dirty="0"/>
            </a:br>
            <a:r>
              <a:rPr lang="en-GB" noProof="0" dirty="0"/>
              <a:t>UNMIK policies</a:t>
            </a:r>
          </a:p>
          <a:p>
            <a:r>
              <a:rPr lang="en-GB" noProof="0" dirty="0"/>
              <a:t>Conclusion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3799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Approach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and </a:t>
            </a:r>
            <a:r>
              <a:rPr lang="cs-CZ" dirty="0" err="1"/>
              <a:t>towards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mission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43817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20623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Socio-economic background of the society.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77955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Three main  topics of focus.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2666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Sexual violence as a tool of war.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73190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Sex </a:t>
            </a:r>
            <a:r>
              <a:rPr lang="cs-CZ" dirty="0" err="1"/>
              <a:t>trafficking</a:t>
            </a:r>
            <a:r>
              <a:rPr lang="cs-CZ" dirty="0"/>
              <a:t> and </a:t>
            </a:r>
            <a:r>
              <a:rPr lang="cs-CZ" dirty="0" err="1"/>
              <a:t>forced</a:t>
            </a:r>
            <a:r>
              <a:rPr lang="cs-CZ" dirty="0"/>
              <a:t> </a:t>
            </a:r>
            <a:r>
              <a:rPr lang="cs-CZ" dirty="0" err="1"/>
              <a:t>prostitution</a:t>
            </a:r>
            <a:endParaRPr lang="cs-CZ" dirty="0"/>
          </a:p>
          <a:p>
            <a:r>
              <a:rPr lang="cs-CZ" dirty="0"/>
              <a:t>Obrázek: I </a:t>
            </a:r>
            <a:r>
              <a:rPr lang="cs-CZ" dirty="0" err="1"/>
              <a:t>am</a:t>
            </a:r>
            <a:r>
              <a:rPr lang="cs-CZ" dirty="0"/>
              <a:t> a heroine, </a:t>
            </a:r>
            <a:r>
              <a:rPr lang="cs-CZ" dirty="0" err="1"/>
              <a:t>treat</a:t>
            </a:r>
            <a:r>
              <a:rPr lang="cs-CZ" dirty="0"/>
              <a:t> </a:t>
            </a:r>
            <a:r>
              <a:rPr lang="cs-CZ" dirty="0" err="1"/>
              <a:t>me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dignity!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31824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Gender </a:t>
            </a:r>
            <a:r>
              <a:rPr lang="cs-CZ" dirty="0" err="1"/>
              <a:t>based</a:t>
            </a:r>
            <a:r>
              <a:rPr lang="cs-CZ" dirty="0"/>
              <a:t> </a:t>
            </a:r>
            <a:r>
              <a:rPr lang="cs-CZ" dirty="0" err="1"/>
              <a:t>violence</a:t>
            </a:r>
            <a:r>
              <a:rPr lang="cs-CZ" dirty="0"/>
              <a:t> </a:t>
            </a:r>
            <a:r>
              <a:rPr lang="cs-CZ" dirty="0" err="1"/>
              <a:t>including</a:t>
            </a:r>
            <a:r>
              <a:rPr lang="cs-CZ" dirty="0"/>
              <a:t> </a:t>
            </a:r>
            <a:r>
              <a:rPr lang="cs-CZ" dirty="0" err="1"/>
              <a:t>sexual</a:t>
            </a:r>
            <a:r>
              <a:rPr lang="cs-CZ" dirty="0"/>
              <a:t> </a:t>
            </a:r>
            <a:r>
              <a:rPr lang="cs-CZ" dirty="0" err="1"/>
              <a:t>assault</a:t>
            </a:r>
            <a:r>
              <a:rPr lang="cs-CZ" dirty="0"/>
              <a:t> and </a:t>
            </a:r>
            <a:r>
              <a:rPr lang="cs-CZ" dirty="0" err="1"/>
              <a:t>harrasment</a:t>
            </a:r>
            <a:r>
              <a:rPr lang="cs-CZ" dirty="0"/>
              <a:t>.</a:t>
            </a:r>
          </a:p>
          <a:p>
            <a:r>
              <a:rPr lang="cs-CZ" dirty="0"/>
              <a:t>Vražda devítileté dcery a manželky minulý rok.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91947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Key</a:t>
            </a:r>
            <a:r>
              <a:rPr lang="cs-CZ" dirty="0"/>
              <a:t> </a:t>
            </a:r>
            <a:r>
              <a:rPr lang="cs-CZ" dirty="0" err="1"/>
              <a:t>players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97470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78259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6797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text -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3999" y="6228000"/>
            <a:ext cx="304797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pPr algn="l"/>
            <a:fld id="{0DE708CC-0C3F-4567-9698-B54C0F35BD31}" type="slidenum">
              <a:rPr lang="cs-CZ" altLang="cs-CZ" smtClean="0"/>
              <a:pPr algn="l"/>
              <a:t>‹#›</a:t>
            </a:fld>
            <a:endParaRPr lang="cs-CZ" alt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4E9C526-F9E2-493E-8E4A-29B7948639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8797" y="1871999"/>
            <a:ext cx="3312000" cy="3960000"/>
          </a:xfrm>
        </p:spPr>
        <p:txBody>
          <a:bodyPr/>
          <a:lstStyle>
            <a:lvl1pPr>
              <a:lnSpc>
                <a:spcPts val="2300"/>
              </a:lnSpc>
              <a:defRPr sz="2000">
                <a:solidFill>
                  <a:schemeClr val="tx2"/>
                </a:solidFill>
              </a:defRPr>
            </a:lvl1pPr>
            <a:lvl2pPr>
              <a:lnSpc>
                <a:spcPts val="2300"/>
              </a:lnSpc>
              <a:defRPr sz="2000">
                <a:solidFill>
                  <a:schemeClr val="tx2"/>
                </a:solidFill>
              </a:defRPr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D9B1B16E-C592-4760-9D83-22FA9763E6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0001" y="1872000"/>
            <a:ext cx="7153200" cy="3960000"/>
          </a:xfrm>
        </p:spPr>
        <p:txBody>
          <a:bodyPr numCol="2" spcCol="28800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600FB58D-598D-4588-A1F6-D6BA04F89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052AF5FE-F020-4775-A5D1-07BD66BDF4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142058"/>
            <a:ext cx="841913" cy="5809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01591" cy="103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negativ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15C13AB4-C60C-41BB-A80B-0F32B6CA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490962" cy="10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5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15C13AB4-C60C-41BB-A80B-0F32B6CA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490962" cy="10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0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635" y="2501099"/>
            <a:ext cx="2283108" cy="157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0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fakulta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468" y="2018623"/>
            <a:ext cx="4566442" cy="25200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7642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MUNI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957" y="2477312"/>
            <a:ext cx="5672086" cy="16200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613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872000"/>
            <a:ext cx="10753200" cy="3960000"/>
          </a:xfrm>
        </p:spPr>
        <p:txBody>
          <a:bodyPr lIns="0" tIns="0" rIns="0" bIns="0" numCol="2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14205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ky text -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870713"/>
            <a:ext cx="3311525" cy="205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500001"/>
            <a:ext cx="3312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500001"/>
            <a:ext cx="3312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500000"/>
            <a:ext cx="3312000" cy="133200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870713"/>
            <a:ext cx="3311525" cy="205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870713"/>
            <a:ext cx="3311525" cy="205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14205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ky text - čty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9AA65E3F-0195-4D36-8526-0CE1096786E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952003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Zástupný symbol pro obsah 12">
            <a:extLst>
              <a:ext uri="{FF2B5EF4-FFF2-40B4-BE49-F238E27FC236}">
                <a16:creationId xmlns:a16="http://schemas.microsoft.com/office/drawing/2014/main" id="{838FFA5A-2B52-4640-999A-0FA707EA2135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952003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5C10658A-98D8-4556-87CE-64E54F171B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59537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obsah 12">
            <a:extLst>
              <a:ext uri="{FF2B5EF4-FFF2-40B4-BE49-F238E27FC236}">
                <a16:creationId xmlns:a16="http://schemas.microsoft.com/office/drawing/2014/main" id="{68E7CFC0-159E-4EF0-9E07-70CA5454E32D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459537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B0153366-7BB7-41A8-92B2-286A307A4C6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12465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obsah 12">
            <a:extLst>
              <a:ext uri="{FF2B5EF4-FFF2-40B4-BE49-F238E27FC236}">
                <a16:creationId xmlns:a16="http://schemas.microsoft.com/office/drawing/2014/main" id="{6206BCD2-CB4B-4872-B733-6E6D82EBEAF8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212465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14205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0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ek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871999"/>
            <a:ext cx="5218413" cy="3690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2863" y="1872000"/>
            <a:ext cx="5220000" cy="3960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700408"/>
            <a:ext cx="5218412" cy="131591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14205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720000"/>
            <a:ext cx="10753200" cy="5112000"/>
          </a:xfrm>
        </p:spPr>
        <p:txBody>
          <a:bodyPr lIns="0" tIns="0" rIns="0" bIns="0" numCol="2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14205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12">
            <a:extLst>
              <a:ext uri="{FF2B5EF4-FFF2-40B4-BE49-F238E27FC236}">
                <a16:creationId xmlns:a16="http://schemas.microsoft.com/office/drawing/2014/main" id="{6AC77FAA-7A24-4042-9EC0-03189B9567D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719999"/>
            <a:ext cx="5218413" cy="482476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5">
            <a:extLst>
              <a:ext uri="{FF2B5EF4-FFF2-40B4-BE49-F238E27FC236}">
                <a16:creationId xmlns:a16="http://schemas.microsoft.com/office/drawing/2014/main" id="{01B2AE5E-5079-489F-B918-D5D9F938E9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2863" y="719999"/>
            <a:ext cx="5220000" cy="5111999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Zástupný symbol pro text 13">
            <a:extLst>
              <a:ext uri="{FF2B5EF4-FFF2-40B4-BE49-F238E27FC236}">
                <a16:creationId xmlns:a16="http://schemas.microsoft.com/office/drawing/2014/main" id="{56D7E9DF-7CA0-41ED-B50E-DAFFDA4ABC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700408"/>
            <a:ext cx="5218412" cy="131591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14205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14205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872000"/>
            <a:ext cx="10753200" cy="3960000"/>
          </a:xfrm>
          <a:prstGeom prst="rect">
            <a:avLst/>
          </a:prstGeom>
        </p:spPr>
        <p:txBody>
          <a:bodyPr/>
          <a:lstStyle>
            <a:lvl1pPr marL="252000" indent="-180000"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/>
            </a:lvl1pPr>
            <a:lvl2pPr marL="504000" indent="-180000">
              <a:buClr>
                <a:schemeClr val="tx2"/>
              </a:buClr>
              <a:buFont typeface="Arial" panose="020B0604020202020204" pitchFamily="34" charset="0"/>
              <a:buChar char="̶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14205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cs-CZ" altLang="cs-CZ" sz="10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306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73" r:id="rId3"/>
    <p:sldLayoutId id="2147483682" r:id="rId4"/>
    <p:sldLayoutId id="2147483674" r:id="rId5"/>
    <p:sldLayoutId id="2147483675" r:id="rId6"/>
    <p:sldLayoutId id="2147483676" r:id="rId7"/>
    <p:sldLayoutId id="2147483677" r:id="rId8"/>
    <p:sldLayoutId id="2147483661" r:id="rId9"/>
    <p:sldLayoutId id="2147483678" r:id="rId10"/>
    <p:sldLayoutId id="2147483679" r:id="rId11"/>
    <p:sldLayoutId id="2147483681" r:id="rId12"/>
    <p:sldLayoutId id="2147483680" r:id="rId13"/>
    <p:sldLayoutId id="2147483684" r:id="rId14"/>
    <p:sldLayoutId id="2147483683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6AD0BD-6F73-4A9E-803E-DB583969D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Bc. Jiří Němec, Katedra mezinárodních vztahů a evropských studií, © 2019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3FF2B8-411E-49E6-80E0-C41638860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>
                <a:solidFill>
                  <a:schemeClr val="bg1"/>
                </a:solidFill>
              </a:rPr>
              <a:pPr/>
              <a:t>1</a:t>
            </a:fld>
            <a:endParaRPr lang="cs-CZ" altLang="cs-CZ" dirty="0">
              <a:solidFill>
                <a:schemeClr val="bg1"/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7D84D2-C8F5-43E5-AA55-DD6106B22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89" y="3114501"/>
            <a:ext cx="10763221" cy="244123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sz="4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Combating sexual violence and exploitation:</a:t>
            </a:r>
            <a:br>
              <a:rPr lang="en-GB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adopting policies that work?</a:t>
            </a:r>
            <a:b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dirty="0">
                <a:solidFill>
                  <a:schemeClr val="bg1"/>
                </a:solidFill>
              </a:rPr>
            </a:br>
            <a:br>
              <a:rPr lang="en-GB" sz="4000" dirty="0">
                <a:solidFill>
                  <a:schemeClr val="bg1"/>
                </a:solidFill>
              </a:rPr>
            </a:br>
            <a:r>
              <a:rPr lang="en-GB" sz="31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Interim Administration Mission in Kosovo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ECFE977-0B6F-4337-A6E6-170E4934B2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19" y="390240"/>
            <a:ext cx="339376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3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C2F209-0B18-4265-989B-C77A2D607E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Bc. Jiří Němec, Katedra mezinárodních vztahů a evropských studií, © 2019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21D108-F171-4C30-A3DE-EF2EC3E35A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B10D597-5725-284C-A77E-C292C275D5B7}"/>
              </a:ext>
            </a:extLst>
          </p:cNvPr>
          <p:cNvSpPr txBox="1"/>
          <p:nvPr/>
        </p:nvSpPr>
        <p:spPr>
          <a:xfrm>
            <a:off x="720000" y="2026468"/>
            <a:ext cx="8435678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500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“from neglect to emphasis”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0500D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500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universal approach of the Mission vs. particular of the Agencies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0500D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500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opinion towards intl. presence</a:t>
            </a:r>
          </a:p>
        </p:txBody>
      </p:sp>
    </p:spTree>
    <p:extLst>
      <p:ext uri="{BB962C8B-B14F-4D97-AF65-F5344CB8AC3E}">
        <p14:creationId xmlns:p14="http://schemas.microsoft.com/office/powerpoint/2010/main" val="153547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C2F209-0B18-4265-989B-C77A2D607E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Bc. Jiří Němec, Katedra mezinárodních vztahů a evropských studií, © 2019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21D108-F171-4C30-A3DE-EF2EC3E35A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B10D597-5725-284C-A77E-C292C275D5B7}"/>
              </a:ext>
            </a:extLst>
          </p:cNvPr>
          <p:cNvSpPr txBox="1"/>
          <p:nvPr/>
        </p:nvSpPr>
        <p:spPr>
          <a:xfrm>
            <a:off x="720000" y="1801319"/>
            <a:ext cx="8506930" cy="5575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500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introduced standard should continue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500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should adopt more factual instruments and should be more assertive in support of bottom-up approach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500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should brand itself more positively within the society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0500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restructuralization</a:t>
            </a:r>
            <a:r>
              <a:rPr lang="en-GB" dirty="0">
                <a:solidFill>
                  <a:srgbClr val="0500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chain of Agencies?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500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status of Kosovo erodes both intl. and domestic efforts, govt’s obstructions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0500D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0500D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rgbClr val="0500D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61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6B6AD21-3891-49FF-9DD7-BA56402364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Bc. Jiří Němec, Katedra mezinárodních vztahů a evropských studií, © 2018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8835CB-CC92-4A96-A17D-23005A03EE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5B7F9A9-EAB2-4D7E-ACDF-2252805F9B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3943528" cy="238441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39E14F9-B162-4AD5-86F6-6E226EF8D391}"/>
              </a:ext>
            </a:extLst>
          </p:cNvPr>
          <p:cNvSpPr txBox="1"/>
          <p:nvPr/>
        </p:nvSpPr>
        <p:spPr>
          <a:xfrm>
            <a:off x="719999" y="3553233"/>
            <a:ext cx="1105800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400" b="1" dirty="0" err="1">
                <a:solidFill>
                  <a:schemeClr val="bg1"/>
                </a:solidFill>
                <a:latin typeface="+mn-lt"/>
              </a:rPr>
              <a:t>Faleminderit</a:t>
            </a:r>
            <a:r>
              <a:rPr lang="cs-CZ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4400" b="1" dirty="0" err="1">
                <a:solidFill>
                  <a:schemeClr val="bg1"/>
                </a:solidFill>
                <a:latin typeface="+mn-lt"/>
              </a:rPr>
              <a:t>për</a:t>
            </a:r>
            <a:r>
              <a:rPr lang="cs-CZ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4400" b="1" dirty="0" err="1">
                <a:solidFill>
                  <a:schemeClr val="bg1"/>
                </a:solidFill>
                <a:latin typeface="+mn-lt"/>
              </a:rPr>
              <a:t>vëmendjen</a:t>
            </a:r>
            <a:r>
              <a:rPr lang="cs-CZ" sz="4400" b="1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algn="r"/>
            <a:r>
              <a:rPr lang="cs-CZ" sz="4400" b="1" dirty="0" err="1">
                <a:solidFill>
                  <a:schemeClr val="bg1"/>
                </a:solidFill>
                <a:latin typeface="+mn-lt"/>
              </a:rPr>
              <a:t>Hvala</a:t>
            </a:r>
            <a:r>
              <a:rPr lang="cs-CZ" sz="4400" b="1" dirty="0">
                <a:solidFill>
                  <a:schemeClr val="bg1"/>
                </a:solidFill>
                <a:latin typeface="+mn-lt"/>
              </a:rPr>
              <a:t> na </a:t>
            </a:r>
            <a:r>
              <a:rPr lang="cs-CZ" sz="4400" b="1" dirty="0" err="1">
                <a:solidFill>
                  <a:schemeClr val="bg1"/>
                </a:solidFill>
                <a:latin typeface="+mn-lt"/>
              </a:rPr>
              <a:t>pažnji</a:t>
            </a:r>
            <a:r>
              <a:rPr lang="cs-CZ" sz="4400" b="1" dirty="0">
                <a:solidFill>
                  <a:schemeClr val="bg1"/>
                </a:solidFill>
                <a:latin typeface="+mn-lt"/>
              </a:rPr>
              <a:t>!</a:t>
            </a:r>
            <a:endParaRPr lang="cs-CZ" b="1" dirty="0">
              <a:solidFill>
                <a:schemeClr val="bg1"/>
              </a:solidFill>
              <a:latin typeface="+mn-lt"/>
            </a:endParaRPr>
          </a:p>
          <a:p>
            <a:pPr algn="r"/>
            <a:endParaRPr lang="cs-CZ" b="1" dirty="0">
              <a:solidFill>
                <a:schemeClr val="bg1"/>
              </a:solidFill>
              <a:latin typeface="+mn-lt"/>
            </a:endParaRPr>
          </a:p>
          <a:p>
            <a:pPr algn="r"/>
            <a:endParaRPr lang="cs-CZ" b="1" dirty="0">
              <a:solidFill>
                <a:schemeClr val="bg1"/>
              </a:solidFill>
              <a:latin typeface="+mn-lt"/>
            </a:endParaRPr>
          </a:p>
          <a:p>
            <a:pPr algn="r"/>
            <a:r>
              <a:rPr lang="cs-CZ" sz="2000" dirty="0" err="1">
                <a:solidFill>
                  <a:schemeClr val="bg1"/>
                </a:solidFill>
                <a:latin typeface="+mn-lt"/>
              </a:rPr>
              <a:t>Albania</a:t>
            </a:r>
            <a:r>
              <a:rPr lang="cs-CZ" sz="2000" dirty="0">
                <a:solidFill>
                  <a:schemeClr val="bg1"/>
                </a:solidFill>
                <a:latin typeface="+mn-lt"/>
              </a:rPr>
              <a:t> / </a:t>
            </a:r>
            <a:r>
              <a:rPr lang="cs-CZ" sz="2000" dirty="0" err="1">
                <a:solidFill>
                  <a:schemeClr val="bg1"/>
                </a:solidFill>
                <a:latin typeface="+mn-lt"/>
              </a:rPr>
              <a:t>Bosnia</a:t>
            </a:r>
            <a:r>
              <a:rPr lang="cs-CZ" sz="2000" dirty="0">
                <a:solidFill>
                  <a:schemeClr val="bg1"/>
                </a:solidFill>
                <a:latin typeface="+mn-lt"/>
              </a:rPr>
              <a:t> and </a:t>
            </a:r>
            <a:r>
              <a:rPr lang="cs-CZ" sz="2000" dirty="0" err="1">
                <a:solidFill>
                  <a:schemeClr val="bg1"/>
                </a:solidFill>
                <a:latin typeface="+mn-lt"/>
              </a:rPr>
              <a:t>Herzegovina</a:t>
            </a:r>
            <a:r>
              <a:rPr lang="cs-CZ" sz="2000" dirty="0">
                <a:solidFill>
                  <a:schemeClr val="bg1"/>
                </a:solidFill>
                <a:latin typeface="+mn-lt"/>
              </a:rPr>
              <a:t> / Kosovo</a:t>
            </a:r>
          </a:p>
          <a:p>
            <a:pPr algn="r"/>
            <a:r>
              <a:rPr lang="cs-CZ" sz="2000" dirty="0">
                <a:solidFill>
                  <a:schemeClr val="bg1"/>
                </a:solidFill>
                <a:latin typeface="+mn-lt"/>
              </a:rPr>
              <a:t>jiri.nemec@mail.muni.cz</a:t>
            </a:r>
          </a:p>
        </p:txBody>
      </p:sp>
    </p:spTree>
    <p:extLst>
      <p:ext uri="{BB962C8B-B14F-4D97-AF65-F5344CB8AC3E}">
        <p14:creationId xmlns:p14="http://schemas.microsoft.com/office/powerpoint/2010/main" val="154734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C2F209-0B18-4265-989B-C77A2D607E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Bc. Jiří Němec, Katedra mezinárodních vztahů a evropských studií, © 2019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21D108-F171-4C30-A3DE-EF2EC3E35A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B10D597-5725-284C-A77E-C292C275D5B7}"/>
              </a:ext>
            </a:extLst>
          </p:cNvPr>
          <p:cNvSpPr txBox="1"/>
          <p:nvPr/>
        </p:nvSpPr>
        <p:spPr>
          <a:xfrm>
            <a:off x="720000" y="2026468"/>
            <a:ext cx="9219450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500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traditionalist and fundamentalist society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0500D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500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authoritarianism and patriarchy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0500D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500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tribalistic legacy</a:t>
            </a:r>
          </a:p>
        </p:txBody>
      </p:sp>
      <p:pic>
        <p:nvPicPr>
          <p:cNvPr id="7" name="Obrázek 6" descr="Obsah obrázku exteriér, osoba, fotka, muž&#10;&#10;Popis byl vytvořen automaticky">
            <a:extLst>
              <a:ext uri="{FF2B5EF4-FFF2-40B4-BE49-F238E27FC236}">
                <a16:creationId xmlns:a16="http://schemas.microsoft.com/office/drawing/2014/main" id="{DE0609ED-C17F-CC42-BF7A-E54CC246B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950" y="1013233"/>
            <a:ext cx="3693050" cy="483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C2F209-0B18-4265-989B-C77A2D607E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Bc. Jiří Němec, Katedra mezinárodních vztahů a evropských studií, © 2019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21D108-F171-4C30-A3DE-EF2EC3E35A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029DC4A-D89B-E845-9B4A-C20E509EBA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0" y="2005560"/>
            <a:ext cx="2570546" cy="284688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B10D597-5725-284C-A77E-C292C275D5B7}"/>
              </a:ext>
            </a:extLst>
          </p:cNvPr>
          <p:cNvSpPr txBox="1"/>
          <p:nvPr/>
        </p:nvSpPr>
        <p:spPr>
          <a:xfrm>
            <a:off x="720000" y="2026468"/>
            <a:ext cx="6365174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500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sexual violence as a tool of war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0500D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500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sex trafficking and forced prostitution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0500D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500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domestic violence and abuse</a:t>
            </a:r>
          </a:p>
        </p:txBody>
      </p:sp>
    </p:spTree>
    <p:extLst>
      <p:ext uri="{BB962C8B-B14F-4D97-AF65-F5344CB8AC3E}">
        <p14:creationId xmlns:p14="http://schemas.microsoft.com/office/powerpoint/2010/main" val="170511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C2F209-0B18-4265-989B-C77A2D607E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Bc. Jiří Němec, Katedra mezinárodních vztahů a evropských studií, © 2019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21D108-F171-4C30-A3DE-EF2EC3E35A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B10D597-5725-284C-A77E-C292C275D5B7}"/>
              </a:ext>
            </a:extLst>
          </p:cNvPr>
          <p:cNvSpPr txBox="1"/>
          <p:nvPr/>
        </p:nvSpPr>
        <p:spPr>
          <a:xfrm>
            <a:off x="720000" y="1472470"/>
            <a:ext cx="9421330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500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20 000 men and women from all communities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0500D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500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status of war survivor adopted in 2014/2018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0500D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500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demanding process of application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0500D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500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interest, insufficient health care and lacking protection</a:t>
            </a:r>
          </a:p>
        </p:txBody>
      </p:sp>
      <p:pic>
        <p:nvPicPr>
          <p:cNvPr id="6" name="Obrázek 5" descr="Obsah obrázku budova, tráva, vpředu, stojící&#10;&#10;Popis byl vytvořen automaticky">
            <a:extLst>
              <a:ext uri="{FF2B5EF4-FFF2-40B4-BE49-F238E27FC236}">
                <a16:creationId xmlns:a16="http://schemas.microsoft.com/office/drawing/2014/main" id="{FC2FCA1D-9FB5-2545-A2DF-519125EEF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422" y="2165742"/>
            <a:ext cx="4495578" cy="252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6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C2F209-0B18-4265-989B-C77A2D607E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Bc. Jiří Němec, Katedra mezinárodních vztahů a evropských studií, © 2019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21D108-F171-4C30-A3DE-EF2EC3E35A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B10D597-5725-284C-A77E-C292C275D5B7}"/>
              </a:ext>
            </a:extLst>
          </p:cNvPr>
          <p:cNvSpPr txBox="1"/>
          <p:nvPr/>
        </p:nvSpPr>
        <p:spPr>
          <a:xfrm>
            <a:off x="720000" y="1749469"/>
            <a:ext cx="7283969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500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 in identified victims – contradictory causes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500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mushrooming local businesses due to intl. presence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500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trafficking from Moldova, Ukraine, Bulgaria and Russia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500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trafficking within Kosovo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500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Lacking legislation, low punishments for perpetrators &amp; low govt’s interest</a:t>
            </a:r>
          </a:p>
        </p:txBody>
      </p:sp>
      <p:pic>
        <p:nvPicPr>
          <p:cNvPr id="6" name="Obrázek 5" descr="Obsah obrázku text, exteriér, osoba, podepsat&#10;&#10;Popis byl vytvořen automaticky">
            <a:extLst>
              <a:ext uri="{FF2B5EF4-FFF2-40B4-BE49-F238E27FC236}">
                <a16:creationId xmlns:a16="http://schemas.microsoft.com/office/drawing/2014/main" id="{C3ED3FCF-C068-D542-8801-FCEC92D89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562" y="2288968"/>
            <a:ext cx="3423438" cy="228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3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C2F209-0B18-4265-989B-C77A2D607E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Bc. Jiří Němec, Katedra mezinárodních vztahů a evropských studií, © 2019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21D108-F171-4C30-A3DE-EF2EC3E35A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B10D597-5725-284C-A77E-C292C275D5B7}"/>
              </a:ext>
            </a:extLst>
          </p:cNvPr>
          <p:cNvSpPr txBox="1"/>
          <p:nvPr/>
        </p:nvSpPr>
        <p:spPr>
          <a:xfrm>
            <a:off x="720000" y="2026468"/>
            <a:ext cx="6365174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500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underreported cases due to weak legislation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0500D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500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failed protection orders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0500D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500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dismission rates</a:t>
            </a:r>
          </a:p>
        </p:txBody>
      </p:sp>
      <p:pic>
        <p:nvPicPr>
          <p:cNvPr id="6" name="Obrázek 5" descr="Obsah obrázku osoba, interiér, ruka, držení&#10;&#10;Popis byl vytvořen automaticky">
            <a:extLst>
              <a:ext uri="{FF2B5EF4-FFF2-40B4-BE49-F238E27FC236}">
                <a16:creationId xmlns:a16="http://schemas.microsoft.com/office/drawing/2014/main" id="{AF6AD0B0-1DED-0B41-A95A-7DE8DBE44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705" y="1193469"/>
            <a:ext cx="3353295" cy="447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2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C2F209-0B18-4265-989B-C77A2D607E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Bc. Jiří Němec, Katedra mezinárodních vztahů a evropských studií, © 2019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21D108-F171-4C30-A3DE-EF2EC3E35A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B10D597-5725-284C-A77E-C292C275D5B7}"/>
              </a:ext>
            </a:extLst>
          </p:cNvPr>
          <p:cNvSpPr txBox="1"/>
          <p:nvPr/>
        </p:nvSpPr>
        <p:spPr>
          <a:xfrm>
            <a:off x="720000" y="1472470"/>
            <a:ext cx="6365174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500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 </a:t>
            </a:r>
            <a:r>
              <a:rPr lang="cs-CZ" dirty="0" err="1">
                <a:solidFill>
                  <a:srgbClr val="0500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mission</a:t>
            </a:r>
            <a:r>
              <a:rPr lang="cs-CZ" dirty="0">
                <a:solidFill>
                  <a:srgbClr val="0500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Kosovo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rgbClr val="0500D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500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rgbClr val="0500D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0500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NGOs</a:t>
            </a:r>
            <a:r>
              <a:rPr lang="cs-CZ" dirty="0">
                <a:solidFill>
                  <a:srgbClr val="0500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cs-CZ" dirty="0" err="1">
                <a:solidFill>
                  <a:srgbClr val="0500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CSOs</a:t>
            </a:r>
            <a:endParaRPr lang="cs-CZ" dirty="0">
              <a:solidFill>
                <a:srgbClr val="0500D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rgbClr val="0500D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500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UNMIK / UNKT</a:t>
            </a:r>
          </a:p>
        </p:txBody>
      </p:sp>
      <p:pic>
        <p:nvPicPr>
          <p:cNvPr id="6" name="Obrázek 5" descr="Obsah obrázku osoba, budova, strop, stojící&#10;&#10;Popis byl vytvořen automaticky">
            <a:extLst>
              <a:ext uri="{FF2B5EF4-FFF2-40B4-BE49-F238E27FC236}">
                <a16:creationId xmlns:a16="http://schemas.microsoft.com/office/drawing/2014/main" id="{40E162B8-1C90-9342-A493-44100F5542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823" y="1577932"/>
            <a:ext cx="4936177" cy="370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9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C2F209-0B18-4265-989B-C77A2D607E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Bc. Jiří Němec, Katedra mezinárodních vztahů a evropských studií, © 2019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21D108-F171-4C30-A3DE-EF2EC3E35A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B10D597-5725-284C-A77E-C292C275D5B7}"/>
              </a:ext>
            </a:extLst>
          </p:cNvPr>
          <p:cNvSpPr txBox="1"/>
          <p:nvPr/>
        </p:nvSpPr>
        <p:spPr>
          <a:xfrm>
            <a:off x="720000" y="2026468"/>
            <a:ext cx="7806286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500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cs-CZ" dirty="0" err="1">
                <a:solidFill>
                  <a:srgbClr val="0500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office</a:t>
            </a:r>
            <a:r>
              <a:rPr lang="cs-CZ" dirty="0">
                <a:solidFill>
                  <a:srgbClr val="0500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500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dirty="0">
                <a:solidFill>
                  <a:srgbClr val="0500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SRSG on </a:t>
            </a:r>
            <a:r>
              <a:rPr lang="cs-CZ" dirty="0" err="1">
                <a:solidFill>
                  <a:srgbClr val="0500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Sexual</a:t>
            </a:r>
            <a:r>
              <a:rPr lang="cs-CZ" dirty="0">
                <a:solidFill>
                  <a:srgbClr val="0500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500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Violence</a:t>
            </a:r>
            <a:r>
              <a:rPr lang="cs-CZ" dirty="0">
                <a:solidFill>
                  <a:srgbClr val="0500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dirty="0" err="1">
                <a:solidFill>
                  <a:srgbClr val="0500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Conflict</a:t>
            </a:r>
            <a:endParaRPr lang="cs-CZ" dirty="0">
              <a:solidFill>
                <a:srgbClr val="0500D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rgbClr val="0500D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500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cs-CZ" dirty="0" err="1">
                <a:solidFill>
                  <a:srgbClr val="0500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autonomous</a:t>
            </a:r>
            <a:r>
              <a:rPr lang="cs-CZ" dirty="0">
                <a:solidFill>
                  <a:srgbClr val="0500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 </a:t>
            </a:r>
            <a:r>
              <a:rPr lang="cs-CZ" dirty="0" err="1">
                <a:solidFill>
                  <a:srgbClr val="0500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dirty="0">
                <a:solidFill>
                  <a:srgbClr val="0500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cs-CZ" dirty="0" err="1">
                <a:solidFill>
                  <a:srgbClr val="0500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Women</a:t>
            </a:r>
            <a:endParaRPr lang="cs-CZ" dirty="0">
              <a:solidFill>
                <a:srgbClr val="0500D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rgbClr val="0500D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500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Kosovo Team (2016+) + UNMIK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28D5819-506D-9843-82CD-6C5F7E7BE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000" y="2158999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6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C2F209-0B18-4265-989B-C77A2D607E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Bc. Jiří Němec, Katedra mezinárodních vztahů a evropských studií, © 2019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21D108-F171-4C30-A3DE-EF2EC3E35A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B10D597-5725-284C-A77E-C292C275D5B7}"/>
              </a:ext>
            </a:extLst>
          </p:cNvPr>
          <p:cNvSpPr txBox="1"/>
          <p:nvPr/>
        </p:nvSpPr>
        <p:spPr>
          <a:xfrm>
            <a:off x="719999" y="1988782"/>
            <a:ext cx="9112769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500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strong rhetorical support -&gt; pressure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0500D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500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financial support and funding opportunities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0500D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500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technical support (Verification Commission, police trainings)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0500D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79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ezentace_MU_CZ">
  <a:themeElements>
    <a:clrScheme name="MUNI">
      <a:dk1>
        <a:srgbClr val="000000"/>
      </a:dk1>
      <a:lt1>
        <a:srgbClr val="FFFFFF"/>
      </a:lt1>
      <a:dk2>
        <a:srgbClr val="0000DC"/>
      </a:dk2>
      <a:lt2>
        <a:srgbClr val="FED141"/>
      </a:lt2>
      <a:accent1>
        <a:srgbClr val="008C78"/>
      </a:accent1>
      <a:accent2>
        <a:srgbClr val="FF7300"/>
      </a:accent2>
      <a:accent3>
        <a:srgbClr val="9100DC"/>
      </a:accent3>
      <a:accent4>
        <a:srgbClr val="5AC8AF"/>
      </a:accent4>
      <a:accent5>
        <a:srgbClr val="F01928"/>
      </a:accent5>
      <a:accent6>
        <a:srgbClr val="00AF3F"/>
      </a:accent6>
      <a:hlink>
        <a:srgbClr val="4BC8FF"/>
      </a:hlink>
      <a:folHlink>
        <a:srgbClr val="B9006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MUNI.pptx" id="{DC9E31B8-40F9-4507-8A5E-F584B5D50A9F}" vid="{D2106080-813D-4A23-BF51-F23FAE90D7AD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Prezentace-FSS-CZ</Template>
  <TotalTime>4311</TotalTime>
  <Words>546</Words>
  <Application>Microsoft Macintosh PowerPoint</Application>
  <PresentationFormat>Širokoúhlá obrazovka</PresentationFormat>
  <Paragraphs>110</Paragraphs>
  <Slides>12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Tahoma</vt:lpstr>
      <vt:lpstr>Wingdings</vt:lpstr>
      <vt:lpstr>Prezentace_MU_CZ</vt:lpstr>
      <vt:lpstr>Combating sexual violence and exploitation: adopting policies that work?   UN Interim Administration Mission in Kosovo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Darwin and International Relations: On   the   Evolutionary   Origins   of   War   and   Ethnic   Conflict</dc:title>
  <dc:creator>Jiří Němec</dc:creator>
  <cp:lastModifiedBy>Jiří Němec</cp:lastModifiedBy>
  <cp:revision>72</cp:revision>
  <cp:lastPrinted>1601-01-01T00:00:00Z</cp:lastPrinted>
  <dcterms:created xsi:type="dcterms:W3CDTF">2018-11-06T10:57:55Z</dcterms:created>
  <dcterms:modified xsi:type="dcterms:W3CDTF">2019-10-20T11:52:41Z</dcterms:modified>
</cp:coreProperties>
</file>