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82" r:id="rId4"/>
    <p:sldId id="257" r:id="rId5"/>
    <p:sldId id="278" r:id="rId6"/>
    <p:sldId id="279" r:id="rId7"/>
    <p:sldId id="286" r:id="rId8"/>
    <p:sldId id="322" r:id="rId9"/>
    <p:sldId id="275" r:id="rId10"/>
    <p:sldId id="276" r:id="rId11"/>
    <p:sldId id="270" r:id="rId12"/>
    <p:sldId id="326" r:id="rId13"/>
    <p:sldId id="272" r:id="rId14"/>
    <p:sldId id="262" r:id="rId15"/>
    <p:sldId id="290" r:id="rId16"/>
    <p:sldId id="258" r:id="rId17"/>
    <p:sldId id="284" r:id="rId18"/>
    <p:sldId id="294" r:id="rId19"/>
    <p:sldId id="308" r:id="rId20"/>
    <p:sldId id="307" r:id="rId21"/>
    <p:sldId id="305" r:id="rId22"/>
    <p:sldId id="306" r:id="rId23"/>
    <p:sldId id="259" r:id="rId24"/>
    <p:sldId id="265" r:id="rId25"/>
    <p:sldId id="295" r:id="rId26"/>
    <p:sldId id="310" r:id="rId27"/>
    <p:sldId id="298" r:id="rId28"/>
    <p:sldId id="301" r:id="rId29"/>
    <p:sldId id="321" r:id="rId30"/>
    <p:sldId id="297" r:id="rId31"/>
    <p:sldId id="300" r:id="rId32"/>
    <p:sldId id="304" r:id="rId33"/>
    <p:sldId id="302" r:id="rId34"/>
    <p:sldId id="267" r:id="rId35"/>
    <p:sldId id="324" r:id="rId36"/>
    <p:sldId id="323" r:id="rId37"/>
    <p:sldId id="313" r:id="rId38"/>
    <p:sldId id="264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EF2243-C97E-44AF-BFF7-D15E83570400}" type="datetimeFigureOut">
              <a:rPr lang="cs-CZ" smtClean="0"/>
              <a:pPr/>
              <a:t>6. 12. 2018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E12E5D8-4841-44ED-8186-FC8714E72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2243-C97E-44AF-BFF7-D15E83570400}" type="datetimeFigureOut">
              <a:rPr lang="cs-CZ" smtClean="0"/>
              <a:pPr/>
              <a:t>6. 12. 2018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2E5D8-4841-44ED-8186-FC8714E72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2243-C97E-44AF-BFF7-D15E83570400}" type="datetimeFigureOut">
              <a:rPr lang="cs-CZ" smtClean="0"/>
              <a:pPr/>
              <a:t>6. 12. 2018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2E5D8-4841-44ED-8186-FC8714E72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EF2243-C97E-44AF-BFF7-D15E83570400}" type="datetimeFigureOut">
              <a:rPr lang="cs-CZ" smtClean="0"/>
              <a:pPr/>
              <a:t>6. 12. 2018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E12E5D8-4841-44ED-8186-FC8714E728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EF2243-C97E-44AF-BFF7-D15E83570400}" type="datetimeFigureOut">
              <a:rPr lang="cs-CZ" smtClean="0"/>
              <a:pPr/>
              <a:t>6. 12. 2018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E12E5D8-4841-44ED-8186-FC8714E72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2243-C97E-44AF-BFF7-D15E83570400}" type="datetimeFigureOut">
              <a:rPr lang="cs-CZ" smtClean="0"/>
              <a:pPr/>
              <a:t>6. 12. 2018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2E5D8-4841-44ED-8186-FC8714E728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2243-C97E-44AF-BFF7-D15E83570400}" type="datetimeFigureOut">
              <a:rPr lang="cs-CZ" smtClean="0"/>
              <a:pPr/>
              <a:t>6. 12. 2018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2E5D8-4841-44ED-8186-FC8714E728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EF2243-C97E-44AF-BFF7-D15E83570400}" type="datetimeFigureOut">
              <a:rPr lang="cs-CZ" smtClean="0"/>
              <a:pPr/>
              <a:t>6. 12. 2018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E12E5D8-4841-44ED-8186-FC8714E728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2243-C97E-44AF-BFF7-D15E83570400}" type="datetimeFigureOut">
              <a:rPr lang="cs-CZ" smtClean="0"/>
              <a:pPr/>
              <a:t>6. 12. 2018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2E5D8-4841-44ED-8186-FC8714E72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EF2243-C97E-44AF-BFF7-D15E83570400}" type="datetimeFigureOut">
              <a:rPr lang="cs-CZ" smtClean="0"/>
              <a:pPr/>
              <a:t>6. 12. 2018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E12E5D8-4841-44ED-8186-FC8714E728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EF2243-C97E-44AF-BFF7-D15E83570400}" type="datetimeFigureOut">
              <a:rPr lang="cs-CZ" smtClean="0"/>
              <a:pPr/>
              <a:t>6. 12. 2018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E12E5D8-4841-44ED-8186-FC8714E728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EF2243-C97E-44AF-BFF7-D15E83570400}" type="datetimeFigureOut">
              <a:rPr lang="cs-CZ" smtClean="0"/>
              <a:pPr/>
              <a:t>6. 12. 2018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E12E5D8-4841-44ED-8186-FC8714E72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bKOvxIYpDc&amp;t=38s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EU ve Světové ekonomice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smtClean="0"/>
              <a:t>Prosinec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02541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22FFFF4-5276-429B-B69B-8FB38DD81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 se zbožím v EU-28,  import/export,  v miliardách eur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xmlns="" id="{A16E80CE-C7C1-40FA-B4EC-4EF82EC9C34A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-15024" y="2420888"/>
            <a:ext cx="9132065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9512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BBC0D13-153B-463D-A458-43BC1668A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Míra růstu HDP - EU a USA</a:t>
            </a:r>
            <a:endParaRPr lang="cs-CZ" dirty="0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xmlns="" id="{B1B9DE7A-2F0C-4839-A89D-2B7A49DEEE74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94460" y="2505392"/>
            <a:ext cx="5593080" cy="3063240"/>
          </a:xfrm>
          <a:prstGeom prst="rect">
            <a:avLst/>
          </a:prstGeom>
        </p:spPr>
      </p:pic>
      <p:sp>
        <p:nvSpPr>
          <p:cNvPr id="3" name="Šipka: dolů 2">
            <a:extLst>
              <a:ext uri="{FF2B5EF4-FFF2-40B4-BE49-F238E27FC236}">
                <a16:creationId xmlns:a16="http://schemas.microsoft.com/office/drawing/2014/main" xmlns="" id="{8933A991-DB84-4EA3-82D4-1F1D9979B5A1}"/>
              </a:ext>
            </a:extLst>
          </p:cNvPr>
          <p:cNvSpPr/>
          <p:nvPr/>
        </p:nvSpPr>
        <p:spPr>
          <a:xfrm>
            <a:off x="3275856" y="3356992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08641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Trade balance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124744"/>
            <a:ext cx="6390416" cy="4873625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F42FBA2-191E-4050-A039-9FD1B24FC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Roční</a:t>
            </a:r>
            <a:r>
              <a:rPr lang="en-US" dirty="0"/>
              <a:t> </a:t>
            </a:r>
            <a:r>
              <a:rPr lang="en-US" dirty="0" err="1"/>
              <a:t>míra</a:t>
            </a:r>
            <a:r>
              <a:rPr lang="en-US" dirty="0"/>
              <a:t> </a:t>
            </a:r>
            <a:r>
              <a:rPr lang="en-US" dirty="0" err="1"/>
              <a:t>růstu</a:t>
            </a:r>
            <a:r>
              <a:rPr lang="en-US" dirty="0"/>
              <a:t> HDP </a:t>
            </a:r>
            <a:r>
              <a:rPr lang="en-US" dirty="0" err="1"/>
              <a:t>Evropské</a:t>
            </a:r>
            <a:r>
              <a:rPr lang="en-US" dirty="0"/>
              <a:t> </a:t>
            </a:r>
            <a:r>
              <a:rPr lang="en-US" dirty="0" err="1"/>
              <a:t>unie</a:t>
            </a:r>
            <a:r>
              <a:rPr lang="en-US" dirty="0"/>
              <a:t> v </a:t>
            </a:r>
            <a:r>
              <a:rPr lang="en-US" dirty="0" err="1"/>
              <a:t>letech</a:t>
            </a:r>
            <a:r>
              <a:rPr lang="en-US" dirty="0"/>
              <a:t> 1996 - </a:t>
            </a:r>
            <a:r>
              <a:rPr lang="en-US" dirty="0" smtClean="0"/>
              <a:t>201</a:t>
            </a:r>
            <a:r>
              <a:rPr lang="cs-CZ" dirty="0" smtClean="0"/>
              <a:t>7</a:t>
            </a:r>
            <a:endParaRPr lang="cs-CZ" dirty="0"/>
          </a:p>
        </p:txBody>
      </p:sp>
      <p:pic>
        <p:nvPicPr>
          <p:cNvPr id="2050" name="Picture 2" descr="European Union GDP Annual Growth Rate">
            <a:extLst>
              <a:ext uri="{FF2B5EF4-FFF2-40B4-BE49-F238E27FC236}">
                <a16:creationId xmlns:a16="http://schemas.microsoft.com/office/drawing/2014/main" xmlns="" id="{16C30344-B4D9-4E7A-9B62-2FD1BC8C47CA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713889" y="2417536"/>
            <a:ext cx="6954221" cy="3238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Šipka: dolů 3">
            <a:extLst>
              <a:ext uri="{FF2B5EF4-FFF2-40B4-BE49-F238E27FC236}">
                <a16:creationId xmlns:a16="http://schemas.microsoft.com/office/drawing/2014/main" xmlns="" id="{F1981EBB-30C6-4694-801A-BB2048B2FBF6}"/>
              </a:ext>
            </a:extLst>
          </p:cNvPr>
          <p:cNvSpPr/>
          <p:nvPr/>
        </p:nvSpPr>
        <p:spPr>
          <a:xfrm>
            <a:off x="5292080" y="2636912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39520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6113" y="765175"/>
            <a:ext cx="8497887" cy="5903913"/>
          </a:xfrm>
        </p:spPr>
      </p:pic>
    </p:spTree>
    <p:extLst>
      <p:ext uri="{BB962C8B-B14F-4D97-AF65-F5344CB8AC3E}">
        <p14:creationId xmlns:p14="http://schemas.microsoft.com/office/powerpoint/2010/main" xmlns="" val="2636228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A19A827-84C4-4EC7-B693-C8356BB0C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Pozice EU ve světové ekonomice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AC07252-6D34-4830-947A-42C53B66930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1192" y="2228003"/>
            <a:ext cx="7989752" cy="3793285"/>
          </a:xfrm>
        </p:spPr>
        <p:txBody>
          <a:bodyPr>
            <a:normAutofit/>
          </a:bodyPr>
          <a:lstStyle/>
          <a:p>
            <a:r>
              <a:rPr lang="en-US" b="1" dirty="0"/>
              <a:t>EU </a:t>
            </a:r>
            <a:r>
              <a:rPr lang="en-US" b="1" dirty="0" err="1"/>
              <a:t>je</a:t>
            </a:r>
            <a:r>
              <a:rPr lang="en-US" b="1" dirty="0"/>
              <a:t> </a:t>
            </a:r>
            <a:r>
              <a:rPr lang="en-US" b="1" dirty="0" err="1"/>
              <a:t>atraktivní</a:t>
            </a:r>
            <a:r>
              <a:rPr lang="en-US" b="1" dirty="0"/>
              <a:t> </a:t>
            </a:r>
            <a:r>
              <a:rPr lang="en-US" b="1" dirty="0" err="1"/>
              <a:t>trh</a:t>
            </a:r>
            <a:r>
              <a:rPr lang="en-US" b="1" dirty="0"/>
              <a:t>.</a:t>
            </a:r>
          </a:p>
          <a:p>
            <a:r>
              <a:rPr lang="en-US" dirty="0" err="1"/>
              <a:t>Otevřenost</a:t>
            </a:r>
            <a:r>
              <a:rPr lang="en-US" dirty="0"/>
              <a:t> </a:t>
            </a:r>
            <a:r>
              <a:rPr lang="en-US" dirty="0" err="1"/>
              <a:t>obchodní</a:t>
            </a:r>
            <a:r>
              <a:rPr lang="en-US" dirty="0"/>
              <a:t> </a:t>
            </a:r>
            <a:r>
              <a:rPr lang="cs-CZ" dirty="0" smtClean="0"/>
              <a:t>politiky</a:t>
            </a:r>
            <a:r>
              <a:rPr lang="en-US" dirty="0" smtClean="0"/>
              <a:t> </a:t>
            </a:r>
            <a:r>
              <a:rPr lang="en-US" dirty="0" err="1"/>
              <a:t>způsobila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EU je </a:t>
            </a:r>
            <a:r>
              <a:rPr lang="en-US" dirty="0" err="1"/>
              <a:t>největším</a:t>
            </a:r>
            <a:r>
              <a:rPr lang="en-US" dirty="0"/>
              <a:t> </a:t>
            </a:r>
            <a:r>
              <a:rPr lang="en-US" dirty="0" err="1"/>
              <a:t>hráčem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globální</a:t>
            </a:r>
            <a:r>
              <a:rPr lang="en-US" dirty="0"/>
              <a:t> </a:t>
            </a:r>
            <a:r>
              <a:rPr lang="en-US" dirty="0" err="1"/>
              <a:t>obchodní</a:t>
            </a:r>
            <a:r>
              <a:rPr lang="en-US" dirty="0"/>
              <a:t> </a:t>
            </a:r>
            <a:r>
              <a:rPr lang="en-US" dirty="0" err="1"/>
              <a:t>scéně</a:t>
            </a:r>
            <a:endParaRPr lang="en-US" dirty="0"/>
          </a:p>
          <a:p>
            <a:r>
              <a:rPr lang="en-US" dirty="0"/>
              <a:t>EU </a:t>
            </a:r>
            <a:r>
              <a:rPr lang="en-US" dirty="0" err="1"/>
              <a:t>zůstává</a:t>
            </a:r>
            <a:r>
              <a:rPr lang="en-US" dirty="0"/>
              <a:t> </a:t>
            </a:r>
            <a:r>
              <a:rPr lang="en-US" dirty="0" err="1"/>
              <a:t>dobrým</a:t>
            </a:r>
            <a:r>
              <a:rPr lang="en-US" dirty="0"/>
              <a:t> </a:t>
            </a:r>
            <a:r>
              <a:rPr lang="en-US" dirty="0" err="1"/>
              <a:t>regionem</a:t>
            </a:r>
            <a:r>
              <a:rPr lang="en-US" dirty="0"/>
              <a:t>, s </a:t>
            </a:r>
            <a:r>
              <a:rPr lang="en-US" dirty="0" err="1"/>
              <a:t>nímž</a:t>
            </a:r>
            <a:r>
              <a:rPr lang="en-US" dirty="0"/>
              <a:t> se </a:t>
            </a:r>
            <a:r>
              <a:rPr lang="en-US" dirty="0" err="1"/>
              <a:t>obchoduje</a:t>
            </a:r>
            <a:r>
              <a:rPr lang="en-US" dirty="0"/>
              <a:t>.</a:t>
            </a:r>
          </a:p>
          <a:p>
            <a:r>
              <a:rPr lang="en-US" dirty="0" err="1"/>
              <a:t>Více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70% </a:t>
            </a:r>
            <a:r>
              <a:rPr lang="en-US" dirty="0" err="1"/>
              <a:t>dovozů</a:t>
            </a:r>
            <a:r>
              <a:rPr lang="en-US" dirty="0"/>
              <a:t> </a:t>
            </a:r>
            <a:r>
              <a:rPr lang="en-US" dirty="0" err="1"/>
              <a:t>vstupuje</a:t>
            </a:r>
            <a:r>
              <a:rPr lang="en-US" dirty="0"/>
              <a:t> do EU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nulové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snížené</a:t>
            </a:r>
            <a:r>
              <a:rPr lang="en-US" dirty="0"/>
              <a:t> </a:t>
            </a:r>
            <a:r>
              <a:rPr lang="en-US" dirty="0" err="1"/>
              <a:t>tarify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66669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obchodní </a:t>
            </a:r>
            <a:r>
              <a:rPr lang="cs-CZ" dirty="0" smtClean="0"/>
              <a:t>partneři 2017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USA </a:t>
            </a:r>
            <a:r>
              <a:rPr lang="cs-CZ" dirty="0" smtClean="0"/>
              <a:t>(16,9%) </a:t>
            </a:r>
            <a:r>
              <a:rPr lang="cs-CZ" dirty="0"/>
              <a:t>- obrovský přebytek</a:t>
            </a:r>
          </a:p>
          <a:p>
            <a:r>
              <a:rPr lang="cs-CZ" dirty="0"/>
              <a:t>Čína (</a:t>
            </a:r>
            <a:r>
              <a:rPr lang="cs-CZ" dirty="0" smtClean="0"/>
              <a:t>15,3%) </a:t>
            </a:r>
            <a:r>
              <a:rPr lang="cs-CZ" dirty="0"/>
              <a:t>- obrovský </a:t>
            </a:r>
            <a:r>
              <a:rPr lang="cs-CZ" dirty="0" smtClean="0"/>
              <a:t>deficit</a:t>
            </a:r>
          </a:p>
          <a:p>
            <a:r>
              <a:rPr lang="cs-CZ" dirty="0" smtClean="0"/>
              <a:t>Švýcarsko (7%)</a:t>
            </a:r>
            <a:endParaRPr lang="cs-CZ" dirty="0"/>
          </a:p>
          <a:p>
            <a:r>
              <a:rPr lang="cs-CZ" dirty="0"/>
              <a:t>Rusko </a:t>
            </a:r>
            <a:r>
              <a:rPr lang="cs-CZ" dirty="0" smtClean="0"/>
              <a:t>(6.2%) - </a:t>
            </a:r>
            <a:r>
              <a:rPr lang="cs-CZ" dirty="0"/>
              <a:t>obrovský deficit</a:t>
            </a:r>
          </a:p>
        </p:txBody>
      </p:sp>
    </p:spTree>
    <p:extLst>
      <p:ext uri="{BB962C8B-B14F-4D97-AF65-F5344CB8AC3E}">
        <p14:creationId xmlns:p14="http://schemas.microsoft.com/office/powerpoint/2010/main" xmlns="" val="752898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xmlns="" id="{F3BC32C6-8016-4AD7-8B00-0459AE6BBFF0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0" y="1557338"/>
            <a:ext cx="9739313" cy="396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108620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3">
            <a:extLst>
              <a:ext uri="{FF2B5EF4-FFF2-40B4-BE49-F238E27FC236}">
                <a16:creationId xmlns:a16="http://schemas.microsoft.com/office/drawing/2014/main" xmlns="" id="{35EF9FA6-98FC-45B7-96D1-94DB030A314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0"/>
            <a:ext cx="7124724" cy="6858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62274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81192" y="2228003"/>
            <a:ext cx="7989752" cy="4081317"/>
          </a:xfrm>
        </p:spPr>
        <p:txBody>
          <a:bodyPr>
            <a:normAutofit/>
          </a:bodyPr>
          <a:lstStyle/>
          <a:p>
            <a:r>
              <a:rPr lang="cs-CZ" dirty="0"/>
              <a:t>Obchod byl hlavním důvodem pro založení EHS/ES/EU</a:t>
            </a:r>
          </a:p>
          <a:p>
            <a:r>
              <a:rPr lang="cs-CZ" dirty="0"/>
              <a:t>Na začátku integrace se obchodní politika dostala mezi výlučné nadnárodní kompetence</a:t>
            </a:r>
          </a:p>
          <a:p>
            <a:r>
              <a:rPr lang="cs-CZ" dirty="0"/>
              <a:t>Na počátku ES měla schopnost vyjednávat a prosazovat obchodní vztahy se zbytkem světa</a:t>
            </a:r>
          </a:p>
          <a:p>
            <a:r>
              <a:rPr lang="cs-CZ" dirty="0"/>
              <a:t>Problém "nových otázek" od 80. let - sdílené kompetence s národními státy, nové problémy</a:t>
            </a:r>
          </a:p>
        </p:txBody>
      </p:sp>
    </p:spTree>
    <p:extLst>
      <p:ext uri="{BB962C8B-B14F-4D97-AF65-F5344CB8AC3E}">
        <p14:creationId xmlns:p14="http://schemas.microsoft.com/office/powerpoint/2010/main" xmlns="" val="914400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a hospodářství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81192" y="1916833"/>
            <a:ext cx="7989752" cy="4608512"/>
          </a:xfrm>
        </p:spPr>
        <p:txBody>
          <a:bodyPr>
            <a:normAutofit/>
          </a:bodyPr>
          <a:lstStyle/>
          <a:p>
            <a:r>
              <a:rPr lang="cs-CZ" dirty="0"/>
              <a:t>Největší "domácí" trh ve světě</a:t>
            </a:r>
          </a:p>
          <a:p>
            <a:pPr lvl="1"/>
            <a:r>
              <a:rPr lang="cs-CZ" dirty="0"/>
              <a:t>Největší vývozce a dovozce</a:t>
            </a:r>
          </a:p>
          <a:p>
            <a:r>
              <a:rPr lang="cs-CZ" dirty="0"/>
              <a:t>EU je významnou světovou obchodní silou</a:t>
            </a:r>
          </a:p>
          <a:p>
            <a:r>
              <a:rPr lang="cs-CZ" dirty="0"/>
              <a:t>Jednotný trh s 28 členskými státy</a:t>
            </a:r>
          </a:p>
          <a:p>
            <a:r>
              <a:rPr lang="cs-CZ" dirty="0"/>
              <a:t>Pokud jde o zboží a služby, které produkuje (HDP), EU je před Spojenými státy.</a:t>
            </a:r>
          </a:p>
          <a:p>
            <a:r>
              <a:rPr lang="cs-CZ" dirty="0"/>
              <a:t>Liberálnější „dovnitř“</a:t>
            </a:r>
          </a:p>
          <a:p>
            <a:r>
              <a:rPr lang="cs-CZ" dirty="0"/>
              <a:t>Pro EU je otevřenost trhu zdrojem síly</a:t>
            </a:r>
          </a:p>
          <a:p>
            <a:r>
              <a:rPr lang="cs-CZ" dirty="0"/>
              <a:t>Globalizace hraje důležitou roli</a:t>
            </a:r>
          </a:p>
        </p:txBody>
      </p:sp>
    </p:spTree>
    <p:extLst>
      <p:ext uri="{BB962C8B-B14F-4D97-AF65-F5344CB8AC3E}">
        <p14:creationId xmlns:p14="http://schemas.microsoft.com/office/powerpoint/2010/main" xmlns="" val="19167664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F3C929C-F9E1-4670-A347-C0C895BCF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je obchodní politika vytvářena?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91C6975-4430-46CB-9C67-AC55EC1A0A9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1192" y="2228003"/>
            <a:ext cx="7989752" cy="4081317"/>
          </a:xfrm>
        </p:spPr>
        <p:txBody>
          <a:bodyPr/>
          <a:lstStyle/>
          <a:p>
            <a:r>
              <a:rPr lang="cs-CZ" dirty="0"/>
              <a:t>Evropský parlament rozhoduje společně s Radou o rámci obchodní politiky řádným legislativním postupem</a:t>
            </a:r>
          </a:p>
          <a:p>
            <a:r>
              <a:rPr lang="cs-CZ" dirty="0"/>
              <a:t>Komise má legislativní iniciativu</a:t>
            </a:r>
          </a:p>
          <a:p>
            <a:pPr lvl="1"/>
            <a:r>
              <a:rPr lang="cs-CZ" dirty="0"/>
              <a:t>Parlament má pravomoc politické iniciativy - může požádat Komisi, aby Radě předložila legislativní návrhy.</a:t>
            </a:r>
          </a:p>
          <a:p>
            <a:r>
              <a:rPr lang="cs-CZ" dirty="0"/>
              <a:t>Dohoda musí být dosažena mezi </a:t>
            </a:r>
            <a:r>
              <a:rPr lang="cs-CZ" dirty="0" err="1"/>
              <a:t>spoluzákonodárci</a:t>
            </a:r>
            <a:r>
              <a:rPr lang="cs-CZ" dirty="0"/>
              <a:t>.</a:t>
            </a:r>
          </a:p>
          <a:p>
            <a:r>
              <a:rPr lang="cs-CZ" dirty="0"/>
              <a:t>Mezinárodní dohody přijme Rada po schválení Parlamentem</a:t>
            </a:r>
          </a:p>
        </p:txBody>
      </p:sp>
    </p:spTree>
    <p:extLst>
      <p:ext uri="{BB962C8B-B14F-4D97-AF65-F5344CB8AC3E}">
        <p14:creationId xmlns:p14="http://schemas.microsoft.com/office/powerpoint/2010/main" xmlns="" val="4000530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C769A9-F56E-4714-9AB0-0B00DEB34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99AABBE-454A-43C1-A89B-E3ACC07DD69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Evropská komise</a:t>
            </a:r>
          </a:p>
          <a:p>
            <a:pPr lvl="1"/>
            <a:r>
              <a:rPr lang="cs-CZ" dirty="0"/>
              <a:t>Komise jedná s obchodními partnery jménem EU</a:t>
            </a:r>
          </a:p>
          <a:p>
            <a:r>
              <a:rPr lang="cs-CZ" dirty="0"/>
              <a:t>Evropský parlament - Výbor pro mezinárodní obchod</a:t>
            </a:r>
          </a:p>
          <a:p>
            <a:pPr lvl="1"/>
            <a:r>
              <a:rPr lang="cs-CZ" dirty="0"/>
              <a:t>Každoroční zasedání parlamentní konference o WTO</a:t>
            </a:r>
          </a:p>
          <a:p>
            <a:r>
              <a:rPr lang="cs-CZ" dirty="0"/>
              <a:t>Rada pro zahraniční věci (FAC)</a:t>
            </a:r>
          </a:p>
          <a:p>
            <a:pPr lvl="1"/>
            <a:r>
              <a:rPr lang="cs-CZ" dirty="0"/>
              <a:t>Rada pro zahraniční věci odpovídá za vnější činnost EU, která zahrnuje obchod.</a:t>
            </a:r>
          </a:p>
          <a:p>
            <a:endParaRPr lang="cs-CZ" dirty="0"/>
          </a:p>
          <a:p>
            <a:r>
              <a:rPr lang="cs-CZ" dirty="0"/>
              <a:t>+ řádný legislativní postup</a:t>
            </a:r>
          </a:p>
        </p:txBody>
      </p:sp>
    </p:spTree>
    <p:extLst>
      <p:ext uri="{BB962C8B-B14F-4D97-AF65-F5344CB8AC3E}">
        <p14:creationId xmlns:p14="http://schemas.microsoft.com/office/powerpoint/2010/main" xmlns="" val="26257568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81FA56C-4A59-4D32-99F4-DAAE1AE83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politika EU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6897148-630E-4E81-8F27-5A484A3FE14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95536" y="2228003"/>
            <a:ext cx="8175408" cy="436934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EU řídí obchodní a investiční vztahy se zeměmi mimo EU prostřednictvím obchodní a investiční politiky EU.</a:t>
            </a:r>
          </a:p>
          <a:p>
            <a:r>
              <a:rPr lang="cs-CZ" dirty="0"/>
              <a:t>Obchodní politika je výhradní pravomocí EU 		nikoliv jednotlivé členské státy</a:t>
            </a:r>
          </a:p>
          <a:p>
            <a:r>
              <a:rPr lang="cs-CZ" dirty="0"/>
              <a:t>Exkluzivní pravomoci EU se netýkají pouze obchodu se zbožím, ale také:</a:t>
            </a:r>
          </a:p>
          <a:p>
            <a:pPr lvl="1"/>
            <a:r>
              <a:rPr lang="cs-CZ" dirty="0"/>
              <a:t>služeb</a:t>
            </a:r>
          </a:p>
          <a:p>
            <a:pPr lvl="1"/>
            <a:r>
              <a:rPr lang="cs-CZ" dirty="0"/>
              <a:t>duševního vlastnictví</a:t>
            </a:r>
          </a:p>
          <a:p>
            <a:pPr lvl="1"/>
            <a:r>
              <a:rPr lang="cs-CZ" dirty="0"/>
              <a:t>přímých zahraničních investic</a:t>
            </a:r>
          </a:p>
          <a:p>
            <a:endParaRPr lang="cs-CZ" dirty="0"/>
          </a:p>
          <a:p>
            <a:r>
              <a:rPr lang="cs-CZ" dirty="0"/>
              <a:t>EU má výlučné pravomoci v některých dalších oblastech důležitých pro obchodní politiku - doprava, pohyb kapitálu atd.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xmlns="" id="{00B4E263-4BBD-434E-8894-3F661A9D296F}"/>
              </a:ext>
            </a:extLst>
          </p:cNvPr>
          <p:cNvSpPr/>
          <p:nvPr/>
        </p:nvSpPr>
        <p:spPr>
          <a:xfrm>
            <a:off x="5076056" y="3356992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612550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Lisabonská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81192" y="1770803"/>
            <a:ext cx="7989752" cy="5087197"/>
          </a:xfrm>
        </p:spPr>
        <p:txBody>
          <a:bodyPr>
            <a:normAutofit/>
          </a:bodyPr>
          <a:lstStyle/>
          <a:p>
            <a:r>
              <a:rPr lang="en-US" dirty="0" err="1"/>
              <a:t>Lisabonská</a:t>
            </a:r>
            <a:r>
              <a:rPr lang="en-US" dirty="0"/>
              <a:t> </a:t>
            </a:r>
            <a:r>
              <a:rPr lang="en-US" dirty="0" err="1"/>
              <a:t>smlouva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významný</a:t>
            </a:r>
            <a:r>
              <a:rPr lang="en-US" dirty="0"/>
              <a:t> </a:t>
            </a:r>
            <a:r>
              <a:rPr lang="en-US" dirty="0" err="1"/>
              <a:t>dopad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obchodní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.</a:t>
            </a:r>
          </a:p>
          <a:p>
            <a:r>
              <a:rPr lang="en-US" dirty="0" err="1"/>
              <a:t>Tři</a:t>
            </a:r>
            <a:r>
              <a:rPr lang="en-US" dirty="0"/>
              <a:t> </a:t>
            </a:r>
            <a:r>
              <a:rPr lang="en-US" dirty="0" err="1"/>
              <a:t>změny</a:t>
            </a:r>
            <a:r>
              <a:rPr lang="en-US" dirty="0"/>
              <a:t> se </a:t>
            </a:r>
            <a:r>
              <a:rPr lang="en-US" dirty="0" err="1"/>
              <a:t>přímo</a:t>
            </a:r>
            <a:r>
              <a:rPr lang="en-US" dirty="0"/>
              <a:t> </a:t>
            </a:r>
            <a:r>
              <a:rPr lang="en-US" dirty="0" err="1"/>
              <a:t>týkají</a:t>
            </a:r>
            <a:r>
              <a:rPr lang="en-US" dirty="0"/>
              <a:t> </a:t>
            </a:r>
            <a:r>
              <a:rPr lang="en-US" dirty="0" err="1"/>
              <a:t>obchodní</a:t>
            </a:r>
            <a:r>
              <a:rPr lang="en-US" dirty="0"/>
              <a:t> </a:t>
            </a:r>
            <a:r>
              <a:rPr lang="en-US" dirty="0" err="1"/>
              <a:t>politiky</a:t>
            </a:r>
            <a:r>
              <a:rPr lang="cs-CZ" dirty="0"/>
              <a:t>:</a:t>
            </a:r>
            <a:endParaRPr lang="en-US" dirty="0"/>
          </a:p>
          <a:p>
            <a:pPr lvl="1"/>
            <a:r>
              <a:rPr lang="en-US" dirty="0"/>
              <a:t>1) </a:t>
            </a:r>
            <a:r>
              <a:rPr lang="cs-CZ" dirty="0"/>
              <a:t>EP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spoluzákonodárce</a:t>
            </a:r>
            <a:r>
              <a:rPr lang="en-US" dirty="0"/>
              <a:t> s </a:t>
            </a:r>
            <a:r>
              <a:rPr lang="en-US" dirty="0" err="1"/>
              <a:t>Radou</a:t>
            </a:r>
            <a:endParaRPr lang="en-US" dirty="0"/>
          </a:p>
          <a:p>
            <a:pPr lvl="1"/>
            <a:r>
              <a:rPr lang="en-US" dirty="0"/>
              <a:t>2) L</a:t>
            </a:r>
            <a:r>
              <a:rPr lang="cs-CZ" dirty="0"/>
              <a:t>S </a:t>
            </a:r>
            <a:r>
              <a:rPr lang="en-US" dirty="0" err="1"/>
              <a:t>výslovně</a:t>
            </a:r>
            <a:r>
              <a:rPr lang="en-US" dirty="0"/>
              <a:t> </a:t>
            </a:r>
            <a:r>
              <a:rPr lang="en-US" dirty="0" err="1"/>
              <a:t>uvádí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"</a:t>
            </a:r>
            <a:r>
              <a:rPr lang="en-US" dirty="0" err="1"/>
              <a:t>přímé</a:t>
            </a:r>
            <a:r>
              <a:rPr lang="en-US" dirty="0"/>
              <a:t> </a:t>
            </a:r>
            <a:r>
              <a:rPr lang="en-US" dirty="0" err="1"/>
              <a:t>zahraniční</a:t>
            </a:r>
            <a:r>
              <a:rPr lang="en-US" dirty="0"/>
              <a:t> </a:t>
            </a:r>
            <a:r>
              <a:rPr lang="en-US" dirty="0" err="1"/>
              <a:t>investice</a:t>
            </a:r>
            <a:r>
              <a:rPr lang="en-US" dirty="0"/>
              <a:t>" </a:t>
            </a:r>
            <a:r>
              <a:rPr lang="en-US" dirty="0" err="1"/>
              <a:t>tvoří</a:t>
            </a:r>
            <a:r>
              <a:rPr lang="en-US" dirty="0"/>
              <a:t> </a:t>
            </a:r>
            <a:r>
              <a:rPr lang="en-US" dirty="0" err="1"/>
              <a:t>součást</a:t>
            </a:r>
            <a:r>
              <a:rPr lang="en-US" dirty="0"/>
              <a:t> </a:t>
            </a:r>
            <a:r>
              <a:rPr lang="en-US" dirty="0" err="1"/>
              <a:t>společné</a:t>
            </a:r>
            <a:r>
              <a:rPr lang="en-US" dirty="0"/>
              <a:t> </a:t>
            </a:r>
            <a:r>
              <a:rPr lang="en-US" dirty="0" err="1"/>
              <a:t>obchodní</a:t>
            </a:r>
            <a:r>
              <a:rPr lang="en-US" dirty="0"/>
              <a:t> </a:t>
            </a:r>
            <a:r>
              <a:rPr lang="en-US" dirty="0" err="1"/>
              <a:t>politiky</a:t>
            </a:r>
            <a:r>
              <a:rPr lang="en-US" dirty="0"/>
              <a:t> EU.</a:t>
            </a:r>
          </a:p>
          <a:p>
            <a:pPr lvl="1"/>
            <a:r>
              <a:rPr lang="en-US" dirty="0"/>
              <a:t>3) </a:t>
            </a:r>
            <a:r>
              <a:rPr lang="cs-CZ" dirty="0"/>
              <a:t>H</a:t>
            </a:r>
            <a:r>
              <a:rPr lang="en-US" dirty="0" err="1"/>
              <a:t>lasování</a:t>
            </a:r>
            <a:r>
              <a:rPr lang="en-US" dirty="0"/>
              <a:t> </a:t>
            </a:r>
            <a:r>
              <a:rPr lang="en-US" dirty="0" err="1"/>
              <a:t>kvalifikovanou</a:t>
            </a:r>
            <a:r>
              <a:rPr lang="en-US" dirty="0"/>
              <a:t> </a:t>
            </a:r>
            <a:r>
              <a:rPr lang="en-US" dirty="0" err="1"/>
              <a:t>většinou</a:t>
            </a:r>
            <a:r>
              <a:rPr lang="en-US" dirty="0"/>
              <a:t> pro </a:t>
            </a:r>
            <a:r>
              <a:rPr lang="en-US" dirty="0" err="1"/>
              <a:t>všechny</a:t>
            </a:r>
            <a:r>
              <a:rPr lang="en-US" dirty="0"/>
              <a:t> </a:t>
            </a:r>
            <a:r>
              <a:rPr lang="en-US" dirty="0" err="1"/>
              <a:t>aspekty</a:t>
            </a:r>
            <a:r>
              <a:rPr lang="en-US" dirty="0"/>
              <a:t> </a:t>
            </a:r>
            <a:r>
              <a:rPr lang="en-US" dirty="0" err="1"/>
              <a:t>obchodní</a:t>
            </a:r>
            <a:r>
              <a:rPr lang="en-US" dirty="0"/>
              <a:t> </a:t>
            </a:r>
            <a:r>
              <a:rPr lang="en-US" dirty="0" err="1"/>
              <a:t>politiky</a:t>
            </a:r>
            <a:endParaRPr lang="en-US" dirty="0"/>
          </a:p>
          <a:p>
            <a:pPr lvl="2"/>
            <a:r>
              <a:rPr lang="en-US" dirty="0" err="1"/>
              <a:t>Výjimky</a:t>
            </a:r>
            <a:r>
              <a:rPr lang="en-US" dirty="0"/>
              <a:t> - </a:t>
            </a:r>
            <a:r>
              <a:rPr lang="en-US" dirty="0" err="1"/>
              <a:t>závazky</a:t>
            </a:r>
            <a:r>
              <a:rPr lang="en-US" dirty="0"/>
              <a:t> </a:t>
            </a:r>
            <a:r>
              <a:rPr lang="en-US" dirty="0" err="1"/>
              <a:t>týkající</a:t>
            </a:r>
            <a:r>
              <a:rPr lang="en-US" dirty="0"/>
              <a:t> se </a:t>
            </a:r>
            <a:r>
              <a:rPr lang="en-US" dirty="0" err="1"/>
              <a:t>kulturních</a:t>
            </a:r>
            <a:r>
              <a:rPr lang="en-US" dirty="0"/>
              <a:t> a </a:t>
            </a:r>
            <a:r>
              <a:rPr lang="en-US" dirty="0" err="1"/>
              <a:t>audiovizuálních</a:t>
            </a:r>
            <a:r>
              <a:rPr lang="en-US" dirty="0"/>
              <a:t> </a:t>
            </a:r>
            <a:r>
              <a:rPr lang="en-US" dirty="0" err="1"/>
              <a:t>služeb</a:t>
            </a:r>
            <a:r>
              <a:rPr lang="en-US" dirty="0"/>
              <a:t>; </a:t>
            </a:r>
            <a:r>
              <a:rPr lang="en-US" dirty="0" err="1"/>
              <a:t>závazky</a:t>
            </a:r>
            <a:r>
              <a:rPr lang="en-US" dirty="0"/>
              <a:t> </a:t>
            </a:r>
            <a:r>
              <a:rPr lang="en-US" dirty="0" err="1"/>
              <a:t>týkající</a:t>
            </a:r>
            <a:r>
              <a:rPr lang="en-US" dirty="0"/>
              <a:t> se </a:t>
            </a:r>
            <a:r>
              <a:rPr lang="en-US" dirty="0" err="1"/>
              <a:t>sociálních</a:t>
            </a:r>
            <a:r>
              <a:rPr lang="en-US" dirty="0"/>
              <a:t>, </a:t>
            </a:r>
            <a:r>
              <a:rPr lang="en-US" dirty="0" err="1"/>
              <a:t>vzdělávacích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zdravotních</a:t>
            </a:r>
            <a:r>
              <a:rPr lang="en-US" dirty="0"/>
              <a:t> </a:t>
            </a:r>
            <a:r>
              <a:rPr lang="en-US" dirty="0" err="1"/>
              <a:t>služeb</a:t>
            </a:r>
            <a:r>
              <a:rPr lang="en-US" dirty="0"/>
              <a:t>; a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je</a:t>
            </a:r>
            <a:r>
              <a:rPr lang="en-US" dirty="0"/>
              <a:t> pro </a:t>
            </a:r>
            <a:r>
              <a:rPr lang="en-US" dirty="0" err="1"/>
              <a:t>přijetí</a:t>
            </a:r>
            <a:r>
              <a:rPr lang="en-US" dirty="0"/>
              <a:t> </a:t>
            </a:r>
            <a:r>
              <a:rPr lang="en-US" dirty="0" err="1"/>
              <a:t>vnitřních</a:t>
            </a:r>
            <a:r>
              <a:rPr lang="en-US" dirty="0"/>
              <a:t> </a:t>
            </a:r>
            <a:r>
              <a:rPr lang="en-US" dirty="0" err="1"/>
              <a:t>pravidel</a:t>
            </a:r>
            <a:r>
              <a:rPr lang="cs-CZ" dirty="0"/>
              <a:t> - </a:t>
            </a:r>
            <a:r>
              <a:rPr lang="en-US" dirty="0" err="1"/>
              <a:t>jednomyslnost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3109704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Policy-making</a:t>
            </a:r>
            <a:r>
              <a:rPr lang="cs-CZ" dirty="0"/>
              <a:t> – ve zkratce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81192" y="2228003"/>
            <a:ext cx="7989752" cy="4297341"/>
          </a:xfrm>
        </p:spPr>
        <p:txBody>
          <a:bodyPr/>
          <a:lstStyle/>
          <a:p>
            <a:r>
              <a:rPr lang="en-US" dirty="0"/>
              <a:t>4 </a:t>
            </a:r>
            <a:r>
              <a:rPr lang="en-US" dirty="0" err="1"/>
              <a:t>etapy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1) </a:t>
            </a:r>
            <a:r>
              <a:rPr lang="en-US" dirty="0" err="1"/>
              <a:t>Návrh</a:t>
            </a:r>
            <a:r>
              <a:rPr lang="en-US" dirty="0"/>
              <a:t> </a:t>
            </a:r>
            <a:r>
              <a:rPr lang="en-US" dirty="0" err="1"/>
              <a:t>mandátu</a:t>
            </a:r>
            <a:r>
              <a:rPr lang="en-US" dirty="0"/>
              <a:t> pro </a:t>
            </a:r>
            <a:r>
              <a:rPr lang="en-US" dirty="0" err="1"/>
              <a:t>vyjednávání</a:t>
            </a:r>
            <a:endParaRPr lang="en-US" dirty="0"/>
          </a:p>
          <a:p>
            <a:pPr lvl="1"/>
            <a:r>
              <a:rPr lang="en-US" dirty="0"/>
              <a:t>2) </a:t>
            </a:r>
            <a:r>
              <a:rPr lang="en-US" dirty="0" err="1"/>
              <a:t>Výběr</a:t>
            </a:r>
            <a:r>
              <a:rPr lang="en-US" dirty="0"/>
              <a:t> </a:t>
            </a:r>
            <a:r>
              <a:rPr lang="cs-CZ" dirty="0"/>
              <a:t>vyjednávačů</a:t>
            </a:r>
            <a:endParaRPr lang="en-US" dirty="0"/>
          </a:p>
          <a:p>
            <a:pPr lvl="1"/>
            <a:r>
              <a:rPr lang="en-US" dirty="0"/>
              <a:t>3) </a:t>
            </a:r>
            <a:r>
              <a:rPr lang="en-US" dirty="0" err="1"/>
              <a:t>Ratifikace</a:t>
            </a:r>
            <a:r>
              <a:rPr lang="en-US" dirty="0"/>
              <a:t> </a:t>
            </a:r>
            <a:r>
              <a:rPr lang="en-US" dirty="0" err="1"/>
              <a:t>smlouvy</a:t>
            </a:r>
            <a:r>
              <a:rPr lang="en-US" dirty="0"/>
              <a:t> (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vyjednávání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4) </a:t>
            </a:r>
            <a:r>
              <a:rPr lang="en-US" dirty="0" err="1"/>
              <a:t>Provádění</a:t>
            </a:r>
            <a:r>
              <a:rPr lang="en-US" dirty="0"/>
              <a:t> a </a:t>
            </a:r>
            <a:r>
              <a:rPr lang="en-US" dirty="0" err="1"/>
              <a:t>prosazování</a:t>
            </a:r>
            <a:r>
              <a:rPr lang="en-US" dirty="0"/>
              <a:t> </a:t>
            </a:r>
            <a:r>
              <a:rPr lang="en-US" dirty="0" err="1"/>
              <a:t>dohody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647796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5C4205A-4579-4850-B96F-25065F5DB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politika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7406A5A-EA82-4F91-B0AE-B92A238A37C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1192" y="1484784"/>
            <a:ext cx="7989752" cy="5256585"/>
          </a:xfrm>
        </p:spPr>
        <p:txBody>
          <a:bodyPr>
            <a:normAutofit fontScale="92500"/>
          </a:bodyPr>
          <a:lstStyle/>
          <a:p>
            <a:r>
              <a:rPr lang="en-US" dirty="0"/>
              <a:t>EU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odpovědná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obchodní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/>
              <a:t>svých</a:t>
            </a:r>
            <a:r>
              <a:rPr lang="en-US" dirty="0"/>
              <a:t> </a:t>
            </a:r>
            <a:r>
              <a:rPr lang="en-US" dirty="0" err="1"/>
              <a:t>členských</a:t>
            </a:r>
            <a:r>
              <a:rPr lang="en-US" dirty="0"/>
              <a:t> </a:t>
            </a:r>
            <a:r>
              <a:rPr lang="en-US" dirty="0" err="1"/>
              <a:t>zemí</a:t>
            </a:r>
            <a:r>
              <a:rPr lang="en-US" dirty="0"/>
              <a:t> a </a:t>
            </a:r>
            <a:r>
              <a:rPr lang="en-US" dirty="0" err="1"/>
              <a:t>jedná</a:t>
            </a:r>
            <a:r>
              <a:rPr lang="en-US" dirty="0"/>
              <a:t> v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prospěch</a:t>
            </a:r>
            <a:r>
              <a:rPr lang="en-US" dirty="0"/>
              <a:t>.</a:t>
            </a:r>
          </a:p>
          <a:p>
            <a:r>
              <a:rPr lang="cs-CZ" dirty="0"/>
              <a:t>Členské země (vlády) nemohou jednat o bilaterálních dohodách </a:t>
            </a:r>
            <a:r>
              <a:rPr lang="en-US" dirty="0"/>
              <a:t>s partner</a:t>
            </a:r>
            <a:r>
              <a:rPr lang="cs-CZ" dirty="0"/>
              <a:t>y</a:t>
            </a:r>
            <a:r>
              <a:rPr lang="en-US" dirty="0"/>
              <a:t> </a:t>
            </a:r>
            <a:r>
              <a:rPr lang="en-US" dirty="0" err="1"/>
              <a:t>mimo</a:t>
            </a:r>
            <a:r>
              <a:rPr lang="en-US" dirty="0"/>
              <a:t> EU.</a:t>
            </a:r>
          </a:p>
          <a:p>
            <a:r>
              <a:rPr lang="en-US" dirty="0" err="1"/>
              <a:t>Obchodní</a:t>
            </a:r>
            <a:r>
              <a:rPr lang="en-US" dirty="0"/>
              <a:t> </a:t>
            </a:r>
            <a:r>
              <a:rPr lang="en-US" dirty="0" err="1"/>
              <a:t>dohody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hlavním</a:t>
            </a:r>
            <a:r>
              <a:rPr lang="en-US" dirty="0"/>
              <a:t> </a:t>
            </a:r>
            <a:r>
              <a:rPr lang="en-US" dirty="0" err="1"/>
              <a:t>nástrojem</a:t>
            </a:r>
            <a:r>
              <a:rPr lang="en-US" dirty="0"/>
              <a:t> v </a:t>
            </a:r>
            <a:r>
              <a:rPr lang="en-US" dirty="0" err="1"/>
              <a:t>rámci</a:t>
            </a:r>
            <a:r>
              <a:rPr lang="en-US" dirty="0"/>
              <a:t> </a:t>
            </a:r>
            <a:r>
              <a:rPr lang="en-US" dirty="0" err="1"/>
              <a:t>vnější</a:t>
            </a:r>
            <a:r>
              <a:rPr lang="en-US" dirty="0"/>
              <a:t> </a:t>
            </a:r>
            <a:r>
              <a:rPr lang="en-US" dirty="0" err="1"/>
              <a:t>činnosti</a:t>
            </a:r>
            <a:endParaRPr lang="en-US" dirty="0"/>
          </a:p>
          <a:p>
            <a:r>
              <a:rPr lang="en-US" dirty="0" err="1"/>
              <a:t>Cíle</a:t>
            </a:r>
            <a:r>
              <a:rPr lang="en-US" dirty="0"/>
              <a:t> </a:t>
            </a:r>
            <a:r>
              <a:rPr lang="en-US" dirty="0" err="1"/>
              <a:t>dohod</a:t>
            </a:r>
            <a:r>
              <a:rPr lang="en-US" dirty="0"/>
              <a:t> o </a:t>
            </a:r>
            <a:r>
              <a:rPr lang="en-US" dirty="0" err="1"/>
              <a:t>volném</a:t>
            </a:r>
            <a:r>
              <a:rPr lang="en-US" dirty="0"/>
              <a:t> </a:t>
            </a:r>
            <a:r>
              <a:rPr lang="en-US" dirty="0" err="1"/>
              <a:t>obchodu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Otevřít</a:t>
            </a:r>
            <a:r>
              <a:rPr lang="en-US" dirty="0"/>
              <a:t> </a:t>
            </a:r>
            <a:r>
              <a:rPr lang="en-US" dirty="0" err="1"/>
              <a:t>nové</a:t>
            </a:r>
            <a:r>
              <a:rPr lang="en-US" dirty="0"/>
              <a:t> </a:t>
            </a:r>
            <a:r>
              <a:rPr lang="en-US" dirty="0" err="1"/>
              <a:t>trhy</a:t>
            </a:r>
            <a:r>
              <a:rPr lang="en-US" dirty="0"/>
              <a:t> pro </a:t>
            </a:r>
            <a:r>
              <a:rPr lang="en-US" dirty="0" err="1"/>
              <a:t>zboží</a:t>
            </a:r>
            <a:r>
              <a:rPr lang="en-US" dirty="0"/>
              <a:t> a </a:t>
            </a:r>
            <a:r>
              <a:rPr lang="en-US" dirty="0" err="1"/>
              <a:t>služby</a:t>
            </a:r>
            <a:endParaRPr lang="en-US" dirty="0"/>
          </a:p>
          <a:p>
            <a:pPr lvl="1"/>
            <a:r>
              <a:rPr lang="cs-CZ" dirty="0"/>
              <a:t>Růst</a:t>
            </a:r>
            <a:r>
              <a:rPr lang="en-US" dirty="0"/>
              <a:t> </a:t>
            </a:r>
            <a:r>
              <a:rPr lang="en-US" dirty="0" err="1"/>
              <a:t>ochran</a:t>
            </a:r>
            <a:r>
              <a:rPr lang="cs-CZ" dirty="0"/>
              <a:t>y</a:t>
            </a:r>
            <a:r>
              <a:rPr lang="en-US" dirty="0"/>
              <a:t> a </a:t>
            </a:r>
            <a:r>
              <a:rPr lang="en-US" dirty="0" err="1"/>
              <a:t>příležitost</a:t>
            </a:r>
            <a:r>
              <a:rPr lang="cs-CZ" dirty="0"/>
              <a:t>í</a:t>
            </a:r>
            <a:r>
              <a:rPr lang="en-US" dirty="0"/>
              <a:t> pro </a:t>
            </a:r>
            <a:r>
              <a:rPr lang="en-US" dirty="0" err="1"/>
              <a:t>investice</a:t>
            </a:r>
            <a:endParaRPr lang="en-US" dirty="0"/>
          </a:p>
          <a:p>
            <a:pPr lvl="1"/>
            <a:r>
              <a:rPr lang="en-US" dirty="0" err="1"/>
              <a:t>Zjednoduš</a:t>
            </a:r>
            <a:r>
              <a:rPr lang="cs-CZ" dirty="0" err="1"/>
              <a:t>ení</a:t>
            </a:r>
            <a:r>
              <a:rPr lang="en-US" dirty="0"/>
              <a:t> </a:t>
            </a:r>
            <a:r>
              <a:rPr lang="en-US" dirty="0" err="1"/>
              <a:t>obchodování</a:t>
            </a:r>
            <a:r>
              <a:rPr lang="en-US" dirty="0"/>
              <a:t> </a:t>
            </a:r>
            <a:r>
              <a:rPr lang="cs-CZ" dirty="0"/>
              <a:t>prostřednictví snížení cel a </a:t>
            </a:r>
            <a:r>
              <a:rPr lang="en-US" dirty="0" err="1"/>
              <a:t>byrokraci</a:t>
            </a:r>
            <a:r>
              <a:rPr lang="cs-CZ" dirty="0"/>
              <a:t>e</a:t>
            </a:r>
            <a:endParaRPr lang="en-US" dirty="0"/>
          </a:p>
          <a:p>
            <a:pPr lvl="1"/>
            <a:r>
              <a:rPr lang="cs-CZ" dirty="0"/>
              <a:t>S</a:t>
            </a:r>
            <a:r>
              <a:rPr lang="en-US" dirty="0" err="1"/>
              <a:t>tanovení</a:t>
            </a:r>
            <a:r>
              <a:rPr lang="cs-CZ" dirty="0"/>
              <a:t> společných</a:t>
            </a:r>
            <a:r>
              <a:rPr lang="en-US" dirty="0"/>
              <a:t> </a:t>
            </a:r>
            <a:r>
              <a:rPr lang="en-US" dirty="0" err="1"/>
              <a:t>technických</a:t>
            </a:r>
            <a:r>
              <a:rPr lang="en-US" dirty="0"/>
              <a:t> a </a:t>
            </a:r>
            <a:r>
              <a:rPr lang="en-US" dirty="0" err="1"/>
              <a:t>hygienických</a:t>
            </a:r>
            <a:r>
              <a:rPr lang="en-US" dirty="0"/>
              <a:t> </a:t>
            </a:r>
            <a:r>
              <a:rPr lang="en-US" dirty="0" err="1"/>
              <a:t>norem</a:t>
            </a:r>
            <a:endParaRPr lang="en-US" dirty="0"/>
          </a:p>
          <a:p>
            <a:pPr lvl="1"/>
            <a:r>
              <a:rPr lang="cs-CZ" dirty="0"/>
              <a:t>V</a:t>
            </a:r>
            <a:r>
              <a:rPr lang="en-US" dirty="0" err="1"/>
              <a:t>ětší</a:t>
            </a:r>
            <a:r>
              <a:rPr lang="en-US" dirty="0"/>
              <a:t> </a:t>
            </a:r>
            <a:r>
              <a:rPr lang="en-US" dirty="0" err="1"/>
              <a:t>jistot</a:t>
            </a:r>
            <a:r>
              <a:rPr lang="cs-CZ" dirty="0"/>
              <a:t>a</a:t>
            </a:r>
            <a:r>
              <a:rPr lang="en-US" dirty="0"/>
              <a:t> </a:t>
            </a:r>
            <a:r>
              <a:rPr lang="en-US" dirty="0" err="1"/>
              <a:t>díky</a:t>
            </a:r>
            <a:r>
              <a:rPr lang="en-US" dirty="0"/>
              <a:t> </a:t>
            </a:r>
            <a:r>
              <a:rPr lang="en-US" dirty="0" err="1"/>
              <a:t>jasným</a:t>
            </a:r>
            <a:r>
              <a:rPr lang="en-US" dirty="0"/>
              <a:t> </a:t>
            </a:r>
            <a:r>
              <a:rPr lang="en-US" dirty="0" err="1"/>
              <a:t>pravidlům</a:t>
            </a:r>
            <a:endParaRPr lang="en-US" dirty="0"/>
          </a:p>
          <a:p>
            <a:pPr lvl="1"/>
            <a:r>
              <a:rPr lang="en-US" dirty="0" err="1"/>
              <a:t>Podpor</a:t>
            </a:r>
            <a:r>
              <a:rPr lang="cs-CZ" dirty="0"/>
              <a:t>a</a:t>
            </a:r>
            <a:r>
              <a:rPr lang="en-US" dirty="0"/>
              <a:t> </a:t>
            </a:r>
            <a:r>
              <a:rPr lang="en-US" dirty="0" err="1"/>
              <a:t>udržiteln</a:t>
            </a:r>
            <a:r>
              <a:rPr lang="cs-CZ" dirty="0" err="1"/>
              <a:t>ého</a:t>
            </a:r>
            <a:r>
              <a:rPr lang="en-US" dirty="0"/>
              <a:t> </a:t>
            </a:r>
            <a:r>
              <a:rPr lang="en-US" dirty="0" err="1"/>
              <a:t>rozvoj</a:t>
            </a:r>
            <a:r>
              <a:rPr lang="en-US" dirty="0"/>
              <a:t> </a:t>
            </a:r>
            <a:r>
              <a:rPr lang="en-US" dirty="0" err="1"/>
              <a:t>prostřednictvím</a:t>
            </a:r>
            <a:r>
              <a:rPr lang="en-US" dirty="0"/>
              <a:t> </a:t>
            </a:r>
            <a:r>
              <a:rPr lang="en-US" dirty="0" err="1"/>
              <a:t>dialogu</a:t>
            </a:r>
            <a:r>
              <a:rPr lang="en-US" dirty="0"/>
              <a:t> o </a:t>
            </a:r>
            <a:r>
              <a:rPr lang="en-US" dirty="0" err="1"/>
              <a:t>sociálních</a:t>
            </a:r>
            <a:r>
              <a:rPr lang="en-US" dirty="0"/>
              <a:t> a </a:t>
            </a:r>
            <a:r>
              <a:rPr lang="en-US" dirty="0" err="1"/>
              <a:t>environmentálních</a:t>
            </a:r>
            <a:r>
              <a:rPr lang="en-US" dirty="0"/>
              <a:t> </a:t>
            </a:r>
            <a:r>
              <a:rPr lang="en-US" dirty="0" err="1"/>
              <a:t>otázkách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345478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Instrumenty obchodní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Defenzivní - proti nekalým praktikám z jiných zemí</a:t>
            </a:r>
          </a:p>
          <a:p>
            <a:pPr lvl="1"/>
            <a:r>
              <a:rPr lang="cs-CZ" dirty="0"/>
              <a:t>Antidumpingová opatření</a:t>
            </a:r>
          </a:p>
          <a:p>
            <a:pPr lvl="1"/>
            <a:r>
              <a:rPr lang="cs-CZ" dirty="0"/>
              <a:t>Antisubvenční opatření</a:t>
            </a:r>
          </a:p>
          <a:p>
            <a:pPr lvl="1"/>
            <a:r>
              <a:rPr lang="cs-CZ" dirty="0"/>
              <a:t>Záruky</a:t>
            </a:r>
          </a:p>
          <a:p>
            <a:endParaRPr lang="cs-CZ" dirty="0"/>
          </a:p>
          <a:p>
            <a:r>
              <a:rPr lang="cs-CZ" dirty="0"/>
              <a:t>Proaktivní nástroje - Regulace obchodních překážek</a:t>
            </a:r>
          </a:p>
        </p:txBody>
      </p:sp>
    </p:spTree>
    <p:extLst>
      <p:ext uri="{BB962C8B-B14F-4D97-AF65-F5344CB8AC3E}">
        <p14:creationId xmlns:p14="http://schemas.microsoft.com/office/powerpoint/2010/main" xmlns="" val="39095550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52CADC-8960-47BE-A33C-683EB46EC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dohody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35ADF9C0-E706-4EC9-84A6-C0B286B2E62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1192" y="2228003"/>
            <a:ext cx="7989752" cy="4629997"/>
          </a:xfrm>
        </p:spPr>
        <p:txBody>
          <a:bodyPr>
            <a:normAutofit fontScale="92500"/>
          </a:bodyPr>
          <a:lstStyle/>
          <a:p>
            <a:r>
              <a:rPr lang="cs-CZ" dirty="0"/>
              <a:t>Tři hlavní typy dohod:</a:t>
            </a:r>
          </a:p>
          <a:p>
            <a:r>
              <a:rPr lang="cs-CZ" b="1" dirty="0"/>
              <a:t>1) Celní unie</a:t>
            </a:r>
          </a:p>
          <a:p>
            <a:pPr lvl="1"/>
            <a:r>
              <a:rPr lang="cs-CZ" dirty="0"/>
              <a:t>odstraňují cla v bilaterálním obchodě</a:t>
            </a:r>
          </a:p>
          <a:p>
            <a:pPr lvl="1"/>
            <a:r>
              <a:rPr lang="cs-CZ" dirty="0"/>
              <a:t>stanovují společný celní sazebník pro zahraniční dovozce.</a:t>
            </a:r>
          </a:p>
          <a:p>
            <a:r>
              <a:rPr lang="cs-CZ" b="1" dirty="0"/>
              <a:t>2) Dohody o přidružení, stabilizační dohody, (hluboké a komplexní) dohody o volném obchodu a dohody o hospodářském partnerství</a:t>
            </a:r>
          </a:p>
          <a:p>
            <a:pPr lvl="1"/>
            <a:r>
              <a:rPr lang="cs-CZ" dirty="0"/>
              <a:t>Odstraňují nebo snižují celní sazby v rámci dvoustranného obchodu.</a:t>
            </a:r>
          </a:p>
          <a:p>
            <a:r>
              <a:rPr lang="cs-CZ" b="1" dirty="0"/>
              <a:t>3) Dohody o partnerství a spolupráci</a:t>
            </a:r>
          </a:p>
          <a:p>
            <a:pPr lvl="1"/>
            <a:r>
              <a:rPr lang="cs-CZ" dirty="0"/>
              <a:t>poskytují obecný rámec pro dvoustranné hospodářské vztahy</a:t>
            </a:r>
          </a:p>
          <a:p>
            <a:pPr lvl="1"/>
            <a:r>
              <a:rPr lang="cs-CZ" dirty="0"/>
              <a:t>ponechávají celní sazebníky</a:t>
            </a:r>
          </a:p>
        </p:txBody>
      </p:sp>
    </p:spTree>
    <p:extLst>
      <p:ext uri="{BB962C8B-B14F-4D97-AF65-F5344CB8AC3E}">
        <p14:creationId xmlns:p14="http://schemas.microsoft.com/office/powerpoint/2010/main" xmlns="" val="33492598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B6AFFEA-BCF4-4468-AC00-2284EEE16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Trade for All – </a:t>
            </a:r>
            <a:r>
              <a:rPr lang="cs-CZ" dirty="0"/>
              <a:t>strategie 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2D8C21E-A2D2-4E56-9B45-169C71A5AEC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1192" y="2228003"/>
            <a:ext cx="7989752" cy="4297341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Obchod</a:t>
            </a:r>
            <a:r>
              <a:rPr lang="en-US" dirty="0"/>
              <a:t> pro </a:t>
            </a:r>
            <a:r>
              <a:rPr lang="en-US" dirty="0" err="1"/>
              <a:t>všechny</a:t>
            </a:r>
            <a:r>
              <a:rPr lang="en-US" dirty="0"/>
              <a:t> - </a:t>
            </a:r>
            <a:r>
              <a:rPr lang="en-US" dirty="0" err="1"/>
              <a:t>nová</a:t>
            </a:r>
            <a:r>
              <a:rPr lang="en-US" dirty="0"/>
              <a:t> </a:t>
            </a:r>
            <a:r>
              <a:rPr lang="en-US" dirty="0" err="1"/>
              <a:t>obchodní</a:t>
            </a:r>
            <a:r>
              <a:rPr lang="en-US" dirty="0"/>
              <a:t> a </a:t>
            </a:r>
            <a:r>
              <a:rPr lang="en-US" dirty="0" err="1"/>
              <a:t>investiční</a:t>
            </a:r>
            <a:r>
              <a:rPr lang="en-US" dirty="0"/>
              <a:t> </a:t>
            </a:r>
            <a:r>
              <a:rPr lang="en-US" dirty="0" err="1"/>
              <a:t>strategie</a:t>
            </a:r>
            <a:r>
              <a:rPr lang="en-US" dirty="0"/>
              <a:t> (</a:t>
            </a:r>
            <a:r>
              <a:rPr lang="en-US" dirty="0" err="1"/>
              <a:t>říjen</a:t>
            </a:r>
            <a:r>
              <a:rPr lang="en-US" dirty="0"/>
              <a:t> 2015)</a:t>
            </a:r>
          </a:p>
          <a:p>
            <a:r>
              <a:rPr lang="en-US" dirty="0" err="1"/>
              <a:t>Nová</a:t>
            </a:r>
            <a:r>
              <a:rPr lang="en-US" dirty="0"/>
              <a:t> </a:t>
            </a:r>
            <a:r>
              <a:rPr lang="en-US" dirty="0" err="1"/>
              <a:t>strategie</a:t>
            </a:r>
            <a:r>
              <a:rPr lang="en-US" dirty="0"/>
              <a:t>, </a:t>
            </a:r>
            <a:r>
              <a:rPr lang="en-US" dirty="0" err="1"/>
              <a:t>která</a:t>
            </a:r>
            <a:r>
              <a:rPr lang="en-US" dirty="0"/>
              <a:t> </a:t>
            </a:r>
            <a:r>
              <a:rPr lang="cs-CZ" dirty="0"/>
              <a:t>má </a:t>
            </a:r>
            <a:r>
              <a:rPr lang="en-US" dirty="0" err="1"/>
              <a:t>zvýš</a:t>
            </a:r>
            <a:r>
              <a:rPr lang="cs-CZ" dirty="0" err="1"/>
              <a:t>it</a:t>
            </a:r>
            <a:r>
              <a:rPr lang="en-US" dirty="0"/>
              <a:t> </a:t>
            </a:r>
            <a:r>
              <a:rPr lang="en-US" dirty="0" err="1"/>
              <a:t>účinnost</a:t>
            </a:r>
            <a:r>
              <a:rPr lang="en-US" dirty="0"/>
              <a:t> </a:t>
            </a:r>
            <a:r>
              <a:rPr lang="en-US" dirty="0" err="1"/>
              <a:t>obchodních</a:t>
            </a:r>
            <a:r>
              <a:rPr lang="en-US" dirty="0"/>
              <a:t> </a:t>
            </a:r>
            <a:r>
              <a:rPr lang="en-US" dirty="0" err="1"/>
              <a:t>dohod</a:t>
            </a:r>
            <a:r>
              <a:rPr lang="en-US" dirty="0"/>
              <a:t> a </a:t>
            </a:r>
            <a:r>
              <a:rPr lang="en-US" dirty="0" err="1"/>
              <a:t>vytvoř</a:t>
            </a:r>
            <a:r>
              <a:rPr lang="cs-CZ" dirty="0" err="1"/>
              <a:t>it</a:t>
            </a:r>
            <a:r>
              <a:rPr lang="en-US" dirty="0"/>
              <a:t> </a:t>
            </a:r>
            <a:r>
              <a:rPr lang="en-US" dirty="0" err="1"/>
              <a:t>více</a:t>
            </a:r>
            <a:r>
              <a:rPr lang="en-US" dirty="0"/>
              <a:t> </a:t>
            </a:r>
            <a:r>
              <a:rPr lang="en-US" dirty="0" err="1"/>
              <a:t>příležitostí</a:t>
            </a:r>
            <a:r>
              <a:rPr lang="cs-CZ" dirty="0"/>
              <a:t> - </a:t>
            </a:r>
            <a:r>
              <a:rPr lang="en-US" dirty="0" err="1"/>
              <a:t>podpor</a:t>
            </a:r>
            <a:r>
              <a:rPr lang="cs-CZ" dirty="0"/>
              <a:t>a</a:t>
            </a:r>
            <a:r>
              <a:rPr lang="en-US" dirty="0"/>
              <a:t> </a:t>
            </a:r>
            <a:r>
              <a:rPr lang="en-US" dirty="0" err="1"/>
              <a:t>pracovních</a:t>
            </a:r>
            <a:r>
              <a:rPr lang="en-US" dirty="0"/>
              <a:t> </a:t>
            </a:r>
            <a:r>
              <a:rPr lang="en-US" dirty="0" err="1"/>
              <a:t>míst</a:t>
            </a:r>
            <a:r>
              <a:rPr lang="en-US" dirty="0"/>
              <a:t> v </a:t>
            </a:r>
            <a:r>
              <a:rPr lang="cs-CZ" dirty="0"/>
              <a:t>EU</a:t>
            </a:r>
          </a:p>
          <a:p>
            <a:r>
              <a:rPr lang="cs-CZ" dirty="0"/>
              <a:t>Zaměřuje se na malé a střední podniky</a:t>
            </a:r>
          </a:p>
          <a:p>
            <a:r>
              <a:rPr lang="cs-CZ" dirty="0"/>
              <a:t>3 pilíře: účinnost, transparentnost a hodnoty</a:t>
            </a:r>
            <a:endParaRPr lang="en-US" dirty="0"/>
          </a:p>
          <a:p>
            <a:r>
              <a:rPr lang="cs-CZ" dirty="0"/>
              <a:t>Cíle: </a:t>
            </a:r>
          </a:p>
          <a:p>
            <a:pPr lvl="1"/>
            <a:r>
              <a:rPr lang="cs-CZ" dirty="0"/>
              <a:t>Klade důraz na dokončení velkých probíhajících projektů, například jednání WTO v Dohá, TTIP, dohody o volném obchodu mezi EU a Japonskem a dohody o investicích mezi EU a Čínou. </a:t>
            </a:r>
          </a:p>
          <a:p>
            <a:pPr lvl="1"/>
            <a:r>
              <a:rPr lang="cs-CZ" dirty="0"/>
              <a:t>Otevírá cestu novým jednáním (mimo jiné o dohodách o volném obchodu s Austrálií, Novým Zélandem, Filipínami a Indonésií) a plánuje prohlubování vztahů EU s africkými partnery. .</a:t>
            </a:r>
          </a:p>
          <a:p>
            <a:pPr lvl="1"/>
            <a:r>
              <a:rPr lang="cs-CZ" dirty="0"/>
              <a:t>Je třeba aktualizovat současné dohody o volném obchodu s Mexikem a Chile a celní unii s Tureckem.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811747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ýsledek obrázku pro tisa ceta ttip">
            <a:extLst>
              <a:ext uri="{FF2B5EF4-FFF2-40B4-BE49-F238E27FC236}">
                <a16:creationId xmlns:a16="http://schemas.microsoft.com/office/drawing/2014/main" xmlns="" id="{106A07B4-A381-4395-9AE6-2E8881BDD2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1124744"/>
            <a:ext cx="9213645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78346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5E62230-9F93-4EB8-BF8D-CB97041B3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potřebujeme obchodní politiku?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6CCDA40-2AC1-43BE-B7F7-A25554D6122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1192" y="1988840"/>
            <a:ext cx="7989752" cy="4629997"/>
          </a:xfrm>
        </p:spPr>
        <p:txBody>
          <a:bodyPr/>
          <a:lstStyle/>
          <a:p>
            <a:r>
              <a:rPr lang="cs-CZ" dirty="0"/>
              <a:t>Dva hlavní důvody:</a:t>
            </a:r>
          </a:p>
          <a:p>
            <a:pPr lvl="1"/>
            <a:r>
              <a:rPr lang="cs-CZ" dirty="0"/>
              <a:t>1) EU je hlavní světový hráč</a:t>
            </a:r>
          </a:p>
          <a:p>
            <a:pPr lvl="1"/>
            <a:r>
              <a:rPr lang="cs-CZ" dirty="0"/>
              <a:t>2) globalizace mění mezinárodní prostředí</a:t>
            </a:r>
          </a:p>
          <a:p>
            <a:endParaRPr lang="cs-CZ" dirty="0"/>
          </a:p>
          <a:p>
            <a:r>
              <a:rPr lang="cs-CZ" dirty="0"/>
              <a:t>EU chce být úspěšná v celosvětovém měřítku</a:t>
            </a:r>
          </a:p>
          <a:p>
            <a:endParaRPr lang="cs-CZ" dirty="0"/>
          </a:p>
          <a:p>
            <a:r>
              <a:rPr lang="cs-CZ" dirty="0"/>
              <a:t>Obchod se zbytkem světa se v letech 1999 až 2010 zdvojnásobil</a:t>
            </a:r>
          </a:p>
          <a:p>
            <a:endParaRPr lang="cs-CZ" dirty="0"/>
          </a:p>
          <a:p>
            <a:r>
              <a:rPr lang="cs-CZ" dirty="0"/>
              <a:t>Základem jednotného trhu jsou obecné zásady - volný pohyb zboží, služeb, lidí a kapitálu ("čtyři svobody")</a:t>
            </a:r>
          </a:p>
        </p:txBody>
      </p:sp>
    </p:spTree>
    <p:extLst>
      <p:ext uri="{BB962C8B-B14F-4D97-AF65-F5344CB8AC3E}">
        <p14:creationId xmlns:p14="http://schemas.microsoft.com/office/powerpoint/2010/main" xmlns="" val="42159089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97F3BCE-1526-4C87-B9CC-66FF85298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428389B8-BDDE-4810-88E4-931CAB8966F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1192" y="1988840"/>
            <a:ext cx="7989752" cy="4629997"/>
          </a:xfrm>
        </p:spPr>
        <p:txBody>
          <a:bodyPr>
            <a:normAutofit/>
          </a:bodyPr>
          <a:lstStyle/>
          <a:p>
            <a:r>
              <a:rPr lang="cs-CZ" dirty="0"/>
              <a:t>Komplexní hospodářská a obchodní dohoda (CETA) je novou obchodní dohodou mezi EU a Kanadou.</a:t>
            </a:r>
          </a:p>
          <a:p>
            <a:r>
              <a:rPr lang="cs-CZ" dirty="0"/>
              <a:t>CETA má za cíl propojit Kanadu a EU, usnadnit export zboží a služeb</a:t>
            </a:r>
          </a:p>
          <a:p>
            <a:r>
              <a:rPr lang="cs-CZ" dirty="0"/>
              <a:t>Dne 21. září 2017 vstoupila CETA prozatímně v platnost - většina dohody nyní platí</a:t>
            </a:r>
          </a:p>
          <a:p>
            <a:r>
              <a:rPr lang="cs-CZ" dirty="0" smtClean="0"/>
              <a:t>Problematické Valonsko, Rumuni a Bulhaři podmiňovali vízy</a:t>
            </a:r>
            <a:endParaRPr lang="cs-CZ" dirty="0"/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www.youtube.com/watch?v=xbKOvxIYpDc&amp;t=38s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6850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EA53499-F308-44A7-A860-D4C900319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TiSA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DBE4542-E521-4AF4-98F5-2AE07611936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91592" y="1770803"/>
            <a:ext cx="8852408" cy="5087197"/>
          </a:xfrm>
        </p:spPr>
        <p:txBody>
          <a:bodyPr>
            <a:normAutofit/>
          </a:bodyPr>
          <a:lstStyle/>
          <a:p>
            <a:r>
              <a:rPr lang="en-US" dirty="0" err="1"/>
              <a:t>Dohoda</a:t>
            </a:r>
            <a:r>
              <a:rPr lang="en-US" dirty="0"/>
              <a:t> o </a:t>
            </a:r>
            <a:r>
              <a:rPr lang="en-US" dirty="0" err="1"/>
              <a:t>obchodu</a:t>
            </a:r>
            <a:r>
              <a:rPr lang="en-US" dirty="0"/>
              <a:t> se </a:t>
            </a:r>
            <a:r>
              <a:rPr lang="en-US" dirty="0" err="1"/>
              <a:t>službami</a:t>
            </a:r>
            <a:r>
              <a:rPr lang="en-US" dirty="0"/>
              <a:t> (</a:t>
            </a:r>
            <a:r>
              <a:rPr lang="en-US" dirty="0" err="1"/>
              <a:t>TiSA</a:t>
            </a:r>
            <a:r>
              <a:rPr lang="en-US" dirty="0"/>
              <a:t>)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obchodní</a:t>
            </a:r>
            <a:r>
              <a:rPr lang="en-US" dirty="0"/>
              <a:t> </a:t>
            </a:r>
            <a:r>
              <a:rPr lang="en-US" dirty="0" err="1"/>
              <a:t>dohodou</a:t>
            </a:r>
            <a:r>
              <a:rPr lang="en-US" dirty="0"/>
              <a:t>, </a:t>
            </a:r>
            <a:r>
              <a:rPr lang="en-US" dirty="0" err="1"/>
              <a:t>kter</a:t>
            </a:r>
            <a:r>
              <a:rPr lang="cs-CZ" dirty="0"/>
              <a:t>á</a:t>
            </a:r>
            <a:r>
              <a:rPr lang="en-US" dirty="0"/>
              <a:t> </a:t>
            </a:r>
            <a:r>
              <a:rPr lang="cs-CZ" dirty="0"/>
              <a:t>projednávána</a:t>
            </a:r>
            <a:r>
              <a:rPr lang="en-US" dirty="0"/>
              <a:t> 23 </a:t>
            </a:r>
            <a:r>
              <a:rPr lang="en-US" dirty="0" err="1"/>
              <a:t>člen</a:t>
            </a:r>
            <a:r>
              <a:rPr lang="cs-CZ" dirty="0"/>
              <a:t>y</a:t>
            </a:r>
            <a:r>
              <a:rPr lang="en-US" dirty="0"/>
              <a:t> WTO - </a:t>
            </a:r>
            <a:r>
              <a:rPr lang="en-US" dirty="0" err="1"/>
              <a:t>včetně</a:t>
            </a:r>
            <a:r>
              <a:rPr lang="en-US" dirty="0"/>
              <a:t> EU. </a:t>
            </a:r>
            <a:r>
              <a:rPr lang="en-US" dirty="0" err="1"/>
              <a:t>Zúčastněné</a:t>
            </a:r>
            <a:r>
              <a:rPr lang="en-US" dirty="0"/>
              <a:t> </a:t>
            </a:r>
            <a:r>
              <a:rPr lang="en-US" dirty="0" err="1"/>
              <a:t>země</a:t>
            </a:r>
            <a:r>
              <a:rPr lang="en-US" dirty="0"/>
              <a:t> </a:t>
            </a:r>
            <a:r>
              <a:rPr lang="en-US" dirty="0" err="1"/>
              <a:t>tvoří</a:t>
            </a:r>
            <a:r>
              <a:rPr lang="en-US" dirty="0"/>
              <a:t> 70% </a:t>
            </a:r>
            <a:r>
              <a:rPr lang="en-US" dirty="0" err="1"/>
              <a:t>světového</a:t>
            </a:r>
            <a:r>
              <a:rPr lang="en-US" dirty="0"/>
              <a:t> </a:t>
            </a:r>
            <a:r>
              <a:rPr lang="en-US" dirty="0" err="1"/>
              <a:t>obchodu</a:t>
            </a:r>
            <a:r>
              <a:rPr lang="en-US" dirty="0"/>
              <a:t> se </a:t>
            </a:r>
            <a:r>
              <a:rPr lang="en-US" dirty="0" err="1"/>
              <a:t>službami</a:t>
            </a:r>
            <a:r>
              <a:rPr lang="en-US" dirty="0"/>
              <a:t>.</a:t>
            </a:r>
          </a:p>
          <a:p>
            <a:r>
              <a:rPr lang="en-US" dirty="0" err="1" smtClean="0"/>
              <a:t>TiSA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dohoda</a:t>
            </a:r>
            <a:r>
              <a:rPr lang="en-US" dirty="0"/>
              <a:t> o </a:t>
            </a:r>
            <a:r>
              <a:rPr lang="en-US" dirty="0" err="1"/>
              <a:t>liberalizaci</a:t>
            </a:r>
            <a:r>
              <a:rPr lang="en-US" dirty="0"/>
              <a:t> </a:t>
            </a:r>
            <a:r>
              <a:rPr lang="en-US" dirty="0" err="1"/>
              <a:t>obchodu</a:t>
            </a:r>
            <a:r>
              <a:rPr lang="en-US" dirty="0"/>
              <a:t> se </a:t>
            </a:r>
            <a:r>
              <a:rPr lang="en-US" dirty="0" err="1"/>
              <a:t>službami</a:t>
            </a:r>
            <a:endParaRPr lang="en-US" dirty="0"/>
          </a:p>
          <a:p>
            <a:r>
              <a:rPr lang="en-US" dirty="0"/>
              <a:t> </a:t>
            </a:r>
            <a:r>
              <a:rPr lang="en-US" dirty="0" err="1"/>
              <a:t>TiSA</a:t>
            </a:r>
            <a:r>
              <a:rPr lang="en-US" dirty="0"/>
              <a:t> se </a:t>
            </a:r>
            <a:r>
              <a:rPr lang="en-US" dirty="0" err="1"/>
              <a:t>zaměřuje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otevírání</a:t>
            </a:r>
            <a:r>
              <a:rPr lang="en-US" dirty="0"/>
              <a:t> </a:t>
            </a:r>
            <a:r>
              <a:rPr lang="en-US" dirty="0" err="1"/>
              <a:t>trhů</a:t>
            </a:r>
            <a:r>
              <a:rPr lang="en-US" dirty="0"/>
              <a:t> a </a:t>
            </a:r>
            <a:r>
              <a:rPr lang="en-US" dirty="0" err="1"/>
              <a:t>zlepšování</a:t>
            </a:r>
            <a:r>
              <a:rPr lang="en-US" dirty="0"/>
              <a:t> </a:t>
            </a:r>
            <a:r>
              <a:rPr lang="en-US" dirty="0" err="1"/>
              <a:t>pravidel</a:t>
            </a:r>
            <a:r>
              <a:rPr lang="en-US" dirty="0"/>
              <a:t> v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licencí</a:t>
            </a:r>
            <a:r>
              <a:rPr lang="en-US" dirty="0"/>
              <a:t>, </a:t>
            </a:r>
            <a:r>
              <a:rPr lang="en-US" dirty="0" err="1"/>
              <a:t>finančních</a:t>
            </a:r>
            <a:r>
              <a:rPr lang="en-US" dirty="0"/>
              <a:t> </a:t>
            </a:r>
            <a:r>
              <a:rPr lang="en-US" dirty="0" err="1"/>
              <a:t>služeb</a:t>
            </a:r>
            <a:r>
              <a:rPr lang="en-US" dirty="0"/>
              <a:t>, </a:t>
            </a:r>
            <a:r>
              <a:rPr lang="en-US" dirty="0" err="1"/>
              <a:t>telekomunikací</a:t>
            </a:r>
            <a:r>
              <a:rPr lang="en-US" dirty="0"/>
              <a:t>, </a:t>
            </a:r>
            <a:r>
              <a:rPr lang="en-US" dirty="0" err="1"/>
              <a:t>elektronického</a:t>
            </a:r>
            <a:r>
              <a:rPr lang="en-US" dirty="0"/>
              <a:t> </a:t>
            </a:r>
            <a:r>
              <a:rPr lang="en-US" dirty="0" err="1"/>
              <a:t>obchodu</a:t>
            </a:r>
            <a:r>
              <a:rPr lang="en-US" dirty="0"/>
              <a:t>, </a:t>
            </a:r>
            <a:r>
              <a:rPr lang="en-US" dirty="0" err="1"/>
              <a:t>námořní</a:t>
            </a:r>
            <a:r>
              <a:rPr lang="en-US" dirty="0"/>
              <a:t> </a:t>
            </a:r>
            <a:r>
              <a:rPr lang="en-US" dirty="0" err="1"/>
              <a:t>dopravy</a:t>
            </a:r>
            <a:r>
              <a:rPr lang="en-US" dirty="0"/>
              <a:t> a </a:t>
            </a:r>
            <a:r>
              <a:rPr lang="en-US" dirty="0" err="1"/>
              <a:t>profesionálů</a:t>
            </a:r>
            <a:r>
              <a:rPr lang="en-US" dirty="0"/>
              <a:t>, </a:t>
            </a:r>
            <a:r>
              <a:rPr lang="en-US" dirty="0" err="1"/>
              <a:t>kteří</a:t>
            </a:r>
            <a:r>
              <a:rPr lang="en-US" dirty="0"/>
              <a:t> se </a:t>
            </a:r>
            <a:r>
              <a:rPr lang="en-US" dirty="0" err="1"/>
              <a:t>dočasně</a:t>
            </a:r>
            <a:r>
              <a:rPr lang="en-US" dirty="0"/>
              <a:t> </a:t>
            </a:r>
            <a:r>
              <a:rPr lang="en-US" dirty="0" err="1"/>
              <a:t>stěhují</a:t>
            </a:r>
            <a:r>
              <a:rPr lang="en-US" dirty="0"/>
              <a:t> do </a:t>
            </a:r>
            <a:r>
              <a:rPr lang="en-US" dirty="0" err="1"/>
              <a:t>zahraničí</a:t>
            </a:r>
            <a:r>
              <a:rPr lang="en-US" dirty="0"/>
              <a:t> a </a:t>
            </a:r>
            <a:r>
              <a:rPr lang="en-US" dirty="0" err="1"/>
              <a:t>poskytují</a:t>
            </a:r>
            <a:r>
              <a:rPr lang="en-US" dirty="0"/>
              <a:t> </a:t>
            </a:r>
            <a:r>
              <a:rPr lang="en-US" dirty="0" err="1"/>
              <a:t>služby</a:t>
            </a:r>
            <a:r>
              <a:rPr lang="en-US" dirty="0"/>
              <a:t>.</a:t>
            </a:r>
          </a:p>
          <a:p>
            <a:r>
              <a:rPr lang="en-US" dirty="0" err="1"/>
              <a:t>Otevřeno</a:t>
            </a:r>
            <a:r>
              <a:rPr lang="en-US" dirty="0"/>
              <a:t> </a:t>
            </a:r>
            <a:r>
              <a:rPr lang="en-US" dirty="0" err="1"/>
              <a:t>ostatním</a:t>
            </a:r>
            <a:r>
              <a:rPr lang="en-US" dirty="0"/>
              <a:t> </a:t>
            </a:r>
            <a:r>
              <a:rPr lang="en-US" dirty="0" err="1"/>
              <a:t>členům</a:t>
            </a:r>
            <a:r>
              <a:rPr lang="en-US" dirty="0"/>
              <a:t> WTO</a:t>
            </a:r>
          </a:p>
          <a:p>
            <a:r>
              <a:rPr lang="en-US" dirty="0" err="1"/>
              <a:t>Rozhovory</a:t>
            </a:r>
            <a:r>
              <a:rPr lang="en-US" dirty="0"/>
              <a:t> </a:t>
            </a:r>
            <a:r>
              <a:rPr lang="en-US" dirty="0" err="1"/>
              <a:t>začaly</a:t>
            </a:r>
            <a:r>
              <a:rPr lang="en-US" dirty="0"/>
              <a:t> </a:t>
            </a:r>
            <a:r>
              <a:rPr lang="en-US" dirty="0" err="1"/>
              <a:t>formálně</a:t>
            </a:r>
            <a:r>
              <a:rPr lang="en-US" dirty="0"/>
              <a:t> v </a:t>
            </a:r>
            <a:r>
              <a:rPr lang="en-US" dirty="0" err="1"/>
              <a:t>březnu</a:t>
            </a:r>
            <a:r>
              <a:rPr lang="en-US" dirty="0"/>
              <a:t> 2013.</a:t>
            </a:r>
          </a:p>
          <a:p>
            <a:pPr lvl="1"/>
            <a:r>
              <a:rPr lang="en-US" dirty="0"/>
              <a:t>22 </a:t>
            </a:r>
            <a:r>
              <a:rPr lang="en-US" dirty="0" err="1"/>
              <a:t>kol</a:t>
            </a:r>
            <a:r>
              <a:rPr lang="en-US" dirty="0"/>
              <a:t> v </a:t>
            </a:r>
            <a:r>
              <a:rPr lang="en-US" dirty="0" err="1"/>
              <a:t>Ženevě</a:t>
            </a:r>
            <a:endParaRPr lang="en-US" dirty="0"/>
          </a:p>
          <a:p>
            <a:pPr lvl="1"/>
            <a:r>
              <a:rPr lang="en-US" dirty="0" err="1"/>
              <a:t>Žádná</a:t>
            </a:r>
            <a:r>
              <a:rPr lang="en-US" dirty="0"/>
              <a:t> </a:t>
            </a:r>
            <a:r>
              <a:rPr lang="en-US" dirty="0" err="1"/>
              <a:t>lhůta</a:t>
            </a:r>
            <a:r>
              <a:rPr lang="en-US" dirty="0"/>
              <a:t> pro </a:t>
            </a:r>
            <a:r>
              <a:rPr lang="en-US" dirty="0" err="1"/>
              <a:t>ukončení</a:t>
            </a:r>
            <a:r>
              <a:rPr lang="en-US" dirty="0"/>
              <a:t> </a:t>
            </a:r>
            <a:r>
              <a:rPr lang="en-US" dirty="0" err="1"/>
              <a:t>rozhovorů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132793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Výsledek obrázku pro WTO">
            <a:extLst>
              <a:ext uri="{FF2B5EF4-FFF2-40B4-BE49-F238E27FC236}">
                <a16:creationId xmlns:a16="http://schemas.microsoft.com/office/drawing/2014/main" xmlns="" id="{9B59B22B-DED2-4B50-9A6E-AA7F6F1555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04864"/>
            <a:ext cx="8522193" cy="253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813994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F00CB03-904D-4097-B845-87781C92F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WTO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FCD3114-39C2-479B-9283-F91715AD41A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94795" y="1899776"/>
            <a:ext cx="7989752" cy="497056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Světová obchodní organizace (WTO) je jediná celosvětová mezinárodní organizace zabývající se pravidly obchodu mezi národy.</a:t>
            </a:r>
          </a:p>
          <a:p>
            <a:r>
              <a:rPr lang="cs-CZ" dirty="0"/>
              <a:t>Cílem je pomoci výrobcům zboží a služeb, vývozcům a dovozcům podnikat.</a:t>
            </a:r>
          </a:p>
          <a:p>
            <a:r>
              <a:rPr lang="cs-CZ" dirty="0"/>
              <a:t>WTO je řízena členskými státy.</a:t>
            </a:r>
          </a:p>
          <a:p>
            <a:r>
              <a:rPr lang="cs-CZ" dirty="0"/>
              <a:t>Umístění: Ženeva, Švýcarsko </a:t>
            </a:r>
          </a:p>
          <a:p>
            <a:r>
              <a:rPr lang="cs-CZ" dirty="0"/>
              <a:t>Založeno: 1. ledna 1995 - dříve GATT (Všeobecná dohoda o clech a obchodu) Vytvořeno: Uruguayské kolo jednání (1986-94) </a:t>
            </a:r>
          </a:p>
          <a:p>
            <a:r>
              <a:rPr lang="cs-CZ" dirty="0"/>
              <a:t>Členství: 164 zemí</a:t>
            </a:r>
          </a:p>
          <a:p>
            <a:r>
              <a:rPr lang="cs-CZ" dirty="0"/>
              <a:t>Funkce: Správa obchodních dohod WTO,  fórum pro obchodní jednání, řešení obchodních sporů, monitorování národních obchodních politik, technická pomoc a školení pro rozvojové země, spolupráce s dalšími mezinárodními </a:t>
            </a:r>
            <a:r>
              <a:rPr lang="cs-CZ" dirty="0" smtClean="0"/>
              <a:t>organizacemi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235483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a liberalizace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EU jako "šampión multilateralismu„</a:t>
            </a:r>
          </a:p>
          <a:p>
            <a:r>
              <a:rPr lang="cs-CZ" dirty="0"/>
              <a:t>"Vše kromě zbraní" - preferenční přístup k 48 nejméně rozvinutým zemím</a:t>
            </a:r>
          </a:p>
          <a:p>
            <a:pPr lvl="1"/>
            <a:r>
              <a:rPr lang="cs-CZ" dirty="0"/>
              <a:t>poskytuje úplný bezcelní a </a:t>
            </a:r>
            <a:r>
              <a:rPr lang="cs-CZ" dirty="0" err="1"/>
              <a:t>bezkvótový</a:t>
            </a:r>
            <a:r>
              <a:rPr lang="cs-CZ" dirty="0"/>
              <a:t> přístup na jednotný trh EU pro všechny produkty (kromě zbraní).</a:t>
            </a:r>
          </a:p>
          <a:p>
            <a:r>
              <a:rPr lang="cs-CZ" dirty="0"/>
              <a:t>CAP jako stále velký problém - velmi těžké vyřešit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281749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2ADC50D-A379-4C48-BDC3-2DB684FAC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Spory před WTO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82DBC69-8FF4-4A90-B9B8-2A0D4D9F7D0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Řešení obchodních sporů je jednou z hlavních činností WTO.</a:t>
            </a:r>
          </a:p>
          <a:p>
            <a:r>
              <a:rPr lang="cs-CZ" dirty="0"/>
              <a:t>Spor se objevuje tehdy, když se členská vláda domnívá, že další členská vláda porušuje dohodu nebo závazky WTO</a:t>
            </a:r>
          </a:p>
          <a:p>
            <a:r>
              <a:rPr lang="cs-CZ" dirty="0"/>
              <a:t>Od roku 1995 přes 500 sporů</a:t>
            </a:r>
          </a:p>
          <a:p>
            <a:r>
              <a:rPr lang="cs-CZ" dirty="0"/>
              <a:t>EU často žalobce a žalovaný</a:t>
            </a:r>
          </a:p>
          <a:p>
            <a:r>
              <a:rPr lang="cs-CZ" dirty="0"/>
              <a:t>https://www.wto.org/english/tratop_e/dispu_e/dispu_e.htm</a:t>
            </a:r>
          </a:p>
        </p:txBody>
      </p:sp>
    </p:spTree>
    <p:extLst>
      <p:ext uri="{BB962C8B-B14F-4D97-AF65-F5344CB8AC3E}">
        <p14:creationId xmlns:p14="http://schemas.microsoft.com/office/powerpoint/2010/main" xmlns="" val="9846603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651A4D4-EEFB-45DE-9D19-D1BB24442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Banánové války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174D579-118A-4592-BE02-DC1E1ED77DE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Unie chtěla ochránit malé pěstitele v bývalých koloniích v Africe a </a:t>
            </a:r>
            <a:r>
              <a:rPr lang="cs-CZ" dirty="0" err="1"/>
              <a:t>Karabiku</a:t>
            </a:r>
            <a:r>
              <a:rPr lang="cs-CZ" dirty="0"/>
              <a:t>.</a:t>
            </a:r>
          </a:p>
          <a:p>
            <a:r>
              <a:rPr lang="cs-CZ" dirty="0"/>
              <a:t>2012 - Zástupci EU a deseti latinskoamerických zemí (Brazílie, Kolumbie, </a:t>
            </a:r>
            <a:r>
              <a:rPr lang="cs-CZ" dirty="0" err="1"/>
              <a:t>Costa</a:t>
            </a:r>
            <a:r>
              <a:rPr lang="cs-CZ" dirty="0"/>
              <a:t> </a:t>
            </a:r>
            <a:r>
              <a:rPr lang="cs-CZ" dirty="0" err="1"/>
              <a:t>Rica</a:t>
            </a:r>
            <a:r>
              <a:rPr lang="cs-CZ" dirty="0"/>
              <a:t>, Ekvádor, Guatemala, Honduras, Mexiko, Nikaragua, Panama, Venezuela) podepsali dohodu, která ukončila dvě dekády trvající spor o výši dovozních cel EU na banány. 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965859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Výsledek obrázku pro G 20">
            <a:extLst>
              <a:ext uri="{FF2B5EF4-FFF2-40B4-BE49-F238E27FC236}">
                <a16:creationId xmlns:a16="http://schemas.microsoft.com/office/drawing/2014/main" xmlns="" id="{5D32CAA2-1624-46CB-8B2A-C9DDC2AF0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96752"/>
            <a:ext cx="7996770" cy="5324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596818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45914" y="1988840"/>
            <a:ext cx="7989752" cy="4629997"/>
          </a:xfrm>
        </p:spPr>
        <p:txBody>
          <a:bodyPr>
            <a:normAutofit/>
          </a:bodyPr>
          <a:lstStyle/>
          <a:p>
            <a:r>
              <a:rPr lang="cs-CZ" dirty="0"/>
              <a:t>20 hlavních ekonomik na světě</a:t>
            </a:r>
          </a:p>
          <a:p>
            <a:r>
              <a:rPr lang="cs-CZ" dirty="0"/>
              <a:t>Od roku 2009 nahrazuje skupinu G8 jako hlavní ekonomickou radu důležitých ekonomik</a:t>
            </a:r>
          </a:p>
          <a:p>
            <a:r>
              <a:rPr lang="cs-CZ" dirty="0"/>
              <a:t>19 zemí plus EU</a:t>
            </a:r>
          </a:p>
          <a:p>
            <a:r>
              <a:rPr lang="cs-CZ" dirty="0"/>
              <a:t>EU je jediným nestátním účastníkem mezi nejvýkonnějšími ekonomikami světa.</a:t>
            </a:r>
          </a:p>
          <a:p>
            <a:r>
              <a:rPr lang="cs-CZ" dirty="0"/>
              <a:t>EU častěji nechává své členy mluvit, raději koordinuje pozice a zastupuje zájmy zemí v bloku, které nemají místo</a:t>
            </a:r>
          </a:p>
          <a:p>
            <a:r>
              <a:rPr lang="cs-CZ" dirty="0" smtClean="0"/>
              <a:t>Různící se pohledy EU, USA, Čína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98208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jako globální aktér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81192" y="2228003"/>
            <a:ext cx="8311288" cy="4629997"/>
          </a:xfrm>
        </p:spPr>
        <p:txBody>
          <a:bodyPr>
            <a:normAutofit/>
          </a:bodyPr>
          <a:lstStyle/>
          <a:p>
            <a:r>
              <a:rPr lang="cs-CZ" dirty="0"/>
              <a:t>V roce 2007 představovala EU 30 % světového HDP</a:t>
            </a:r>
          </a:p>
          <a:p>
            <a:endParaRPr lang="cs-CZ" dirty="0"/>
          </a:p>
          <a:p>
            <a:r>
              <a:rPr lang="cs-CZ" dirty="0"/>
              <a:t>V roce 2010 to bylo pouze 25,8 % světového HDP</a:t>
            </a:r>
          </a:p>
          <a:p>
            <a:r>
              <a:rPr lang="cs-CZ" dirty="0" smtClean="0"/>
              <a:t>V současné době poměrně malý růst</a:t>
            </a:r>
            <a:endParaRPr lang="cs-CZ" dirty="0"/>
          </a:p>
          <a:p>
            <a:endParaRPr lang="cs-CZ" dirty="0"/>
          </a:p>
          <a:p>
            <a:r>
              <a:rPr lang="cs-CZ" dirty="0"/>
              <a:t>Roční míra růstu v EU dosáhla v průměru 1,72 % od roku 1996 do roku 2017,</a:t>
            </a:r>
          </a:p>
          <a:p>
            <a:r>
              <a:rPr lang="cs-CZ" dirty="0"/>
              <a:t>Nejvyšší + 4,60 % ve druhém čtvrtletí roku 2000</a:t>
            </a:r>
          </a:p>
          <a:p>
            <a:r>
              <a:rPr lang="cs-CZ" dirty="0"/>
              <a:t>V prvním čtvrtletí 2009 EU dosáhla rekordního poklesu -5,40 %</a:t>
            </a:r>
          </a:p>
        </p:txBody>
      </p:sp>
    </p:spTree>
    <p:extLst>
      <p:ext uri="{BB962C8B-B14F-4D97-AF65-F5344CB8AC3E}">
        <p14:creationId xmlns:p14="http://schemas.microsoft.com/office/powerpoint/2010/main" xmlns="" val="2482300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69DAB3F-5E89-4DC6-AC11-668E73856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- Obchod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31E29AE5-13FF-4340-A3FC-785C55F399F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3528" y="1916832"/>
            <a:ext cx="8496944" cy="4441357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EU je největším obchodním partnerem pro 59 zemí – Čína má 37 a USA 23.</a:t>
            </a:r>
          </a:p>
          <a:p>
            <a:r>
              <a:rPr lang="cs-CZ" dirty="0"/>
              <a:t>S 7% světové populace představuje obchod se zbytkem světa okolo 20% celosvětového vývozu a dovozu.</a:t>
            </a:r>
          </a:p>
          <a:p>
            <a:r>
              <a:rPr lang="cs-CZ" dirty="0"/>
              <a:t>Více než 62% celkového obchodu EU se uskutečňuje s ostatními zeměmi EU.</a:t>
            </a:r>
          </a:p>
          <a:p>
            <a:r>
              <a:rPr lang="cs-CZ" dirty="0"/>
              <a:t>EU je jedním z největších světových hráčů mezinárodního obchodu vedle USA a Číny.</a:t>
            </a:r>
          </a:p>
          <a:p>
            <a:r>
              <a:rPr lang="cs-CZ" dirty="0"/>
              <a:t>V roce 2014 se vývoz zboží EU rovnal 15,0 % celosvětové hodnoty.  V roce 2014 - 1. Čína (15,5%), 2. EU 3. USA (12,2%) – </a:t>
            </a:r>
          </a:p>
          <a:p>
            <a:pPr marL="0" indent="0">
              <a:buNone/>
            </a:pPr>
            <a:r>
              <a:rPr lang="cs-CZ" dirty="0"/>
              <a:t>X</a:t>
            </a:r>
          </a:p>
          <a:p>
            <a:r>
              <a:rPr lang="cs-CZ" dirty="0"/>
              <a:t>USA měly větší podíl světového dovozu (15,9 %), EU (14,8 %), Číny (12,9 %).</a:t>
            </a:r>
          </a:p>
        </p:txBody>
      </p:sp>
    </p:spTree>
    <p:extLst>
      <p:ext uri="{BB962C8B-B14F-4D97-AF65-F5344CB8AC3E}">
        <p14:creationId xmlns:p14="http://schemas.microsoft.com/office/powerpoint/2010/main" xmlns="" val="3091789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0DB27F2-2731-4D25-B59B-6D04D0746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Globální systém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305360F-D2D0-4B9C-862E-DC17632A19E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1192" y="2060848"/>
            <a:ext cx="8383296" cy="424847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Světová obchodní organizace (WTO)</a:t>
            </a:r>
          </a:p>
          <a:p>
            <a:r>
              <a:rPr lang="cs-CZ" dirty="0"/>
              <a:t>Pravidla WTO pomáhají při otevření obchodních dohod mezi zeměmi.</a:t>
            </a:r>
          </a:p>
          <a:p>
            <a:endParaRPr lang="cs-CZ" dirty="0"/>
          </a:p>
          <a:p>
            <a:r>
              <a:rPr lang="cs-CZ" dirty="0"/>
              <a:t>Obchodní politika EU se provádí výhradně na úrovni EU - Komise jedná jménem EU v rámci pravidel WTO</a:t>
            </a:r>
          </a:p>
          <a:p>
            <a:r>
              <a:rPr lang="cs-CZ" dirty="0"/>
              <a:t>Komise úzce spolupracuje s vnitrostátními vládami a Evropským parlamentem.</a:t>
            </a:r>
          </a:p>
          <a:p>
            <a:r>
              <a:rPr lang="cs-CZ" dirty="0"/>
              <a:t>Cílem obchodní politiky EU je budovat spravedlivé a otevřené území.</a:t>
            </a:r>
          </a:p>
          <a:p>
            <a:r>
              <a:rPr lang="cs-CZ" dirty="0"/>
              <a:t>Hlavním cílem je podpora globálního systému a přizpůsobení se celosvětovým změnám.</a:t>
            </a:r>
          </a:p>
        </p:txBody>
      </p:sp>
    </p:spTree>
    <p:extLst>
      <p:ext uri="{BB962C8B-B14F-4D97-AF65-F5344CB8AC3E}">
        <p14:creationId xmlns:p14="http://schemas.microsoft.com/office/powerpoint/2010/main" xmlns="" val="31261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F8BA5B6-A62D-4AB1-A86B-DFB43BB02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Volný trh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99A902B-D279-4EA2-A98C-08E62A1D54B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Otevřený trh podporuje větší hospodářský růst a lepší pracovní místa.</a:t>
            </a:r>
          </a:p>
          <a:p>
            <a:r>
              <a:rPr lang="cs-CZ" dirty="0"/>
              <a:t>Liberalizace obchodu vytváří další příležitosti pro inovace a silnější růst produktivity.</a:t>
            </a:r>
          </a:p>
          <a:p>
            <a:r>
              <a:rPr lang="cs-CZ" dirty="0"/>
              <a:t>Přínosy volného obchodu:</a:t>
            </a:r>
          </a:p>
          <a:p>
            <a:pPr lvl="1"/>
            <a:r>
              <a:rPr lang="cs-CZ" dirty="0"/>
              <a:t>nižší ceny,</a:t>
            </a:r>
          </a:p>
          <a:p>
            <a:pPr lvl="1"/>
            <a:r>
              <a:rPr lang="cs-CZ" dirty="0"/>
              <a:t>větší výběr pro spotřebitele,</a:t>
            </a:r>
          </a:p>
          <a:p>
            <a:pPr lvl="1"/>
            <a:r>
              <a:rPr lang="cs-CZ" dirty="0"/>
              <a:t>dovážené potraviny, spotřební zboží a komponenty pro výrobky se stávají levnějšími.</a:t>
            </a:r>
          </a:p>
        </p:txBody>
      </p:sp>
    </p:spTree>
    <p:extLst>
      <p:ext uri="{BB962C8B-B14F-4D97-AF65-F5344CB8AC3E}">
        <p14:creationId xmlns:p14="http://schemas.microsoft.com/office/powerpoint/2010/main" xmlns="" val="555639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7CB77D-2AD9-4636-A38E-BD21271F3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obchod se zbožím, sezónně očištěný,  v miliardách eur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xmlns="" id="{ADD910AE-FC57-4998-BE94-EE606411A36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5773" y="2276872"/>
            <a:ext cx="8105171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60170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EF75E57-51FA-44E4-858F-0AA1F53E4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 se zbožím v eurozóně,  import/export,  v miliardách eur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xmlns="" id="{3F0CEFDB-9914-49A1-A8BB-C09F6DE28143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81150" y="2852102"/>
            <a:ext cx="5219700" cy="2369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378650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2605</TotalTime>
  <Words>1554</Words>
  <Application>Microsoft Office PowerPoint</Application>
  <PresentationFormat>Předvádění na obrazovce (4:3)</PresentationFormat>
  <Paragraphs>190</Paragraphs>
  <Slides>38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Arkýř</vt:lpstr>
      <vt:lpstr>EU ve Světové ekonomice </vt:lpstr>
      <vt:lpstr>EU a hospodářství</vt:lpstr>
      <vt:lpstr>Proč potřebujeme obchodní politiku?</vt:lpstr>
      <vt:lpstr>EU jako globální aktér</vt:lpstr>
      <vt:lpstr>EU - Obchod</vt:lpstr>
      <vt:lpstr>Globální systém</vt:lpstr>
      <vt:lpstr>Volný trh</vt:lpstr>
      <vt:lpstr>Mezinárodní obchod se zbožím, sezónně očištěný,  v miliardách eur</vt:lpstr>
      <vt:lpstr>obchod se zbožím v eurozóně,  import/export,  v miliardách eur</vt:lpstr>
      <vt:lpstr>obchod se zbožím v EU-28,  import/export,  v miliardách eur</vt:lpstr>
      <vt:lpstr>Míra růstu HDP - EU a USA</vt:lpstr>
      <vt:lpstr>Snímek 12</vt:lpstr>
      <vt:lpstr>Roční míra růstu HDP Evropské unie v letech 1996 - 2017</vt:lpstr>
      <vt:lpstr>Snímek 14</vt:lpstr>
      <vt:lpstr>Pozice EU ve světové ekonomice</vt:lpstr>
      <vt:lpstr>Hlavní obchodní partneři 2017</vt:lpstr>
      <vt:lpstr>Snímek 17</vt:lpstr>
      <vt:lpstr>Snímek 18</vt:lpstr>
      <vt:lpstr>Historický vývoj</vt:lpstr>
      <vt:lpstr>Jak je obchodní politika vytvářena?</vt:lpstr>
      <vt:lpstr>Instituce </vt:lpstr>
      <vt:lpstr>Obchodní politika EU</vt:lpstr>
      <vt:lpstr>Lisabonská smlouva</vt:lpstr>
      <vt:lpstr>Policy-making – ve zkratce</vt:lpstr>
      <vt:lpstr>Obchodní politika</vt:lpstr>
      <vt:lpstr>Instrumenty obchodní politiky</vt:lpstr>
      <vt:lpstr>Obchodní dohody</vt:lpstr>
      <vt:lpstr>Trade for All – strategie EU</vt:lpstr>
      <vt:lpstr>Snímek 29</vt:lpstr>
      <vt:lpstr>CETA</vt:lpstr>
      <vt:lpstr>TiSA</vt:lpstr>
      <vt:lpstr>Snímek 32</vt:lpstr>
      <vt:lpstr>WTO</vt:lpstr>
      <vt:lpstr>EU a liberalizace</vt:lpstr>
      <vt:lpstr>Spory před WTO</vt:lpstr>
      <vt:lpstr>Banánové války</vt:lpstr>
      <vt:lpstr>Snímek 37</vt:lpstr>
      <vt:lpstr>G20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Martin</cp:lastModifiedBy>
  <cp:revision>117</cp:revision>
  <dcterms:created xsi:type="dcterms:W3CDTF">2014-03-16T11:05:58Z</dcterms:created>
  <dcterms:modified xsi:type="dcterms:W3CDTF">2018-12-06T12:54:04Z</dcterms:modified>
</cp:coreProperties>
</file>