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4" r:id="rId2"/>
    <p:sldId id="349" r:id="rId3"/>
    <p:sldId id="551" r:id="rId4"/>
    <p:sldId id="553" r:id="rId5"/>
    <p:sldId id="558" r:id="rId6"/>
    <p:sldId id="548" r:id="rId7"/>
    <p:sldId id="549" r:id="rId8"/>
    <p:sldId id="559" r:id="rId9"/>
    <p:sldId id="560" r:id="rId10"/>
    <p:sldId id="550" r:id="rId11"/>
    <p:sldId id="552" r:id="rId12"/>
    <p:sldId id="554" r:id="rId13"/>
    <p:sldId id="555" r:id="rId14"/>
    <p:sldId id="556" r:id="rId15"/>
    <p:sldId id="417" r:id="rId16"/>
    <p:sldId id="5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58" autoAdjust="0"/>
  </p:normalViewPr>
  <p:slideViewPr>
    <p:cSldViewPr>
      <p:cViewPr varScale="1">
        <p:scale>
          <a:sx n="82" d="100"/>
          <a:sy n="82" d="100"/>
        </p:scale>
        <p:origin x="160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9614-8CF4-46DC-8015-2E0B2D56D8B7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B6D54-D49A-4FD5-B690-340D8EA85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1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D7C3-9EE4-4348-8633-BE6E9E33FBF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7698" y="533400"/>
            <a:ext cx="7473559" cy="1676694"/>
          </a:xfrm>
        </p:spPr>
        <p:txBody>
          <a:bodyPr>
            <a:noAutofit/>
          </a:bodyPr>
          <a:lstStyle/>
          <a:p>
            <a:pPr algn="r"/>
            <a:r>
              <a:rPr lang="en-US" sz="3600" b="1" dirty="0"/>
              <a:t>Foundations </a:t>
            </a:r>
            <a:r>
              <a:rPr lang="en-US" sz="3600" b="1" i="1" dirty="0"/>
              <a:t>for</a:t>
            </a:r>
            <a:r>
              <a:rPr lang="en-US" sz="3600" b="1" dirty="0"/>
              <a:t> Sustainability</a:t>
            </a:r>
            <a:endParaRPr lang="en-US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8095371" cy="19812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Brian D.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Fath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&amp; Dan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Fiscus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Fulbright Distinguished Chair, Masaryk University, Brno, Czech Republic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Professor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Towson University, Maryland, USA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Senior Research Scholar, International Institute for Applied Systems Analysis, Austria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" y="897590"/>
            <a:ext cx="2706167" cy="33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to business management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54" y="1752600"/>
            <a:ext cx="80318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22647"/>
            <a:ext cx="8229600" cy="5397153"/>
          </a:xfrm>
        </p:spPr>
        <p:txBody>
          <a:bodyPr>
            <a:normAutofit/>
          </a:bodyPr>
          <a:lstStyle/>
          <a:p>
            <a:r>
              <a:rPr lang="en-US" dirty="0"/>
              <a:t>No organism is separate from its surroundings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Hyperset</a:t>
            </a:r>
            <a:r>
              <a:rPr lang="en-US" dirty="0" smtClean="0"/>
              <a:t> </a:t>
            </a:r>
            <a:r>
              <a:rPr lang="en-US" dirty="0" smtClean="0"/>
              <a:t>formulation</a:t>
            </a:r>
          </a:p>
          <a:p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152400" y="58674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life–environment 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marL="109728"/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{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environment{ecosystems{organisms{environment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}}}}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371600"/>
            <a:ext cx="4838700" cy="3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29260"/>
            <a:ext cx="3352800" cy="55165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“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landscape</a:t>
            </a:r>
            <a:r>
              <a:rPr lang="en-US" dirty="0" smtClean="0"/>
              <a:t> has </a:t>
            </a:r>
            <a:r>
              <a:rPr lang="en-US" dirty="0"/>
              <a:t>changed since the time your map was made, then by following it </a:t>
            </a:r>
            <a:r>
              <a:rPr lang="en-US" dirty="0" smtClean="0"/>
              <a:t>you may </a:t>
            </a:r>
            <a:r>
              <a:rPr lang="en-US" dirty="0"/>
              <a:t>end up somewhere you did not intend to go</a:t>
            </a:r>
            <a:r>
              <a:rPr lang="en-US" dirty="0" smtClean="0"/>
              <a:t>.”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52400"/>
            <a:ext cx="5528498" cy="647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course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being prepared and adaptive to changes </a:t>
            </a:r>
            <a:r>
              <a:rPr lang="en-US" dirty="0" smtClean="0"/>
              <a:t>that </a:t>
            </a:r>
            <a:r>
              <a:rPr lang="cs-CZ" dirty="0" err="1" smtClean="0"/>
              <a:t>inevitably</a:t>
            </a:r>
            <a:r>
              <a:rPr lang="cs-CZ" dirty="0" smtClean="0"/>
              <a:t> </a:t>
            </a:r>
            <a:r>
              <a:rPr lang="cs-CZ" dirty="0" err="1" smtClean="0"/>
              <a:t>come</a:t>
            </a:r>
            <a:endParaRPr lang="en-US" dirty="0" smtClean="0"/>
          </a:p>
          <a:p>
            <a:r>
              <a:rPr lang="en-US" dirty="0"/>
              <a:t>there is a right time to </a:t>
            </a:r>
            <a:r>
              <a:rPr lang="en-US" dirty="0" smtClean="0"/>
              <a:t>grow, but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always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616569"/>
            <a:ext cx="4125201" cy="3190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3700065"/>
            <a:ext cx="4572000" cy="30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cs-CZ" dirty="0" err="1" smtClean="0"/>
              <a:t>There</a:t>
            </a:r>
            <a:r>
              <a:rPr lang="en-US" dirty="0" smtClean="0"/>
              <a:t> is </a:t>
            </a:r>
            <a:r>
              <a:rPr lang="en-US" dirty="0"/>
              <a:t>no way to sustainability;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sustainability </a:t>
            </a:r>
            <a:r>
              <a:rPr lang="en-US" dirty="0"/>
              <a:t>is the way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267200"/>
            <a:ext cx="64770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61" y="202628"/>
            <a:ext cx="28575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226025"/>
            <a:ext cx="2887356" cy="22626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0600" y="152400"/>
            <a:ext cx="36576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4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Counter </a:t>
            </a:r>
            <a:r>
              <a:rPr lang="en-US" dirty="0"/>
              <a:t>argument – place matters, ours, not yours, role of nativism and tribalism in </a:t>
            </a:r>
            <a:r>
              <a:rPr lang="en-US" dirty="0" smtClean="0"/>
              <a:t>Sustainability</a:t>
            </a:r>
          </a:p>
          <a:p>
            <a:r>
              <a:rPr lang="en-US" dirty="0" smtClean="0"/>
              <a:t>Can you see the overlapping systems balanced across scales?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964224"/>
            <a:ext cx="3364523" cy="26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What does sustainability mean to you?</a:t>
            </a:r>
          </a:p>
          <a:p>
            <a:endParaRPr lang="en-US" dirty="0" smtClean="0"/>
          </a:p>
          <a:p>
            <a:r>
              <a:rPr lang="en-US" dirty="0" smtClean="0"/>
              <a:t>How is that different after reading the book?</a:t>
            </a:r>
          </a:p>
          <a:p>
            <a:endParaRPr lang="en-US" dirty="0" smtClean="0"/>
          </a:p>
          <a:p>
            <a:r>
              <a:rPr lang="en-US" dirty="0" smtClean="0"/>
              <a:t>What things could you do differently now?</a:t>
            </a:r>
          </a:p>
          <a:p>
            <a:endParaRPr lang="en-US" dirty="0" smtClean="0"/>
          </a:p>
          <a:p>
            <a:r>
              <a:rPr lang="en-US" dirty="0" smtClean="0"/>
              <a:t>What could the book do differently?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82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9: Sustainability: A goal for all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Your reaction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Have we made the case that our </a:t>
            </a:r>
            <a:r>
              <a:rPr lang="en-US" sz="2800" dirty="0" smtClean="0"/>
              <a:t>current view </a:t>
            </a:r>
            <a:r>
              <a:rPr lang="en-US" sz="2800" dirty="0" smtClean="0"/>
              <a:t>of discrete life imposes an </a:t>
            </a:r>
            <a:r>
              <a:rPr lang="en-US" sz="2800" dirty="0" smtClean="0"/>
              <a:t>‘us’ </a:t>
            </a:r>
            <a:r>
              <a:rPr lang="en-US" sz="2800" dirty="0" smtClean="0"/>
              <a:t>versus </a:t>
            </a:r>
            <a:r>
              <a:rPr lang="en-US" sz="2800" dirty="0" smtClean="0"/>
              <a:t>‘them’, </a:t>
            </a:r>
            <a:r>
              <a:rPr lang="en-US" sz="2800" dirty="0" smtClean="0"/>
              <a:t>and </a:t>
            </a:r>
            <a:r>
              <a:rPr lang="en-US" sz="2800" dirty="0" smtClean="0"/>
              <a:t>‘object’ </a:t>
            </a:r>
            <a:r>
              <a:rPr lang="en-US" sz="2800" dirty="0" smtClean="0"/>
              <a:t>versus </a:t>
            </a:r>
            <a:r>
              <a:rPr lang="en-US" sz="2800" dirty="0" smtClean="0"/>
              <a:t>‘subject’ </a:t>
            </a:r>
            <a:r>
              <a:rPr lang="en-US" sz="2800" dirty="0" smtClean="0"/>
              <a:t>fragmentation that makes it easier to not see the dependency we have on the environment and therefore degrade it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Is simply knowing this enough to change our behavior?</a:t>
            </a:r>
          </a:p>
        </p:txBody>
      </p:sp>
    </p:spTree>
    <p:extLst>
      <p:ext uri="{BB962C8B-B14F-4D97-AF65-F5344CB8AC3E}">
        <p14:creationId xmlns:p14="http://schemas.microsoft.com/office/powerpoint/2010/main" val="318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Life as the primary basis for value </a:t>
            </a:r>
            <a:endParaRPr lang="en-US" dirty="0" smtClean="0"/>
          </a:p>
          <a:p>
            <a:r>
              <a:rPr lang="en-US" dirty="0"/>
              <a:t>six founding principles of holistic Life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seven </a:t>
            </a:r>
            <a:r>
              <a:rPr lang="en-US" dirty="0"/>
              <a:t>Life lessons and methods developed from past work </a:t>
            </a:r>
            <a:endParaRPr lang="en-US" dirty="0" smtClean="0"/>
          </a:p>
          <a:p>
            <a:r>
              <a:rPr lang="en-US" dirty="0"/>
              <a:t>described several existing allied works and innovative leaders who are already implementing technology and applications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systemic environmental degradation we now experience has been </a:t>
            </a:r>
            <a:r>
              <a:rPr lang="en-US" dirty="0" smtClean="0"/>
              <a:t>caused largely </a:t>
            </a:r>
            <a:r>
              <a:rPr lang="en-US" dirty="0"/>
              <a:t>by the dominant mechanistic root metaphor at the heart of science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6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03437"/>
            <a:ext cx="8915400" cy="4525963"/>
          </a:xfrm>
        </p:spPr>
        <p:txBody>
          <a:bodyPr>
            <a:noAutofit/>
          </a:bodyPr>
          <a:lstStyle/>
          <a:p>
            <a:r>
              <a:rPr lang="en-US" sz="2800" dirty="0"/>
              <a:t>It is not a </a:t>
            </a:r>
            <a:r>
              <a:rPr lang="en-US" sz="2800" dirty="0" smtClean="0"/>
              <a:t>new discovery </a:t>
            </a:r>
            <a:r>
              <a:rPr lang="en-US" sz="2800" dirty="0"/>
              <a:t>that a functioning dialectic—where two sides continually oppose </a:t>
            </a:r>
            <a:r>
              <a:rPr lang="en-US" sz="2800" dirty="0" smtClean="0"/>
              <a:t>each other—can </a:t>
            </a:r>
            <a:r>
              <a:rPr lang="en-US" sz="2800" dirty="0"/>
              <a:t>be stable particularly when there is balance in ascendency of the </a:t>
            </a:r>
            <a:r>
              <a:rPr lang="en-US" sz="2800" dirty="0" smtClean="0"/>
              <a:t>two sides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environmental crisis is one manifestation of the asymmetric </a:t>
            </a:r>
            <a:r>
              <a:rPr lang="en-US" sz="2800" dirty="0" smtClean="0"/>
              <a:t>imbalance toward </a:t>
            </a:r>
            <a:r>
              <a:rPr lang="en-US" sz="2800" dirty="0" err="1"/>
              <a:t>Transcenders</a:t>
            </a:r>
            <a:r>
              <a:rPr lang="en-US" sz="2800" dirty="0"/>
              <a:t> and away from Sustainers, and toward reductionism </a:t>
            </a:r>
            <a:r>
              <a:rPr lang="en-US" sz="2800" dirty="0" smtClean="0"/>
              <a:t>away from </a:t>
            </a:r>
            <a:r>
              <a:rPr lang="en-US" sz="2800" dirty="0"/>
              <a:t>holism. </a:t>
            </a:r>
            <a:endParaRPr lang="en-US" sz="2800" dirty="0" smtClean="0"/>
          </a:p>
          <a:p>
            <a:r>
              <a:rPr lang="en-US" sz="2800" dirty="0" smtClean="0"/>
              <a:t>Our </a:t>
            </a:r>
            <a:r>
              <a:rPr lang="en-US" sz="2800" dirty="0"/>
              <a:t>book aims to reposition and stimulate the role of Sustainers </a:t>
            </a:r>
            <a:r>
              <a:rPr lang="en-US" sz="2800" dirty="0" smtClean="0"/>
              <a:t>and holism</a:t>
            </a:r>
            <a:r>
              <a:rPr lang="en-US" sz="2800" dirty="0"/>
              <a:t>, but not to eliminate the opposites.</a:t>
            </a:r>
            <a:endParaRPr lang="cs-CZ" sz="2800" dirty="0"/>
          </a:p>
        </p:txBody>
      </p:sp>
      <p:pic>
        <p:nvPicPr>
          <p:cNvPr id="1026" name="Picture 2" descr="https://edgecappartners.com/wp-content/uploads/2018/03/balance-154516_960_72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754" y="298682"/>
            <a:ext cx="2369215" cy="15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ek obrázku pro yin ya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315411"/>
            <a:ext cx="14478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Inter-being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into a flower, you can see that the flower is made of many </a:t>
            </a:r>
            <a:r>
              <a:rPr lang="en-US" dirty="0" smtClean="0"/>
              <a:t>elements that </a:t>
            </a:r>
            <a:r>
              <a:rPr lang="en-US" dirty="0"/>
              <a:t>we can call non-flower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Embodied</a:t>
            </a:r>
          </a:p>
          <a:p>
            <a:pPr lvl="1"/>
            <a:r>
              <a:rPr lang="en-US" dirty="0" smtClean="0"/>
              <a:t>Embedded</a:t>
            </a:r>
          </a:p>
          <a:p>
            <a:pPr lvl="1"/>
            <a:r>
              <a:rPr lang="en-US" dirty="0" smtClean="0"/>
              <a:t>Enfolded</a:t>
            </a:r>
          </a:p>
          <a:p>
            <a:pPr lvl="1"/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667000"/>
            <a:ext cx="3124200" cy="312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8674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life–environment 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marL="109728"/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{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environment{ecosystems{organisms{environment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}}}}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place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3962399"/>
          </a:xfrm>
        </p:spPr>
        <p:txBody>
          <a:bodyPr/>
          <a:lstStyle/>
          <a:p>
            <a:r>
              <a:rPr lang="en-US" dirty="0" smtClean="0"/>
              <a:t>Protection and investment in place</a:t>
            </a:r>
          </a:p>
          <a:p>
            <a:r>
              <a:rPr lang="en-US" dirty="0" smtClean="0"/>
              <a:t>Finding the balance of </a:t>
            </a:r>
            <a:r>
              <a:rPr lang="en-US" dirty="0" smtClean="0"/>
              <a:t>what </a:t>
            </a:r>
            <a:r>
              <a:rPr lang="en-US" dirty="0" smtClean="0"/>
              <a:t>the environment offers: sustaining (and enhancing) those flows</a:t>
            </a:r>
          </a:p>
          <a:p>
            <a:endParaRPr lang="en-US" dirty="0"/>
          </a:p>
          <a:p>
            <a:r>
              <a:rPr lang="en-US" dirty="0" smtClean="0"/>
              <a:t>Geography of Nowhere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717439"/>
            <a:ext cx="2838450" cy="212883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581399"/>
            <a:ext cx="4248150" cy="32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cycle – growth, conservation, disruption, reorganization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133600"/>
            <a:ext cx="6916039" cy="45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Key features of success </a:t>
            </a:r>
            <a:br>
              <a:rPr lang="en-US" sz="4000" dirty="0" smtClean="0"/>
            </a:br>
            <a:r>
              <a:rPr lang="en-US" sz="4000" dirty="0" smtClean="0"/>
              <a:t>(entry points)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90942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Capacity to grow (r)</a:t>
            </a:r>
          </a:p>
          <a:p>
            <a:pPr marL="865188" lvl="1" indent="-114300">
              <a:buNone/>
            </a:pPr>
            <a:r>
              <a:rPr lang="en-US" sz="2400" dirty="0" smtClean="0"/>
              <a:t>	* Activation energy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2" descr="http://openlandscapes.zalf.de/ImagesWiki/Fig2_adaptive_cyc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183" y="878189"/>
            <a:ext cx="2692199" cy="21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6615742" y="2446648"/>
            <a:ext cx="248921" cy="248921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Explosion 1 8"/>
          <p:cNvSpPr/>
          <p:nvPr/>
        </p:nvSpPr>
        <p:spPr>
          <a:xfrm>
            <a:off x="6218611" y="2180501"/>
            <a:ext cx="248921" cy="248921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Explosion 1 9"/>
          <p:cNvSpPr/>
          <p:nvPr/>
        </p:nvSpPr>
        <p:spPr>
          <a:xfrm>
            <a:off x="7309294" y="1334098"/>
            <a:ext cx="248921" cy="248921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Explosion 1 10"/>
          <p:cNvSpPr/>
          <p:nvPr/>
        </p:nvSpPr>
        <p:spPr>
          <a:xfrm>
            <a:off x="7784304" y="1583019"/>
            <a:ext cx="248921" cy="248921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04799" y="2757742"/>
            <a:ext cx="8686801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>
                <a:latin typeface="+mn-lt"/>
              </a:rPr>
              <a:t>Capacity to develop (</a:t>
            </a:r>
            <a:r>
              <a:rPr lang="en-US" sz="2800" dirty="0" smtClean="0">
                <a:latin typeface="+mn-lt"/>
              </a:rPr>
              <a:t>K)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latin typeface="+mn-lt"/>
              </a:rPr>
              <a:t>* Self </a:t>
            </a:r>
            <a:r>
              <a:rPr lang="en-US" dirty="0">
                <a:latin typeface="+mn-lt"/>
              </a:rPr>
              <a:t>organized to store information and capital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799" y="3943662"/>
            <a:ext cx="7463698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>
                <a:latin typeface="+mn-lt"/>
              </a:rPr>
              <a:t>Capacity to survive </a:t>
            </a:r>
            <a:r>
              <a:rPr lang="en-US" sz="2800" dirty="0" smtClean="0">
                <a:latin typeface="+mn-lt"/>
              </a:rPr>
              <a:t>(</a:t>
            </a:r>
            <a:r>
              <a:rPr lang="el-GR" sz="2800" dirty="0" smtClean="0">
                <a:latin typeface="+mn-lt"/>
              </a:rPr>
              <a:t>Ω</a:t>
            </a:r>
            <a:r>
              <a:rPr lang="en-US" sz="2800" dirty="0" smtClean="0">
                <a:latin typeface="+mn-lt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* </a:t>
            </a:r>
            <a:r>
              <a:rPr lang="en-US" sz="2400" dirty="0" smtClean="0">
                <a:latin typeface="+mn-lt"/>
              </a:rPr>
              <a:t>Improvise </a:t>
            </a:r>
            <a:r>
              <a:rPr lang="en-US" sz="2400" dirty="0">
                <a:latin typeface="+mn-lt"/>
              </a:rPr>
              <a:t>to maintain vital functions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799" y="5129582"/>
            <a:ext cx="6012607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>
                <a:latin typeface="+mn-lt"/>
              </a:rPr>
              <a:t>Capacity to renew (</a:t>
            </a:r>
            <a:r>
              <a:rPr lang="el-GR" sz="2800" dirty="0">
                <a:latin typeface="+mn-lt"/>
              </a:rPr>
              <a:t>α</a:t>
            </a:r>
            <a:r>
              <a:rPr lang="en-US" sz="2800" dirty="0">
                <a:latin typeface="+mn-lt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sz="2400" dirty="0" smtClean="0">
                <a:latin typeface="+mn-lt"/>
              </a:rPr>
              <a:t>	* Learn </a:t>
            </a:r>
            <a:r>
              <a:rPr lang="en-US" sz="2400" dirty="0">
                <a:latin typeface="+mn-lt"/>
              </a:rPr>
              <a:t>and forgive to reorient</a:t>
            </a:r>
          </a:p>
        </p:txBody>
      </p:sp>
    </p:spTree>
    <p:extLst>
      <p:ext uri="{BB962C8B-B14F-4D97-AF65-F5344CB8AC3E}">
        <p14:creationId xmlns:p14="http://schemas.microsoft.com/office/powerpoint/2010/main" val="31689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7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57474"/>
            <a:ext cx="9144000" cy="774720"/>
          </a:xfrm>
        </p:spPr>
        <p:txBody>
          <a:bodyPr/>
          <a:lstStyle/>
          <a:p>
            <a:r>
              <a:rPr lang="de-AT" dirty="0" err="1" smtClean="0"/>
              <a:t>Pathologies</a:t>
            </a:r>
            <a:r>
              <a:rPr lang="de-AT" dirty="0" smtClean="0"/>
              <a:t> in </a:t>
            </a:r>
            <a:r>
              <a:rPr lang="de-AT" dirty="0" err="1" smtClean="0"/>
              <a:t>succession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685800" y="1381010"/>
          <a:ext cx="7924799" cy="4501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569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Entry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Exit</a:t>
                      </a:r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83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r-stage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Poverty trap – no activation energy, no scaling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Overshooting</a:t>
                      </a:r>
                      <a:r>
                        <a:rPr lang="en-US" baseline="0" noProof="0" dirty="0" smtClean="0"/>
                        <a:t> („forever young“), relentless resource acquisition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647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K-stage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Lack of internal</a:t>
                      </a:r>
                      <a:r>
                        <a:rPr lang="en-US" baseline="0" noProof="0" dirty="0" smtClean="0"/>
                        <a:t> complexity (right buffers, redundancies, connections)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Perpetuation of status</a:t>
                      </a:r>
                      <a:r>
                        <a:rPr lang="en-US" baseline="0" noProof="0" dirty="0" smtClean="0"/>
                        <a:t> quo </a:t>
                      </a:r>
                      <a:r>
                        <a:rPr lang="en-US" noProof="0" dirty="0" smtClean="0"/>
                        <a:t>through cannibalism</a:t>
                      </a:r>
                      <a:endParaRPr lang="en-US" baseline="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Rigidity trap (</a:t>
                      </a:r>
                      <a:r>
                        <a:rPr lang="en-US" baseline="0" noProof="0" dirty="0" smtClean="0"/>
                        <a:t>loss of connection to the outside) 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569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+mn-lt"/>
                        </a:rPr>
                        <a:t>Ω</a:t>
                      </a:r>
                      <a:r>
                        <a:rPr lang="en-US" sz="1800" b="1" dirty="0" smtClean="0">
                          <a:latin typeface="+mn-lt"/>
                        </a:rPr>
                        <a:t>-stage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 smtClean="0"/>
                        <a:t>S</a:t>
                      </a:r>
                      <a:r>
                        <a:rPr lang="en-US" noProof="0" dirty="0" smtClean="0"/>
                        <a:t>ubsidize</a:t>
                      </a:r>
                      <a:r>
                        <a:rPr lang="en-US" baseline="0" noProof="0" dirty="0" smtClean="0"/>
                        <a:t> rigid systems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Inability to</a:t>
                      </a:r>
                      <a:r>
                        <a:rPr lang="en-US" baseline="0" noProof="0" dirty="0" smtClean="0"/>
                        <a:t> improvise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569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+mn-lt"/>
                        </a:rPr>
                        <a:t>α</a:t>
                      </a:r>
                      <a:r>
                        <a:rPr lang="en-US" sz="1800" b="1" dirty="0" smtClean="0">
                          <a:latin typeface="+mn-lt"/>
                        </a:rPr>
                        <a:t>-stage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Self-victimization mentality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Lack of direction</a:t>
                      </a:r>
                      <a:r>
                        <a:rPr lang="en-US" baseline="0" noProof="0" dirty="0" smtClean="0"/>
                        <a:t> (no scale, no new </a:t>
                      </a:r>
                      <a:r>
                        <a:rPr lang="en-US" baseline="0" noProof="0" dirty="0" err="1" smtClean="0"/>
                        <a:t>orientor</a:t>
                      </a:r>
                      <a:r>
                        <a:rPr lang="en-US" baseline="0" noProof="0" dirty="0" smtClean="0"/>
                        <a:t>)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Foundations for Sustainability</vt:lpstr>
      <vt:lpstr>Chapter 9: Sustainability: A goal for all</vt:lpstr>
      <vt:lpstr>Recap</vt:lpstr>
      <vt:lpstr>PowerPoint Presentation</vt:lpstr>
      <vt:lpstr>Inter-being</vt:lpstr>
      <vt:lpstr>Importance of place</vt:lpstr>
      <vt:lpstr>Adaptive cycle – growth, conservation, disruption, reorganization</vt:lpstr>
      <vt:lpstr>Key features of success  (entry points)</vt:lpstr>
      <vt:lpstr>Pathologies in succession</vt:lpstr>
      <vt:lpstr>Applied to business management</vt:lpstr>
      <vt:lpstr>PowerPoint Presentation</vt:lpstr>
      <vt:lpstr>PowerPoint Presentation</vt:lpstr>
      <vt:lpstr>Change the course</vt:lpstr>
      <vt:lpstr>PowerPoint Presentation</vt:lpstr>
      <vt:lpstr>Discussion questions</vt:lpstr>
      <vt:lpstr>Discussion questions</vt:lpstr>
    </vt:vector>
  </TitlesOfParts>
  <Company>Towson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Fath, Brian</dc:creator>
  <cp:lastModifiedBy>Brian D. Fath</cp:lastModifiedBy>
  <cp:revision>156</cp:revision>
  <dcterms:created xsi:type="dcterms:W3CDTF">2014-02-10T17:03:30Z</dcterms:created>
  <dcterms:modified xsi:type="dcterms:W3CDTF">2019-11-22T12:01:59Z</dcterms:modified>
</cp:coreProperties>
</file>