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862" r:id="rId3"/>
    <p:sldId id="307" r:id="rId4"/>
    <p:sldId id="308" r:id="rId5"/>
    <p:sldId id="299" r:id="rId6"/>
    <p:sldId id="261" r:id="rId7"/>
    <p:sldId id="258" r:id="rId8"/>
    <p:sldId id="273" r:id="rId9"/>
    <p:sldId id="274" r:id="rId10"/>
    <p:sldId id="846" r:id="rId11"/>
    <p:sldId id="854" r:id="rId12"/>
    <p:sldId id="257" r:id="rId13"/>
    <p:sldId id="859" r:id="rId14"/>
    <p:sldId id="260" r:id="rId15"/>
    <p:sldId id="268" r:id="rId16"/>
    <p:sldId id="855" r:id="rId17"/>
    <p:sldId id="861" r:id="rId18"/>
    <p:sldId id="810" r:id="rId19"/>
    <p:sldId id="808" r:id="rId20"/>
    <p:sldId id="857" r:id="rId21"/>
    <p:sldId id="858" r:id="rId22"/>
    <p:sldId id="807" r:id="rId23"/>
    <p:sldId id="809" r:id="rId24"/>
    <p:sldId id="804" r:id="rId25"/>
    <p:sldId id="803" r:id="rId26"/>
    <p:sldId id="848" r:id="rId27"/>
    <p:sldId id="735" r:id="rId28"/>
    <p:sldId id="737" r:id="rId29"/>
    <p:sldId id="853" r:id="rId30"/>
    <p:sldId id="395" r:id="rId31"/>
    <p:sldId id="843" r:id="rId32"/>
    <p:sldId id="269" r:id="rId33"/>
    <p:sldId id="283" r:id="rId34"/>
    <p:sldId id="364" r:id="rId35"/>
    <p:sldId id="297" r:id="rId36"/>
    <p:sldId id="869" r:id="rId37"/>
    <p:sldId id="870" r:id="rId38"/>
    <p:sldId id="871" r:id="rId39"/>
    <p:sldId id="875" r:id="rId40"/>
    <p:sldId id="863" r:id="rId41"/>
    <p:sldId id="865" r:id="rId42"/>
    <p:sldId id="866" r:id="rId43"/>
    <p:sldId id="867" r:id="rId44"/>
    <p:sldId id="868" r:id="rId45"/>
    <p:sldId id="849" r:id="rId46"/>
    <p:sldId id="264" r:id="rId47"/>
    <p:sldId id="860" r:id="rId48"/>
    <p:sldId id="85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FF"/>
    <a:srgbClr val="33CCFF"/>
    <a:srgbClr val="00FFF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12F8-B43D-4DDF-A92E-286AE9AE1D9B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A1B3-2477-4EDD-AF50-615994FB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54B22E-9735-4364-8416-0E429EF8C538}" type="datetime1">
              <a:rPr lang="en-US" smtClean="0"/>
              <a:t>10/17/2019</a:t>
            </a:fld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D8177A-034E-43FB-A496-C4262AD085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9F9C6-E77A-47FC-8BD1-57876CF10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D548E61-8563-48E1-B4AF-E39020D10CC0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7D7CD-D6C7-4836-A4E6-638C07EE35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3F03FB-E364-411A-A21A-B9A4659DE12A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87771E-6EC9-405C-9D82-23B48686EC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E99D4A-6CFC-4B85-A47A-1C9CE7B8B6BB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A6EBF-A714-4736-B335-03DFD6F6F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A9AA16-94B1-4906-8E68-BACBC5A536BE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1D41D0-06D8-4362-8465-52C10D5080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7803501-1767-4177-9124-42C20856CF73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C7EA-2B90-4842-AE97-EC5EC6486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CD21DD-9A81-470F-8E93-3B8DB6A3E81C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2F1CF2-254D-44DE-9076-169B0B0A87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BAB971-4DAB-40F4-A1F7-35B05055EA28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FCA80-7385-4779-B391-ED4E81FCAF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A33E9B-2BE1-4487-828F-C61827D6DB21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D5AB3-EDA9-489F-86BF-A0F852E2F0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4E9D13-4911-4D15-990E-C49477E0BD53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A3A7C-B9E9-449F-A11A-8F64A0F7F6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18B3A7-838E-4E85-8CD4-2F10514928F0}" type="datetime1">
              <a:rPr lang="en-US" smtClean="0"/>
              <a:t>10/17/2019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FD6AD32-0164-452E-8328-4689074C6E8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3D2C352E-5AA1-4EF5-A228-9A7005E8A09D}" type="datetime1">
              <a:rPr lang="en-US" smtClean="0"/>
              <a:t>10/17/2019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nr.maryland.gov/mdgpi/Pages/default.aspx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09&amp;v=oPO2-KCyFvc" TargetMode="External"/><Relationship Id="rId2" Type="http://schemas.openxmlformats.org/officeDocument/2006/relationships/hyperlink" Target="https://www.footprintcalculato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3200" b="1" dirty="0" smtClean="0"/>
              <a:t>Biophysical</a:t>
            </a:r>
            <a:r>
              <a:rPr lang="cs-CZ" sz="3200" b="1" dirty="0" smtClean="0"/>
              <a:t> </a:t>
            </a:r>
            <a:r>
              <a:rPr lang="en-US" sz="3200" b="1" dirty="0" smtClean="0"/>
              <a:t> Limits </a:t>
            </a:r>
            <a:r>
              <a:rPr lang="en-US" sz="3200" b="1" dirty="0"/>
              <a:t>to Growth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8305800" cy="2286000"/>
          </a:xfrm>
        </p:spPr>
        <p:txBody>
          <a:bodyPr/>
          <a:lstStyle/>
          <a:p>
            <a:r>
              <a:rPr lang="en-US" sz="3200" dirty="0"/>
              <a:t>Brian D. Fath</a:t>
            </a:r>
            <a:endParaRPr lang="en-US" sz="2800" dirty="0"/>
          </a:p>
          <a:p>
            <a:pPr marL="223838" indent="-223838"/>
            <a:r>
              <a:rPr lang="en-US" sz="2000" dirty="0"/>
              <a:t>Professor, Biology </a:t>
            </a:r>
            <a:r>
              <a:rPr lang="en-US" sz="2000" dirty="0" err="1"/>
              <a:t>Dept</a:t>
            </a:r>
            <a:r>
              <a:rPr lang="en-US" sz="2000" dirty="0"/>
              <a:t>, Towson University, USA</a:t>
            </a:r>
          </a:p>
          <a:p>
            <a:pPr marL="223838" indent="-223838"/>
            <a:r>
              <a:rPr lang="en-US" sz="2000" dirty="0"/>
              <a:t>Senior Research Scholar, IIASA, Austria</a:t>
            </a:r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Ecological Modelling</a:t>
            </a:r>
            <a:endParaRPr lang="en-US" sz="2000" dirty="0"/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Current Research in Environmental Sustainability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58200" cy="4489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783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www.nytimes.com/2016/08/07/upshot/were-in-a-low-growth-world-how-did-we-get-here.html?hp&amp;action=click&amp;pgtype=Homepage&amp;clickSource=story-heading&amp;module=first-column-region&amp;region=top-news&amp;WT.nav=top-news&amp;_r=0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8794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increasingly looks as if something fundamental is broken in the global growth machine — and that the usual menu of policies, like interest rate cuts and modest fiscal stimulus, aren’t up to the task of fixing it (though some well-devised policies could help).</a:t>
            </a:r>
          </a:p>
        </p:txBody>
      </p:sp>
      <p:sp>
        <p:nvSpPr>
          <p:cNvPr id="7" name="TextBox 6"/>
          <p:cNvSpPr txBox="1"/>
          <p:nvPr/>
        </p:nvSpPr>
        <p:spPr>
          <a:xfrm rot="20617933">
            <a:off x="508700" y="3569201"/>
            <a:ext cx="780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mention of natural resources or environment</a:t>
            </a:r>
          </a:p>
        </p:txBody>
      </p:sp>
    </p:spTree>
    <p:extLst>
      <p:ext uri="{BB962C8B-B14F-4D97-AF65-F5344CB8AC3E}">
        <p14:creationId xmlns:p14="http://schemas.microsoft.com/office/powerpoint/2010/main" val="40565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D1BA6-22E1-4BD8-8931-5A1B25CB3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64" y="2017395"/>
            <a:ext cx="6439536" cy="3622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25FA0-E34E-443B-8837-D7CA74C98187}"/>
              </a:ext>
            </a:extLst>
          </p:cNvPr>
          <p:cNvSpPr txBox="1"/>
          <p:nvPr/>
        </p:nvSpPr>
        <p:spPr>
          <a:xfrm>
            <a:off x="2057400" y="914400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Assumption error:</a:t>
            </a:r>
          </a:p>
          <a:p>
            <a:r>
              <a:rPr lang="en-US" sz="2400" dirty="0"/>
              <a:t>Economy as an isolated system</a:t>
            </a:r>
          </a:p>
        </p:txBody>
      </p:sp>
    </p:spTree>
    <p:extLst>
      <p:ext uri="{BB962C8B-B14F-4D97-AF65-F5344CB8AC3E}">
        <p14:creationId xmlns:p14="http://schemas.microsoft.com/office/powerpoint/2010/main" val="39728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02648-C7ED-427B-9BFF-B948B7464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68" y="1891221"/>
            <a:ext cx="3775970" cy="2410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487466-19F6-4BB1-92A2-CE9FC9DF847A}"/>
              </a:ext>
            </a:extLst>
          </p:cNvPr>
          <p:cNvGrpSpPr/>
          <p:nvPr/>
        </p:nvGrpSpPr>
        <p:grpSpPr>
          <a:xfrm>
            <a:off x="4572000" y="1328440"/>
            <a:ext cx="4228132" cy="3382464"/>
            <a:chOff x="3532410" y="1426290"/>
            <a:chExt cx="5127180" cy="4005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536B58-1E04-41BA-B713-25575E72C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10" y="1426290"/>
              <a:ext cx="5127180" cy="40054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CE0CB1-2D56-46E1-9ACC-6FC98BAA6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020" y="3135630"/>
              <a:ext cx="1368188" cy="76853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DB7C47-2CA7-423E-83DD-9283679186E5}"/>
              </a:ext>
            </a:extLst>
          </p:cNvPr>
          <p:cNvSpPr txBox="1"/>
          <p:nvPr/>
        </p:nvSpPr>
        <p:spPr>
          <a:xfrm>
            <a:off x="1371600" y="769203"/>
            <a:ext cx="4222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 better model:</a:t>
            </a:r>
          </a:p>
          <a:p>
            <a:r>
              <a:rPr lang="en-US" sz="2400" dirty="0"/>
              <a:t>Economy as an open system</a:t>
            </a:r>
          </a:p>
        </p:txBody>
      </p:sp>
    </p:spTree>
    <p:extLst>
      <p:ext uri="{BB962C8B-B14F-4D97-AF65-F5344CB8AC3E}">
        <p14:creationId xmlns:p14="http://schemas.microsoft.com/office/powerpoint/2010/main" val="4080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93A9-FFA2-4797-A210-EC4125D7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look back at the history recognizing limits</a:t>
            </a:r>
          </a:p>
        </p:txBody>
      </p:sp>
    </p:spTree>
    <p:extLst>
      <p:ext uri="{BB962C8B-B14F-4D97-AF65-F5344CB8AC3E}">
        <p14:creationId xmlns:p14="http://schemas.microsoft.com/office/powerpoint/2010/main" val="104660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612A-2E75-4838-AF7E-EDC7F7D1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Thomas Malthus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E2CF-FA1A-482F-BF52-12B6CEFA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Predicts eventually food and resources will run out as populations explode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C4CF1-50E8-4007-958C-46F57EEE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70229"/>
            <a:ext cx="4419600" cy="3230571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A7DD419-2852-486D-B00C-4DE551600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57151"/>
            <a:ext cx="247650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46D82-D646-473D-8D67-59781C83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2819400"/>
            <a:ext cx="2095500" cy="3724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BC4998-A864-4638-85F4-43254362F476}"/>
              </a:ext>
            </a:extLst>
          </p:cNvPr>
          <p:cNvSpPr/>
          <p:nvPr/>
        </p:nvSpPr>
        <p:spPr>
          <a:xfrm>
            <a:off x="7620000" y="61267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1798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22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314450"/>
            <a:ext cx="5829300" cy="10287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George Perkins Marsh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124200"/>
            <a:ext cx="7467600" cy="3086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“A certain measure of transformation of terrestrial surface, of suppression of natural, and stimulation of artificially modified productivity becomes necessary. This measure man has unfortunately exceeded.”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  <a:ea typeface="Arial Unicode MS" pitchFamily="34" charset="-128"/>
            </a:endParaRPr>
          </a:p>
          <a:p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“The ravages committed by man subvert the relations and destroy the balance which nature has established…; and she avenges herself upon the intruder by letting loose her destructive energies…”</a:t>
            </a:r>
          </a:p>
        </p:txBody>
      </p:sp>
      <p:pic>
        <p:nvPicPr>
          <p:cNvPr id="16388" name="Picture 5" descr="Image, Source: from print from LC-BH8201-49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410" y="524742"/>
            <a:ext cx="1525189" cy="22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images.amazon.com/images/P/0295983167.01._AA240_SCLZZZZZZZ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176"/>
            <a:ext cx="1600200" cy="24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E25C16-0647-43A1-8129-F55D3E92CE5A}"/>
              </a:ext>
            </a:extLst>
          </p:cNvPr>
          <p:cNvSpPr/>
          <p:nvPr/>
        </p:nvSpPr>
        <p:spPr>
          <a:xfrm>
            <a:off x="102473" y="25585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1864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>
                <a:latin typeface="Tahoma" panose="020B0604030504040204" pitchFamily="34" charset="0"/>
                <a:cs typeface="Times New Roman" panose="02020603050405020304" pitchFamily="18" charset="0"/>
              </a:rPr>
              <a:t>Aldo Leopold</a:t>
            </a:r>
            <a:endParaRPr lang="en-US" altLang="en-US" sz="3000">
              <a:latin typeface="Tahoma" panose="020B060403050404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2800350"/>
            <a:ext cx="645795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A Sand County Almanac – regarded as the most influential book on conservation ever written.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</a:rPr>
              <a:t>The land ethic:</a:t>
            </a:r>
          </a:p>
          <a:p>
            <a:r>
              <a:rPr lang="en-US" sz="1800" dirty="0"/>
              <a:t>"A thing is right when it tends to preserve the integrity, stability, and beauty of the biotic community. It is wrong when it tends otherwise."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</a:rPr>
              <a:t>Enlarges the boundaries of the community to include soils, waters, plants, and animals, or collectively: the land.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pic>
        <p:nvPicPr>
          <p:cNvPr id="49156" name="Picture 5" descr="http://www.historycooperative.org/journals/ht/37.1/images/frese_fig0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545" y="857250"/>
            <a:ext cx="136445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E07E59-0F9E-48A5-97DA-07694D7CDD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7" y="2041437"/>
            <a:ext cx="1364456" cy="2079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95E5D7-D8FE-4640-A0F5-B631C5E9176D}"/>
              </a:ext>
            </a:extLst>
          </p:cNvPr>
          <p:cNvSpPr/>
          <p:nvPr/>
        </p:nvSpPr>
        <p:spPr>
          <a:xfrm>
            <a:off x="876470" y="375127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ahoma" panose="020B0604030504040204" pitchFamily="34" charset="0"/>
                <a:ea typeface="Arial Unicode MS" pitchFamily="34" charset="-128"/>
              </a:rPr>
              <a:t>1949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495800" cy="13716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Tahoma" panose="020B0604030504040204" pitchFamily="34" charset="0"/>
              </a:rPr>
              <a:t>Donella Meadows and Club of 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B39BA-680C-4077-ACAB-1ABD65F0E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533400"/>
            <a:ext cx="2162175" cy="1995242"/>
          </a:xfrm>
          <a:prstGeom prst="rect">
            <a:avLst/>
          </a:prstGeom>
        </p:spPr>
      </p:pic>
      <p:pic>
        <p:nvPicPr>
          <p:cNvPr id="8" name="Picture 2" descr="http://www.clubofrome.org/cms/wp-content/uploads/2011/07/ov-simmons1.jpg">
            <a:extLst>
              <a:ext uri="{FF2B5EF4-FFF2-40B4-BE49-F238E27FC236}">
                <a16:creationId xmlns:a16="http://schemas.microsoft.com/office/drawing/2014/main" id="{A27E4FDB-D5F3-4E4E-9D5B-1748A5C6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673395" cy="44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C8115-C46A-4201-8601-AE53AD64485E}"/>
              </a:ext>
            </a:extLst>
          </p:cNvPr>
          <p:cNvSpPr txBox="1"/>
          <p:nvPr/>
        </p:nvSpPr>
        <p:spPr>
          <a:xfrm>
            <a:off x="3959683" y="5867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370245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478"/>
            <a:ext cx="5410200" cy="60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762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Forrester-Meadows world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A standard computer simulation based on 1970 values.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6475988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Meadows, 1971)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856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6240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6240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32939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Pollution-induced collapse even when known natural resource reserves are 2x.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32892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Collapse due to population growth even though resources are set as unlimited and pollution controls are assumed.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586877"/>
            <a:ext cx="3581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Stabilized model producing a sustainable future. Assumptions: birth rate= death rate, capital investment= capital depreciation, and technological policies are implemented, e.g., resource recycling, pollution control, and restoration of eroded and infertile soils.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theatlantic.com/static/mt/assets/science/cool-space-picture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0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3200" b="1" dirty="0"/>
              <a:t>Biophysical  Limits to Growth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8305800" cy="2286000"/>
          </a:xfrm>
        </p:spPr>
        <p:txBody>
          <a:bodyPr/>
          <a:lstStyle/>
          <a:p>
            <a:r>
              <a:rPr lang="en-US" sz="3200" dirty="0"/>
              <a:t>Brian D. Fath</a:t>
            </a:r>
            <a:endParaRPr lang="en-US" sz="2800" dirty="0"/>
          </a:p>
          <a:p>
            <a:pPr marL="223838" indent="-223838"/>
            <a:r>
              <a:rPr lang="en-US" sz="2000" dirty="0"/>
              <a:t>Professor, Biology </a:t>
            </a:r>
            <a:r>
              <a:rPr lang="en-US" sz="2000" dirty="0" err="1"/>
              <a:t>Dept</a:t>
            </a:r>
            <a:r>
              <a:rPr lang="en-US" sz="2000" dirty="0"/>
              <a:t>, Towson University, USA</a:t>
            </a:r>
          </a:p>
          <a:p>
            <a:pPr marL="223838" indent="-223838"/>
            <a:r>
              <a:rPr lang="en-US" sz="2000" dirty="0"/>
              <a:t>Senior Research Scholar, IIASA, Austria</a:t>
            </a:r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Ecological Modelling</a:t>
            </a:r>
            <a:endParaRPr lang="en-US" sz="2000" dirty="0"/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Current Research in Environmental Sustainability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91972-AFDA-4226-B7A9-A77C6DB6B3D7}"/>
              </a:ext>
            </a:extLst>
          </p:cNvPr>
          <p:cNvSpPr/>
          <p:nvPr/>
        </p:nvSpPr>
        <p:spPr bwMode="auto">
          <a:xfrm>
            <a:off x="5486400" y="2362200"/>
            <a:ext cx="3505200" cy="1219200"/>
          </a:xfrm>
          <a:prstGeom prst="rect">
            <a:avLst/>
          </a:prstGeom>
          <a:noFill/>
          <a:ln w="76200" cap="flat" cmpd="thickThin" algn="ctr">
            <a:solidFill>
              <a:schemeClr val="accent3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7BC2-B92A-4688-AAA1-81C82BD6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Boundaries – Stockholm Resilience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71F5-E5B2-42C3-9FE2-AE4D96A6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89E03-0257-4264-9E2E-4770891E0D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1981200"/>
            <a:ext cx="9144000" cy="46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9888-1B97-47D2-8785-E8E278C8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Donut Economics – Kate </a:t>
            </a:r>
            <a:r>
              <a:rPr lang="en-US" sz="3600" dirty="0" err="1"/>
              <a:t>Raworth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787BA-87FE-4F9D-AD57-714B121CA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00200"/>
            <a:ext cx="5494930" cy="5481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2FFCF-BFE9-4F6D-8656-FBFF05DD1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77644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Overshooting the limits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98287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16043-E629-4D36-BC6D-40BBBB1A1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4945"/>
            <a:ext cx="9144000" cy="42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“Natural principles of chemistry, mechanics and biology are not merely limits.  They’re invitations to work along with them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109728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Limits to Growth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1441D-E0C3-495C-A7E4-926CEEDFAF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4" y="3886200"/>
            <a:ext cx="2676526" cy="2676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F5F9BE-CDAF-4961-A6D0-9E89712E4B10}"/>
              </a:ext>
            </a:extLst>
          </p:cNvPr>
          <p:cNvSpPr/>
          <p:nvPr/>
        </p:nvSpPr>
        <p:spPr>
          <a:xfrm>
            <a:off x="1467534" y="62161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1B1B4-F789-43E2-BEBE-62BAF9685D0A}"/>
              </a:ext>
            </a:extLst>
          </p:cNvPr>
          <p:cNvSpPr/>
          <p:nvPr/>
        </p:nvSpPr>
        <p:spPr>
          <a:xfrm>
            <a:off x="6676127" y="3409950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 Jacobs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43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38200" y="1143000"/>
            <a:ext cx="4209288" cy="198120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limits.  Let’s celebrate the limits, because we can reinvent a different future.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C5F61-DE85-4B40-AFA5-B17075483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9" y="3505200"/>
            <a:ext cx="2268661" cy="2752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71176-C75E-49FF-A9FB-86A177F9D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715000"/>
            <a:ext cx="2019534" cy="90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8BC6-9EC3-4D2F-B9B6-4B37F52D71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402" y="1143000"/>
            <a:ext cx="3505200" cy="1834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B29756-4983-4A3E-BB6B-5A34D9A728CD}"/>
              </a:ext>
            </a:extLst>
          </p:cNvPr>
          <p:cNvSpPr/>
          <p:nvPr/>
        </p:nvSpPr>
        <p:spPr>
          <a:xfrm>
            <a:off x="4191000" y="6167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Sunita </a:t>
            </a:r>
            <a:r>
              <a:rPr lang="en-US" dirty="0" err="1"/>
              <a:t>Narain</a:t>
            </a:r>
            <a:endParaRPr lang="en-US" dirty="0"/>
          </a:p>
          <a:p>
            <a:r>
              <a:rPr lang="en-US" dirty="0"/>
              <a:t>This Changes Everything 2015</a:t>
            </a:r>
          </a:p>
        </p:txBody>
      </p:sp>
    </p:spTree>
    <p:extLst>
      <p:ext uri="{BB962C8B-B14F-4D97-AF65-F5344CB8AC3E}">
        <p14:creationId xmlns:p14="http://schemas.microsoft.com/office/powerpoint/2010/main" val="220063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3414"/>
            <a:ext cx="4115873" cy="61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0979" y="6400800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clubofsiena.eco-soft.dk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B1ADB-4020-4075-A2C0-B22BD0F3A80C}"/>
              </a:ext>
            </a:extLst>
          </p:cNvPr>
          <p:cNvSpPr/>
          <p:nvPr/>
        </p:nvSpPr>
        <p:spPr>
          <a:xfrm>
            <a:off x="4648200" y="586585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2015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D3C97-0B59-44E0-B36A-7E6ADE9B706C}"/>
              </a:ext>
            </a:extLst>
          </p:cNvPr>
          <p:cNvSpPr txBox="1"/>
          <p:nvPr/>
        </p:nvSpPr>
        <p:spPr>
          <a:xfrm>
            <a:off x="456127" y="137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Ecosystems do quite well under constraints, let’s learn from them</a:t>
            </a:r>
          </a:p>
        </p:txBody>
      </p:sp>
    </p:spTree>
    <p:extLst>
      <p:ext uri="{BB962C8B-B14F-4D97-AF65-F5344CB8AC3E}">
        <p14:creationId xmlns:p14="http://schemas.microsoft.com/office/powerpoint/2010/main" val="399016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362493-6C55-49CC-95A4-CC1A45D530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052" y="1339069"/>
            <a:ext cx="2901948" cy="16033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029" y="1470806"/>
            <a:ext cx="7566329" cy="5387194"/>
          </a:xfrm>
        </p:spPr>
        <p:txBody>
          <a:bodyPr>
            <a:noAutofit/>
          </a:bodyPr>
          <a:lstStyle/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constraints</a:t>
            </a: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conserve matter and energy – 1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processes are dissipative – 2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life uses largely the same biochemical constituents and processes</a:t>
            </a:r>
          </a:p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Ontological properties</a:t>
            </a:r>
          </a:p>
          <a:p>
            <a:pPr marL="465138" indent="-355600">
              <a:buFont typeface="+mj-lt"/>
              <a:buAutoNum type="arabicParenR" startAt="4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ecosystem uses surplus energy to move further away from thermodynamic equilibrium (physically driven biological aspect) –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centripetality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 startAt="4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co-evolve and adapt to prevailing conditions (biologically driven biological aspect)</a:t>
            </a:r>
          </a:p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properties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have diversity of structure and function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work together in networks that improve the resource flow utilization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are emergent hierarchically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have an enormous amount of genetic, biochemical, and process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9 properties of ecosystems</a:t>
            </a:r>
          </a:p>
        </p:txBody>
      </p:sp>
      <p:sp>
        <p:nvSpPr>
          <p:cNvPr id="4" name="TextBox 3"/>
          <p:cNvSpPr txBox="1"/>
          <p:nvPr/>
        </p:nvSpPr>
        <p:spPr>
          <a:xfrm rot="20132331">
            <a:off x="580723" y="3373482"/>
            <a:ext cx="5044986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Understand these and apply to socio-economic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D2F0-DEB7-4198-86EA-0070FE61DE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358" y="4880756"/>
            <a:ext cx="11741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685800" y="1095375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Ecosystem growth and development follows a logistic curve from early to late successional stages</a:t>
            </a:r>
            <a:endParaRPr lang="en-US" altLang="en-US" sz="2800" dirty="0">
              <a:latin typeface="Times New Roman" pitchFamily="18" charset="0"/>
            </a:endParaRPr>
          </a:p>
        </p:txBody>
      </p:sp>
      <p:pic>
        <p:nvPicPr>
          <p:cNvPr id="32771" name="Picture 5" descr="C:\bfath\Research\Misc\salzau\untit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2209800"/>
            <a:ext cx="4889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2286000" y="5410200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Early stage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6629400" y="28194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Late stage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BBA70-A162-4409-B795-5C18095097E9}"/>
              </a:ext>
            </a:extLst>
          </p:cNvPr>
          <p:cNvSpPr txBox="1"/>
          <p:nvPr/>
        </p:nvSpPr>
        <p:spPr>
          <a:xfrm rot="16200000">
            <a:off x="2411312" y="376088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Biomass or complexity</a:t>
            </a:r>
          </a:p>
        </p:txBody>
      </p:sp>
    </p:spTree>
    <p:extLst>
      <p:ext uri="{BB962C8B-B14F-4D97-AF65-F5344CB8AC3E}">
        <p14:creationId xmlns:p14="http://schemas.microsoft.com/office/powerpoint/2010/main" val="110247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04800" y="381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latin typeface="Times New Roman" pitchFamily="18" charset="0"/>
              </a:rPr>
              <a:t>Bioenergetic model of succession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00" y="3276600"/>
            <a:ext cx="596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2192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early stages of succession, P&gt;R and excess is channeled into growth and accumulation of biomass.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Increase capacity and complexity of the energy storage compartments (total biomass of all species and trophic levels) as well as the complexity of energy transfer pathways.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29540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late stages of succession, P=R as maintenance costs increase respiration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Negative feedback maintains steady state, with little or no change in biomass (network, feedback, cycling).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4572001" y="4648200"/>
            <a:ext cx="304800" cy="3175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4341813" y="4876800"/>
            <a:ext cx="306388" cy="1587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4725194" y="4418806"/>
            <a:ext cx="457200" cy="1588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4877594" y="4190206"/>
            <a:ext cx="609600" cy="1588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7123113" y="4305300"/>
            <a:ext cx="230188" cy="1587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7428706" y="4306094"/>
            <a:ext cx="230188" cy="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7733506" y="4306094"/>
            <a:ext cx="230188" cy="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8039100" y="4305300"/>
            <a:ext cx="230188" cy="1588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95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04800" y="838200"/>
            <a:ext cx="8610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90563" indent="-690563" algn="just"/>
            <a:r>
              <a:rPr lang="en-US" sz="2600" b="1" dirty="0">
                <a:cs typeface="Times New Roman" pitchFamily="18" charset="0"/>
              </a:rPr>
              <a:t>Four types of Ecosystem Growth and Development</a:t>
            </a:r>
          </a:p>
          <a:p>
            <a:pPr marL="690563" indent="-690563"/>
            <a:endParaRPr lang="en-US" sz="2600" dirty="0">
              <a:cs typeface="Times New Roman" pitchFamily="18" charset="0"/>
            </a:endParaRPr>
          </a:p>
          <a:p>
            <a:pPr marL="690563" indent="-690563"/>
            <a:r>
              <a:rPr lang="en-US" sz="2600" dirty="0">
                <a:cs typeface="Times New Roman" pitchFamily="18" charset="0"/>
              </a:rPr>
              <a:t>0.  </a:t>
            </a:r>
            <a:r>
              <a:rPr lang="en-US" sz="2600" i="1" dirty="0">
                <a:cs typeface="Times New Roman" pitchFamily="18" charset="0"/>
              </a:rPr>
              <a:t>Boundary Growth:</a:t>
            </a:r>
            <a:r>
              <a:rPr lang="en-US" sz="2600" dirty="0">
                <a:cs typeface="Times New Roman" pitchFamily="18" charset="0"/>
              </a:rPr>
              <a:t> How much energy enters the system.</a:t>
            </a: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I.  </a:t>
            </a:r>
            <a:r>
              <a:rPr lang="en-US" sz="2600" i="1" dirty="0">
                <a:cs typeface="Times New Roman" pitchFamily="18" charset="0"/>
              </a:rPr>
              <a:t>Structural Growth:</a:t>
            </a:r>
            <a:r>
              <a:rPr lang="en-US" sz="2600" dirty="0">
                <a:cs typeface="Times New Roman" pitchFamily="18" charset="0"/>
              </a:rPr>
              <a:t> Increase in biomass quantity in the number &amp; size of components in the ecosystem.</a:t>
            </a:r>
          </a:p>
          <a:p>
            <a:pPr marL="690563" indent="-690563" eaLnBrk="0" hangingPunct="0"/>
            <a:endParaRPr lang="en-US" sz="2600" dirty="0">
              <a:cs typeface="Times New Roman" pitchFamily="18" charset="0"/>
            </a:endParaRP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II.  </a:t>
            </a:r>
            <a:r>
              <a:rPr lang="en-US" sz="2600" i="1" dirty="0">
                <a:cs typeface="Times New Roman" pitchFamily="18" charset="0"/>
              </a:rPr>
              <a:t>Network Development:</a:t>
            </a:r>
            <a:r>
              <a:rPr lang="en-US" sz="2600" dirty="0">
                <a:cs typeface="Times New Roman" pitchFamily="18" charset="0"/>
              </a:rPr>
              <a:t> Change in system connectivity, which results in more cycling.</a:t>
            </a: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III.  </a:t>
            </a:r>
            <a:r>
              <a:rPr lang="en-US" sz="2600" i="1" dirty="0">
                <a:cs typeface="Times New Roman" pitchFamily="18" charset="0"/>
              </a:rPr>
              <a:t>Information Development:</a:t>
            </a:r>
            <a:r>
              <a:rPr lang="en-US" sz="2600" dirty="0">
                <a:cs typeface="Times New Roman" pitchFamily="18" charset="0"/>
              </a:rPr>
              <a:t> Qualitative change in system behavior</a:t>
            </a:r>
            <a:r>
              <a:rPr lang="en-US" sz="2600" b="1" dirty="0"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to more energetically efficient ones.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687249"/>
            <a:ext cx="8382000" cy="1676400"/>
            <a:chOff x="304800" y="1600200"/>
            <a:chExt cx="83820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04800" y="1600200"/>
              <a:ext cx="8382000" cy="1676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20856121">
              <a:off x="3310077" y="1998907"/>
              <a:ext cx="1816523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C00000"/>
                  </a:solidFill>
                </a:rPr>
                <a:t>Bigger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657600"/>
            <a:ext cx="8382000" cy="1676400"/>
            <a:chOff x="304800" y="3276600"/>
            <a:chExt cx="83820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04800" y="3276600"/>
              <a:ext cx="8382000" cy="16764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0770584">
              <a:off x="4638058" y="3603424"/>
              <a:ext cx="169148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C00000"/>
                  </a:solidFill>
                </a:rPr>
                <a:t>Better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19200" y="64008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Fath BD, </a:t>
            </a:r>
            <a:r>
              <a:rPr lang="en-US" sz="1600" dirty="0" err="1"/>
              <a:t>Jørgensen</a:t>
            </a:r>
            <a:r>
              <a:rPr lang="en-US" sz="1600" dirty="0"/>
              <a:t> SE, Patten BC, </a:t>
            </a:r>
            <a:r>
              <a:rPr lang="en-US" sz="1600" dirty="0" err="1"/>
              <a:t>Straškraba</a:t>
            </a:r>
            <a:r>
              <a:rPr lang="en-US" sz="1600" dirty="0"/>
              <a:t> M. 2004. Biosystems 77, 213–228.</a:t>
            </a:r>
          </a:p>
        </p:txBody>
      </p:sp>
    </p:spTree>
    <p:extLst>
      <p:ext uri="{BB962C8B-B14F-4D97-AF65-F5344CB8AC3E}">
        <p14:creationId xmlns:p14="http://schemas.microsoft.com/office/powerpoint/2010/main" val="2047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witness unsustainable human-ecosystem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/>
              <a:t>How could people make such serious mistakes in the past and why does society continue to repeat such mistakes today?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B8605B-23A5-4E28-BFA6-F13ECE97DECF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600" kern="0" dirty="0"/>
              <a:t>Is it inevitable that the environment must be degraded to satisfy human needs?</a:t>
            </a:r>
          </a:p>
        </p:txBody>
      </p:sp>
    </p:spTree>
    <p:extLst>
      <p:ext uri="{BB962C8B-B14F-4D97-AF65-F5344CB8AC3E}">
        <p14:creationId xmlns:p14="http://schemas.microsoft.com/office/powerpoint/2010/main" val="7240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09600" y="1295400"/>
            <a:ext cx="8001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Growth</a:t>
            </a:r>
            <a:r>
              <a:rPr kumimoji="0" lang="de-DE" sz="2400" b="1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de-DE" sz="2400" b="0" i="1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Quantitative 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Development</a:t>
            </a:r>
            <a:r>
              <a:rPr lang="de-DE" sz="2400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de-DE" sz="2400" i="1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Qualitative</a:t>
            </a:r>
            <a:r>
              <a:rPr lang="de-DE" sz="2400" i="1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40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"We must realize that growth and development are two very different things. You can develop without growing and vice versa.“</a:t>
            </a:r>
          </a:p>
          <a:p>
            <a:pPr lvl="0" eaLnBrk="1" hangingPunct="1"/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itchFamily="34" charset="0"/>
              </a:rPr>
              <a:t>Tibor</a:t>
            </a:r>
            <a:r>
              <a:rPr lang="de-DE" dirty="0">
                <a:solidFill>
                  <a:srgbClr val="333333"/>
                </a:solidFill>
                <a:latin typeface="+mn-lt"/>
                <a:cs typeface="Arial" pitchFamily="34" charset="0"/>
              </a:rPr>
              <a:t> Vasko, 2009, www.solon-line.de/interview-with-tibor-vasko.html</a:t>
            </a:r>
            <a:endParaRPr kumimoji="0" 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Economic Systems…</a:t>
            </a:r>
          </a:p>
        </p:txBody>
      </p:sp>
    </p:spTree>
    <p:extLst>
      <p:ext uri="{BB962C8B-B14F-4D97-AF65-F5344CB8AC3E}">
        <p14:creationId xmlns:p14="http://schemas.microsoft.com/office/powerpoint/2010/main" val="1755080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Herman Daly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imes New Roman" panose="02020603050405020304" pitchFamily="18" charset="0"/>
              </a:rPr>
              <a:t>Beyond Growth: the economics of sustainable development</a:t>
            </a:r>
            <a:endParaRPr lang="en-US" sz="2400" dirty="0"/>
          </a:p>
          <a:p>
            <a:pPr lvl="1"/>
            <a:r>
              <a:rPr lang="en-US" sz="2000" dirty="0"/>
              <a:t>The first and second laws of thermodynamics must be the starting point of economics </a:t>
            </a:r>
          </a:p>
          <a:p>
            <a:pPr lvl="1"/>
            <a:r>
              <a:rPr lang="en-US" sz="2000" dirty="0"/>
              <a:t>Neither the sources of useful inputs nor the sinks for polluting waste outputs are infinite.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4124739"/>
            <a:ext cx="1905000" cy="273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0E310-64F8-4F75-B9AA-E4266F305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42875"/>
            <a:ext cx="1456302" cy="1762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13B4F-B6E4-470E-A2E1-8B8F3F44E428}"/>
              </a:ext>
            </a:extLst>
          </p:cNvPr>
          <p:cNvSpPr/>
          <p:nvPr/>
        </p:nvSpPr>
        <p:spPr>
          <a:xfrm>
            <a:off x="6248400" y="62484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69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239000" cy="97621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Nicolas Georgescu-</a:t>
            </a:r>
            <a:r>
              <a:rPr lang="en-US" sz="3000" b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Roegen</a:t>
            </a:r>
            <a:endParaRPr lang="en-US" sz="30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62015"/>
            <a:ext cx="7620000" cy="3655314"/>
          </a:xfrm>
        </p:spPr>
        <p:txBody>
          <a:bodyPr>
            <a:normAutofit/>
          </a:bodyPr>
          <a:lstStyle/>
          <a:p>
            <a:r>
              <a:rPr lang="en-US" sz="2000" i="1" dirty="0"/>
              <a:t>The Entropy Laws and the Economic Process</a:t>
            </a:r>
            <a:r>
              <a:rPr lang="en-US" sz="2000" dirty="0"/>
              <a:t> (1971)</a:t>
            </a:r>
          </a:p>
          <a:p>
            <a:pPr lvl="1"/>
            <a:r>
              <a:rPr lang="en-US" sz="1600" dirty="0"/>
              <a:t>Wealth is an open system, a structure maintained in the midst of throughput</a:t>
            </a:r>
          </a:p>
          <a:p>
            <a:pPr lvl="1"/>
            <a:r>
              <a:rPr lang="en-US" sz="1600" dirty="0"/>
              <a:t>It begins with the depletion of useful matter/energy and ends with the return of an equal quantity of spent matter/energy back to the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343" y="3429000"/>
            <a:ext cx="5314951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42AF2-132A-4D9C-B9DB-8689278E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152400"/>
            <a:ext cx="1552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Regenerative economy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53418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Input, Output, and System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0" y="2438400"/>
            <a:ext cx="7391400" cy="4267200"/>
            <a:chOff x="1295400" y="2438400"/>
            <a:chExt cx="7391400" cy="4267200"/>
          </a:xfrm>
        </p:grpSpPr>
        <p:pic>
          <p:nvPicPr>
            <p:cNvPr id="4" name="Pictur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2438400"/>
              <a:ext cx="7315200" cy="4267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5400" y="4038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1.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038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2.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2514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4.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2480846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3.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748A36-22F9-4CE2-9D44-1852A1943249}"/>
              </a:ext>
            </a:extLst>
          </p:cNvPr>
          <p:cNvSpPr txBox="1"/>
          <p:nvPr/>
        </p:nvSpPr>
        <p:spPr>
          <a:xfrm>
            <a:off x="106630" y="6474023"/>
            <a:ext cx="380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Fath</a:t>
            </a:r>
            <a:r>
              <a:rPr lang="en-US" sz="1400" dirty="0"/>
              <a:t> et al. 2019. </a:t>
            </a:r>
            <a:r>
              <a:rPr lang="en-US" sz="1400" i="1" dirty="0"/>
              <a:t>Global Transitions</a:t>
            </a:r>
            <a:r>
              <a:rPr lang="en-US" sz="1400" dirty="0"/>
              <a:t>. 1, 15–27.</a:t>
            </a:r>
          </a:p>
        </p:txBody>
      </p:sp>
    </p:spTree>
    <p:extLst>
      <p:ext uri="{BB962C8B-B14F-4D97-AF65-F5344CB8AC3E}">
        <p14:creationId xmlns:p14="http://schemas.microsoft.com/office/powerpoint/2010/main" val="1232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John Stuart Mill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229600" cy="3886200"/>
          </a:xfrm>
        </p:spPr>
        <p:txBody>
          <a:bodyPr/>
          <a:lstStyle/>
          <a:p>
            <a:r>
              <a:rPr lang="en-US" sz="2000" dirty="0"/>
              <a:t>British philosopher, political economist and civil servant (1806-1873) </a:t>
            </a:r>
          </a:p>
          <a:p>
            <a:r>
              <a:rPr lang="en-US" sz="2000" dirty="0"/>
              <a:t>Considered “the most influential English-speaking philosopher of the nineteenth century"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“Perpetual growth in material well-being is not possible or desirable.”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13" y="3962400"/>
            <a:ext cx="1385887" cy="2204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54396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Mill argued that the logical conclusion of unlimited growth was destruction of the environment and a reduced quality of life. He concluded that a stationary state could be preferable to unending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AFF80-CC56-408C-9959-4CCE2C0B6A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57771"/>
            <a:ext cx="1385888" cy="1970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91893-8784-404B-BB27-8D6DE12FDAEC}"/>
              </a:ext>
            </a:extLst>
          </p:cNvPr>
          <p:cNvSpPr txBox="1"/>
          <p:nvPr/>
        </p:nvSpPr>
        <p:spPr>
          <a:xfrm>
            <a:off x="634211" y="6177009"/>
            <a:ext cx="816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HAVE WE NOT LEARNED THIS LESSON?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06211-93FF-4ED9-BAB5-133897828ABE}"/>
              </a:ext>
            </a:extLst>
          </p:cNvPr>
          <p:cNvSpPr txBox="1"/>
          <p:nvPr/>
        </p:nvSpPr>
        <p:spPr>
          <a:xfrm>
            <a:off x="7684373" y="5802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1848</a:t>
            </a:r>
          </a:p>
        </p:txBody>
      </p:sp>
    </p:spTree>
    <p:extLst>
      <p:ext uri="{BB962C8B-B14F-4D97-AF65-F5344CB8AC3E}">
        <p14:creationId xmlns:p14="http://schemas.microsoft.com/office/powerpoint/2010/main" val="23646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48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 progress matters</a:t>
            </a:r>
            <a:endParaRPr lang="en-US" dirty="0"/>
          </a:p>
        </p:txBody>
      </p:sp>
      <p:pic>
        <p:nvPicPr>
          <p:cNvPr id="1026" name="Picture 2" descr="Image result for gpi vs g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6767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819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GPI accounts for 26 indicators including economic, environmental, and social factors to determine if we are well off.</a:t>
            </a:r>
          </a:p>
          <a:p>
            <a:endParaRPr lang="en-US" sz="2000" dirty="0"/>
          </a:p>
          <a:p>
            <a:r>
              <a:rPr lang="en-US" sz="2000" dirty="0" smtClean="0"/>
              <a:t>GDP measures the circulation of money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48400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Maryland </a:t>
            </a:r>
            <a:r>
              <a:rPr lang="en-US" dirty="0" smtClean="0"/>
              <a:t>was first state to adopt GPI as official 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1981200"/>
            <a:ext cx="5775898" cy="2609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2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Maryland’s Genuine Progress Indicator compared with Gross State Product</a:t>
            </a:r>
          </a:p>
        </p:txBody>
      </p:sp>
    </p:spTree>
    <p:extLst>
      <p:ext uri="{BB962C8B-B14F-4D97-AF65-F5344CB8AC3E}">
        <p14:creationId xmlns:p14="http://schemas.microsoft.com/office/powerpoint/2010/main" val="20375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polyp.org.uk/cartoons/consumerism/polyp_cartoon_Still_Not_Hap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943350" cy="5848350"/>
          </a:xfrm>
          <a:prstGeom prst="rect">
            <a:avLst/>
          </a:prstGeom>
          <a:noFill/>
        </p:spPr>
      </p:pic>
      <p:pic>
        <p:nvPicPr>
          <p:cNvPr id="35848" name="Picture 8" descr="http://environment.research.yale.edu/documents/images/0-9/08Spr-happiness-chart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191000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Unsustainability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HUMAN POPULATION INCREASE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Agriculture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Shelter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Mobility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Stuff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57550" y="2457450"/>
            <a:ext cx="0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257550" y="3000375"/>
            <a:ext cx="685800" cy="371475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7651" y="3136554"/>
            <a:ext cx="3381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Energy and </a:t>
            </a:r>
          </a:p>
          <a:p>
            <a:r>
              <a:rPr lang="en-US" dirty="0"/>
              <a:t>Material Resources</a:t>
            </a:r>
          </a:p>
          <a:p>
            <a:r>
              <a:rPr lang="en-US" dirty="0"/>
              <a:t>  causes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Land use change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Habitat loss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Deforestation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Alter biogeochemical cycles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71701" y="4650830"/>
            <a:ext cx="3576478" cy="1754326"/>
            <a:chOff x="1371600" y="5058105"/>
            <a:chExt cx="4768637" cy="2339100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5058105"/>
              <a:ext cx="2588742" cy="2339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Climate Change</a:t>
              </a:r>
            </a:p>
            <a:p>
              <a:r>
                <a:rPr lang="en-US" dirty="0"/>
                <a:t>Eutrophication</a:t>
              </a:r>
            </a:p>
            <a:p>
              <a:r>
                <a:rPr lang="en-US" dirty="0"/>
                <a:t>Acid precipitation</a:t>
              </a:r>
            </a:p>
            <a:p>
              <a:r>
                <a:rPr lang="en-US" dirty="0"/>
                <a:t>Ozone Depletion</a:t>
              </a:r>
            </a:p>
            <a:p>
              <a:r>
                <a:rPr lang="en-US" dirty="0"/>
                <a:t>Smog</a:t>
              </a:r>
            </a:p>
            <a:p>
              <a:r>
                <a:rPr lang="en-US" dirty="0"/>
                <a:t>…</a:t>
              </a:r>
            </a:p>
          </p:txBody>
        </p:sp>
        <p:cxnSp>
          <p:nvCxnSpPr>
            <p:cNvPr id="11" name="Elbow Connector 10"/>
            <p:cNvCxnSpPr>
              <a:stCxn id="8" idx="2"/>
            </p:cNvCxnSpPr>
            <p:nvPr/>
          </p:nvCxnSpPr>
          <p:spPr>
            <a:xfrm rot="5400000">
              <a:off x="4919341" y="4714370"/>
              <a:ext cx="187761" cy="2254031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9600" y="6019800"/>
              <a:ext cx="142603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Leads to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D3CB76-57DD-4DBF-AAAC-F75461170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729" y="2474973"/>
            <a:ext cx="2694072" cy="17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446920C-04F1-4509-8A62-B7E39318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Measuring environmental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5ED3-1BF5-492A-B3A9-C6F4839D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I=PAT</a:t>
            </a:r>
            <a:endParaRPr lang="cs-CZ" altLang="en-US" dirty="0" smtClean="0"/>
          </a:p>
          <a:p>
            <a:r>
              <a:rPr lang="en-US" sz="2800" dirty="0"/>
              <a:t>Impact = Population * Affluence * Technology</a:t>
            </a:r>
          </a:p>
          <a:p>
            <a:endParaRPr lang="en-US" altLang="en-US" dirty="0"/>
          </a:p>
          <a:p>
            <a:r>
              <a:rPr lang="en-US" sz="2400" dirty="0"/>
              <a:t>Affluence ~ consumption per person</a:t>
            </a:r>
          </a:p>
          <a:p>
            <a:r>
              <a:rPr lang="en-US" sz="2400" dirty="0"/>
              <a:t>Technology ~ impact per consumption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EFA4AD6-F573-40EB-939F-BBC28DC3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Ecological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AE42-0EF3-4C16-BA1A-DFD153A2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2057400"/>
            <a:ext cx="6343650" cy="3733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impact of human activities measured in terms of the area of biologically productive land and water required to produce the goods consumed and to assimilate the wastes generated.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Transportation,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Diet,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Household/lifestyle </a:t>
            </a:r>
            <a:r>
              <a:rPr lang="en-US" dirty="0" smtClean="0"/>
              <a:t>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D0E0-953B-41C9-8C51-F9DE225D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Footprint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1C3EC-9219-4347-B4CB-57E88ED158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https://www.footprintcalculator.org/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FD1C328-E7B5-456F-AD79-E4087DD5F8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2511594"/>
            <a:ext cx="5905500" cy="33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8F963A-C5C6-4042-82A5-08D075F2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5511969"/>
            <a:ext cx="6172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world-average ecological footprint in 2012 was 2.84 global hectares per person. world-average biocapacity of 1.73 global hectares per person</a:t>
            </a:r>
          </a:p>
        </p:txBody>
      </p:sp>
    </p:spTree>
    <p:extLst>
      <p:ext uri="{BB962C8B-B14F-4D97-AF65-F5344CB8AC3E}">
        <p14:creationId xmlns:p14="http://schemas.microsoft.com/office/powerpoint/2010/main" val="1497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5A2662E7-AB19-4D3F-83BF-ED763F20A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205" y="857250"/>
            <a:ext cx="66555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9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CFA5096-3325-4398-BFA6-2009DE9C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Overshoot!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39EC3F9-E38F-462E-8B0D-BD9FD355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920" y="1964531"/>
            <a:ext cx="5298281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24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sz="2400" dirty="0"/>
              <a:t>Should biophysical limits be considered in economics?</a:t>
            </a:r>
          </a:p>
          <a:p>
            <a:pPr lvl="1"/>
            <a:r>
              <a:rPr lang="en-US" sz="2000" dirty="0"/>
              <a:t>How?</a:t>
            </a:r>
          </a:p>
          <a:p>
            <a:r>
              <a:rPr lang="en-US" sz="2400" dirty="0"/>
              <a:t>Is it mostly a matter of getting the prices right – internalize </a:t>
            </a:r>
            <a:r>
              <a:rPr lang="en-US" sz="2400" dirty="0" err="1"/>
              <a:t>extranalities</a:t>
            </a:r>
            <a:r>
              <a:rPr lang="en-US" sz="2400" dirty="0"/>
              <a:t>?</a:t>
            </a:r>
          </a:p>
          <a:p>
            <a:r>
              <a:rPr lang="en-US" sz="2400" dirty="0"/>
              <a:t>How to differentiate between productive work and exploitative work?</a:t>
            </a:r>
          </a:p>
          <a:p>
            <a:r>
              <a:rPr lang="en-US" sz="2400" dirty="0"/>
              <a:t>How to move away from growth as a goal function?</a:t>
            </a:r>
          </a:p>
          <a:p>
            <a:r>
              <a:rPr lang="en-US" sz="2400" dirty="0"/>
              <a:t>Give an example of increased efficiency leading to increased consumption.  How can we account for this in reducing environmental impacts?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0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Decoupling –greater resource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46926"/>
            <a:ext cx="7467600" cy="4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81072"/>
            <a:ext cx="2528197" cy="55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248400"/>
            <a:ext cx="2481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20671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scale to fit within planetary boundaries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747210"/>
            <a:ext cx="228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226029"/>
            <a:ext cx="2486025" cy="35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8100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321" y="356435"/>
            <a:ext cx="1853365" cy="18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630872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Do less</a:t>
            </a:r>
          </a:p>
        </p:txBody>
      </p:sp>
    </p:spTree>
    <p:extLst>
      <p:ext uri="{BB962C8B-B14F-4D97-AF65-F5344CB8AC3E}">
        <p14:creationId xmlns:p14="http://schemas.microsoft.com/office/powerpoint/2010/main" val="77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6BC1B-4CFC-492A-87D4-03AB1A4E7D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24000"/>
            <a:ext cx="4045444" cy="4984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98CE4-50C4-4932-BAF3-3E13805275AE}"/>
              </a:ext>
            </a:extLst>
          </p:cNvPr>
          <p:cNvSpPr txBox="1"/>
          <p:nvPr/>
        </p:nvSpPr>
        <p:spPr>
          <a:xfrm>
            <a:off x="533400" y="457200"/>
            <a:ext cx="74676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03E5F-65CF-4384-8911-E33579C91C0E}"/>
              </a:ext>
            </a:extLst>
          </p:cNvPr>
          <p:cNvSpPr txBox="1"/>
          <p:nvPr/>
        </p:nvSpPr>
        <p:spPr>
          <a:xfrm>
            <a:off x="7227173" y="6096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4574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100" y="1880592"/>
            <a:ext cx="3600450" cy="2839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91881" y="3375920"/>
            <a:ext cx="430330" cy="36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10400" cy="1127471"/>
          </a:xfrm>
        </p:spPr>
        <p:txBody>
          <a:bodyPr>
            <a:noAutofit/>
          </a:bodyPr>
          <a:lstStyle/>
          <a:p>
            <a:r>
              <a:rPr lang="en-US" sz="3200" dirty="0"/>
              <a:t>Environmental (and Social) problems are symptoms of deeper failures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58" y="4361844"/>
            <a:ext cx="1494317" cy="99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799" y="2654398"/>
            <a:ext cx="1080615" cy="810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040" y="5134685"/>
            <a:ext cx="9669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</a:rPr>
              <a:t>Sea level rise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7221" y="3421859"/>
            <a:ext cx="300397" cy="322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9" name="Group 18"/>
          <p:cNvGrpSpPr/>
          <p:nvPr/>
        </p:nvGrpSpPr>
        <p:grpSpPr>
          <a:xfrm>
            <a:off x="3566268" y="1880593"/>
            <a:ext cx="1784402" cy="809030"/>
            <a:chOff x="4308030" y="676275"/>
            <a:chExt cx="3172270" cy="1438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030" y="676275"/>
              <a:ext cx="3172270" cy="14382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92999" y="714895"/>
              <a:ext cx="1536603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Soil erosion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29819" y="3913986"/>
            <a:ext cx="1279884" cy="933675"/>
            <a:chOff x="9932122" y="4291194"/>
            <a:chExt cx="2275349" cy="16598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122" y="4291194"/>
              <a:ext cx="2275349" cy="15923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253238" y="5509799"/>
              <a:ext cx="1870028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rgbClr val="FFC000"/>
                  </a:solidFill>
                </a:rPr>
                <a:t>Water pollution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7402" y="3357453"/>
            <a:ext cx="1714500" cy="1285875"/>
            <a:chOff x="2968390" y="3356800"/>
            <a:chExt cx="30480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390" y="3356800"/>
              <a:ext cx="304800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32202" y="3376373"/>
              <a:ext cx="2135058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Toxins and waste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r>
              <a:rPr lang="en-US" sz="2800" dirty="0"/>
              <a:t>Economics is one the main organizing forces in society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Many decisions are made based on cost-benefit analysis but true costs (direct + indirect) to individual, society, or environment are often not 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A4BA-22ED-46D0-BF35-63F196339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9600"/>
            <a:ext cx="2259330" cy="16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66435-D9E6-4A16-98E4-F8A84C7C8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F6C65-A09B-417E-83BF-3BF1EFD51B6F}"/>
              </a:ext>
            </a:extLst>
          </p:cNvPr>
          <p:cNvSpPr txBox="1"/>
          <p:nvPr/>
        </p:nvSpPr>
        <p:spPr>
          <a:xfrm>
            <a:off x="20994" y="1263132"/>
            <a:ext cx="119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Growth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10C84-7A37-44FF-83E0-365D2C7C8277}"/>
              </a:ext>
            </a:extLst>
          </p:cNvPr>
          <p:cNvSpPr txBox="1"/>
          <p:nvPr/>
        </p:nvSpPr>
        <p:spPr>
          <a:xfrm>
            <a:off x="3048000" y="6172200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14635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polyp.org.uk/cartoons/consumerism/polyp_cartoon_Still_Not_Hap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12" y="1452265"/>
            <a:ext cx="2957513" cy="4386263"/>
          </a:xfrm>
          <a:prstGeom prst="rect">
            <a:avLst/>
          </a:prstGeom>
          <a:noFill/>
        </p:spPr>
      </p:pic>
      <p:pic>
        <p:nvPicPr>
          <p:cNvPr id="35848" name="Picture 8" descr="http://environment.research.yale.edu/documents/images/0-9/08Spr-happiness-chart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48" y="2971800"/>
            <a:ext cx="3633152" cy="241934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CF7F4-BE6B-4D83-916C-28D768E08832}"/>
              </a:ext>
            </a:extLst>
          </p:cNvPr>
          <p:cNvSpPr txBox="1"/>
          <p:nvPr/>
        </p:nvSpPr>
        <p:spPr>
          <a:xfrm>
            <a:off x="685800" y="990600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purpose of growth?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95424-9446-4B02-BC5B-0E3666385492}"/>
              </a:ext>
            </a:extLst>
          </p:cNvPr>
          <p:cNvSpPr txBox="1"/>
          <p:nvPr/>
        </p:nvSpPr>
        <p:spPr>
          <a:xfrm>
            <a:off x="685800" y="6172200"/>
            <a:ext cx="543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well-being indicators tell a different story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6184C8-AD68-40BF-BA43-BBC8E2735158}"/>
              </a:ext>
            </a:extLst>
          </p:cNvPr>
          <p:cNvCxnSpPr/>
          <p:nvPr/>
        </p:nvCxnSpPr>
        <p:spPr bwMode="auto">
          <a:xfrm flipV="1">
            <a:off x="1752600" y="4800600"/>
            <a:ext cx="762000" cy="1371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5103BB-6493-406A-BF8E-ED040567F223}"/>
              </a:ext>
            </a:extLst>
          </p:cNvPr>
          <p:cNvSpPr txBox="1"/>
          <p:nvPr/>
        </p:nvSpPr>
        <p:spPr>
          <a:xfrm>
            <a:off x="676275" y="1826568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bigger always mean better?</a:t>
            </a:r>
          </a:p>
        </p:txBody>
      </p:sp>
    </p:spTree>
    <p:extLst>
      <p:ext uri="{BB962C8B-B14F-4D97-AF65-F5344CB8AC3E}">
        <p14:creationId xmlns:p14="http://schemas.microsoft.com/office/powerpoint/2010/main" val="29460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olyp.org.uk/cartoons/consumerism/polyp_cartoon_en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814" y="1905000"/>
            <a:ext cx="7538626" cy="4495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1F96A-C667-4155-96C6-71248E0C963E}"/>
              </a:ext>
            </a:extLst>
          </p:cNvPr>
          <p:cNvSpPr txBox="1"/>
          <p:nvPr/>
        </p:nvSpPr>
        <p:spPr>
          <a:xfrm>
            <a:off x="816451" y="1143000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Humans are social animals, measuring in terms of others, not absolutes</a:t>
            </a:r>
          </a:p>
        </p:txBody>
      </p:sp>
    </p:spTree>
    <p:extLst>
      <p:ext uri="{BB962C8B-B14F-4D97-AF65-F5344CB8AC3E}">
        <p14:creationId xmlns:p14="http://schemas.microsoft.com/office/powerpoint/2010/main" val="46397464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1457</Words>
  <Application>Microsoft Office PowerPoint</Application>
  <PresentationFormat>Předvádění na obrazovce (4:3)</PresentationFormat>
  <Paragraphs>199</Paragraphs>
  <Slides>48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Arial Unicode MS</vt:lpstr>
      <vt:lpstr>Calibri</vt:lpstr>
      <vt:lpstr>Lucida Sans Unicode</vt:lpstr>
      <vt:lpstr>Tahoma</vt:lpstr>
      <vt:lpstr>Times New Roman</vt:lpstr>
      <vt:lpstr>Wingdings</vt:lpstr>
      <vt:lpstr>Pixel</vt:lpstr>
      <vt:lpstr>Biophysical  Limits to Growth</vt:lpstr>
      <vt:lpstr>Biophysical  Limits to Growth</vt:lpstr>
      <vt:lpstr>We witness unsustainable human-ecosystem interactions</vt:lpstr>
      <vt:lpstr>Drivers of Unsustainability</vt:lpstr>
      <vt:lpstr>Environmental (and Social) problems are symptoms of deeper failures</vt:lpstr>
      <vt:lpstr>Economics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look back at the history recognizing limits</vt:lpstr>
      <vt:lpstr>Thomas Malthus</vt:lpstr>
      <vt:lpstr>George Perkins Marsh</vt:lpstr>
      <vt:lpstr>Aldo Leopold</vt:lpstr>
      <vt:lpstr>Donella Meadows and Club of Rome</vt:lpstr>
      <vt:lpstr>Prezentace aplikace PowerPoint</vt:lpstr>
      <vt:lpstr>Prezentace aplikace PowerPoint</vt:lpstr>
      <vt:lpstr>Planetary Boundaries – Stockholm Resilience Centre</vt:lpstr>
      <vt:lpstr>Donut Economics – Kate Raworth</vt:lpstr>
      <vt:lpstr>Overshooting the limits</vt:lpstr>
      <vt:lpstr>Limits to Growth</vt:lpstr>
      <vt:lpstr>Prezentace aplikace PowerPoint</vt:lpstr>
      <vt:lpstr>Prezentace aplikace PowerPoint</vt:lpstr>
      <vt:lpstr>9 properties of ecosystems</vt:lpstr>
      <vt:lpstr>Prezentace aplikace PowerPoint</vt:lpstr>
      <vt:lpstr>Prezentace aplikace PowerPoint</vt:lpstr>
      <vt:lpstr>Prezentace aplikace PowerPoint</vt:lpstr>
      <vt:lpstr>Prezentace aplikace PowerPoint</vt:lpstr>
      <vt:lpstr>Alternative Economic Systems…</vt:lpstr>
      <vt:lpstr>Herman Daly</vt:lpstr>
      <vt:lpstr>Nicolas Georgescu-Roegen</vt:lpstr>
      <vt:lpstr>Regenerative economy</vt:lpstr>
      <vt:lpstr>John Stuart Mill</vt:lpstr>
      <vt:lpstr>Prezentace aplikace PowerPoint</vt:lpstr>
      <vt:lpstr>How we measure progress matters</vt:lpstr>
      <vt:lpstr>Prezentace aplikace PowerPoint</vt:lpstr>
      <vt:lpstr>Prezentace aplikace PowerPoint</vt:lpstr>
      <vt:lpstr>Measuring environmental impact</vt:lpstr>
      <vt:lpstr>Ecological Footprint</vt:lpstr>
      <vt:lpstr>Ecological Footprint Calculator</vt:lpstr>
      <vt:lpstr>Prezentace aplikace PowerPoint</vt:lpstr>
      <vt:lpstr>Overshoot!</vt:lpstr>
      <vt:lpstr>Discussion questions</vt:lpstr>
      <vt:lpstr>Decoupling –greater resource efficiency</vt:lpstr>
      <vt:lpstr>degrowth</vt:lpstr>
      <vt:lpstr>Prezentace aplikace PowerPoint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COST:</dc:title>
  <dc:creator>fath</dc:creator>
  <cp:lastModifiedBy>Guest666124</cp:lastModifiedBy>
  <cp:revision>205</cp:revision>
  <dcterms:created xsi:type="dcterms:W3CDTF">2008-07-21T13:49:28Z</dcterms:created>
  <dcterms:modified xsi:type="dcterms:W3CDTF">2019-10-17T13:23:32Z</dcterms:modified>
</cp:coreProperties>
</file>