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4" r:id="rId2"/>
    <p:sldId id="349" r:id="rId3"/>
    <p:sldId id="345" r:id="rId4"/>
    <p:sldId id="350" r:id="rId5"/>
    <p:sldId id="351" r:id="rId6"/>
    <p:sldId id="352" r:id="rId7"/>
    <p:sldId id="35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55" r:id="rId18"/>
    <p:sldId id="356" r:id="rId19"/>
    <p:sldId id="347" r:id="rId20"/>
    <p:sldId id="357" r:id="rId21"/>
    <p:sldId id="358" r:id="rId22"/>
    <p:sldId id="362" r:id="rId23"/>
    <p:sldId id="353" r:id="rId24"/>
    <p:sldId id="360" r:id="rId25"/>
    <p:sldId id="359" r:id="rId26"/>
    <p:sldId id="3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CD7D-E6F6-4605-BD2B-66536F536A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228143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97320"/>
            <a:ext cx="72009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models and outcomes</a:t>
            </a:r>
            <a:br>
              <a:rPr lang="en-US" dirty="0"/>
            </a:br>
            <a:r>
              <a:rPr lang="en-US" sz="2325" dirty="0"/>
              <a:t>Real impacts of choice of system boundaries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0" y="3886201"/>
            <a:ext cx="62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6314" y="4000500"/>
            <a:ext cx="10894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Environment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2038350" y="4057650"/>
            <a:ext cx="193025" cy="1600200"/>
          </a:xfrm>
          <a:custGeom>
            <a:avLst/>
            <a:gdLst>
              <a:gd name="connsiteX0" fmla="*/ 85725 w 257366"/>
              <a:gd name="connsiteY0" fmla="*/ 0 h 2743200"/>
              <a:gd name="connsiteX1" fmla="*/ 28575 w 257366"/>
              <a:gd name="connsiteY1" fmla="*/ 157162 h 2743200"/>
              <a:gd name="connsiteX2" fmla="*/ 14287 w 257366"/>
              <a:gd name="connsiteY2" fmla="*/ 200025 h 2743200"/>
              <a:gd name="connsiteX3" fmla="*/ 71437 w 257366"/>
              <a:gd name="connsiteY3" fmla="*/ 257175 h 2743200"/>
              <a:gd name="connsiteX4" fmla="*/ 142875 w 257366"/>
              <a:gd name="connsiteY4" fmla="*/ 314325 h 2743200"/>
              <a:gd name="connsiteX5" fmla="*/ 171450 w 257366"/>
              <a:gd name="connsiteY5" fmla="*/ 357187 h 2743200"/>
              <a:gd name="connsiteX6" fmla="*/ 114300 w 257366"/>
              <a:gd name="connsiteY6" fmla="*/ 442912 h 2743200"/>
              <a:gd name="connsiteX7" fmla="*/ 85725 w 257366"/>
              <a:gd name="connsiteY7" fmla="*/ 485775 h 2743200"/>
              <a:gd name="connsiteX8" fmla="*/ 42862 w 257366"/>
              <a:gd name="connsiteY8" fmla="*/ 528637 h 2743200"/>
              <a:gd name="connsiteX9" fmla="*/ 0 w 257366"/>
              <a:gd name="connsiteY9" fmla="*/ 585787 h 2743200"/>
              <a:gd name="connsiteX10" fmla="*/ 42862 w 257366"/>
              <a:gd name="connsiteY10" fmla="*/ 614362 h 2743200"/>
              <a:gd name="connsiteX11" fmla="*/ 100012 w 257366"/>
              <a:gd name="connsiteY11" fmla="*/ 628650 h 2743200"/>
              <a:gd name="connsiteX12" fmla="*/ 142875 w 257366"/>
              <a:gd name="connsiteY12" fmla="*/ 642937 h 2743200"/>
              <a:gd name="connsiteX13" fmla="*/ 185737 w 257366"/>
              <a:gd name="connsiteY13" fmla="*/ 671512 h 2743200"/>
              <a:gd name="connsiteX14" fmla="*/ 171450 w 257366"/>
              <a:gd name="connsiteY14" fmla="*/ 742950 h 2743200"/>
              <a:gd name="connsiteX15" fmla="*/ 114300 w 257366"/>
              <a:gd name="connsiteY15" fmla="*/ 842962 h 2743200"/>
              <a:gd name="connsiteX16" fmla="*/ 100012 w 257366"/>
              <a:gd name="connsiteY16" fmla="*/ 885825 h 2743200"/>
              <a:gd name="connsiteX17" fmla="*/ 128587 w 257366"/>
              <a:gd name="connsiteY17" fmla="*/ 942975 h 2743200"/>
              <a:gd name="connsiteX18" fmla="*/ 114300 w 257366"/>
              <a:gd name="connsiteY18" fmla="*/ 1014412 h 2743200"/>
              <a:gd name="connsiteX19" fmla="*/ 71437 w 257366"/>
              <a:gd name="connsiteY19" fmla="*/ 1114425 h 2743200"/>
              <a:gd name="connsiteX20" fmla="*/ 185737 w 257366"/>
              <a:gd name="connsiteY20" fmla="*/ 1143000 h 2743200"/>
              <a:gd name="connsiteX21" fmla="*/ 228600 w 257366"/>
              <a:gd name="connsiteY21" fmla="*/ 1171575 h 2743200"/>
              <a:gd name="connsiteX22" fmla="*/ 257175 w 257366"/>
              <a:gd name="connsiteY22" fmla="*/ 1214437 h 2743200"/>
              <a:gd name="connsiteX23" fmla="*/ 214312 w 257366"/>
              <a:gd name="connsiteY23" fmla="*/ 1328737 h 2743200"/>
              <a:gd name="connsiteX24" fmla="*/ 157162 w 257366"/>
              <a:gd name="connsiteY24" fmla="*/ 1357312 h 2743200"/>
              <a:gd name="connsiteX25" fmla="*/ 128587 w 257366"/>
              <a:gd name="connsiteY25" fmla="*/ 1400175 h 2743200"/>
              <a:gd name="connsiteX26" fmla="*/ 100012 w 257366"/>
              <a:gd name="connsiteY26" fmla="*/ 1485900 h 2743200"/>
              <a:gd name="connsiteX27" fmla="*/ 128587 w 257366"/>
              <a:gd name="connsiteY27" fmla="*/ 1528762 h 2743200"/>
              <a:gd name="connsiteX28" fmla="*/ 185737 w 257366"/>
              <a:gd name="connsiteY28" fmla="*/ 1571625 h 2743200"/>
              <a:gd name="connsiteX29" fmla="*/ 228600 w 257366"/>
              <a:gd name="connsiteY29" fmla="*/ 1614487 h 2743200"/>
              <a:gd name="connsiteX30" fmla="*/ 214312 w 257366"/>
              <a:gd name="connsiteY30" fmla="*/ 1671637 h 2743200"/>
              <a:gd name="connsiteX31" fmla="*/ 157162 w 257366"/>
              <a:gd name="connsiteY31" fmla="*/ 1714500 h 2743200"/>
              <a:gd name="connsiteX32" fmla="*/ 128587 w 257366"/>
              <a:gd name="connsiteY32" fmla="*/ 1757362 h 2743200"/>
              <a:gd name="connsiteX33" fmla="*/ 142875 w 257366"/>
              <a:gd name="connsiteY33" fmla="*/ 2014537 h 2743200"/>
              <a:gd name="connsiteX34" fmla="*/ 185737 w 257366"/>
              <a:gd name="connsiteY34" fmla="*/ 2028825 h 2743200"/>
              <a:gd name="connsiteX35" fmla="*/ 214312 w 257366"/>
              <a:gd name="connsiteY35" fmla="*/ 2071687 h 2743200"/>
              <a:gd name="connsiteX36" fmla="*/ 200025 w 257366"/>
              <a:gd name="connsiteY36" fmla="*/ 2114550 h 2743200"/>
              <a:gd name="connsiteX37" fmla="*/ 157162 w 257366"/>
              <a:gd name="connsiteY37" fmla="*/ 2128837 h 2743200"/>
              <a:gd name="connsiteX38" fmla="*/ 214312 w 257366"/>
              <a:gd name="connsiteY38" fmla="*/ 2200275 h 2743200"/>
              <a:gd name="connsiteX39" fmla="*/ 228600 w 257366"/>
              <a:gd name="connsiteY39" fmla="*/ 2243137 h 2743200"/>
              <a:gd name="connsiteX40" fmla="*/ 185737 w 257366"/>
              <a:gd name="connsiteY40" fmla="*/ 2400300 h 2743200"/>
              <a:gd name="connsiteX41" fmla="*/ 185737 w 257366"/>
              <a:gd name="connsiteY41" fmla="*/ 2500312 h 2743200"/>
              <a:gd name="connsiteX42" fmla="*/ 228600 w 257366"/>
              <a:gd name="connsiteY42" fmla="*/ 2514600 h 2743200"/>
              <a:gd name="connsiteX43" fmla="*/ 200025 w 257366"/>
              <a:gd name="connsiteY43" fmla="*/ 2571750 h 2743200"/>
              <a:gd name="connsiteX44" fmla="*/ 128587 w 257366"/>
              <a:gd name="connsiteY44" fmla="*/ 2700337 h 2743200"/>
              <a:gd name="connsiteX45" fmla="*/ 128587 w 257366"/>
              <a:gd name="connsiteY45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7366" h="2743200">
                <a:moveTo>
                  <a:pt x="85725" y="0"/>
                </a:moveTo>
                <a:cubicBezTo>
                  <a:pt x="45962" y="99407"/>
                  <a:pt x="65262" y="47102"/>
                  <a:pt x="28575" y="157162"/>
                </a:cubicBezTo>
                <a:lnTo>
                  <a:pt x="14287" y="200025"/>
                </a:lnTo>
                <a:cubicBezTo>
                  <a:pt x="45461" y="293542"/>
                  <a:pt x="2165" y="201757"/>
                  <a:pt x="71437" y="257175"/>
                </a:cubicBezTo>
                <a:cubicBezTo>
                  <a:pt x="163758" y="331033"/>
                  <a:pt x="35139" y="278412"/>
                  <a:pt x="142875" y="314325"/>
                </a:cubicBezTo>
                <a:cubicBezTo>
                  <a:pt x="152400" y="328612"/>
                  <a:pt x="168627" y="340249"/>
                  <a:pt x="171450" y="357187"/>
                </a:cubicBezTo>
                <a:cubicBezTo>
                  <a:pt x="177727" y="394850"/>
                  <a:pt x="131649" y="422093"/>
                  <a:pt x="114300" y="442912"/>
                </a:cubicBezTo>
                <a:cubicBezTo>
                  <a:pt x="103307" y="456104"/>
                  <a:pt x="96718" y="472583"/>
                  <a:pt x="85725" y="485775"/>
                </a:cubicBezTo>
                <a:cubicBezTo>
                  <a:pt x="72790" y="501297"/>
                  <a:pt x="56012" y="513296"/>
                  <a:pt x="42862" y="528637"/>
                </a:cubicBezTo>
                <a:cubicBezTo>
                  <a:pt x="27365" y="546717"/>
                  <a:pt x="14287" y="566737"/>
                  <a:pt x="0" y="585787"/>
                </a:cubicBezTo>
                <a:cubicBezTo>
                  <a:pt x="14287" y="595312"/>
                  <a:pt x="27079" y="607598"/>
                  <a:pt x="42862" y="614362"/>
                </a:cubicBezTo>
                <a:cubicBezTo>
                  <a:pt x="60911" y="622097"/>
                  <a:pt x="81131" y="623256"/>
                  <a:pt x="100012" y="628650"/>
                </a:cubicBezTo>
                <a:cubicBezTo>
                  <a:pt x="114493" y="632787"/>
                  <a:pt x="128587" y="638175"/>
                  <a:pt x="142875" y="642937"/>
                </a:cubicBezTo>
                <a:cubicBezTo>
                  <a:pt x="157162" y="652462"/>
                  <a:pt x="181020" y="655001"/>
                  <a:pt x="185737" y="671512"/>
                </a:cubicBezTo>
                <a:cubicBezTo>
                  <a:pt x="192408" y="694862"/>
                  <a:pt x="179129" y="719912"/>
                  <a:pt x="171450" y="742950"/>
                </a:cubicBezTo>
                <a:cubicBezTo>
                  <a:pt x="146403" y="818094"/>
                  <a:pt x="145654" y="780254"/>
                  <a:pt x="114300" y="842962"/>
                </a:cubicBezTo>
                <a:cubicBezTo>
                  <a:pt x="107565" y="856433"/>
                  <a:pt x="104775" y="871537"/>
                  <a:pt x="100012" y="885825"/>
                </a:cubicBezTo>
                <a:cubicBezTo>
                  <a:pt x="109537" y="904875"/>
                  <a:pt x="126235" y="921807"/>
                  <a:pt x="128587" y="942975"/>
                </a:cubicBezTo>
                <a:cubicBezTo>
                  <a:pt x="131269" y="967110"/>
                  <a:pt x="119568" y="990706"/>
                  <a:pt x="114300" y="1014412"/>
                </a:cubicBezTo>
                <a:cubicBezTo>
                  <a:pt x="98923" y="1083606"/>
                  <a:pt x="108214" y="1059259"/>
                  <a:pt x="71437" y="1114425"/>
                </a:cubicBezTo>
                <a:cubicBezTo>
                  <a:pt x="98615" y="1119860"/>
                  <a:pt x="156444" y="1128353"/>
                  <a:pt x="185737" y="1143000"/>
                </a:cubicBezTo>
                <a:cubicBezTo>
                  <a:pt x="201096" y="1150679"/>
                  <a:pt x="214312" y="1162050"/>
                  <a:pt x="228600" y="1171575"/>
                </a:cubicBezTo>
                <a:cubicBezTo>
                  <a:pt x="238125" y="1185862"/>
                  <a:pt x="254747" y="1197438"/>
                  <a:pt x="257175" y="1214437"/>
                </a:cubicBezTo>
                <a:cubicBezTo>
                  <a:pt x="260165" y="1235365"/>
                  <a:pt x="227325" y="1315724"/>
                  <a:pt x="214312" y="1328737"/>
                </a:cubicBezTo>
                <a:cubicBezTo>
                  <a:pt x="199252" y="1343797"/>
                  <a:pt x="176212" y="1347787"/>
                  <a:pt x="157162" y="1357312"/>
                </a:cubicBezTo>
                <a:cubicBezTo>
                  <a:pt x="147637" y="1371600"/>
                  <a:pt x="135561" y="1384483"/>
                  <a:pt x="128587" y="1400175"/>
                </a:cubicBezTo>
                <a:cubicBezTo>
                  <a:pt x="116354" y="1427700"/>
                  <a:pt x="100012" y="1485900"/>
                  <a:pt x="100012" y="1485900"/>
                </a:cubicBezTo>
                <a:cubicBezTo>
                  <a:pt x="109537" y="1500187"/>
                  <a:pt x="116445" y="1516620"/>
                  <a:pt x="128587" y="1528762"/>
                </a:cubicBezTo>
                <a:cubicBezTo>
                  <a:pt x="145425" y="1545600"/>
                  <a:pt x="167657" y="1556128"/>
                  <a:pt x="185737" y="1571625"/>
                </a:cubicBezTo>
                <a:cubicBezTo>
                  <a:pt x="201078" y="1584775"/>
                  <a:pt x="214312" y="1600200"/>
                  <a:pt x="228600" y="1614487"/>
                </a:cubicBezTo>
                <a:cubicBezTo>
                  <a:pt x="223837" y="1633537"/>
                  <a:pt x="225725" y="1655658"/>
                  <a:pt x="214312" y="1671637"/>
                </a:cubicBezTo>
                <a:cubicBezTo>
                  <a:pt x="200471" y="1691014"/>
                  <a:pt x="174000" y="1697662"/>
                  <a:pt x="157162" y="1714500"/>
                </a:cubicBezTo>
                <a:cubicBezTo>
                  <a:pt x="145020" y="1726642"/>
                  <a:pt x="138112" y="1743075"/>
                  <a:pt x="128587" y="1757362"/>
                </a:cubicBezTo>
                <a:cubicBezTo>
                  <a:pt x="133350" y="1843087"/>
                  <a:pt x="125188" y="1930521"/>
                  <a:pt x="142875" y="2014537"/>
                </a:cubicBezTo>
                <a:cubicBezTo>
                  <a:pt x="145978" y="2029274"/>
                  <a:pt x="173977" y="2019417"/>
                  <a:pt x="185737" y="2028825"/>
                </a:cubicBezTo>
                <a:cubicBezTo>
                  <a:pt x="199145" y="2039552"/>
                  <a:pt x="204787" y="2057400"/>
                  <a:pt x="214312" y="2071687"/>
                </a:cubicBezTo>
                <a:cubicBezTo>
                  <a:pt x="209550" y="2085975"/>
                  <a:pt x="210674" y="2103901"/>
                  <a:pt x="200025" y="2114550"/>
                </a:cubicBezTo>
                <a:cubicBezTo>
                  <a:pt x="189376" y="2125199"/>
                  <a:pt x="163897" y="2115367"/>
                  <a:pt x="157162" y="2128837"/>
                </a:cubicBezTo>
                <a:cubicBezTo>
                  <a:pt x="139909" y="2163343"/>
                  <a:pt x="201071" y="2191448"/>
                  <a:pt x="214312" y="2200275"/>
                </a:cubicBezTo>
                <a:cubicBezTo>
                  <a:pt x="219075" y="2214562"/>
                  <a:pt x="228600" y="2228077"/>
                  <a:pt x="228600" y="2243137"/>
                </a:cubicBezTo>
                <a:cubicBezTo>
                  <a:pt x="228600" y="2329634"/>
                  <a:pt x="218431" y="2334912"/>
                  <a:pt x="185737" y="2400300"/>
                </a:cubicBezTo>
                <a:cubicBezTo>
                  <a:pt x="178487" y="2429300"/>
                  <a:pt x="157042" y="2471617"/>
                  <a:pt x="185737" y="2500312"/>
                </a:cubicBezTo>
                <a:cubicBezTo>
                  <a:pt x="196386" y="2510961"/>
                  <a:pt x="214312" y="2509837"/>
                  <a:pt x="228600" y="2514600"/>
                </a:cubicBezTo>
                <a:cubicBezTo>
                  <a:pt x="219075" y="2533650"/>
                  <a:pt x="210983" y="2553487"/>
                  <a:pt x="200025" y="2571750"/>
                </a:cubicBezTo>
                <a:cubicBezTo>
                  <a:pt x="171705" y="2618950"/>
                  <a:pt x="137429" y="2647284"/>
                  <a:pt x="128587" y="2700337"/>
                </a:cubicBezTo>
                <a:cubicBezTo>
                  <a:pt x="126238" y="2714430"/>
                  <a:pt x="128587" y="2728912"/>
                  <a:pt x="128587" y="2743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Up Arrow 14"/>
          <p:cNvSpPr/>
          <p:nvPr/>
        </p:nvSpPr>
        <p:spPr>
          <a:xfrm flipH="1">
            <a:off x="1786890" y="3200400"/>
            <a:ext cx="594361" cy="685800"/>
          </a:xfrm>
          <a:prstGeom prst="upArrow">
            <a:avLst/>
          </a:prstGeom>
          <a:ln w="254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78555" y="2097985"/>
            <a:ext cx="4701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Tragedy of the Commons</a:t>
            </a:r>
          </a:p>
          <a:p>
            <a:pPr algn="ctr"/>
            <a:r>
              <a:rPr lang="en-US" sz="2400" dirty="0"/>
              <a:t>Humans win, environment degrades</a:t>
            </a:r>
          </a:p>
        </p:txBody>
      </p:sp>
      <p:pic>
        <p:nvPicPr>
          <p:cNvPr id="17" name="Picture 7" descr="davinci-man-sep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914400" cy="9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earth 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254" y="4417952"/>
            <a:ext cx="796528" cy="7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695450" y="45720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95450" y="5010581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66197" y="5661320"/>
            <a:ext cx="150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Figures by Dan Fiscus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67164" y="3272700"/>
            <a:ext cx="4984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Inherent in this paradigm, life is separate from environment in mind and action</a:t>
            </a:r>
          </a:p>
          <a:p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Once fragmented, it is possible and likely that the value of environment is seen and treated as less than the value of life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Environment is consumed and degraded as manifest in many symptoms of ecological crisis</a:t>
            </a:r>
          </a:p>
        </p:txBody>
      </p:sp>
    </p:spTree>
    <p:extLst>
      <p:ext uri="{BB962C8B-B14F-4D97-AF65-F5344CB8AC3E}">
        <p14:creationId xmlns:p14="http://schemas.microsoft.com/office/powerpoint/2010/main" val="10454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6" y="1574703"/>
            <a:ext cx="6457532" cy="3629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93" t="46560" r="24991"/>
          <a:stretch/>
        </p:blipFill>
        <p:spPr>
          <a:xfrm>
            <a:off x="2722097" y="3264585"/>
            <a:ext cx="2416126" cy="1939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46" y="2081139"/>
            <a:ext cx="3301607" cy="27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0595" y="5611669"/>
            <a:ext cx="32635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ea typeface="Calibri" panose="020F0502020204030204" pitchFamily="34" charset="0"/>
              </a:rPr>
              <a:t>Art work of Jan Heath, entitled “food chain”</a:t>
            </a:r>
            <a:endParaRPr lang="en-US" sz="135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9600"/>
            <a:ext cx="5770392" cy="4248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1638007"/>
            <a:ext cx="2621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Ecosystem is full of </a:t>
            </a:r>
          </a:p>
          <a:p>
            <a:endParaRPr lang="en-US" sz="2400" dirty="0"/>
          </a:p>
          <a:p>
            <a:r>
              <a:rPr lang="en-US" sz="2400" dirty="0"/>
              <a:t>Interconnections and Interdependencies</a:t>
            </a:r>
          </a:p>
        </p:txBody>
      </p:sp>
    </p:spTree>
    <p:extLst>
      <p:ext uri="{BB962C8B-B14F-4D97-AF65-F5344CB8AC3E}">
        <p14:creationId xmlns:p14="http://schemas.microsoft.com/office/powerpoint/2010/main" val="3479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206" y="2377679"/>
            <a:ext cx="7564901" cy="3394472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Contrary to the dominant mainstream view, the basis of all current biology and life science education, it now is becoming clear that </a:t>
            </a:r>
            <a:r>
              <a:rPr lang="en-US" sz="2000" b="1" i="1" dirty="0">
                <a:cs typeface="Times New Roman" panose="02020603050405020304" pitchFamily="18" charset="0"/>
              </a:rPr>
              <a:t>life is not only (or even primarily) an organismal property.</a:t>
            </a:r>
          </a:p>
          <a:p>
            <a:endParaRPr lang="en-US" sz="2000" b="1" i="1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In the view actively emerging, life is not centered on or emanating from organisms, nor is it primarily a localized, objectified or material phenomenon.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b="1" i="1" dirty="0">
                <a:cs typeface="Times New Roman" panose="02020603050405020304" pitchFamily="18" charset="0"/>
              </a:rPr>
              <a:t>Life is inherently relational, distributed, and non-localized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556" y="533400"/>
            <a:ext cx="6172200" cy="1348977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+mn-lt"/>
                <a:cs typeface="Times New Roman" panose="02020603050405020304" pitchFamily="18" charset="0"/>
              </a:rPr>
              <a:t>A bottom up re-visioning is vital:</a:t>
            </a:r>
            <a:br>
              <a:rPr lang="en-US" sz="360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+mn-lt"/>
                <a:cs typeface="Times New Roman" panose="02020603050405020304" pitchFamily="18" charset="0"/>
              </a:rPr>
              <a:t>A new holistic paradigm for life</a:t>
            </a:r>
          </a:p>
        </p:txBody>
      </p:sp>
    </p:spTree>
    <p:extLst>
      <p:ext uri="{BB962C8B-B14F-4D97-AF65-F5344CB8AC3E}">
        <p14:creationId xmlns:p14="http://schemas.microsoft.com/office/powerpoint/2010/main" val="29247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f/f9/Loxodonta_africana_-_old_bull_%28Ngorongoro,_2009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014" y="2465071"/>
            <a:ext cx="3730037" cy="24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00150" y="4972051"/>
            <a:ext cx="6876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A single organism possesses all the necessary aspects to be alive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110613">
            <a:off x="2629778" y="3041348"/>
            <a:ext cx="3108159" cy="78483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 dirty="0">
                <a:latin typeface="+mn-lt"/>
              </a:rPr>
              <a:t>Discrete Life</a:t>
            </a:r>
            <a:endParaRPr lang="en-US" altLang="en-US" sz="2100" b="1" dirty="0">
              <a:latin typeface="+mn-lt"/>
            </a:endParaRPr>
          </a:p>
        </p:txBody>
      </p:sp>
      <p:pic>
        <p:nvPicPr>
          <p:cNvPr id="283652" name="Picture 4" descr="http://www.bostonbakesforbreastcancer.org/wp-content/uploads/2012/03/su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14450"/>
            <a:ext cx="1371600" cy="13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4" name="Picture 6" descr="Rain Cloud Clip 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1485901"/>
            <a:ext cx="1114425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8" name="Picture 10" descr="http://www.cityfarmer.info/wp-content/uploads/2008/08/so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3486150"/>
            <a:ext cx="158234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37248" y="1943100"/>
            <a:ext cx="3453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n-lt"/>
              </a:rPr>
              <a:t>Abiotic and ecological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36815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http://t0.gstatic.com/images?q=tbn:ANd9GcRJjKUkHB6gIOngBao_fcpDbgu_RIESE5qVbRcAMNPToWb6yep-bRiTohCA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2171701"/>
            <a:ext cx="4275535" cy="28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885950" y="1371601"/>
            <a:ext cx="5392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Interacting ecological community and its </a:t>
            </a:r>
            <a:r>
              <a:rPr lang="en-US" sz="2000" dirty="0" smtClean="0">
                <a:latin typeface="+mn-lt"/>
              </a:rPr>
              <a:t>environment </a:t>
            </a:r>
            <a:r>
              <a:rPr lang="en-US" sz="2000" dirty="0">
                <a:latin typeface="+mn-lt"/>
              </a:rPr>
              <a:t>is an ecosystem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110613">
            <a:off x="2434724" y="3041348"/>
            <a:ext cx="3498265" cy="78483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500" b="1" dirty="0">
                <a:latin typeface="+mn-lt"/>
              </a:rPr>
              <a:t>Sustained Life</a:t>
            </a:r>
            <a:endParaRPr lang="en-US" sz="2100" b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5773" y="5176887"/>
            <a:ext cx="67926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An ecosystem possesses all the necessary aspects to sustain life</a:t>
            </a:r>
          </a:p>
        </p:txBody>
      </p:sp>
    </p:spTree>
    <p:extLst>
      <p:ext uri="{BB962C8B-B14F-4D97-AF65-F5344CB8AC3E}">
        <p14:creationId xmlns:p14="http://schemas.microsoft.com/office/powerpoint/2010/main" val="7888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5523" y="2125266"/>
            <a:ext cx="3714750" cy="2400300"/>
          </a:xfrm>
        </p:spPr>
        <p:txBody>
          <a:bodyPr>
            <a:normAutofit/>
          </a:bodyPr>
          <a:lstStyle/>
          <a:p>
            <a:pPr marL="468059" indent="-385763">
              <a:buFont typeface="+mj-lt"/>
              <a:buAutoNum type="arabicParenR"/>
            </a:pPr>
            <a:r>
              <a:rPr lang="en-US" sz="1800" dirty="0">
                <a:cs typeface="Times New Roman" panose="02020603050405020304" pitchFamily="18" charset="0"/>
              </a:rPr>
              <a:t>Life and environment are best understood and modeled as unified as a single </a:t>
            </a:r>
            <a:r>
              <a:rPr lang="en-US" sz="1800" dirty="0" smtClean="0">
                <a:cs typeface="Times New Roman" panose="02020603050405020304" pitchFamily="18" charset="0"/>
              </a:rPr>
              <a:t>“Life–Environment</a:t>
            </a:r>
            <a:r>
              <a:rPr lang="en-US" sz="1800" dirty="0">
                <a:cs typeface="Times New Roman" panose="02020603050405020304" pitchFamily="18" charset="0"/>
              </a:rPr>
              <a:t>” </a:t>
            </a:r>
            <a:r>
              <a:rPr lang="en-US" sz="1800" dirty="0" smtClean="0">
                <a:cs typeface="Times New Roman" panose="02020603050405020304" pitchFamily="18" charset="0"/>
              </a:rPr>
              <a:t>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Recursive nature of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3351" y="5689685"/>
            <a:ext cx="400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Fiscus D, Fath BD, Goerner S. 2012. E:CO 14(3), 44–88.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1538589"/>
            <a:ext cx="3566832" cy="3795411"/>
            <a:chOff x="122787" y="1079384"/>
            <a:chExt cx="3962400" cy="4052784"/>
          </a:xfrm>
        </p:grpSpPr>
        <p:sp>
          <p:nvSpPr>
            <p:cNvPr id="4" name="Rectangle 3"/>
            <p:cNvSpPr/>
            <p:nvPr/>
          </p:nvSpPr>
          <p:spPr>
            <a:xfrm>
              <a:off x="122787" y="1079384"/>
              <a:ext cx="3962400" cy="1281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Bounty of the Commons</a:t>
              </a:r>
            </a:p>
            <a:p>
              <a:r>
                <a:rPr lang="en-US" sz="2400" dirty="0"/>
                <a:t>Humans win, environment improves</a:t>
              </a:r>
            </a:p>
          </p:txBody>
        </p:sp>
        <p:pic>
          <p:nvPicPr>
            <p:cNvPr id="9" name="Picture 8" descr="earth 0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46" y="3276600"/>
              <a:ext cx="1852054" cy="185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davinci-man-sepi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31" y="3735653"/>
              <a:ext cx="653941" cy="67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Up Arrow 10"/>
            <p:cNvSpPr/>
            <p:nvPr/>
          </p:nvSpPr>
          <p:spPr>
            <a:xfrm flipH="1">
              <a:off x="1859279" y="2667000"/>
              <a:ext cx="45719" cy="457200"/>
            </a:xfrm>
            <a:prstGeom prst="upArrow">
              <a:avLst/>
            </a:prstGeom>
            <a:ln w="2540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362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life depends on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In an energy economy appropriate to the use of biological energy, all </a:t>
            </a:r>
            <a:r>
              <a:rPr lang="en-US" sz="2800" dirty="0" smtClean="0"/>
              <a:t>bodies, plant </a:t>
            </a:r>
            <a:r>
              <a:rPr lang="en-US" sz="2800" dirty="0"/>
              <a:t>and animal and human, are joined in a kind of energy community. . . 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They are indissolubly linked in complex patterns of energy exchange. They </a:t>
            </a:r>
            <a:r>
              <a:rPr lang="en-US" sz="2800" dirty="0" smtClean="0"/>
              <a:t>die into </a:t>
            </a:r>
            <a:r>
              <a:rPr lang="en-US" sz="2800" dirty="0"/>
              <a:t>each other’s life, live into each other’s death. </a:t>
            </a:r>
            <a:r>
              <a:rPr lang="en-US" sz="2800" dirty="0" smtClean="0"/>
              <a:t>(Berry 1977, p</a:t>
            </a:r>
            <a:r>
              <a:rPr lang="en-US" sz="2800" dirty="0"/>
              <a:t>. 90)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724400"/>
            <a:ext cx="2956816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Sustainers and </a:t>
            </a:r>
            <a:r>
              <a:rPr lang="en-US" dirty="0" err="1" smtClean="0"/>
              <a:t>Transcenders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3600"/>
            <a:ext cx="51816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219200"/>
            <a:ext cx="5029200" cy="2831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7640" y="6027003"/>
            <a:ext cx="4146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 there environmental limits?</a:t>
            </a:r>
          </a:p>
          <a:p>
            <a:r>
              <a:rPr lang="en-US" sz="2400" dirty="0" smtClean="0"/>
              <a:t>Are both sides aware of them?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191000"/>
            <a:ext cx="149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 barriers</a:t>
            </a:r>
          </a:p>
          <a:p>
            <a:r>
              <a:rPr lang="en-US" dirty="0" smtClean="0"/>
              <a:t>Innovate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021" y="2775412"/>
            <a:ext cx="2813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themselves/lifestyle</a:t>
            </a:r>
          </a:p>
          <a:p>
            <a:r>
              <a:rPr lang="en-US" dirty="0" smtClean="0"/>
              <a:t>Work with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26"/>
          <p:cNvGrpSpPr>
            <a:grpSpLocks/>
          </p:cNvGrpSpPr>
          <p:nvPr/>
        </p:nvGrpSpPr>
        <p:grpSpPr bwMode="auto">
          <a:xfrm>
            <a:off x="765086" y="1371600"/>
            <a:ext cx="7613827" cy="4700588"/>
            <a:chOff x="0" y="343"/>
            <a:chExt cx="2801" cy="1729"/>
          </a:xfrm>
        </p:grpSpPr>
        <p:sp>
          <p:nvSpPr>
            <p:cNvPr id="10244" name="Text Box 1027"/>
            <p:cNvSpPr txBox="1">
              <a:spLocks noChangeArrowheads="1"/>
            </p:cNvSpPr>
            <p:nvPr/>
          </p:nvSpPr>
          <p:spPr bwMode="auto">
            <a:xfrm>
              <a:off x="1152" y="1948"/>
              <a:ext cx="18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grid</a:t>
              </a:r>
            </a:p>
          </p:txBody>
        </p:sp>
        <p:grpSp>
          <p:nvGrpSpPr>
            <p:cNvPr id="10245" name="Group 1028"/>
            <p:cNvGrpSpPr>
              <a:grpSpLocks/>
            </p:cNvGrpSpPr>
            <p:nvPr/>
          </p:nvGrpSpPr>
          <p:grpSpPr bwMode="auto">
            <a:xfrm>
              <a:off x="0" y="343"/>
              <a:ext cx="2801" cy="1655"/>
              <a:chOff x="0" y="343"/>
              <a:chExt cx="2801" cy="1655"/>
            </a:xfrm>
          </p:grpSpPr>
          <p:grpSp>
            <p:nvGrpSpPr>
              <p:cNvPr id="10246" name="Group 1029"/>
              <p:cNvGrpSpPr>
                <a:grpSpLocks/>
              </p:cNvGrpSpPr>
              <p:nvPr/>
            </p:nvGrpSpPr>
            <p:grpSpPr bwMode="auto">
              <a:xfrm>
                <a:off x="1717" y="1264"/>
                <a:ext cx="377" cy="503"/>
                <a:chOff x="1056" y="480"/>
                <a:chExt cx="864" cy="1152"/>
              </a:xfrm>
            </p:grpSpPr>
            <p:grpSp>
              <p:nvGrpSpPr>
                <p:cNvPr id="10273" name="Group 1030"/>
                <p:cNvGrpSpPr>
                  <a:grpSpLocks/>
                </p:cNvGrpSpPr>
                <p:nvPr/>
              </p:nvGrpSpPr>
              <p:grpSpPr bwMode="auto">
                <a:xfrm rot="5400000" flipH="1">
                  <a:off x="1008" y="720"/>
                  <a:ext cx="960" cy="864"/>
                  <a:chOff x="864" y="960"/>
                  <a:chExt cx="960" cy="864"/>
                </a:xfrm>
              </p:grpSpPr>
              <p:sp>
                <p:nvSpPr>
                  <p:cNvPr id="10275" name="Arc 1031"/>
                  <p:cNvSpPr>
                    <a:spLocks/>
                  </p:cNvSpPr>
                  <p:nvPr/>
                </p:nvSpPr>
                <p:spPr bwMode="auto">
                  <a:xfrm>
                    <a:off x="864" y="960"/>
                    <a:ext cx="960" cy="43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6" name="Arc 1032"/>
                  <p:cNvSpPr>
                    <a:spLocks/>
                  </p:cNvSpPr>
                  <p:nvPr/>
                </p:nvSpPr>
                <p:spPr bwMode="auto">
                  <a:xfrm flipV="1">
                    <a:off x="864" y="1392"/>
                    <a:ext cx="960" cy="43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74" name="Oval 1033"/>
                <p:cNvSpPr>
                  <a:spLocks noChangeArrowheads="1"/>
                </p:cNvSpPr>
                <p:nvPr/>
              </p:nvSpPr>
              <p:spPr bwMode="auto">
                <a:xfrm>
                  <a:off x="1392" y="4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0247" name="Text Box 1034"/>
              <p:cNvSpPr txBox="1">
                <a:spLocks noChangeArrowheads="1"/>
              </p:cNvSpPr>
              <p:nvPr/>
            </p:nvSpPr>
            <p:spPr bwMode="auto">
              <a:xfrm>
                <a:off x="1536" y="1776"/>
                <a:ext cx="7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Egalitarian/Fragile</a:t>
                </a:r>
              </a:p>
            </p:txBody>
          </p:sp>
          <p:grpSp>
            <p:nvGrpSpPr>
              <p:cNvPr id="10248" name="Group 1035"/>
              <p:cNvGrpSpPr>
                <a:grpSpLocks/>
              </p:cNvGrpSpPr>
              <p:nvPr/>
            </p:nvGrpSpPr>
            <p:grpSpPr bwMode="auto">
              <a:xfrm>
                <a:off x="377" y="1317"/>
                <a:ext cx="377" cy="419"/>
                <a:chOff x="1728" y="2592"/>
                <a:chExt cx="864" cy="960"/>
              </a:xfrm>
            </p:grpSpPr>
            <p:grpSp>
              <p:nvGrpSpPr>
                <p:cNvPr id="10269" name="Group 1036"/>
                <p:cNvGrpSpPr>
                  <a:grpSpLocks/>
                </p:cNvGrpSpPr>
                <p:nvPr/>
              </p:nvGrpSpPr>
              <p:grpSpPr bwMode="auto">
                <a:xfrm rot="-5400000" flipH="1" flipV="1">
                  <a:off x="1680" y="2640"/>
                  <a:ext cx="960" cy="864"/>
                  <a:chOff x="864" y="960"/>
                  <a:chExt cx="960" cy="864"/>
                </a:xfrm>
              </p:grpSpPr>
              <p:sp>
                <p:nvSpPr>
                  <p:cNvPr id="10271" name="Arc 1037"/>
                  <p:cNvSpPr>
                    <a:spLocks/>
                  </p:cNvSpPr>
                  <p:nvPr/>
                </p:nvSpPr>
                <p:spPr bwMode="auto">
                  <a:xfrm>
                    <a:off x="864" y="960"/>
                    <a:ext cx="960" cy="43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2" name="Arc 1038"/>
                  <p:cNvSpPr>
                    <a:spLocks/>
                  </p:cNvSpPr>
                  <p:nvPr/>
                </p:nvSpPr>
                <p:spPr bwMode="auto">
                  <a:xfrm flipV="1">
                    <a:off x="864" y="1392"/>
                    <a:ext cx="960" cy="43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70" name="Oval 1039"/>
                <p:cNvSpPr>
                  <a:spLocks noChangeArrowheads="1"/>
                </p:cNvSpPr>
                <p:nvPr/>
              </p:nvSpPr>
              <p:spPr bwMode="auto">
                <a:xfrm>
                  <a:off x="2064" y="33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0249" name="Text Box 1040"/>
              <p:cNvSpPr txBox="1">
                <a:spLocks noChangeArrowheads="1"/>
              </p:cNvSpPr>
              <p:nvPr/>
            </p:nvSpPr>
            <p:spPr bwMode="auto">
              <a:xfrm>
                <a:off x="144" y="1776"/>
                <a:ext cx="79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Individualist/Durable</a:t>
                </a:r>
              </a:p>
            </p:txBody>
          </p:sp>
          <p:sp>
            <p:nvSpPr>
              <p:cNvPr id="10250" name="Text Box 1041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7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Fatalist/Capricious</a:t>
                </a:r>
              </a:p>
            </p:txBody>
          </p:sp>
          <p:grpSp>
            <p:nvGrpSpPr>
              <p:cNvPr id="10251" name="Group 1042"/>
              <p:cNvGrpSpPr>
                <a:grpSpLocks/>
              </p:cNvGrpSpPr>
              <p:nvPr/>
            </p:nvGrpSpPr>
            <p:grpSpPr bwMode="auto">
              <a:xfrm>
                <a:off x="201" y="573"/>
                <a:ext cx="733" cy="84"/>
                <a:chOff x="3504" y="3120"/>
                <a:chExt cx="1680" cy="192"/>
              </a:xfrm>
            </p:grpSpPr>
            <p:sp>
              <p:nvSpPr>
                <p:cNvPr id="10267" name="Oval 1043"/>
                <p:cNvSpPr>
                  <a:spLocks noChangeArrowheads="1"/>
                </p:cNvSpPr>
                <p:nvPr/>
              </p:nvSpPr>
              <p:spPr bwMode="auto">
                <a:xfrm>
                  <a:off x="4224" y="312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68" name="Line 1044"/>
                <p:cNvSpPr>
                  <a:spLocks noChangeShapeType="1"/>
                </p:cNvSpPr>
                <p:nvPr/>
              </p:nvSpPr>
              <p:spPr bwMode="auto">
                <a:xfrm>
                  <a:off x="3504" y="3312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2" name="Line 1045"/>
              <p:cNvSpPr>
                <a:spLocks noChangeShapeType="1"/>
              </p:cNvSpPr>
              <p:nvPr/>
            </p:nvSpPr>
            <p:spPr bwMode="auto">
              <a:xfrm>
                <a:off x="0" y="1160"/>
                <a:ext cx="2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46"/>
              <p:cNvSpPr>
                <a:spLocks noChangeShapeType="1"/>
              </p:cNvSpPr>
              <p:nvPr/>
            </p:nvSpPr>
            <p:spPr bwMode="auto">
              <a:xfrm>
                <a:off x="1153" y="343"/>
                <a:ext cx="0" cy="1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Text Box 1047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3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dirty="0" err="1"/>
                  <a:t>Hierarchist</a:t>
                </a:r>
                <a:r>
                  <a:rPr lang="en-US" altLang="en-US" sz="1800" dirty="0"/>
                  <a:t>/Reasonable within limits</a:t>
                </a:r>
              </a:p>
            </p:txBody>
          </p:sp>
          <p:grpSp>
            <p:nvGrpSpPr>
              <p:cNvPr id="10255" name="Group 1048"/>
              <p:cNvGrpSpPr>
                <a:grpSpLocks/>
              </p:cNvGrpSpPr>
              <p:nvPr/>
            </p:nvGrpSpPr>
            <p:grpSpPr bwMode="auto">
              <a:xfrm>
                <a:off x="1572" y="500"/>
                <a:ext cx="587" cy="377"/>
                <a:chOff x="2208" y="2448"/>
                <a:chExt cx="1344" cy="864"/>
              </a:xfrm>
            </p:grpSpPr>
            <p:sp>
              <p:nvSpPr>
                <p:cNvPr id="10258" name="Oval 1049"/>
                <p:cNvSpPr>
                  <a:spLocks noChangeArrowheads="1"/>
                </p:cNvSpPr>
                <p:nvPr/>
              </p:nvSpPr>
              <p:spPr bwMode="auto">
                <a:xfrm>
                  <a:off x="2784" y="26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0259" name="Group 1050"/>
                <p:cNvGrpSpPr>
                  <a:grpSpLocks/>
                </p:cNvGrpSpPr>
                <p:nvPr/>
              </p:nvGrpSpPr>
              <p:grpSpPr bwMode="auto">
                <a:xfrm>
                  <a:off x="2208" y="2448"/>
                  <a:ext cx="672" cy="864"/>
                  <a:chOff x="2208" y="2448"/>
                  <a:chExt cx="672" cy="864"/>
                </a:xfrm>
              </p:grpSpPr>
              <p:sp>
                <p:nvSpPr>
                  <p:cNvPr id="10264" name="Arc 1051"/>
                  <p:cNvSpPr>
                    <a:spLocks/>
                  </p:cNvSpPr>
                  <p:nvPr/>
                </p:nvSpPr>
                <p:spPr bwMode="auto">
                  <a:xfrm flipH="1">
                    <a:off x="2208" y="2448"/>
                    <a:ext cx="240" cy="86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5" name="Arc 1052"/>
                  <p:cNvSpPr>
                    <a:spLocks/>
                  </p:cNvSpPr>
                  <p:nvPr/>
                </p:nvSpPr>
                <p:spPr bwMode="auto">
                  <a:xfrm>
                    <a:off x="2448" y="2448"/>
                    <a:ext cx="236" cy="288"/>
                  </a:xfrm>
                  <a:custGeom>
                    <a:avLst/>
                    <a:gdLst>
                      <a:gd name="T0" fmla="*/ 0 w 21280"/>
                      <a:gd name="T1" fmla="*/ 0 h 21600"/>
                      <a:gd name="T2" fmla="*/ 0 w 21280"/>
                      <a:gd name="T3" fmla="*/ 0 h 21600"/>
                      <a:gd name="T4" fmla="*/ 0 w 212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280"/>
                      <a:gd name="T10" fmla="*/ 0 h 21600"/>
                      <a:gd name="T11" fmla="*/ 21280 w 212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80" h="21600" fill="none" extrusionOk="0">
                        <a:moveTo>
                          <a:pt x="-1" y="0"/>
                        </a:moveTo>
                        <a:cubicBezTo>
                          <a:pt x="10499" y="0"/>
                          <a:pt x="19478" y="7550"/>
                          <a:pt x="21279" y="17895"/>
                        </a:cubicBezTo>
                      </a:path>
                      <a:path w="21280" h="21600" stroke="0" extrusionOk="0">
                        <a:moveTo>
                          <a:pt x="-1" y="0"/>
                        </a:moveTo>
                        <a:cubicBezTo>
                          <a:pt x="10499" y="0"/>
                          <a:pt x="19478" y="7550"/>
                          <a:pt x="21279" y="178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6" name="Arc 1053"/>
                  <p:cNvSpPr>
                    <a:spLocks/>
                  </p:cNvSpPr>
                  <p:nvPr/>
                </p:nvSpPr>
                <p:spPr bwMode="auto">
                  <a:xfrm flipH="1" flipV="1">
                    <a:off x="2688" y="2671"/>
                    <a:ext cx="192" cy="210"/>
                  </a:xfrm>
                  <a:custGeom>
                    <a:avLst/>
                    <a:gdLst>
                      <a:gd name="T0" fmla="*/ 0 w 21600"/>
                      <a:gd name="T1" fmla="*/ 0 h 23616"/>
                      <a:gd name="T2" fmla="*/ 0 w 21600"/>
                      <a:gd name="T3" fmla="*/ 0 h 23616"/>
                      <a:gd name="T4" fmla="*/ 0 w 21600"/>
                      <a:gd name="T5" fmla="*/ 0 h 2361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616"/>
                      <a:gd name="T11" fmla="*/ 21600 w 21600"/>
                      <a:gd name="T12" fmla="*/ 23616 h 236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61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73"/>
                          <a:pt x="21568" y="22945"/>
                          <a:pt x="21505" y="23615"/>
                        </a:cubicBezTo>
                      </a:path>
                      <a:path w="21600" h="2361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73"/>
                          <a:pt x="21568" y="22945"/>
                          <a:pt x="21505" y="2361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0" name="Group 1054"/>
                <p:cNvGrpSpPr>
                  <a:grpSpLocks/>
                </p:cNvGrpSpPr>
                <p:nvPr/>
              </p:nvGrpSpPr>
              <p:grpSpPr bwMode="auto">
                <a:xfrm flipH="1">
                  <a:off x="2880" y="2448"/>
                  <a:ext cx="672" cy="864"/>
                  <a:chOff x="2208" y="2448"/>
                  <a:chExt cx="672" cy="864"/>
                </a:xfrm>
              </p:grpSpPr>
              <p:sp>
                <p:nvSpPr>
                  <p:cNvPr id="10261" name="Arc 1055"/>
                  <p:cNvSpPr>
                    <a:spLocks/>
                  </p:cNvSpPr>
                  <p:nvPr/>
                </p:nvSpPr>
                <p:spPr bwMode="auto">
                  <a:xfrm flipH="1">
                    <a:off x="2208" y="2448"/>
                    <a:ext cx="240" cy="86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2" name="Arc 1056"/>
                  <p:cNvSpPr>
                    <a:spLocks/>
                  </p:cNvSpPr>
                  <p:nvPr/>
                </p:nvSpPr>
                <p:spPr bwMode="auto">
                  <a:xfrm>
                    <a:off x="2448" y="2448"/>
                    <a:ext cx="236" cy="288"/>
                  </a:xfrm>
                  <a:custGeom>
                    <a:avLst/>
                    <a:gdLst>
                      <a:gd name="T0" fmla="*/ 0 w 21280"/>
                      <a:gd name="T1" fmla="*/ 0 h 21600"/>
                      <a:gd name="T2" fmla="*/ 0 w 21280"/>
                      <a:gd name="T3" fmla="*/ 0 h 21600"/>
                      <a:gd name="T4" fmla="*/ 0 w 2128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280"/>
                      <a:gd name="T10" fmla="*/ 0 h 21600"/>
                      <a:gd name="T11" fmla="*/ 21280 w 2128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80" h="21600" fill="none" extrusionOk="0">
                        <a:moveTo>
                          <a:pt x="-1" y="0"/>
                        </a:moveTo>
                        <a:cubicBezTo>
                          <a:pt x="10499" y="0"/>
                          <a:pt x="19478" y="7550"/>
                          <a:pt x="21279" y="17895"/>
                        </a:cubicBezTo>
                      </a:path>
                      <a:path w="21280" h="21600" stroke="0" extrusionOk="0">
                        <a:moveTo>
                          <a:pt x="-1" y="0"/>
                        </a:moveTo>
                        <a:cubicBezTo>
                          <a:pt x="10499" y="0"/>
                          <a:pt x="19478" y="7550"/>
                          <a:pt x="21279" y="178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3" name="Arc 1057"/>
                  <p:cNvSpPr>
                    <a:spLocks/>
                  </p:cNvSpPr>
                  <p:nvPr/>
                </p:nvSpPr>
                <p:spPr bwMode="auto">
                  <a:xfrm flipH="1" flipV="1">
                    <a:off x="2688" y="2671"/>
                    <a:ext cx="192" cy="210"/>
                  </a:xfrm>
                  <a:custGeom>
                    <a:avLst/>
                    <a:gdLst>
                      <a:gd name="T0" fmla="*/ 0 w 21600"/>
                      <a:gd name="T1" fmla="*/ 0 h 23616"/>
                      <a:gd name="T2" fmla="*/ 0 w 21600"/>
                      <a:gd name="T3" fmla="*/ 0 h 23616"/>
                      <a:gd name="T4" fmla="*/ 0 w 21600"/>
                      <a:gd name="T5" fmla="*/ 0 h 2361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616"/>
                      <a:gd name="T11" fmla="*/ 21600 w 21600"/>
                      <a:gd name="T12" fmla="*/ 23616 h 236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61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73"/>
                          <a:pt x="21568" y="22945"/>
                          <a:pt x="21505" y="23615"/>
                        </a:cubicBezTo>
                      </a:path>
                      <a:path w="21600" h="2361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73"/>
                          <a:pt x="21568" y="22945"/>
                          <a:pt x="21505" y="2361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56" name="Text Box 1058"/>
              <p:cNvSpPr txBox="1">
                <a:spLocks noChangeArrowheads="1"/>
              </p:cNvSpPr>
              <p:nvPr/>
            </p:nvSpPr>
            <p:spPr bwMode="auto">
              <a:xfrm>
                <a:off x="2256" y="1152"/>
                <a:ext cx="24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600"/>
                  <a:t>group</a:t>
                </a:r>
              </a:p>
            </p:txBody>
          </p:sp>
          <p:sp>
            <p:nvSpPr>
              <p:cNvPr id="10257" name="AutoShape 1059"/>
              <p:cNvSpPr>
                <a:spLocks noChangeArrowheads="1"/>
              </p:cNvSpPr>
              <p:nvPr/>
            </p:nvSpPr>
            <p:spPr bwMode="auto">
              <a:xfrm>
                <a:off x="901" y="992"/>
                <a:ext cx="503" cy="33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Hermit</a:t>
                </a:r>
              </a:p>
            </p:txBody>
          </p:sp>
        </p:grpSp>
      </p:grpSp>
      <p:sp>
        <p:nvSpPr>
          <p:cNvPr id="10243" name="Text Box 1060"/>
          <p:cNvSpPr txBox="1">
            <a:spLocks noChangeArrowheads="1"/>
          </p:cNvSpPr>
          <p:nvPr/>
        </p:nvSpPr>
        <p:spPr bwMode="auto">
          <a:xfrm>
            <a:off x="1069886" y="460375"/>
            <a:ext cx="707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Cultural Theory Solidarities</a:t>
            </a:r>
            <a:r>
              <a:rPr lang="en-US" altLang="en-US" dirty="0"/>
              <a:t> (Thompson 1997)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6691" y="6248400"/>
            <a:ext cx="168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sustainers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321" y="6248400"/>
            <a:ext cx="210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transcenders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1: To solve a difficult problem, enlarge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reaction: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is, in your opinion, the main message of Chapter 1?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part was most confusing or most difficult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sustainers and </a:t>
            </a:r>
            <a:r>
              <a:rPr lang="en-US" dirty="0" err="1" smtClean="0"/>
              <a:t>transcenders</a:t>
            </a:r>
            <a:r>
              <a:rPr lang="en-US" dirty="0" smtClean="0"/>
              <a:t> need to 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know how to take the life support with us</a:t>
            </a:r>
          </a:p>
          <a:p>
            <a:r>
              <a:rPr lang="en-US" dirty="0" smtClean="0"/>
              <a:t>NASA has programs to recycle biological and other wastes of astronauts</a:t>
            </a:r>
          </a:p>
          <a:p>
            <a:r>
              <a:rPr lang="en-US" dirty="0" smtClean="0"/>
              <a:t>But not yet to recycle astronauts themselves…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646"/>
          <a:stretch/>
        </p:blipFill>
        <p:spPr>
          <a:xfrm>
            <a:off x="4191000" y="4397601"/>
            <a:ext cx="4762500" cy="2424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4397601"/>
            <a:ext cx="3238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Are statements in which the opposite also contains a deep truth</a:t>
            </a:r>
          </a:p>
          <a:p>
            <a:endParaRPr lang="en-US" dirty="0"/>
          </a:p>
          <a:p>
            <a:r>
              <a:rPr lang="en-US" dirty="0" smtClean="0"/>
              <a:t>Complementarity of </a:t>
            </a:r>
            <a:r>
              <a:rPr lang="en-US" i="1" dirty="0" smtClean="0"/>
              <a:t>discrete life </a:t>
            </a:r>
            <a:r>
              <a:rPr lang="en-US" dirty="0" smtClean="0"/>
              <a:t>and </a:t>
            </a:r>
            <a:r>
              <a:rPr lang="en-US" i="1" dirty="0" smtClean="0"/>
              <a:t>sustained life</a:t>
            </a:r>
          </a:p>
          <a:p>
            <a:endParaRPr lang="en-US" dirty="0" smtClean="0"/>
          </a:p>
          <a:p>
            <a:r>
              <a:rPr lang="en-US" dirty="0" smtClean="0"/>
              <a:t>Meadow’s leverage points</a:t>
            </a:r>
          </a:p>
          <a:p>
            <a:pPr lvl="1"/>
            <a:r>
              <a:rPr lang="en-US" dirty="0" smtClean="0"/>
              <a:t>Power to transcend paradigms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46" y="1600200"/>
            <a:ext cx="193878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nscend paradi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432911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if we are wrong?  What if this is all wrong?</a:t>
            </a:r>
          </a:p>
        </p:txBody>
      </p:sp>
    </p:spTree>
    <p:extLst>
      <p:ext uri="{BB962C8B-B14F-4D97-AF65-F5344CB8AC3E}">
        <p14:creationId xmlns:p14="http://schemas.microsoft.com/office/powerpoint/2010/main" val="2437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 message: Avoid fragmentation</a:t>
            </a:r>
            <a:endParaRPr lang="en-US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340644"/>
            <a:ext cx="4343400" cy="2362200"/>
            <a:chOff x="1344" y="1008"/>
            <a:chExt cx="2736" cy="1488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2400" y="1488"/>
              <a:ext cx="624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/>
                <a:t>object</a:t>
              </a:r>
              <a:endParaRPr lang="en-US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1344" y="1008"/>
              <a:ext cx="2736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536" y="2208"/>
              <a:ext cx="11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Environment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1" y="6019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Object is inseparably part of its environment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4114800"/>
            <a:ext cx="7115175" cy="2590800"/>
            <a:chOff x="2590800" y="4114800"/>
            <a:chExt cx="7115175" cy="259080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590800" y="4114800"/>
              <a:ext cx="7115175" cy="2590800"/>
              <a:chOff x="624" y="2544"/>
              <a:chExt cx="4482" cy="1632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369" cy="32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/>
                  <a:t>H</a:t>
                </a:r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 flipH="1">
                <a:off x="2884" y="2642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H="1" flipV="1">
                <a:off x="2884" y="3556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 flipV="1">
                <a:off x="1353" y="2544"/>
                <a:ext cx="1531" cy="685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H="1">
                <a:off x="1296" y="3556"/>
                <a:ext cx="1560" cy="62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2827" y="3229"/>
                <a:ext cx="85" cy="327"/>
              </a:xfrm>
              <a:custGeom>
                <a:avLst/>
                <a:gdLst>
                  <a:gd name="T0" fmla="*/ 1 w 144"/>
                  <a:gd name="T1" fmla="*/ 0 h 480"/>
                  <a:gd name="T2" fmla="*/ 0 w 144"/>
                  <a:gd name="T3" fmla="*/ 10 h 480"/>
                  <a:gd name="T4" fmla="*/ 1 w 144"/>
                  <a:gd name="T5" fmla="*/ 7 h 480"/>
                  <a:gd name="T6" fmla="*/ 1 w 144"/>
                  <a:gd name="T7" fmla="*/ 15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0"/>
                  <a:gd name="T14" fmla="*/ 144 w 144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0">
                    <a:moveTo>
                      <a:pt x="96" y="0"/>
                    </a:moveTo>
                    <a:lnTo>
                      <a:pt x="0" y="288"/>
                    </a:lnTo>
                    <a:lnTo>
                      <a:pt x="144" y="192"/>
                    </a:lnTo>
                    <a:lnTo>
                      <a:pt x="96" y="480"/>
                    </a:ln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1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 Environment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264"/>
                <a:ext cx="16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Output Environment</a:t>
                </a: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3962400" y="4724400"/>
              <a:ext cx="1447800" cy="5334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114800" y="5410200"/>
              <a:ext cx="1600200" cy="6858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705600" y="5181600"/>
              <a:ext cx="1752600" cy="762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53188" y="5410200"/>
              <a:ext cx="1243012" cy="6096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99171" y="1796937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wrong!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58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concept of country, homeland, dwelling place becomes simplified as ‘</a:t>
            </a:r>
            <a:r>
              <a:rPr lang="en-US" dirty="0" smtClean="0"/>
              <a:t>the environment</a:t>
            </a:r>
            <a:r>
              <a:rPr lang="en-US" dirty="0"/>
              <a:t>’—that is, what surrounds us. Once we see our place, our part </a:t>
            </a:r>
            <a:r>
              <a:rPr lang="en-US" dirty="0" smtClean="0"/>
              <a:t>of the </a:t>
            </a:r>
            <a:r>
              <a:rPr lang="en-US" dirty="0"/>
              <a:t>world, as surrounding us, we have already made a profound </a:t>
            </a:r>
            <a:r>
              <a:rPr lang="en-US" dirty="0" smtClean="0"/>
              <a:t>division between </a:t>
            </a:r>
            <a:r>
              <a:rPr lang="en-US" dirty="0"/>
              <a:t>it and ourselves. We have given up the understanding—dropped it </a:t>
            </a:r>
            <a:r>
              <a:rPr lang="en-US" dirty="0" smtClean="0"/>
              <a:t>out of </a:t>
            </a:r>
            <a:r>
              <a:rPr lang="en-US" dirty="0"/>
              <a:t>our language and so out of our thought—that we and our country </a:t>
            </a:r>
            <a:r>
              <a:rPr lang="en-US" i="1" dirty="0"/>
              <a:t>create </a:t>
            </a:r>
            <a:r>
              <a:rPr lang="en-US" i="1" dirty="0" smtClean="0"/>
              <a:t>one another</a:t>
            </a:r>
            <a:r>
              <a:rPr lang="en-US" i="1" dirty="0"/>
              <a:t>, depend on one another, are literally part of one another</a:t>
            </a:r>
            <a:r>
              <a:rPr lang="en-US" dirty="0"/>
              <a:t>; that our </a:t>
            </a:r>
            <a:r>
              <a:rPr lang="en-US" dirty="0" smtClean="0"/>
              <a:t>land passes </a:t>
            </a:r>
            <a:r>
              <a:rPr lang="en-US" dirty="0"/>
              <a:t>in and out of our bodies just as our bodies pass in and out of </a:t>
            </a:r>
            <a:r>
              <a:rPr lang="en-US" dirty="0" smtClean="0"/>
              <a:t>our land</a:t>
            </a:r>
            <a:r>
              <a:rPr lang="en-US" dirty="0"/>
              <a:t>; that as we and our land are part of one another, so all who are living </a:t>
            </a:r>
            <a:r>
              <a:rPr lang="en-US" dirty="0" smtClean="0"/>
              <a:t>as neighbors </a:t>
            </a:r>
            <a:r>
              <a:rPr lang="en-US" dirty="0"/>
              <a:t>here, human and plant and animal, are part of one another, and </a:t>
            </a:r>
            <a:r>
              <a:rPr lang="en-US" dirty="0" smtClean="0"/>
              <a:t>so cannot </a:t>
            </a:r>
            <a:r>
              <a:rPr lang="en-US" dirty="0"/>
              <a:t>possibly flourish alone; that, therefore, our culture must be our </a:t>
            </a:r>
            <a:r>
              <a:rPr lang="en-US" dirty="0" smtClean="0"/>
              <a:t>response to </a:t>
            </a:r>
            <a:r>
              <a:rPr lang="en-US" dirty="0"/>
              <a:t>our place, our culture and our place are images of each other and </a:t>
            </a:r>
            <a:r>
              <a:rPr lang="en-US" dirty="0" smtClean="0"/>
              <a:t>inseparably from </a:t>
            </a:r>
            <a:r>
              <a:rPr lang="en-US" dirty="0"/>
              <a:t>each other, and so neither can be better than the </a:t>
            </a:r>
            <a:r>
              <a:rPr lang="en-US" dirty="0" smtClean="0"/>
              <a:t>other.				Berry </a:t>
            </a:r>
            <a:r>
              <a:rPr lang="en-US" dirty="0"/>
              <a:t>(1977, p. 24).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607" y="328588"/>
            <a:ext cx="1887393" cy="1271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63876"/>
            <a:ext cx="2438400" cy="15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vimeo.com/212281432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does the title of the chapter have to  do with the content?</a:t>
            </a:r>
          </a:p>
          <a:p>
            <a:endParaRPr lang="en-US" dirty="0"/>
          </a:p>
          <a:p>
            <a:r>
              <a:rPr lang="en-US" dirty="0" smtClean="0"/>
              <a:t>Why don’t biology textbooks teach about two kinds of life (discrete and sustained)?</a:t>
            </a:r>
          </a:p>
          <a:p>
            <a:pPr lvl="1"/>
            <a:r>
              <a:rPr lang="en-US" dirty="0" smtClean="0"/>
              <a:t>Can this be changed? How?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tap into the existing forces of the system to create change? i.e., work alongside </a:t>
            </a:r>
            <a:r>
              <a:rPr lang="en-US" dirty="0" err="1"/>
              <a:t>transcenders</a:t>
            </a:r>
            <a:r>
              <a:rPr lang="en-US" dirty="0"/>
              <a:t> not against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lot of the discussion comes back to scale – short term versus long term or global versus local.  How to instill more long term, holistic approaches in a “present-oriented” society?</a:t>
            </a:r>
          </a:p>
          <a:p>
            <a:endParaRPr lang="en-US" dirty="0"/>
          </a:p>
          <a:p>
            <a:r>
              <a:rPr lang="en-US" dirty="0" smtClean="0"/>
              <a:t>We propose that when you avoid fragmentation that: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fundamental, net human-environment relationship is mutualism or win-win</a:t>
            </a:r>
          </a:p>
          <a:p>
            <a:pPr lvl="1"/>
            <a:r>
              <a:rPr lang="en-US" dirty="0" smtClean="0"/>
              <a:t>Is there evidence for this?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Other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0" y="1364456"/>
            <a:ext cx="4800600" cy="378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65173" y="3358225"/>
            <a:ext cx="573773" cy="49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6" y="186414"/>
            <a:ext cx="3823580" cy="12070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Environmental Challenges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75" y="4672792"/>
            <a:ext cx="1992423" cy="1327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398" y="2396197"/>
            <a:ext cx="1440820" cy="1080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7386" y="5703246"/>
            <a:ext cx="1095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Sea level rise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2293" y="3419477"/>
            <a:ext cx="400529" cy="430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/>
          <p:cNvGrpSpPr/>
          <p:nvPr/>
        </p:nvGrpSpPr>
        <p:grpSpPr>
          <a:xfrm>
            <a:off x="3231022" y="1364457"/>
            <a:ext cx="2379203" cy="1078706"/>
            <a:chOff x="4308030" y="676275"/>
            <a:chExt cx="3172270" cy="1438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030" y="676275"/>
              <a:ext cx="3172270" cy="14382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92998" y="714895"/>
              <a:ext cx="13346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Soil erosion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49092" y="4075646"/>
            <a:ext cx="1706512" cy="1214037"/>
            <a:chOff x="9932122" y="4291194"/>
            <a:chExt cx="2275349" cy="16187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122" y="4291194"/>
              <a:ext cx="2275349" cy="15923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253239" y="5509800"/>
              <a:ext cx="172115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C000"/>
                  </a:solidFill>
                </a:rPr>
                <a:t>Water pollution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4993" y="2584937"/>
            <a:ext cx="181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emerge from our core way of knowing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32536" y="3333604"/>
            <a:ext cx="2286000" cy="1714500"/>
            <a:chOff x="2968390" y="3356800"/>
            <a:chExt cx="30480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390" y="3356800"/>
              <a:ext cx="304800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32201" y="3376373"/>
              <a:ext cx="18293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Toxins and waste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15781" y="5482131"/>
            <a:ext cx="24917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a new paradigm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97386" y="2936504"/>
            <a:ext cx="955891" cy="920792"/>
            <a:chOff x="8129847" y="2772338"/>
            <a:chExt cx="1274521" cy="122772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129847" y="2785800"/>
              <a:ext cx="1274521" cy="12043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29847" y="2772338"/>
              <a:ext cx="1130159" cy="12277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10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win-win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 from a paradigm that see a fragmented and antagonistic relation between life and environment, and humans and environment</a:t>
            </a:r>
          </a:p>
          <a:p>
            <a:r>
              <a:rPr lang="en-US" dirty="0" smtClean="0"/>
              <a:t>To one that recognizes that ecosystem interdependencies promote m</a:t>
            </a:r>
            <a:r>
              <a:rPr lang="en-US" dirty="0"/>
              <a:t>utualism and </a:t>
            </a:r>
            <a:r>
              <a:rPr lang="en-US" dirty="0" smtClean="0"/>
              <a:t>synergism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fundamental, net human-environment relationship is mutualism or win-win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education is environmental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what is included or excluded students are taught that they are part of or apart from ecological systems – disciplines separate people from nature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1"/>
            <a:ext cx="3799230" cy="252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229" y="3421824"/>
            <a:ext cx="4249395" cy="28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metaphor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from a machine view</a:t>
            </a:r>
          </a:p>
          <a:p>
            <a:r>
              <a:rPr lang="en-US" dirty="0" smtClean="0"/>
              <a:t>To ecosystem/web/network view</a:t>
            </a:r>
          </a:p>
          <a:p>
            <a:r>
              <a:rPr lang="en-US" dirty="0" smtClean="0"/>
              <a:t>More on this later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7" y="3437848"/>
            <a:ext cx="4267570" cy="3420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4" y="2971800"/>
            <a:ext cx="3983209" cy="29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Reverence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Schweitzer</a:t>
            </a:r>
          </a:p>
          <a:p>
            <a:r>
              <a:rPr lang="en-US" dirty="0" smtClean="0"/>
              <a:t>Leopold</a:t>
            </a:r>
          </a:p>
          <a:p>
            <a:r>
              <a:rPr lang="en-US" dirty="0" smtClean="0"/>
              <a:t>Chapter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627" y="1828800"/>
            <a:ext cx="6015373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tocww.colorado.edu/%7Etoldy3/E64ContentFiles/VirusesMoneransAndProtists/Protis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2400300"/>
            <a:ext cx="36147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00151" y="4972051"/>
            <a:ext cx="5657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A single cell possesses all the necessary aspects to be alive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1415414"/>
            <a:ext cx="2236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life?</a:t>
            </a:r>
          </a:p>
        </p:txBody>
      </p:sp>
    </p:spTree>
    <p:extLst>
      <p:ext uri="{BB962C8B-B14F-4D97-AF65-F5344CB8AC3E}">
        <p14:creationId xmlns:p14="http://schemas.microsoft.com/office/powerpoint/2010/main" val="25485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f/f9/Loxodonta_africana_-_old_bull_%28Ngorongoro,_2009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014" y="2465071"/>
            <a:ext cx="3730037" cy="24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1110613">
            <a:off x="2629778" y="3041348"/>
            <a:ext cx="3108159" cy="78483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 dirty="0">
                <a:latin typeface="+mn-lt"/>
              </a:rPr>
              <a:t>Discrete Life</a:t>
            </a:r>
            <a:endParaRPr lang="en-US" altLang="en-US" sz="2100" b="1" dirty="0">
              <a:latin typeface="+mn-lt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791564DC-EE02-4817-BABE-8C36DDFC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1" y="4972051"/>
            <a:ext cx="620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A single organism possesses all the necessary aspects to be alive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3FE51C-9BF9-4A4E-AD8B-7AA47C29C927}"/>
              </a:ext>
            </a:extLst>
          </p:cNvPr>
          <p:cNvSpPr txBox="1"/>
          <p:nvPr/>
        </p:nvSpPr>
        <p:spPr>
          <a:xfrm>
            <a:off x="2228851" y="1428751"/>
            <a:ext cx="2236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life?</a:t>
            </a:r>
          </a:p>
        </p:txBody>
      </p:sp>
    </p:spTree>
    <p:extLst>
      <p:ext uri="{BB962C8B-B14F-4D97-AF65-F5344CB8AC3E}">
        <p14:creationId xmlns:p14="http://schemas.microsoft.com/office/powerpoint/2010/main" val="581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1021</Words>
  <Application>Microsoft Office PowerPoint</Application>
  <PresentationFormat>On-screen Show (4:3)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Foundations for Sustainability</vt:lpstr>
      <vt:lpstr>Chapter 1: To solve a difficult problem, enlarge it</vt:lpstr>
      <vt:lpstr>Environmental Challenges</vt:lpstr>
      <vt:lpstr>Reality of win-win</vt:lpstr>
      <vt:lpstr>All education is environmental education</vt:lpstr>
      <vt:lpstr>Getting the metaphor right</vt:lpstr>
      <vt:lpstr>Reverence for life</vt:lpstr>
      <vt:lpstr>PowerPoint Presentation</vt:lpstr>
      <vt:lpstr>PowerPoint Presentation</vt:lpstr>
      <vt:lpstr>Mental models and outcomes Real impacts of choice of system boundaries</vt:lpstr>
      <vt:lpstr>PowerPoint Presentation</vt:lpstr>
      <vt:lpstr>PowerPoint Presentation</vt:lpstr>
      <vt:lpstr>A bottom up re-visioning is vital: A new holistic paradigm for life</vt:lpstr>
      <vt:lpstr>PowerPoint Presentation</vt:lpstr>
      <vt:lpstr>PowerPoint Presentation</vt:lpstr>
      <vt:lpstr>Recursive nature of nature</vt:lpstr>
      <vt:lpstr>Sustained life depends on death</vt:lpstr>
      <vt:lpstr>Sustainers and Transcenders</vt:lpstr>
      <vt:lpstr>PowerPoint Presentation</vt:lpstr>
      <vt:lpstr>Why sustainers and transcenders need to work together</vt:lpstr>
      <vt:lpstr>Deep truths</vt:lpstr>
      <vt:lpstr>PowerPoint Presentation</vt:lpstr>
      <vt:lpstr>Key  message: Avoid fragmentation</vt:lpstr>
      <vt:lpstr>Avoid fragmentation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localadmin</cp:lastModifiedBy>
  <cp:revision>49</cp:revision>
  <dcterms:created xsi:type="dcterms:W3CDTF">2014-02-10T17:03:30Z</dcterms:created>
  <dcterms:modified xsi:type="dcterms:W3CDTF">2019-10-24T08:38:49Z</dcterms:modified>
</cp:coreProperties>
</file>