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4" r:id="rId2"/>
    <p:sldId id="349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80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59" r:id="rId22"/>
    <p:sldId id="3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8" autoAdjust="0"/>
  </p:normalViewPr>
  <p:slideViewPr>
    <p:cSldViewPr>
      <p:cViewPr varScale="1">
        <p:scale>
          <a:sx n="122" d="100"/>
          <a:sy n="122" d="100"/>
        </p:scale>
        <p:origin x="1284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19614-8CF4-46DC-8015-2E0B2D56D8B7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B6D54-D49A-4FD5-B690-340D8EA85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56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4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0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0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6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0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7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6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1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3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8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D7C3-9EE4-4348-8633-BE6E9E33FBF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&amp;v=ysa5OBhXz-Q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21228143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7698" y="533400"/>
            <a:ext cx="7473559" cy="1676694"/>
          </a:xfrm>
        </p:spPr>
        <p:txBody>
          <a:bodyPr>
            <a:noAutofit/>
          </a:bodyPr>
          <a:lstStyle/>
          <a:p>
            <a:pPr algn="r"/>
            <a:r>
              <a:rPr lang="en-US" sz="3600" b="1" dirty="0"/>
              <a:t>Foundations </a:t>
            </a:r>
            <a:r>
              <a:rPr lang="en-US" sz="3600" b="1" i="1" dirty="0"/>
              <a:t>for</a:t>
            </a:r>
            <a:r>
              <a:rPr lang="en-US" sz="3600" b="1" dirty="0"/>
              <a:t> Sustainability</a:t>
            </a:r>
            <a:endParaRPr lang="en-US" sz="24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95800"/>
            <a:ext cx="8095371" cy="1981200"/>
          </a:xfrm>
        </p:spPr>
        <p:txBody>
          <a:bodyPr>
            <a:noAutofit/>
          </a:bodyPr>
          <a:lstStyle/>
          <a:p>
            <a:pPr algn="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Brian D.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Fath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&amp; Dan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Fiscus</a:t>
            </a:r>
            <a:endParaRPr lang="en-US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r"/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Fulbright Distinguished Chair, Masaryk University, Brno, Czech Republic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Professor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, Towson University, Maryland, USA</a:t>
            </a:r>
          </a:p>
          <a:p>
            <a:pPr algn="r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Senior Research Scholar, International Institute for Applied Systems Analysis, Austria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3" y="897590"/>
            <a:ext cx="2706167" cy="333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3886200"/>
          </a:xfrm>
        </p:spPr>
        <p:txBody>
          <a:bodyPr/>
          <a:lstStyle/>
          <a:p>
            <a:r>
              <a:rPr lang="en-US" dirty="0" smtClean="0"/>
              <a:t>Aristotle proposed four levels of causation:</a:t>
            </a:r>
          </a:p>
          <a:p>
            <a:pPr lvl="1"/>
            <a:r>
              <a:rPr lang="en-US" b="1" dirty="0" smtClean="0"/>
              <a:t>Material cause</a:t>
            </a:r>
            <a:r>
              <a:rPr lang="en-US" dirty="0" smtClean="0"/>
              <a:t> - the material of which it consists</a:t>
            </a:r>
          </a:p>
          <a:p>
            <a:pPr lvl="1"/>
            <a:r>
              <a:rPr lang="en-US" b="1" dirty="0" smtClean="0"/>
              <a:t>Formal cause</a:t>
            </a:r>
            <a:r>
              <a:rPr lang="en-US" dirty="0" smtClean="0"/>
              <a:t> - arrangement of matter</a:t>
            </a:r>
          </a:p>
          <a:p>
            <a:pPr lvl="1"/>
            <a:r>
              <a:rPr lang="en-US" b="1" dirty="0" smtClean="0"/>
              <a:t>Efficient cause</a:t>
            </a:r>
            <a:r>
              <a:rPr lang="en-US" dirty="0" smtClean="0"/>
              <a:t> - "the primary source of the change or rest"</a:t>
            </a:r>
          </a:p>
          <a:p>
            <a:pPr lvl="1"/>
            <a:r>
              <a:rPr lang="en-US" b="1" dirty="0" smtClean="0"/>
              <a:t>Final cause</a:t>
            </a:r>
            <a:r>
              <a:rPr lang="en-US" dirty="0" smtClean="0"/>
              <a:t> - its aim or purpose</a:t>
            </a:r>
          </a:p>
        </p:txBody>
      </p:sp>
      <p:pic>
        <p:nvPicPr>
          <p:cNvPr id="4" name="Picture 2" descr="http://www.unc.edu/%7Etlcierny/images/4caus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191" y="457200"/>
            <a:ext cx="4756209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159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Depict the goal and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Crises solved</a:t>
            </a:r>
          </a:p>
          <a:p>
            <a:r>
              <a:rPr lang="en-US" sz="2400" dirty="0" smtClean="0"/>
              <a:t>Self-regulating, regenerated and regenerative</a:t>
            </a:r>
          </a:p>
          <a:p>
            <a:r>
              <a:rPr lang="en-US" sz="2400" dirty="0" smtClean="0"/>
              <a:t>“An ensemble </a:t>
            </a:r>
            <a:r>
              <a:rPr lang="en-US" sz="2400" dirty="0"/>
              <a:t>grows rich on an environment that the ensemble itself made rich</a:t>
            </a:r>
            <a:r>
              <a:rPr lang="en-US" sz="2400" dirty="0" smtClean="0"/>
              <a:t>.” (Jacobs, 2000, p</a:t>
            </a:r>
            <a:r>
              <a:rPr lang="en-US" sz="2400" dirty="0"/>
              <a:t>. 60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What if degradation is the abnormality and clean environment are achieved by basic natural Life systems</a:t>
            </a:r>
          </a:p>
          <a:p>
            <a:pPr lvl="1"/>
            <a:r>
              <a:rPr lang="en-US" sz="2000" dirty="0" smtClean="0"/>
              <a:t>A tree in the forest makes the forest better</a:t>
            </a:r>
          </a:p>
          <a:p>
            <a:pPr lvl="1"/>
            <a:r>
              <a:rPr lang="en-US" sz="2000" dirty="0" smtClean="0"/>
              <a:t>Why can’t a human in a city make the city better?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3445668"/>
            <a:ext cx="2514600" cy="1414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3299589"/>
            <a:ext cx="2556802" cy="170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5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Work backwards to realize the ideal outcome – the how that leads to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Take advantage of positive feedbacks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Change comes </a:t>
            </a:r>
            <a:r>
              <a:rPr lang="en-US" dirty="0" smtClean="0"/>
              <a:t>from moving </a:t>
            </a:r>
            <a:r>
              <a:rPr lang="en-US" dirty="0" smtClean="0"/>
              <a:t>to a new configuration</a:t>
            </a:r>
          </a:p>
        </p:txBody>
      </p:sp>
      <p:pic>
        <p:nvPicPr>
          <p:cNvPr id="1026" name="Picture 2" descr="Image result for positive feedback stimulates chang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2720180"/>
            <a:ext cx="3238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2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The why that motivates the 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value of life as the center of ethics</a:t>
            </a:r>
          </a:p>
          <a:p>
            <a:r>
              <a:rPr lang="en-US" dirty="0" smtClean="0"/>
              <a:t>A science to serve Life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3019426"/>
            <a:ext cx="5791200" cy="361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352800"/>
            <a:ext cx="42672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</p:spPr>
        <p:txBody>
          <a:bodyPr/>
          <a:lstStyle/>
          <a:p>
            <a:r>
              <a:rPr lang="en-US" dirty="0" smtClean="0"/>
              <a:t>Life as the basis of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True values are carried out in everyday life </a:t>
            </a:r>
          </a:p>
          <a:p>
            <a:pPr lvl="1"/>
            <a:r>
              <a:rPr lang="en-US" dirty="0" smtClean="0"/>
              <a:t>no wasted effort, </a:t>
            </a:r>
          </a:p>
          <a:p>
            <a:pPr lvl="1"/>
            <a:r>
              <a:rPr lang="en-US" dirty="0" smtClean="0"/>
              <a:t>no cross purpose, </a:t>
            </a:r>
          </a:p>
          <a:p>
            <a:pPr lvl="1"/>
            <a:r>
              <a:rPr lang="en-US" dirty="0" smtClean="0"/>
              <a:t>no conflict of interest</a:t>
            </a:r>
          </a:p>
          <a:p>
            <a:endParaRPr lang="en-US" dirty="0"/>
          </a:p>
          <a:p>
            <a:r>
              <a:rPr lang="en-US" dirty="0" smtClean="0"/>
              <a:t>“Once </a:t>
            </a:r>
            <a:r>
              <a:rPr lang="en-US" dirty="0"/>
              <a:t>a man has experienced </a:t>
            </a:r>
            <a:r>
              <a:rPr lang="en-US" dirty="0" smtClean="0"/>
              <a:t>[reverence for life] ... </a:t>
            </a:r>
            <a:r>
              <a:rPr lang="en-US" dirty="0"/>
              <a:t>He </a:t>
            </a:r>
            <a:r>
              <a:rPr lang="en-US" dirty="0" smtClean="0"/>
              <a:t>carries his </a:t>
            </a:r>
            <a:r>
              <a:rPr lang="en-US" dirty="0"/>
              <a:t>morality within him and can never lose it, for it continues to develop </a:t>
            </a:r>
            <a:r>
              <a:rPr lang="en-US" dirty="0" smtClean="0"/>
              <a:t>within him</a:t>
            </a:r>
            <a:r>
              <a:rPr lang="en-US" dirty="0"/>
              <a:t>. He who has never experienced this has only a set of superficial principles</a:t>
            </a:r>
            <a:r>
              <a:rPr lang="en-US" dirty="0" smtClean="0"/>
              <a:t>.” </a:t>
            </a:r>
            <a:r>
              <a:rPr lang="en-US" sz="2400" dirty="0" smtClean="0"/>
              <a:t>(Schweitzer 1969, pp</a:t>
            </a:r>
            <a:r>
              <a:rPr lang="en-US" sz="2400" dirty="0"/>
              <a:t>. </a:t>
            </a:r>
            <a:r>
              <a:rPr lang="en-US" sz="2400" dirty="0" smtClean="0"/>
              <a:t>115–116</a:t>
            </a:r>
            <a:r>
              <a:rPr lang="en-US" sz="2400" dirty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437" y="33904"/>
            <a:ext cx="2186449" cy="2709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4117" y="2743199"/>
            <a:ext cx="183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Albert Schweitzer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9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Land Ethic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en-US" dirty="0" smtClean="0"/>
              <a:t>“A </a:t>
            </a:r>
            <a:r>
              <a:rPr lang="en-US" dirty="0"/>
              <a:t>thing is right when it tends to preserve the integrity, stability, and beauty </a:t>
            </a:r>
            <a:r>
              <a:rPr lang="en-US" dirty="0" smtClean="0"/>
              <a:t>of the </a:t>
            </a:r>
            <a:r>
              <a:rPr lang="en-US" dirty="0"/>
              <a:t>biotic community. It is wrong when it tends otherwise</a:t>
            </a:r>
            <a:r>
              <a:rPr lang="en-US" dirty="0" smtClean="0"/>
              <a:t>.” </a:t>
            </a:r>
            <a:r>
              <a:rPr lang="en-US" sz="2400" dirty="0" smtClean="0"/>
              <a:t>(Leopold 1949, pp</a:t>
            </a:r>
            <a:r>
              <a:rPr lang="en-US" sz="2400" dirty="0"/>
              <a:t>. 224–225</a:t>
            </a:r>
            <a:r>
              <a:rPr lang="en-US" sz="2400" dirty="0" smtClean="0"/>
              <a:t>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252867"/>
            <a:ext cx="1790700" cy="238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4117" y="2743199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Aldo Leopold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850" y="4662261"/>
            <a:ext cx="37719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Ecological </a:t>
            </a:r>
            <a:r>
              <a:rPr lang="en-US" dirty="0" smtClean="0"/>
              <a:t>Cascades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1" y="4132996"/>
            <a:ext cx="7215181" cy="121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5896957"/>
            <a:ext cx="2929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Recycling – Indians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114024"/>
            <a:ext cx="3741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3"/>
              </a:rPr>
              <a:t>Thinking like a mountain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200" y="1905000"/>
            <a:ext cx="2438400" cy="3019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5896957"/>
            <a:ext cx="5501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r>
              <a:rPr lang="en-US" sz="2800" dirty="0" smtClean="0"/>
              <a:t>		… and Astronauts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1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Ecological Landmarks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Ecology—Haeckel (1866)</a:t>
            </a:r>
          </a:p>
          <a:p>
            <a:r>
              <a:rPr lang="en-US" dirty="0" smtClean="0"/>
              <a:t>Ecosystem—</a:t>
            </a:r>
            <a:r>
              <a:rPr lang="en-US" dirty="0" err="1" smtClean="0"/>
              <a:t>Tansley</a:t>
            </a:r>
            <a:r>
              <a:rPr lang="en-US" dirty="0" smtClean="0"/>
              <a:t> </a:t>
            </a:r>
            <a:r>
              <a:rPr lang="en-US" dirty="0"/>
              <a:t>(1935)</a:t>
            </a:r>
          </a:p>
          <a:p>
            <a:r>
              <a:rPr lang="en-US" dirty="0" smtClean="0"/>
              <a:t>Trophic-dynamic </a:t>
            </a:r>
            <a:r>
              <a:rPr lang="en-US" dirty="0"/>
              <a:t>aspect of ecology—Lindeman (1942)</a:t>
            </a:r>
          </a:p>
          <a:p>
            <a:r>
              <a:rPr lang="en-US" dirty="0" smtClean="0"/>
              <a:t>Diversity </a:t>
            </a:r>
            <a:r>
              <a:rPr lang="en-US" dirty="0"/>
              <a:t>and stability </a:t>
            </a:r>
            <a:r>
              <a:rPr lang="en-US" dirty="0" smtClean="0"/>
              <a:t>relationships—Elton </a:t>
            </a:r>
            <a:r>
              <a:rPr lang="en-US" dirty="0"/>
              <a:t>(1958) </a:t>
            </a:r>
            <a:r>
              <a:rPr lang="en-US" dirty="0" smtClean="0"/>
              <a:t>&amp; MacArthur </a:t>
            </a:r>
            <a:r>
              <a:rPr lang="en-US" dirty="0"/>
              <a:t>(1955)</a:t>
            </a:r>
          </a:p>
          <a:p>
            <a:r>
              <a:rPr lang="en-US" dirty="0" smtClean="0"/>
              <a:t>Strategy </a:t>
            </a:r>
            <a:r>
              <a:rPr lang="en-US" dirty="0"/>
              <a:t>of ecosystem </a:t>
            </a:r>
            <a:r>
              <a:rPr lang="en-US" dirty="0" smtClean="0"/>
              <a:t>development—EP </a:t>
            </a:r>
            <a:r>
              <a:rPr lang="en-US" dirty="0" err="1" smtClean="0"/>
              <a:t>Odum</a:t>
            </a:r>
            <a:r>
              <a:rPr lang="en-US" dirty="0" smtClean="0"/>
              <a:t> </a:t>
            </a:r>
            <a:r>
              <a:rPr lang="en-US" dirty="0"/>
              <a:t>(1969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smtClean="0"/>
              <a:t>Though </a:t>
            </a:r>
            <a:r>
              <a:rPr lang="en-US" dirty="0"/>
              <a:t>the organisms may claim our prime interest, when we are trying </a:t>
            </a:r>
            <a:r>
              <a:rPr lang="en-US" dirty="0" smtClean="0"/>
              <a:t>to think </a:t>
            </a:r>
            <a:r>
              <a:rPr lang="en-US" dirty="0"/>
              <a:t>fundamentally, we cannot separate them from their special environments</a:t>
            </a:r>
            <a:r>
              <a:rPr lang="en-US" dirty="0" smtClean="0"/>
              <a:t>, with </a:t>
            </a:r>
            <a:r>
              <a:rPr lang="en-US" dirty="0"/>
              <a:t>which they form one physical system</a:t>
            </a:r>
            <a:r>
              <a:rPr lang="en-US" dirty="0" smtClean="0"/>
              <a:t>.” </a:t>
            </a:r>
            <a:r>
              <a:rPr lang="en-US" sz="2600" dirty="0" smtClean="0"/>
              <a:t>(</a:t>
            </a:r>
            <a:r>
              <a:rPr lang="en-US" sz="2600" dirty="0" err="1" smtClean="0"/>
              <a:t>Tansley</a:t>
            </a:r>
            <a:r>
              <a:rPr lang="en-US" sz="2600" dirty="0" smtClean="0"/>
              <a:t> 1935, p</a:t>
            </a:r>
            <a:r>
              <a:rPr lang="en-US" sz="2600" dirty="0"/>
              <a:t>. 299)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5476875"/>
            <a:ext cx="1787997" cy="1381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5553074"/>
            <a:ext cx="1345319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2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1143000"/>
          </a:xfrm>
        </p:spPr>
        <p:txBody>
          <a:bodyPr/>
          <a:lstStyle/>
          <a:p>
            <a:r>
              <a:rPr lang="en-US" dirty="0" smtClean="0"/>
              <a:t>Ecological metaphysic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Learning from nature</a:t>
            </a:r>
          </a:p>
          <a:p>
            <a:r>
              <a:rPr lang="en-US" dirty="0" smtClean="0"/>
              <a:t>Causal understanding – configuration of processes</a:t>
            </a:r>
          </a:p>
          <a:p>
            <a:r>
              <a:rPr lang="en-US" dirty="0" smtClean="0"/>
              <a:t>Application to socio-economic systems</a:t>
            </a:r>
          </a:p>
          <a:p>
            <a:endParaRPr lang="en-US" dirty="0" smtClean="0"/>
          </a:p>
          <a:p>
            <a:r>
              <a:rPr lang="en-US" dirty="0" smtClean="0"/>
              <a:t>“It </a:t>
            </a:r>
            <a:r>
              <a:rPr lang="en-US" dirty="0"/>
              <a:t>seems not unreasonable to assume that many of the same dynamics are </a:t>
            </a:r>
            <a:r>
              <a:rPr lang="en-US" dirty="0" smtClean="0"/>
              <a:t>at work </a:t>
            </a:r>
            <a:r>
              <a:rPr lang="en-US" dirty="0"/>
              <a:t>in economics as structure ecosystems, and that, over ‘‘deep time,’’ </a:t>
            </a:r>
            <a:r>
              <a:rPr lang="en-US" dirty="0" smtClean="0"/>
              <a:t>nature has </a:t>
            </a:r>
            <a:r>
              <a:rPr lang="en-US" dirty="0"/>
              <a:t>solved many of the developmental problems for ecosystems that still </a:t>
            </a:r>
            <a:r>
              <a:rPr lang="en-US" dirty="0" smtClean="0"/>
              <a:t>beset human </a:t>
            </a:r>
            <a:r>
              <a:rPr lang="en-US" dirty="0"/>
              <a:t>economies</a:t>
            </a:r>
            <a:r>
              <a:rPr lang="en-US" dirty="0" smtClean="0"/>
              <a:t>.” </a:t>
            </a:r>
            <a:r>
              <a:rPr lang="en-US" sz="2400" dirty="0" smtClean="0"/>
              <a:t>(</a:t>
            </a:r>
            <a:r>
              <a:rPr lang="en-US" sz="2400" dirty="0" err="1" smtClean="0"/>
              <a:t>Ulanowicz</a:t>
            </a:r>
            <a:r>
              <a:rPr lang="en-US" sz="2400" dirty="0" smtClean="0"/>
              <a:t> 2009)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0"/>
            <a:ext cx="2057401" cy="2818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4117" y="2743199"/>
            <a:ext cx="183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Robert </a:t>
            </a:r>
            <a:r>
              <a:rPr lang="en-US" dirty="0" err="1" smtClean="0"/>
              <a:t>Ulanowicz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074" y="4905902"/>
            <a:ext cx="2258711" cy="189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1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737"/>
            <a:ext cx="8229600" cy="1143000"/>
          </a:xfrm>
        </p:spPr>
        <p:txBody>
          <a:bodyPr/>
          <a:lstStyle/>
          <a:p>
            <a:r>
              <a:rPr lang="en-US" dirty="0" smtClean="0"/>
              <a:t>Holism and cycles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8518"/>
            <a:ext cx="8229600" cy="306863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Schweitzer </a:t>
            </a:r>
            <a:r>
              <a:rPr lang="en-US" sz="2400" dirty="0"/>
              <a:t>(1969</a:t>
            </a:r>
            <a:r>
              <a:rPr lang="en-US" sz="2400" dirty="0" smtClean="0"/>
              <a:t>): </a:t>
            </a:r>
            <a:r>
              <a:rPr lang="en-US" sz="2400" dirty="0"/>
              <a:t>“How fantastic that in other existences </a:t>
            </a:r>
            <a:r>
              <a:rPr lang="en-US" sz="2400" dirty="0" smtClean="0"/>
              <a:t>something comes </a:t>
            </a:r>
            <a:r>
              <a:rPr lang="en-US" sz="2400" dirty="0"/>
              <a:t>into being, passes away again, comes into being once more, and </a:t>
            </a:r>
            <a:r>
              <a:rPr lang="en-US" sz="2400" dirty="0" smtClean="0"/>
              <a:t>so forth </a:t>
            </a:r>
            <a:r>
              <a:rPr lang="en-US" sz="2400" dirty="0"/>
              <a:t>from eternity to eternity!”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Leopold </a:t>
            </a:r>
            <a:r>
              <a:rPr lang="en-US" sz="2400" dirty="0"/>
              <a:t>(1993</a:t>
            </a:r>
            <a:r>
              <a:rPr lang="en-US" sz="2400" dirty="0" smtClean="0"/>
              <a:t>): </a:t>
            </a:r>
            <a:r>
              <a:rPr lang="en-US" sz="2400" dirty="0"/>
              <a:t>“In the soil grows an oak, which bears an acorn, </a:t>
            </a:r>
            <a:r>
              <a:rPr lang="en-US" sz="2400" dirty="0" smtClean="0"/>
              <a:t>which feeds </a:t>
            </a:r>
            <a:r>
              <a:rPr lang="en-US" sz="2400" dirty="0"/>
              <a:t>a squirrel, which feeds an Indian, who ultimately lays him down to </a:t>
            </a:r>
            <a:r>
              <a:rPr lang="en-US" sz="2400" dirty="0" smtClean="0"/>
              <a:t>his last </a:t>
            </a:r>
            <a:r>
              <a:rPr lang="en-US" sz="2400" dirty="0"/>
              <a:t>sleep in the great tomb of man </a:t>
            </a:r>
            <a:r>
              <a:rPr lang="en-US" sz="2400" dirty="0" smtClean="0"/>
              <a:t>to </a:t>
            </a:r>
            <a:r>
              <a:rPr lang="en-US" sz="2400" dirty="0"/>
              <a:t>grow another oak. . .”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err="1" smtClean="0"/>
              <a:t>Ulanowicz</a:t>
            </a:r>
            <a:r>
              <a:rPr lang="en-US" sz="2400" dirty="0" smtClean="0"/>
              <a:t> </a:t>
            </a:r>
            <a:r>
              <a:rPr lang="en-US" sz="2400" dirty="0"/>
              <a:t>(2009b</a:t>
            </a:r>
            <a:r>
              <a:rPr lang="en-US" sz="2400" dirty="0" smtClean="0"/>
              <a:t>): </a:t>
            </a:r>
            <a:r>
              <a:rPr lang="en-US" sz="2400" dirty="0"/>
              <a:t>“The action </a:t>
            </a:r>
            <a:r>
              <a:rPr lang="en-US" sz="2400" dirty="0" smtClean="0"/>
              <a:t>of autocatalytic </a:t>
            </a:r>
            <a:r>
              <a:rPr lang="en-US" sz="2400" dirty="0"/>
              <a:t>feedback tends to import the environment into the system or</a:t>
            </a:r>
            <a:r>
              <a:rPr lang="en-US" sz="2400" dirty="0" smtClean="0"/>
              <a:t>, alternatively</a:t>
            </a:r>
            <a:r>
              <a:rPr lang="en-US" sz="2400" dirty="0"/>
              <a:t>, embeds the system into its environment.”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38400" y="4123270"/>
            <a:ext cx="7115175" cy="2590800"/>
            <a:chOff x="2590800" y="4114800"/>
            <a:chExt cx="7115175" cy="259080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590800" y="4114800"/>
              <a:ext cx="7115175" cy="2590800"/>
              <a:chOff x="624" y="2544"/>
              <a:chExt cx="4482" cy="1632"/>
            </a:xfrm>
          </p:grpSpPr>
          <p:sp>
            <p:nvSpPr>
              <p:cNvPr id="10" name="AutoShape 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369" cy="32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/>
                  <a:t>H</a:t>
                </a:r>
              </a:p>
            </p:txBody>
          </p:sp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 flipH="1">
                <a:off x="2884" y="2642"/>
                <a:ext cx="1304" cy="587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 flipH="1" flipV="1">
                <a:off x="2884" y="3556"/>
                <a:ext cx="1304" cy="587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flipH="1" flipV="1">
                <a:off x="1353" y="2544"/>
                <a:ext cx="1531" cy="685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 flipH="1">
                <a:off x="1296" y="3556"/>
                <a:ext cx="1560" cy="620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2827" y="3229"/>
                <a:ext cx="85" cy="327"/>
              </a:xfrm>
              <a:custGeom>
                <a:avLst/>
                <a:gdLst>
                  <a:gd name="T0" fmla="*/ 1 w 144"/>
                  <a:gd name="T1" fmla="*/ 0 h 480"/>
                  <a:gd name="T2" fmla="*/ 0 w 144"/>
                  <a:gd name="T3" fmla="*/ 10 h 480"/>
                  <a:gd name="T4" fmla="*/ 1 w 144"/>
                  <a:gd name="T5" fmla="*/ 7 h 480"/>
                  <a:gd name="T6" fmla="*/ 1 w 144"/>
                  <a:gd name="T7" fmla="*/ 15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480"/>
                  <a:gd name="T14" fmla="*/ 144 w 144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480">
                    <a:moveTo>
                      <a:pt x="96" y="0"/>
                    </a:moveTo>
                    <a:lnTo>
                      <a:pt x="0" y="288"/>
                    </a:lnTo>
                    <a:lnTo>
                      <a:pt x="144" y="192"/>
                    </a:lnTo>
                    <a:lnTo>
                      <a:pt x="96" y="480"/>
                    </a:lnTo>
                  </a:path>
                </a:pathLst>
              </a:custGeom>
              <a:noFill/>
              <a:ln w="349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624" y="3264"/>
                <a:ext cx="157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Input Environment</a:t>
                </a:r>
              </a:p>
            </p:txBody>
          </p:sp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3408" y="3264"/>
                <a:ext cx="16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Output Environment</a:t>
                </a: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>
              <a:off x="3962400" y="4724400"/>
              <a:ext cx="1447800" cy="53340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4114800" y="5410200"/>
              <a:ext cx="1600200" cy="68580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6705600" y="5181600"/>
              <a:ext cx="1752600" cy="7620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6453188" y="5410200"/>
              <a:ext cx="1243012" cy="60960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reeform 21"/>
          <p:cNvSpPr/>
          <p:nvPr/>
        </p:nvSpPr>
        <p:spPr>
          <a:xfrm>
            <a:off x="2438400" y="5668643"/>
            <a:ext cx="6404601" cy="1133299"/>
          </a:xfrm>
          <a:custGeom>
            <a:avLst/>
            <a:gdLst>
              <a:gd name="connsiteX0" fmla="*/ 5690555 w 6404601"/>
              <a:gd name="connsiteY0" fmla="*/ 420914 h 1133299"/>
              <a:gd name="connsiteX1" fmla="*/ 6038898 w 6404601"/>
              <a:gd name="connsiteY1" fmla="*/ 1045028 h 1133299"/>
              <a:gd name="connsiteX2" fmla="*/ 1191126 w 6404601"/>
              <a:gd name="connsiteY2" fmla="*/ 1103085 h 1133299"/>
              <a:gd name="connsiteX3" fmla="*/ 955 w 6404601"/>
              <a:gd name="connsiteY3" fmla="*/ 798285 h 1133299"/>
              <a:gd name="connsiteX4" fmla="*/ 1292726 w 6404601"/>
              <a:gd name="connsiteY4" fmla="*/ 0 h 113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4601" h="1133299">
                <a:moveTo>
                  <a:pt x="5690555" y="420914"/>
                </a:moveTo>
                <a:cubicBezTo>
                  <a:pt x="6239679" y="676123"/>
                  <a:pt x="6788803" y="931333"/>
                  <a:pt x="6038898" y="1045028"/>
                </a:cubicBezTo>
                <a:cubicBezTo>
                  <a:pt x="5288993" y="1158723"/>
                  <a:pt x="2197450" y="1144209"/>
                  <a:pt x="1191126" y="1103085"/>
                </a:cubicBezTo>
                <a:cubicBezTo>
                  <a:pt x="184802" y="1061961"/>
                  <a:pt x="-15978" y="982132"/>
                  <a:pt x="955" y="798285"/>
                </a:cubicBezTo>
                <a:cubicBezTo>
                  <a:pt x="17888" y="614438"/>
                  <a:pt x="655307" y="307219"/>
                  <a:pt x="1292726" y="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0800000">
            <a:off x="2566620" y="4035397"/>
            <a:ext cx="6404601" cy="1133299"/>
          </a:xfrm>
          <a:custGeom>
            <a:avLst/>
            <a:gdLst>
              <a:gd name="connsiteX0" fmla="*/ 5690555 w 6404601"/>
              <a:gd name="connsiteY0" fmla="*/ 420914 h 1133299"/>
              <a:gd name="connsiteX1" fmla="*/ 6038898 w 6404601"/>
              <a:gd name="connsiteY1" fmla="*/ 1045028 h 1133299"/>
              <a:gd name="connsiteX2" fmla="*/ 1191126 w 6404601"/>
              <a:gd name="connsiteY2" fmla="*/ 1103085 h 1133299"/>
              <a:gd name="connsiteX3" fmla="*/ 955 w 6404601"/>
              <a:gd name="connsiteY3" fmla="*/ 798285 h 1133299"/>
              <a:gd name="connsiteX4" fmla="*/ 1292726 w 6404601"/>
              <a:gd name="connsiteY4" fmla="*/ 0 h 113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4601" h="1133299">
                <a:moveTo>
                  <a:pt x="5690555" y="420914"/>
                </a:moveTo>
                <a:cubicBezTo>
                  <a:pt x="6239679" y="676123"/>
                  <a:pt x="6788803" y="931333"/>
                  <a:pt x="6038898" y="1045028"/>
                </a:cubicBezTo>
                <a:cubicBezTo>
                  <a:pt x="5288993" y="1158723"/>
                  <a:pt x="2197450" y="1144209"/>
                  <a:pt x="1191126" y="1103085"/>
                </a:cubicBezTo>
                <a:cubicBezTo>
                  <a:pt x="184802" y="1061961"/>
                  <a:pt x="-15978" y="982132"/>
                  <a:pt x="955" y="798285"/>
                </a:cubicBezTo>
                <a:cubicBezTo>
                  <a:pt x="17888" y="614438"/>
                  <a:pt x="655307" y="307219"/>
                  <a:pt x="1292726" y="0"/>
                </a:cubicBezTo>
              </a:path>
            </a:pathLst>
          </a:custGeom>
          <a:noFill/>
          <a:ln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3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2: Life as the basis of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Your reaction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is, in your opinion, the main message of Chapter 2?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part was most confusing or most difficult to understand?</a:t>
            </a:r>
          </a:p>
        </p:txBody>
      </p:sp>
    </p:spTree>
    <p:extLst>
      <p:ext uri="{BB962C8B-B14F-4D97-AF65-F5344CB8AC3E}">
        <p14:creationId xmlns:p14="http://schemas.microsoft.com/office/powerpoint/2010/main" val="31839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universal </a:t>
            </a:r>
            <a:r>
              <a:rPr lang="en-US" dirty="0" smtClean="0"/>
              <a:t>life–environment </a:t>
            </a:r>
            <a:r>
              <a:rPr lang="en-US" dirty="0"/>
              <a:t>cycle also brings </a:t>
            </a:r>
            <a:r>
              <a:rPr lang="en-US" dirty="0" smtClean="0"/>
              <a:t>a unifying </a:t>
            </a:r>
            <a:r>
              <a:rPr lang="en-US" dirty="0"/>
              <a:t>quality to all humans across all races, nations, and ethnicities, </a:t>
            </a:r>
            <a:r>
              <a:rPr lang="en-US" dirty="0" smtClean="0"/>
              <a:t>and between </a:t>
            </a:r>
            <a:r>
              <a:rPr lang="en-US" dirty="0"/>
              <a:t>all life forms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Ecosystems </a:t>
            </a:r>
            <a:r>
              <a:rPr lang="en-US" dirty="0"/>
              <a:t>must be treated as fundamental units </a:t>
            </a:r>
            <a:r>
              <a:rPr lang="en-US" dirty="0" smtClean="0"/>
              <a:t>of study</a:t>
            </a:r>
            <a:r>
              <a:rPr lang="en-US" dirty="0"/>
              <a:t>, and units of Life, and cannot be treated as epiphenomena explainable </a:t>
            </a:r>
            <a:r>
              <a:rPr lang="en-US" dirty="0" smtClean="0"/>
              <a:t>by dynamics </a:t>
            </a:r>
            <a:r>
              <a:rPr lang="en-US" dirty="0"/>
              <a:t>of interacting subset </a:t>
            </a:r>
            <a:r>
              <a:rPr lang="en-US" dirty="0" smtClean="0"/>
              <a:t>parts (p. 46)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9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vimeo.com/212281432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Deep ecology – the rights of nature</a:t>
            </a:r>
          </a:p>
          <a:p>
            <a:endParaRPr lang="en-US" dirty="0" smtClean="0"/>
          </a:p>
          <a:p>
            <a:r>
              <a:rPr lang="en-US" dirty="0" smtClean="0"/>
              <a:t>A bug’s life – </a:t>
            </a:r>
            <a:r>
              <a:rPr lang="en-US" dirty="0" err="1" smtClean="0"/>
              <a:t>Gregor</a:t>
            </a:r>
            <a:r>
              <a:rPr lang="en-US" dirty="0" smtClean="0"/>
              <a:t> </a:t>
            </a:r>
            <a:r>
              <a:rPr lang="en-US" dirty="0" err="1" smtClean="0"/>
              <a:t>Samsa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it realistic/possible to set life as the basis of value</a:t>
            </a:r>
          </a:p>
          <a:p>
            <a:endParaRPr lang="en-US" dirty="0"/>
          </a:p>
          <a:p>
            <a:r>
              <a:rPr lang="en-US" dirty="0" smtClean="0"/>
              <a:t>Can you  give an example where a problem was solved at the root cause?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 goal is not happiness but wholeness: to have “no wasted effort, no cross purpose, no conflict of interest”</a:t>
            </a:r>
          </a:p>
          <a:p>
            <a:endParaRPr lang="en-US" dirty="0" smtClean="0"/>
          </a:p>
          <a:p>
            <a:r>
              <a:rPr lang="en-US" dirty="0" smtClean="0"/>
              <a:t>Why do we not see the cycles of life?</a:t>
            </a:r>
          </a:p>
          <a:p>
            <a:endParaRPr lang="en-US" dirty="0" smtClean="0"/>
          </a:p>
          <a:p>
            <a:r>
              <a:rPr lang="en-US" dirty="0" smtClean="0"/>
              <a:t>How can we engage in “ecosystem” studies?</a:t>
            </a:r>
          </a:p>
          <a:p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/>
              <a:t>questions?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337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 has a dual role of means and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Closure of activity</a:t>
            </a:r>
          </a:p>
          <a:p>
            <a:r>
              <a:rPr lang="en-US" dirty="0" smtClean="0"/>
              <a:t>An individual’s actions make a life and is a life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2954564"/>
            <a:ext cx="2590800" cy="3343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52850" y="6483679"/>
            <a:ext cx="5238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444444"/>
                </a:solidFill>
                <a:latin typeface="Source Sans Pro"/>
              </a:rPr>
              <a:t>Cazzolla</a:t>
            </a:r>
            <a:r>
              <a:rPr lang="en-US" dirty="0" smtClean="0">
                <a:solidFill>
                  <a:srgbClr val="444444"/>
                </a:solidFill>
                <a:latin typeface="Source Sans Pro"/>
              </a:rPr>
              <a:t> </a:t>
            </a:r>
            <a:r>
              <a:rPr lang="en-US" dirty="0" err="1" smtClean="0">
                <a:solidFill>
                  <a:srgbClr val="444444"/>
                </a:solidFill>
                <a:latin typeface="Source Sans Pro"/>
              </a:rPr>
              <a:t>Gatti</a:t>
            </a:r>
            <a:r>
              <a:rPr lang="en-US" dirty="0" smtClean="0">
                <a:solidFill>
                  <a:srgbClr val="444444"/>
                </a:solidFill>
                <a:latin typeface="Source Sans Pro"/>
              </a:rPr>
              <a:t> et al. 2019. J. Theoretical </a:t>
            </a:r>
            <a:r>
              <a:rPr lang="en-US" dirty="0">
                <a:solidFill>
                  <a:srgbClr val="444444"/>
                </a:solidFill>
                <a:latin typeface="Source Sans Pro"/>
              </a:rPr>
              <a:t>Biology</a:t>
            </a:r>
            <a:endParaRPr lang="en-US" b="0" i="0" dirty="0">
              <a:solidFill>
                <a:srgbClr val="444444"/>
              </a:solidFill>
              <a:effectLst/>
              <a:latin typeface="Source Sans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954564"/>
            <a:ext cx="3200400" cy="33268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6483679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64653"/>
                </a:solidFill>
                <a:latin typeface="Roboto"/>
              </a:rPr>
              <a:t>Rosen (1991)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2954564"/>
            <a:ext cx="533400" cy="398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29200" y="4249964"/>
            <a:ext cx="533400" cy="398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48" y="2945564"/>
            <a:ext cx="2589619" cy="390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8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paradigm differ from conventional agriculture?</a:t>
            </a:r>
          </a:p>
          <a:p>
            <a:r>
              <a:rPr lang="en-US" dirty="0" smtClean="0"/>
              <a:t>How does this influence the practices that are used?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4212771"/>
            <a:ext cx="4233862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6334780"/>
            <a:ext cx="6750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Feed the soil, and the soil will feed the plants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880564"/>
            <a:ext cx="3429000" cy="24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6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Barriers and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term </a:t>
            </a:r>
            <a:r>
              <a:rPr lang="en-US" dirty="0" smtClean="0"/>
              <a:t>rewards</a:t>
            </a:r>
          </a:p>
          <a:p>
            <a:endParaRPr lang="en-US" dirty="0" smtClean="0"/>
          </a:p>
          <a:p>
            <a:r>
              <a:rPr lang="en-US" dirty="0" smtClean="0"/>
              <a:t>Common enemy is systemic death</a:t>
            </a:r>
          </a:p>
          <a:p>
            <a:endParaRPr lang="en-US" dirty="0"/>
          </a:p>
          <a:p>
            <a:r>
              <a:rPr lang="en-US" dirty="0" smtClean="0"/>
              <a:t>Extend instincts beyond the boundary of the individual to include Life-support organically in our decision 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“social </a:t>
            </a:r>
            <a:r>
              <a:rPr lang="en-US" dirty="0"/>
              <a:t>norms and the closely related value system </a:t>
            </a:r>
            <a:r>
              <a:rPr lang="en-US" dirty="0" smtClean="0"/>
              <a:t>highlights the </a:t>
            </a:r>
            <a:r>
              <a:rPr lang="en-US" dirty="0"/>
              <a:t>interdependence of the individual sense of self and the societal </a:t>
            </a:r>
            <a:r>
              <a:rPr lang="en-US" dirty="0" smtClean="0"/>
              <a:t>system of </a:t>
            </a:r>
            <a:r>
              <a:rPr lang="en-US" dirty="0"/>
              <a:t>values and norms</a:t>
            </a:r>
            <a:r>
              <a:rPr lang="en-US" dirty="0" smtClean="0"/>
              <a:t>.” p. 30</a:t>
            </a:r>
          </a:p>
          <a:p>
            <a:r>
              <a:rPr lang="en-US" dirty="0" smtClean="0"/>
              <a:t>Connective tissue of society</a:t>
            </a:r>
          </a:p>
          <a:p>
            <a:endParaRPr lang="en-US" dirty="0" smtClean="0"/>
          </a:p>
          <a:p>
            <a:r>
              <a:rPr lang="en-US" dirty="0">
                <a:cs typeface="Times New Roman" panose="02020603050405020304" pitchFamily="18" charset="0"/>
              </a:rPr>
              <a:t>Capital </a:t>
            </a:r>
            <a:r>
              <a:rPr lang="en-US" dirty="0" smtClean="0">
                <a:cs typeface="Times New Roman" panose="02020603050405020304" pitchFamily="18" charset="0"/>
              </a:rPr>
              <a:t>“Life” </a:t>
            </a:r>
            <a:r>
              <a:rPr lang="en-US" dirty="0">
                <a:cs typeface="Times New Roman" panose="02020603050405020304" pitchFamily="18" charset="0"/>
              </a:rPr>
              <a:t>is used throughout the book to represent this.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3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transformations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35781"/>
            <a:ext cx="8077200" cy="5195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1236" y="6104267"/>
            <a:ext cx="5412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else does change come about?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89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Avoiding unintended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 change</a:t>
            </a:r>
          </a:p>
          <a:p>
            <a:r>
              <a:rPr lang="en-US" dirty="0" smtClean="0"/>
              <a:t>Acid rain</a:t>
            </a:r>
          </a:p>
          <a:p>
            <a:r>
              <a:rPr lang="en-US" dirty="0" smtClean="0"/>
              <a:t>Geoengineering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502" y="3581400"/>
            <a:ext cx="2656564" cy="177061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267333" y="1600200"/>
            <a:ext cx="3172270" cy="1438275"/>
            <a:chOff x="4308030" y="676275"/>
            <a:chExt cx="3172270" cy="14382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8030" y="676275"/>
              <a:ext cx="3172270" cy="143827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692998" y="714895"/>
              <a:ext cx="1424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Soil erosion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70355" y="4291194"/>
            <a:ext cx="2275349" cy="1592390"/>
            <a:chOff x="9932122" y="4291194"/>
            <a:chExt cx="2275349" cy="159239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2122" y="4291194"/>
              <a:ext cx="2275349" cy="159239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253239" y="5509800"/>
              <a:ext cx="1816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Water pollution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953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Start with the end in mind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752600"/>
            <a:ext cx="7391400" cy="4191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3477" y="3276600"/>
            <a:ext cx="32004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4130933"/>
            <a:ext cx="32004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4985266"/>
            <a:ext cx="32004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61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979</Words>
  <Application>Microsoft Office PowerPoint</Application>
  <PresentationFormat>On-screen Show (4:3)</PresentationFormat>
  <Paragraphs>128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Roboto</vt:lpstr>
      <vt:lpstr>Source Sans Pro</vt:lpstr>
      <vt:lpstr>Times New Roman</vt:lpstr>
      <vt:lpstr>Office Theme</vt:lpstr>
      <vt:lpstr>Foundations for Sustainability</vt:lpstr>
      <vt:lpstr>Chapter 2: Life as the basis of value</vt:lpstr>
      <vt:lpstr>Life has a dual role of means and ends</vt:lpstr>
      <vt:lpstr>Organic farming</vt:lpstr>
      <vt:lpstr>Barriers and proposals</vt:lpstr>
      <vt:lpstr>Values</vt:lpstr>
      <vt:lpstr>Great transformations</vt:lpstr>
      <vt:lpstr>Avoiding unintended consequences</vt:lpstr>
      <vt:lpstr>1. Start with the end in mind</vt:lpstr>
      <vt:lpstr>Causation</vt:lpstr>
      <vt:lpstr>2. Depict the goal and outcomes</vt:lpstr>
      <vt:lpstr>3. Work backwards to realize the ideal outcome – the how that leads to it</vt:lpstr>
      <vt:lpstr>4. The why that motivates the how</vt:lpstr>
      <vt:lpstr>Life as the basis of value</vt:lpstr>
      <vt:lpstr>Land Ethic</vt:lpstr>
      <vt:lpstr>Ecological Cascades</vt:lpstr>
      <vt:lpstr>Historical Ecological Landmarks</vt:lpstr>
      <vt:lpstr>Ecological metaphysic</vt:lpstr>
      <vt:lpstr>Holism and cycles of life</vt:lpstr>
      <vt:lpstr>Implications and next steps</vt:lpstr>
      <vt:lpstr>Discussion questions</vt:lpstr>
      <vt:lpstr>Discussion questions</vt:lpstr>
    </vt:vector>
  </TitlesOfParts>
  <Company>Towson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Fath, Brian</dc:creator>
  <cp:lastModifiedBy>Brian D. Fath</cp:lastModifiedBy>
  <cp:revision>68</cp:revision>
  <dcterms:created xsi:type="dcterms:W3CDTF">2014-02-10T17:03:30Z</dcterms:created>
  <dcterms:modified xsi:type="dcterms:W3CDTF">2019-10-31T12:51:29Z</dcterms:modified>
</cp:coreProperties>
</file>