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4" r:id="rId2"/>
    <p:sldId id="349" r:id="rId3"/>
    <p:sldId id="420" r:id="rId4"/>
    <p:sldId id="423" r:id="rId5"/>
    <p:sldId id="426" r:id="rId6"/>
    <p:sldId id="439" r:id="rId7"/>
    <p:sldId id="427" r:id="rId8"/>
    <p:sldId id="424" r:id="rId9"/>
    <p:sldId id="421" r:id="rId10"/>
    <p:sldId id="428" r:id="rId11"/>
    <p:sldId id="422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42" r:id="rId20"/>
    <p:sldId id="436" r:id="rId21"/>
    <p:sldId id="437" r:id="rId22"/>
    <p:sldId id="438" r:id="rId23"/>
    <p:sldId id="417" r:id="rId24"/>
    <p:sldId id="44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8" autoAdjust="0"/>
  </p:normalViewPr>
  <p:slideViewPr>
    <p:cSldViewPr>
      <p:cViewPr varScale="1">
        <p:scale>
          <a:sx n="82" d="100"/>
          <a:sy n="82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Professor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of the processes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3500"/>
            <a:ext cx="51816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200400"/>
            <a:ext cx="5090601" cy="3365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34636"/>
            <a:ext cx="2060614" cy="257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8477" y="2438400"/>
            <a:ext cx="370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seas and at the margins of land</a:t>
            </a:r>
          </a:p>
          <a:p>
            <a:r>
              <a:rPr lang="en-US" dirty="0" smtClean="0"/>
              <a:t>Estuarine turbidity maximum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4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– the first organism</a:t>
            </a:r>
            <a:endParaRPr lang="cs-CZ" dirty="0"/>
          </a:p>
        </p:txBody>
      </p:sp>
      <p:pic>
        <p:nvPicPr>
          <p:cNvPr id="2050" name="Picture 2" descr="Výsledek obrázku pro lifeless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8534400" cy="48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324600"/>
            <a:ext cx="469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organism without an ecosystem?</a:t>
            </a:r>
            <a:endParaRPr lang="cs-C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2512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I’m here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What’s for dinner?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399"/>
            <a:ext cx="8686800" cy="440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 wholeness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050" y="2438399"/>
            <a:ext cx="3456350" cy="4402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time before a distinction of life and non-life</a:t>
            </a:r>
          </a:p>
          <a:p>
            <a:r>
              <a:rPr lang="en-US" sz="2800" dirty="0" smtClean="0"/>
              <a:t>Only one relation: environment-environment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Two new relations were created inside the former undifferentiated system: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Life-Environment relations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Life-Life relations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Life-Environment relation is inherently good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Survival of life (sustained life) is value basis</a:t>
            </a:r>
          </a:p>
          <a:p>
            <a:r>
              <a:rPr lang="en-US" dirty="0" smtClean="0"/>
              <a:t>Environment can be good toward Life, and</a:t>
            </a:r>
          </a:p>
          <a:p>
            <a:r>
              <a:rPr lang="en-US" dirty="0" smtClean="0"/>
              <a:t>Life can be good for the environment</a:t>
            </a:r>
          </a:p>
          <a:p>
            <a:endParaRPr lang="en-US" dirty="0"/>
          </a:p>
          <a:p>
            <a:r>
              <a:rPr lang="en-US" dirty="0" smtClean="0"/>
              <a:t>Relations can squeeze more value out of the energy gradients, </a:t>
            </a:r>
            <a:r>
              <a:rPr lang="en-US" dirty="0" err="1" smtClean="0"/>
              <a:t>i.e</a:t>
            </a:r>
            <a:r>
              <a:rPr lang="en-US" dirty="0" smtClean="0"/>
              <a:t>, by being more complex can do more work, persist longer</a:t>
            </a:r>
          </a:p>
          <a:p>
            <a:endParaRPr lang="en-US" dirty="0"/>
          </a:p>
          <a:p>
            <a:r>
              <a:rPr lang="en-US" dirty="0" smtClean="0"/>
              <a:t>Life must be working with, augmented by Environment, else would have perished long ago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1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67000"/>
            <a:ext cx="8229600" cy="3611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Life has a metabolism, where it harvests energy/resources from an external source for its own use.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Life </a:t>
            </a:r>
            <a:r>
              <a:rPr lang="en-US" sz="2400" dirty="0"/>
              <a:t>can grow, adapt to its environment, or can otherwise evolve from its present form into a different one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Life responds to external stimuli from its environment, and alters its behavior accordingly</a:t>
            </a:r>
            <a:r>
              <a:rPr lang="en-US" sz="2400" dirty="0" smtClean="0"/>
              <a:t>.</a:t>
            </a: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And life can reproduce, creating viable offspring that arise from its own internal processes.</a:t>
            </a:r>
          </a:p>
          <a:p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" y="0"/>
            <a:ext cx="9126415" cy="23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Rosen’s (M,R)-system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Metabolism and Repair</a:t>
            </a:r>
          </a:p>
          <a:p>
            <a:endParaRPr lang="en-US" dirty="0"/>
          </a:p>
          <a:p>
            <a:r>
              <a:rPr lang="en-US" dirty="0" smtClean="0"/>
              <a:t>Why is an organism different than a machine?</a:t>
            </a:r>
          </a:p>
          <a:p>
            <a:pPr lvl="1"/>
            <a:r>
              <a:rPr lang="en-US" dirty="0" smtClean="0"/>
              <a:t>Organisms are self-making and self-causing</a:t>
            </a:r>
          </a:p>
          <a:p>
            <a:pPr lvl="1"/>
            <a:r>
              <a:rPr lang="en-US" dirty="0" smtClean="0"/>
              <a:t>Closed to efficient cause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75" y="4193308"/>
            <a:ext cx="3514725" cy="25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 understand how life persists on Earth, we have to understand </a:t>
            </a:r>
            <a:r>
              <a:rPr lang="en-US" sz="3600" dirty="0" smtClean="0"/>
              <a:t>ecosystems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“We </a:t>
            </a:r>
            <a:r>
              <a:rPr lang="en-US" dirty="0"/>
              <a:t>tend to think about life in terms of individuals, because </a:t>
            </a:r>
            <a:r>
              <a:rPr lang="en-US" dirty="0" smtClean="0"/>
              <a:t>individuals are </a:t>
            </a:r>
            <a:r>
              <a:rPr lang="en-US" dirty="0"/>
              <a:t>alive. But sustaining life on Earth requires more than individuals </a:t>
            </a:r>
            <a:r>
              <a:rPr lang="en-US" dirty="0" smtClean="0"/>
              <a:t>or even </a:t>
            </a:r>
            <a:r>
              <a:rPr lang="en-US" dirty="0"/>
              <a:t>single populations or </a:t>
            </a:r>
            <a:r>
              <a:rPr lang="en-US" dirty="0" smtClean="0"/>
              <a:t>species... </a:t>
            </a:r>
          </a:p>
          <a:p>
            <a:pPr marL="0" indent="0">
              <a:buNone/>
            </a:pPr>
            <a:r>
              <a:rPr lang="en-US" dirty="0" smtClean="0"/>
              <a:t>Living </a:t>
            </a:r>
            <a:r>
              <a:rPr lang="en-US" dirty="0"/>
              <a:t>things require 24 chemical </a:t>
            </a:r>
            <a:r>
              <a:rPr lang="en-US" dirty="0" smtClean="0"/>
              <a:t>elements, and </a:t>
            </a:r>
            <a:r>
              <a:rPr lang="en-US" dirty="0"/>
              <a:t>these must cycle from the environment into organisms and back </a:t>
            </a:r>
            <a:r>
              <a:rPr lang="en-US" dirty="0" smtClean="0"/>
              <a:t>to the </a:t>
            </a:r>
            <a:r>
              <a:rPr lang="en-US" dirty="0"/>
              <a:t>environment. Life also requires a flow of </a:t>
            </a:r>
            <a:r>
              <a:rPr lang="en-US" dirty="0" smtClean="0"/>
              <a:t>energy... </a:t>
            </a: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alive, </a:t>
            </a:r>
            <a:r>
              <a:rPr lang="en-US" dirty="0" smtClean="0"/>
              <a:t>an individual </a:t>
            </a:r>
            <a:r>
              <a:rPr lang="en-US" dirty="0"/>
              <a:t>cannot by itself maintain all the necessary chemical cycling </a:t>
            </a:r>
            <a:r>
              <a:rPr lang="en-US" dirty="0" smtClean="0"/>
              <a:t>or energy </a:t>
            </a:r>
            <a:r>
              <a:rPr lang="en-US" dirty="0"/>
              <a:t>flow. </a:t>
            </a:r>
            <a:r>
              <a:rPr lang="en-US" i="1" dirty="0"/>
              <a:t>Those processes are maintained by a group of individuals of </a:t>
            </a:r>
            <a:r>
              <a:rPr lang="en-US" i="1" dirty="0" smtClean="0"/>
              <a:t>various species </a:t>
            </a:r>
            <a:r>
              <a:rPr lang="en-US" i="1" dirty="0"/>
              <a:t>and their non-living </a:t>
            </a:r>
            <a:r>
              <a:rPr lang="en-US" i="1" dirty="0" smtClean="0"/>
              <a:t>environment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b="1" dirty="0" smtClean="0"/>
              <a:t>Sustained </a:t>
            </a:r>
            <a:r>
              <a:rPr lang="en-US" b="1" dirty="0"/>
              <a:t>life on </a:t>
            </a:r>
            <a:r>
              <a:rPr lang="en-US" b="1" dirty="0" smtClean="0"/>
              <a:t>Earth is </a:t>
            </a:r>
            <a:r>
              <a:rPr lang="en-US" b="1" dirty="0"/>
              <a:t>a characteristic of ecosystems</a:t>
            </a:r>
            <a:r>
              <a:rPr lang="en-US" dirty="0"/>
              <a:t>, not of individual organisms or populations</a:t>
            </a:r>
            <a:r>
              <a:rPr lang="en-US" dirty="0" smtClean="0"/>
              <a:t>.” </a:t>
            </a:r>
            <a:r>
              <a:rPr lang="cs-CZ" dirty="0" smtClean="0"/>
              <a:t>(</a:t>
            </a:r>
            <a:r>
              <a:rPr lang="en-US" dirty="0" smtClean="0"/>
              <a:t>Keller and </a:t>
            </a:r>
            <a:r>
              <a:rPr lang="en-US" dirty="0" err="1" smtClean="0"/>
              <a:t>Botkin</a:t>
            </a:r>
            <a:r>
              <a:rPr lang="en-US" dirty="0" smtClean="0"/>
              <a:t> 2008, </a:t>
            </a:r>
            <a:r>
              <a:rPr lang="cs-CZ" dirty="0" smtClean="0"/>
              <a:t>p</a:t>
            </a:r>
            <a:r>
              <a:rPr lang="cs-CZ" dirty="0"/>
              <a:t>. 66)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b="13333"/>
          <a:stretch/>
        </p:blipFill>
        <p:spPr>
          <a:xfrm>
            <a:off x="1514475" y="5943600"/>
            <a:ext cx="66389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selection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an ecosystem provide a robust unit of selection?</a:t>
            </a:r>
          </a:p>
          <a:p>
            <a:pPr lvl="1"/>
            <a:r>
              <a:rPr lang="en-US" dirty="0" smtClean="0"/>
              <a:t>Discrete construction of life</a:t>
            </a:r>
          </a:p>
          <a:p>
            <a:pPr lvl="1"/>
            <a:r>
              <a:rPr lang="en-US" dirty="0" smtClean="0"/>
              <a:t>Sustained construction of life</a:t>
            </a:r>
          </a:p>
          <a:p>
            <a:endParaRPr lang="en-US" dirty="0"/>
          </a:p>
          <a:p>
            <a:r>
              <a:rPr lang="en-US" dirty="0" smtClean="0"/>
              <a:t>Life selects its environment as much as Environment selects Life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035"/>
          <a:stretch/>
        </p:blipFill>
        <p:spPr>
          <a:xfrm>
            <a:off x="304800" y="5336686"/>
            <a:ext cx="6477000" cy="1406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6466" y="5336686"/>
            <a:ext cx="130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Grazing</a:t>
            </a:r>
          </a:p>
          <a:p>
            <a:r>
              <a:rPr lang="en-US" dirty="0" smtClean="0"/>
              <a:t>Fertilizing</a:t>
            </a:r>
          </a:p>
          <a:p>
            <a:r>
              <a:rPr lang="en-US" dirty="0" smtClean="0"/>
              <a:t>Aerating</a:t>
            </a:r>
          </a:p>
          <a:p>
            <a:r>
              <a:rPr lang="en-US" dirty="0" smtClean="0"/>
              <a:t>Compacting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5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build up of gradients </a:t>
            </a:r>
          </a:p>
          <a:p>
            <a:pPr lvl="1"/>
            <a:r>
              <a:rPr lang="en-US" dirty="0" smtClean="0"/>
              <a:t>Through autocatalytic processes</a:t>
            </a:r>
          </a:p>
          <a:p>
            <a:pPr lvl="2"/>
            <a:r>
              <a:rPr lang="en-US" dirty="0"/>
              <a:t>Non-random structures</a:t>
            </a:r>
          </a:p>
          <a:p>
            <a:pPr lvl="2"/>
            <a:r>
              <a:rPr lang="en-US" dirty="0" smtClean="0"/>
              <a:t>Amounts or concentrations of energy and matter</a:t>
            </a:r>
          </a:p>
          <a:p>
            <a:r>
              <a:rPr lang="en-US" dirty="0" smtClean="0"/>
              <a:t>The pace of release, use, or dissipation of the gradients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7" r="13137" b="6886"/>
          <a:stretch/>
        </p:blipFill>
        <p:spPr>
          <a:xfrm>
            <a:off x="6813254" y="609600"/>
            <a:ext cx="1902575" cy="2011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06816" y="4341674"/>
            <a:ext cx="6262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 ecosystem can be thought of as a conduit through which energy passes, with </a:t>
            </a:r>
            <a:r>
              <a:rPr lang="en-US" sz="2400" i="1" dirty="0"/>
              <a:t>many or few transformations</a:t>
            </a:r>
            <a:r>
              <a:rPr lang="en-US" sz="2400" dirty="0"/>
              <a:t> of energy/matter during its trip through the conduit.  The interesting question is what happens in the conduit.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" y="4374998"/>
            <a:ext cx="2888673" cy="24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72"/>
            <a:ext cx="5181600" cy="1143000"/>
          </a:xfrm>
        </p:spPr>
        <p:txBody>
          <a:bodyPr/>
          <a:lstStyle/>
          <a:p>
            <a:r>
              <a:rPr lang="en-US" dirty="0"/>
              <a:t>Organization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54" y="1316065"/>
            <a:ext cx="5149446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Desert – energy passage is swift and simple leaving little traces of its passage</a:t>
            </a:r>
          </a:p>
          <a:p>
            <a:r>
              <a:rPr lang="en-US" dirty="0"/>
              <a:t>In the forest, energy flow is anything but swift and simple, because of the diverse and roundabout way that the system’s web of teeming, interdependent organisms uses energy.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857250"/>
            <a:ext cx="3886200" cy="2629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90364"/>
            <a:ext cx="5096698" cy="2658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413053"/>
            <a:ext cx="3955252" cy="2632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8175" y="5957084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Is the driver </a:t>
            </a:r>
            <a:r>
              <a:rPr lang="en-US" sz="2000" dirty="0" smtClean="0"/>
              <a:t>1) the </a:t>
            </a:r>
            <a:r>
              <a:rPr lang="en-US" sz="2000" dirty="0"/>
              <a:t>structure, </a:t>
            </a:r>
            <a:r>
              <a:rPr lang="en-US" sz="2000" dirty="0" smtClean="0"/>
              <a:t>2) the </a:t>
            </a:r>
            <a:r>
              <a:rPr lang="en-US" sz="2000" dirty="0"/>
              <a:t>dissipation, </a:t>
            </a:r>
            <a:r>
              <a:rPr lang="en-US" sz="2000" dirty="0" smtClean="0"/>
              <a:t>3) the process, or something else?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89038" y="5992836"/>
            <a:ext cx="74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charge</a:t>
            </a:r>
            <a:endParaRPr lang="cs-CZ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25695" y="5875817"/>
            <a:ext cx="976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discharge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234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4543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4</a:t>
            </a:r>
            <a:br>
              <a:rPr lang="en-US" dirty="0" smtClean="0"/>
            </a:br>
            <a:r>
              <a:rPr lang="en-US" dirty="0" smtClean="0"/>
              <a:t>Life: From origins to </a:t>
            </a:r>
            <a:r>
              <a:rPr lang="en-US" strike="sngStrike" dirty="0" smtClean="0"/>
              <a:t>humans</a:t>
            </a:r>
            <a:r>
              <a:rPr lang="en-US" dirty="0" smtClean="0"/>
              <a:t> destiny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reaction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It </a:t>
            </a:r>
            <a:r>
              <a:rPr lang="en-US" dirty="0"/>
              <a:t>may be that we cannot know and achieve sustainability on Earth until we know and achieve colonization of Life beyond Earth.</a:t>
            </a:r>
          </a:p>
          <a:p>
            <a:pPr marL="400050" lvl="1" indent="0">
              <a:buNone/>
            </a:pPr>
            <a:r>
              <a:rPr lang="en-US" dirty="0" smtClean="0"/>
              <a:t>	What does this mean and do you agree?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part was most confusing or most difficult to understand?</a:t>
            </a:r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Life requires at least three unit-models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453906"/>
            <a:ext cx="4652596" cy="4466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90" y="4648200"/>
            <a:ext cx="3332285" cy="2221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062" y="4032983"/>
            <a:ext cx="3561523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600199"/>
            <a:ext cx="2177561" cy="2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of efficient cause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Life emerges and self-sustains through a type of self-organization such that each participant “thing” is “doing its own thing” and “doing its own thing to fit together”</a:t>
            </a:r>
          </a:p>
          <a:p>
            <a:r>
              <a:rPr lang="cs-CZ" dirty="0" smtClean="0"/>
              <a:t>“</a:t>
            </a:r>
            <a:r>
              <a:rPr lang="cs-CZ" dirty="0" err="1" smtClean="0"/>
              <a:t>The</a:t>
            </a:r>
            <a:r>
              <a:rPr lang="en-US" dirty="0" smtClean="0"/>
              <a:t> function </a:t>
            </a:r>
            <a:r>
              <a:rPr lang="en-US" dirty="0"/>
              <a:t>of each task is its role in the reproduction of this Kantian whole</a:t>
            </a:r>
            <a:r>
              <a:rPr lang="en-US" dirty="0" smtClean="0"/>
              <a:t>.” </a:t>
            </a:r>
            <a:r>
              <a:rPr lang="en-US" sz="2600" dirty="0" smtClean="0"/>
              <a:t>Kaufman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564671"/>
            <a:ext cx="5257800" cy="2955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3619429"/>
            <a:ext cx="1899128" cy="28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self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Discrete self (bounded by skin)</a:t>
            </a:r>
          </a:p>
          <a:p>
            <a:r>
              <a:rPr lang="en-US" dirty="0" smtClean="0"/>
              <a:t>Extended self (including environmental context)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Remain healthy in a holistic + context fashion, caring for the Life-support systems we depend on 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0800"/>
            <a:ext cx="2026487" cy="23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role of water in the origins of life?</a:t>
            </a:r>
          </a:p>
          <a:p>
            <a:endParaRPr lang="en-US" dirty="0" smtClean="0"/>
          </a:p>
          <a:p>
            <a:r>
              <a:rPr lang="en-US" dirty="0" smtClean="0"/>
              <a:t>Which came first the organism </a:t>
            </a:r>
            <a:r>
              <a:rPr lang="en-US" dirty="0" smtClean="0"/>
              <a:t>or </a:t>
            </a:r>
            <a:r>
              <a:rPr lang="en-US" dirty="0" smtClean="0"/>
              <a:t>the ecosystem?</a:t>
            </a:r>
          </a:p>
          <a:p>
            <a:endParaRPr lang="en-US" dirty="0" smtClean="0"/>
          </a:p>
          <a:p>
            <a:r>
              <a:rPr lang="en-US" dirty="0" smtClean="0"/>
              <a:t>What does it mean to say relations are not material and need not be conserved?</a:t>
            </a:r>
          </a:p>
          <a:p>
            <a:pPr lvl="1"/>
            <a:r>
              <a:rPr lang="en-US" dirty="0" smtClean="0"/>
              <a:t>Life: a novel emergence of relations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relevance of Hierarchy in the </a:t>
            </a:r>
            <a:r>
              <a:rPr lang="en-US" dirty="0" err="1" smtClean="0"/>
              <a:t>hexaflexagon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the whole idea of autocatalysis and closure making sense?</a:t>
            </a:r>
          </a:p>
          <a:p>
            <a:pPr lvl="1"/>
            <a:r>
              <a:rPr lang="en-US" dirty="0" smtClean="0"/>
              <a:t>The result of systemic operations are once more systemic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there be circular hierarchies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3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Ecosystemic</a:t>
            </a:r>
            <a:r>
              <a:rPr lang="en-US" dirty="0" smtClean="0"/>
              <a:t> Life hypothesis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came first the organism or the ecosystem?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 before Life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20955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441084"/>
            <a:ext cx="4267464" cy="3200598"/>
          </a:xfrm>
          <a:prstGeom prst="rect">
            <a:avLst/>
          </a:prstGeom>
        </p:spPr>
      </p:pic>
      <p:pic>
        <p:nvPicPr>
          <p:cNvPr id="7" name="Picture 4" descr="https://www.universetoday.com/wp-content/uploads/2009/08/tit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683977"/>
            <a:ext cx="405765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9200"/>
            <a:ext cx="5225143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810000"/>
            <a:ext cx="5279571" cy="29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5" y="-35169"/>
            <a:ext cx="9161585" cy="603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97" y="304800"/>
            <a:ext cx="89566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Relentless input of energy – something must be done with it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Diurnal, annual, and latitudinal cycles and variation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gives rise to gradient formation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71" y="1417638"/>
            <a:ext cx="433992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352800"/>
            <a:ext cx="4791075" cy="341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828800"/>
            <a:ext cx="299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air and sea together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834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cs-CZ" dirty="0"/>
          </a:p>
        </p:txBody>
      </p:sp>
      <p:pic>
        <p:nvPicPr>
          <p:cNvPr id="3080" name="Picture 8" descr="Výsledek obrázku pro Steam rises from geothermal plains in Kamchatka, Russ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2978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Steam rises from geothermal plains in Kamchatka, Russia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3439795"/>
            <a:ext cx="4572000" cy="30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yellowstone mud po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869831"/>
            <a:ext cx="4450447" cy="29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8508" y="5486400"/>
            <a:ext cx="353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gives rise to gradients and flow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5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62000"/>
            <a:ext cx="3632102" cy="5539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219200"/>
            <a:ext cx="433009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Ecological Origin of Life</a:t>
            </a:r>
          </a:p>
          <a:p>
            <a:r>
              <a:rPr lang="en-US" dirty="0" smtClean="0"/>
              <a:t>HT </a:t>
            </a:r>
            <a:r>
              <a:rPr lang="en-US" dirty="0" err="1" smtClean="0"/>
              <a:t>Odum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Prebiotic coupled complementary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ecological cycle generated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organisms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Foundations for Sustainability</vt:lpstr>
      <vt:lpstr>Chapter 4 Life: From origins to humans destiny</vt:lpstr>
      <vt:lpstr>Ecosystemic Life hypothesis</vt:lpstr>
      <vt:lpstr>Earth before Life</vt:lpstr>
      <vt:lpstr>Solar energy</vt:lpstr>
      <vt:lpstr>PowerPoint Presentation</vt:lpstr>
      <vt:lpstr>Energy gives rise to gradient formation</vt:lpstr>
      <vt:lpstr>Geothermal energy</vt:lpstr>
      <vt:lpstr>PowerPoint Presentation</vt:lpstr>
      <vt:lpstr>Encapsulation of the processes</vt:lpstr>
      <vt:lpstr>An alternative – the first organism</vt:lpstr>
      <vt:lpstr>Undifferentiated wholeness</vt:lpstr>
      <vt:lpstr>Life-Environment relation is inherently good</vt:lpstr>
      <vt:lpstr>PowerPoint Presentation</vt:lpstr>
      <vt:lpstr>Robert Rosen’s (M,R)-system</vt:lpstr>
      <vt:lpstr>To understand how life persists on Earth, we have to understand ecosystems</vt:lpstr>
      <vt:lpstr>Unit of selection</vt:lpstr>
      <vt:lpstr>Gradients</vt:lpstr>
      <vt:lpstr>Organization matters</vt:lpstr>
      <vt:lpstr>Definition of Life requires at least three unit-models</vt:lpstr>
      <vt:lpstr>Closure of efficient cause</vt:lpstr>
      <vt:lpstr>Ecological self</vt:lpstr>
      <vt:lpstr>Discussion questions</vt:lpstr>
      <vt:lpstr>Discussion questions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Brian D. Fath</cp:lastModifiedBy>
  <cp:revision>102</cp:revision>
  <dcterms:created xsi:type="dcterms:W3CDTF">2014-02-10T17:03:30Z</dcterms:created>
  <dcterms:modified xsi:type="dcterms:W3CDTF">2019-11-14T12:23:24Z</dcterms:modified>
</cp:coreProperties>
</file>