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44" r:id="rId2"/>
    <p:sldId id="349" r:id="rId3"/>
    <p:sldId id="420" r:id="rId4"/>
    <p:sldId id="441" r:id="rId5"/>
    <p:sldId id="442" r:id="rId6"/>
    <p:sldId id="443" r:id="rId7"/>
    <p:sldId id="444" r:id="rId8"/>
    <p:sldId id="446" r:id="rId9"/>
    <p:sldId id="448" r:id="rId10"/>
    <p:sldId id="447" r:id="rId11"/>
    <p:sldId id="449" r:id="rId12"/>
    <p:sldId id="450" r:id="rId13"/>
    <p:sldId id="451" r:id="rId14"/>
    <p:sldId id="452" r:id="rId15"/>
    <p:sldId id="453" r:id="rId16"/>
    <p:sldId id="417" r:id="rId17"/>
    <p:sldId id="44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58" autoAdjust="0"/>
  </p:normalViewPr>
  <p:slideViewPr>
    <p:cSldViewPr>
      <p:cViewPr varScale="1">
        <p:scale>
          <a:sx n="82" d="100"/>
          <a:sy n="82" d="100"/>
        </p:scale>
        <p:origin x="105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7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519614-8CF4-46DC-8015-2E0B2D56D8B7}" type="datetimeFigureOut">
              <a:rPr lang="cs-CZ" smtClean="0"/>
              <a:t>05.11.2019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EB6D54-D49A-4FD5-B690-340D8EA85C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1563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7C3-9EE4-4348-8633-BE6E9E33FBF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1F90-852D-4767-A318-055D16167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45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7C3-9EE4-4348-8633-BE6E9E33FBF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1F90-852D-4767-A318-055D16167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1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7C3-9EE4-4348-8633-BE6E9E33FBF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1F90-852D-4767-A318-055D16167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508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7C3-9EE4-4348-8633-BE6E9E33FBF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1F90-852D-4767-A318-055D16167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107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7C3-9EE4-4348-8633-BE6E9E33FBF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1F90-852D-4767-A318-055D16167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62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7C3-9EE4-4348-8633-BE6E9E33FBF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1F90-852D-4767-A318-055D16167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807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7C3-9EE4-4348-8633-BE6E9E33FBF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1F90-852D-4767-A318-055D16167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78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7C3-9EE4-4348-8633-BE6E9E33FBF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1F90-852D-4767-A318-055D16167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6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7C3-9EE4-4348-8633-BE6E9E33FBF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1F90-852D-4767-A318-055D16167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310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7C3-9EE4-4348-8633-BE6E9E33FBF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1F90-852D-4767-A318-055D16167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237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7C3-9EE4-4348-8633-BE6E9E33FBF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1F90-852D-4767-A318-055D16167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481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4D7C3-9EE4-4348-8633-BE6E9E33FBF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B1F90-852D-4767-A318-055D16167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05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7698" y="533400"/>
            <a:ext cx="7473559" cy="1676694"/>
          </a:xfrm>
        </p:spPr>
        <p:txBody>
          <a:bodyPr>
            <a:noAutofit/>
          </a:bodyPr>
          <a:lstStyle/>
          <a:p>
            <a:pPr algn="r"/>
            <a:r>
              <a:rPr lang="en-US" sz="3600" b="1" dirty="0"/>
              <a:t>Foundations </a:t>
            </a:r>
            <a:r>
              <a:rPr lang="en-US" sz="3600" b="1" i="1" dirty="0"/>
              <a:t>for</a:t>
            </a:r>
            <a:r>
              <a:rPr lang="en-US" sz="3600" b="1" dirty="0"/>
              <a:t> Sustainability</a:t>
            </a:r>
            <a:endParaRPr lang="en-US" sz="2400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495800"/>
            <a:ext cx="8095371" cy="1981200"/>
          </a:xfrm>
        </p:spPr>
        <p:txBody>
          <a:bodyPr>
            <a:noAutofit/>
          </a:bodyPr>
          <a:lstStyle/>
          <a:p>
            <a:pPr algn="r"/>
            <a:r>
              <a:rPr lang="en-US" sz="2800" dirty="0">
                <a:solidFill>
                  <a:schemeClr val="tx1"/>
                </a:solidFill>
                <a:cs typeface="Times New Roman" panose="02020603050405020304" pitchFamily="18" charset="0"/>
              </a:rPr>
              <a:t>Brian D. </a:t>
            </a:r>
            <a:r>
              <a:rPr lang="en-US" sz="2800" dirty="0" err="1">
                <a:solidFill>
                  <a:schemeClr val="tx1"/>
                </a:solidFill>
                <a:cs typeface="Times New Roman" panose="02020603050405020304" pitchFamily="18" charset="0"/>
              </a:rPr>
              <a:t>Fath</a:t>
            </a:r>
            <a:r>
              <a:rPr lang="en-US" sz="2800" dirty="0">
                <a:solidFill>
                  <a:schemeClr val="tx1"/>
                </a:solidFill>
                <a:cs typeface="Times New Roman" panose="02020603050405020304" pitchFamily="18" charset="0"/>
              </a:rPr>
              <a:t> &amp; Dan </a:t>
            </a:r>
            <a:r>
              <a:rPr lang="en-US" sz="2800" dirty="0" err="1">
                <a:solidFill>
                  <a:schemeClr val="tx1"/>
                </a:solidFill>
                <a:cs typeface="Times New Roman" panose="02020603050405020304" pitchFamily="18" charset="0"/>
              </a:rPr>
              <a:t>Fiscus</a:t>
            </a:r>
            <a:endParaRPr lang="en-US" sz="28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r"/>
            <a:r>
              <a:rPr lang="en-US" sz="20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Fulbright Distinguished Chair, Masaryk University, Brno, Czech Republic</a:t>
            </a:r>
          </a:p>
          <a:p>
            <a:pPr algn="r"/>
            <a:r>
              <a:rPr lang="en-US" sz="20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Professor</a:t>
            </a:r>
            <a:r>
              <a:rPr lang="en-US" sz="2000" dirty="0">
                <a:solidFill>
                  <a:schemeClr val="tx1"/>
                </a:solidFill>
                <a:cs typeface="Times New Roman" panose="02020603050405020304" pitchFamily="18" charset="0"/>
              </a:rPr>
              <a:t>, Towson University, Maryland, USA</a:t>
            </a:r>
          </a:p>
          <a:p>
            <a:pPr algn="r"/>
            <a:r>
              <a:rPr lang="en-US" sz="2000" dirty="0">
                <a:solidFill>
                  <a:schemeClr val="tx1"/>
                </a:solidFill>
                <a:cs typeface="Times New Roman" panose="02020603050405020304" pitchFamily="18" charset="0"/>
              </a:rPr>
              <a:t>Senior Research Scholar, International Institute for Applied Systems Analysis, Austria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233" y="897590"/>
            <a:ext cx="2706167" cy="3334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80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7630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P4: Holistic science equally emphasizes </a:t>
            </a:r>
            <a:r>
              <a:rPr lang="en-US" sz="4000" dirty="0" err="1" smtClean="0"/>
              <a:t>internalist</a:t>
            </a:r>
            <a:r>
              <a:rPr lang="en-US" sz="4000" dirty="0" smtClean="0"/>
              <a:t> and externalist perspectives</a:t>
            </a:r>
            <a:endParaRPr lang="cs-CZ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839200" cy="5715000"/>
          </a:xfrm>
        </p:spPr>
        <p:txBody>
          <a:bodyPr>
            <a:noAutofit/>
          </a:bodyPr>
          <a:lstStyle/>
          <a:p>
            <a:r>
              <a:rPr lang="en-US" dirty="0"/>
              <a:t>Objectivity is excellent when </a:t>
            </a:r>
            <a:r>
              <a:rPr lang="en-US" dirty="0" smtClean="0"/>
              <a:t>used </a:t>
            </a:r>
            <a:r>
              <a:rPr lang="cs-CZ" dirty="0" smtClean="0"/>
              <a:t>in </a:t>
            </a:r>
            <a:r>
              <a:rPr lang="cs-CZ" dirty="0" err="1" smtClean="0"/>
              <a:t>moderation</a:t>
            </a:r>
            <a:endParaRPr lang="en-US" dirty="0" smtClean="0"/>
          </a:p>
          <a:p>
            <a:r>
              <a:rPr lang="en-US" dirty="0" smtClean="0"/>
              <a:t>Working assumptions have changed</a:t>
            </a:r>
          </a:p>
          <a:p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56214"/>
          <a:stretch/>
        </p:blipFill>
        <p:spPr>
          <a:xfrm>
            <a:off x="696847" y="3429000"/>
            <a:ext cx="3743268" cy="2514600"/>
          </a:xfrm>
          <a:prstGeom prst="rect">
            <a:avLst/>
          </a:prstGeom>
        </p:spPr>
      </p:pic>
      <p:pic>
        <p:nvPicPr>
          <p:cNvPr id="5" name="Picture 2" descr="http://www.csc.noaa.gov/coastal/economics/images/sa7_fig06.gif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2874"/>
          <a:stretch/>
        </p:blipFill>
        <p:spPr bwMode="auto">
          <a:xfrm>
            <a:off x="4941887" y="3429000"/>
            <a:ext cx="3744913" cy="3281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541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7630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P4: Holistic science equally emphasizes </a:t>
            </a:r>
            <a:r>
              <a:rPr lang="en-US" sz="4000" dirty="0" err="1" smtClean="0"/>
              <a:t>internalist</a:t>
            </a:r>
            <a:r>
              <a:rPr lang="en-US" sz="4000" dirty="0" smtClean="0"/>
              <a:t> and externalist perspectives</a:t>
            </a:r>
            <a:endParaRPr lang="cs-CZ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839200" cy="5715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Entanglement</a:t>
            </a:r>
          </a:p>
          <a:p>
            <a:r>
              <a:rPr lang="en-US" sz="2800" dirty="0" smtClean="0"/>
              <a:t>“</a:t>
            </a:r>
            <a:r>
              <a:rPr lang="en-US" sz="2800" dirty="0"/>
              <a:t>investigators are (and should be) not only observers, but actors </a:t>
            </a:r>
            <a:r>
              <a:rPr lang="en-US" sz="2800" dirty="0" smtClean="0"/>
              <a:t>in their </a:t>
            </a:r>
            <a:r>
              <a:rPr lang="en-US" sz="2800" dirty="0"/>
              <a:t>own interests at the same </a:t>
            </a:r>
            <a:r>
              <a:rPr lang="en-US" sz="2800" dirty="0" smtClean="0"/>
              <a:t>time (</a:t>
            </a:r>
            <a:r>
              <a:rPr lang="en-US" sz="2800" dirty="0" err="1" smtClean="0"/>
              <a:t>Salthe</a:t>
            </a:r>
            <a:r>
              <a:rPr lang="en-US" sz="2800" dirty="0" smtClean="0"/>
              <a:t> 2001)</a:t>
            </a:r>
          </a:p>
          <a:p>
            <a:endParaRPr lang="en-US" sz="2800" dirty="0" smtClean="0"/>
          </a:p>
          <a:p>
            <a:r>
              <a:rPr lang="en-US" sz="2800" dirty="0"/>
              <a:t>“(</a:t>
            </a:r>
            <a:r>
              <a:rPr lang="en-US" sz="2800" dirty="0" err="1"/>
              <a:t>i</a:t>
            </a:r>
            <a:r>
              <a:rPr lang="en-US" sz="2800" dirty="0"/>
              <a:t>) </a:t>
            </a:r>
            <a:r>
              <a:rPr lang="en-US" sz="2800" dirty="0" smtClean="0"/>
              <a:t>we </a:t>
            </a:r>
            <a:r>
              <a:rPr lang="en-US" sz="2800" dirty="0"/>
              <a:t>have to assume that those </a:t>
            </a:r>
            <a:r>
              <a:rPr lang="en-US" sz="2800" dirty="0" smtClean="0"/>
              <a:t>systems are </a:t>
            </a:r>
            <a:r>
              <a:rPr lang="en-US" sz="2800" dirty="0"/>
              <a:t>able to interpret our interpretation, and hence (ii) our own behavior, </a:t>
            </a:r>
            <a:r>
              <a:rPr lang="en-US" sz="2800" dirty="0" smtClean="0"/>
              <a:t>our own </a:t>
            </a:r>
            <a:r>
              <a:rPr lang="en-US" sz="2800" dirty="0"/>
              <a:t>choices, values and decisions have an essential place in the theory of </a:t>
            </a:r>
            <a:r>
              <a:rPr lang="en-US" sz="2800" dirty="0" smtClean="0"/>
              <a:t>self-organizing </a:t>
            </a:r>
            <a:r>
              <a:rPr lang="cs-CZ" sz="2800" dirty="0" err="1" smtClean="0"/>
              <a:t>systems</a:t>
            </a:r>
            <a:r>
              <a:rPr lang="cs-CZ" sz="2800" dirty="0" smtClean="0"/>
              <a:t>.</a:t>
            </a:r>
            <a:r>
              <a:rPr lang="en-US" sz="2800" dirty="0" smtClean="0"/>
              <a:t> (van de </a:t>
            </a:r>
            <a:r>
              <a:rPr lang="en-US" sz="2800" dirty="0" err="1" smtClean="0"/>
              <a:t>Vijver</a:t>
            </a:r>
            <a:r>
              <a:rPr lang="en-US" sz="2800" dirty="0" smtClean="0"/>
              <a:t> 1998)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64997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7630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P5: Holistic science is complex</a:t>
            </a:r>
            <a:endParaRPr lang="cs-CZ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839200" cy="495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Complexity </a:t>
            </a:r>
            <a:r>
              <a:rPr lang="en-US" sz="2800" dirty="0"/>
              <a:t>cannot be measured as </a:t>
            </a:r>
            <a:r>
              <a:rPr lang="en-US" sz="2800" dirty="0" smtClean="0"/>
              <a:t>an independent </a:t>
            </a:r>
            <a:r>
              <a:rPr lang="en-US" sz="2800" dirty="0"/>
              <a:t>state variable, but rather in context with its </a:t>
            </a:r>
            <a:r>
              <a:rPr lang="en-US" sz="2800" dirty="0" smtClean="0"/>
              <a:t>environment</a:t>
            </a:r>
          </a:p>
          <a:p>
            <a:endParaRPr lang="en-US" sz="2800" dirty="0" smtClean="0"/>
          </a:p>
          <a:p>
            <a:r>
              <a:rPr lang="en-US" sz="2800" dirty="0"/>
              <a:t>Necessity of multiple distinct modes of description and </a:t>
            </a:r>
            <a:r>
              <a:rPr lang="en-US" sz="2800" dirty="0" smtClean="0"/>
              <a:t>interaction</a:t>
            </a:r>
          </a:p>
          <a:p>
            <a:endParaRPr lang="en-US" sz="2800" dirty="0" smtClean="0"/>
          </a:p>
          <a:p>
            <a:r>
              <a:rPr lang="en-US" sz="2800" dirty="0" smtClean="0"/>
              <a:t>Complex </a:t>
            </a:r>
            <a:r>
              <a:rPr lang="en-US" sz="2800" dirty="0"/>
              <a:t>systems are beyond formalization, </a:t>
            </a:r>
            <a:r>
              <a:rPr lang="en-US" sz="2800" dirty="0" err="1"/>
              <a:t>simulability</a:t>
            </a:r>
            <a:r>
              <a:rPr lang="en-US" sz="2800" dirty="0"/>
              <a:t>, and computability.</a:t>
            </a:r>
          </a:p>
          <a:p>
            <a:endParaRPr lang="en-US" sz="2800" dirty="0" smtClean="0"/>
          </a:p>
          <a:p>
            <a:r>
              <a:rPr lang="cs-CZ" sz="2800" dirty="0" smtClean="0"/>
              <a:t>“</a:t>
            </a:r>
            <a:r>
              <a:rPr lang="cs-CZ" sz="2800" dirty="0" err="1" smtClean="0"/>
              <a:t>self-making</a:t>
            </a:r>
            <a:r>
              <a:rPr lang="en-US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self-makers</a:t>
            </a:r>
            <a:r>
              <a:rPr lang="cs-CZ" sz="2800" dirty="0" smtClean="0"/>
              <a:t>”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26862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7630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P6: Holistic science is radically empirical</a:t>
            </a:r>
            <a:endParaRPr lang="cs-CZ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839200" cy="49530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cs-CZ" dirty="0" err="1" smtClean="0"/>
              <a:t>resist</a:t>
            </a:r>
            <a:r>
              <a:rPr lang="cs-CZ" dirty="0" smtClean="0"/>
              <a:t> </a:t>
            </a:r>
            <a:r>
              <a:rPr lang="cs-CZ" dirty="0"/>
              <a:t>peer </a:t>
            </a:r>
            <a:r>
              <a:rPr lang="cs-CZ" dirty="0" err="1" smtClean="0"/>
              <a:t>pressure</a:t>
            </a:r>
            <a:r>
              <a:rPr lang="en-US" dirty="0" smtClean="0"/>
              <a:t> to </a:t>
            </a:r>
            <a:r>
              <a:rPr lang="en-US" dirty="0"/>
              <a:t>conform or to avoid certain types of questions, such as challenging </a:t>
            </a:r>
            <a:r>
              <a:rPr lang="en-US" dirty="0" smtClean="0"/>
              <a:t>questions related </a:t>
            </a:r>
            <a:r>
              <a:rPr lang="en-US" dirty="0"/>
              <a:t>to sustainability; </a:t>
            </a: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resist </a:t>
            </a:r>
            <a:r>
              <a:rPr lang="en-US" dirty="0"/>
              <a:t>pressure to remain within paradigm </a:t>
            </a:r>
            <a:r>
              <a:rPr lang="en-US" dirty="0" smtClean="0"/>
              <a:t>and continue </a:t>
            </a:r>
            <a:r>
              <a:rPr lang="en-US" dirty="0"/>
              <a:t>the normal science program of “puzzle solving” (Kuhn, 1962); and </a:t>
            </a: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make </a:t>
            </a:r>
            <a:r>
              <a:rPr lang="en-US" dirty="0"/>
              <a:t>questions and forays into “</a:t>
            </a:r>
            <a:r>
              <a:rPr lang="en-US" dirty="0" err="1"/>
              <a:t>postnormal</a:t>
            </a:r>
            <a:r>
              <a:rPr lang="en-US" dirty="0"/>
              <a:t> science” (</a:t>
            </a:r>
            <a:r>
              <a:rPr lang="en-US" dirty="0" err="1"/>
              <a:t>Funtowicz</a:t>
            </a:r>
            <a:r>
              <a:rPr lang="en-US" dirty="0"/>
              <a:t> and </a:t>
            </a:r>
            <a:r>
              <a:rPr lang="en-US" dirty="0" err="1" smtClean="0"/>
              <a:t>Ravetz</a:t>
            </a:r>
            <a:r>
              <a:rPr lang="en-US" dirty="0" smtClean="0"/>
              <a:t>, </a:t>
            </a:r>
            <a:r>
              <a:rPr lang="cs-CZ" dirty="0" smtClean="0"/>
              <a:t>1993)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70465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into practice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hard-won lessons of </a:t>
            </a:r>
            <a:r>
              <a:rPr lang="en-US" dirty="0" smtClean="0"/>
              <a:t>the Hubbard Brook experiment were </a:t>
            </a:r>
            <a:r>
              <a:rPr lang="en-US" dirty="0"/>
              <a:t>treated as for “academic purposes”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use </a:t>
            </a:r>
            <a:r>
              <a:rPr lang="en-US" dirty="0"/>
              <a:t>university campuses as a laboratory and for experiments </a:t>
            </a:r>
            <a:r>
              <a:rPr lang="en-US" dirty="0" smtClean="0"/>
              <a:t>to transform </a:t>
            </a:r>
            <a:r>
              <a:rPr lang="en-US" dirty="0"/>
              <a:t>our universities to sustainable </a:t>
            </a:r>
            <a:r>
              <a:rPr lang="en-US" dirty="0" smtClean="0"/>
              <a:t>operations – David Orr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196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the six principles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225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/>
              <a:t>Must holism end at the universe as the mode of study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Why such difficulty with </a:t>
            </a:r>
            <a:r>
              <a:rPr lang="en-US" dirty="0" err="1" smtClean="0"/>
              <a:t>internalist</a:t>
            </a:r>
            <a:r>
              <a:rPr lang="en-US" dirty="0" smtClean="0"/>
              <a:t> approaches?</a:t>
            </a:r>
          </a:p>
          <a:p>
            <a:r>
              <a:rPr lang="en-US" dirty="0" smtClean="0"/>
              <a:t>How does </a:t>
            </a:r>
            <a:r>
              <a:rPr lang="en-US" dirty="0" err="1" smtClean="0"/>
              <a:t>internalism</a:t>
            </a:r>
            <a:r>
              <a:rPr lang="en-US" dirty="0" smtClean="0"/>
              <a:t> not become shaming?</a:t>
            </a:r>
          </a:p>
          <a:p>
            <a:r>
              <a:rPr lang="en-US" dirty="0" smtClean="0"/>
              <a:t>What is the goal of the food system?</a:t>
            </a:r>
          </a:p>
          <a:p>
            <a:endParaRPr lang="en-US" dirty="0" smtClean="0"/>
          </a:p>
          <a:p>
            <a:r>
              <a:rPr lang="en-US" dirty="0" smtClean="0"/>
              <a:t>How to implement in place at the university?</a:t>
            </a:r>
          </a:p>
        </p:txBody>
      </p:sp>
    </p:spTree>
    <p:extLst>
      <p:ext uri="{BB962C8B-B14F-4D97-AF65-F5344CB8AC3E}">
        <p14:creationId xmlns:p14="http://schemas.microsoft.com/office/powerpoint/2010/main" val="257021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What is the relevance of Hierarchy in the </a:t>
            </a:r>
            <a:r>
              <a:rPr lang="en-US" dirty="0" err="1" smtClean="0"/>
              <a:t>hexaflexagon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Is the whole idea of autocatalysis and closure making sense:</a:t>
            </a:r>
          </a:p>
          <a:p>
            <a:pPr lvl="1"/>
            <a:r>
              <a:rPr lang="en-US" dirty="0" smtClean="0"/>
              <a:t>The result of systemic operations are once more systemic operations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831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4543"/>
            <a:ext cx="8153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</a:t>
            </a:r>
            <a:r>
              <a:rPr lang="en-US" dirty="0" smtClean="0"/>
              <a:t>5: Reforming Reductionism with six core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Your reaction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Earth.</a:t>
            </a:r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	What does this mean and do you agree?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What part was most confusing or most difficult to understand?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390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for science reform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Science and society do not recognize and achieve a self-enhancing Life-environment relationship</a:t>
            </a:r>
          </a:p>
          <a:p>
            <a:r>
              <a:rPr lang="en-US" dirty="0" smtClean="0"/>
              <a:t>Repair fragmentation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546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763000" cy="1143000"/>
          </a:xfrm>
        </p:spPr>
        <p:txBody>
          <a:bodyPr/>
          <a:lstStyle/>
          <a:p>
            <a:r>
              <a:rPr lang="en-US" dirty="0" smtClean="0"/>
              <a:t>Six core principles of the new science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13692"/>
            <a:ext cx="8839200" cy="57150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2400" dirty="0"/>
              <a:t>Is consciously, intentionally, and transparently value-based centered on </a:t>
            </a:r>
            <a:r>
              <a:rPr lang="en-US" sz="2400" dirty="0" smtClean="0"/>
              <a:t>the </a:t>
            </a:r>
            <a:r>
              <a:rPr lang="cs-CZ" sz="2400" dirty="0" err="1" smtClean="0"/>
              <a:t>value</a:t>
            </a:r>
            <a:r>
              <a:rPr lang="cs-CZ" sz="2400" dirty="0" smtClean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Life</a:t>
            </a:r>
            <a:r>
              <a:rPr lang="cs-CZ" sz="2400" dirty="0"/>
              <a:t>;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 smtClean="0"/>
              <a:t>Is </a:t>
            </a:r>
            <a:r>
              <a:rPr lang="en-US" sz="2400" dirty="0"/>
              <a:t>anticipatory and accelerates the pace and process of scientific change</a:t>
            </a:r>
            <a:r>
              <a:rPr lang="en-US" sz="2400" dirty="0" smtClean="0"/>
              <a:t>, including </a:t>
            </a:r>
            <a:r>
              <a:rPr lang="en-US" sz="2400" dirty="0"/>
              <a:t>paradigm shifts, toward </a:t>
            </a:r>
            <a:r>
              <a:rPr lang="en-US" sz="2400" dirty="0" smtClean="0"/>
              <a:t>sustainable </a:t>
            </a:r>
            <a:r>
              <a:rPr lang="cs-CZ" sz="2400" dirty="0" err="1" smtClean="0"/>
              <a:t>human</a:t>
            </a:r>
            <a:r>
              <a:rPr lang="en-US" sz="2400" dirty="0" smtClean="0"/>
              <a:t>-</a:t>
            </a:r>
            <a:r>
              <a:rPr lang="cs-CZ" sz="2400" dirty="0" err="1" smtClean="0"/>
              <a:t>environment</a:t>
            </a:r>
            <a:r>
              <a:rPr lang="cs-CZ" sz="2400" dirty="0" smtClean="0"/>
              <a:t> </a:t>
            </a:r>
            <a:r>
              <a:rPr lang="cs-CZ" sz="2400" dirty="0" err="1"/>
              <a:t>relation</a:t>
            </a:r>
            <a:r>
              <a:rPr lang="cs-CZ" sz="2400" dirty="0"/>
              <a:t> and </a:t>
            </a:r>
            <a:r>
              <a:rPr lang="cs-CZ" sz="2400" dirty="0" err="1" smtClean="0"/>
              <a:t>Life</a:t>
            </a:r>
            <a:r>
              <a:rPr lang="en-US" sz="2400" dirty="0" smtClean="0"/>
              <a:t>-</a:t>
            </a:r>
            <a:r>
              <a:rPr lang="cs-CZ" sz="2400" dirty="0" err="1" smtClean="0"/>
              <a:t>environment</a:t>
            </a:r>
            <a:r>
              <a:rPr lang="cs-CZ" sz="2400" dirty="0" smtClean="0"/>
              <a:t> </a:t>
            </a:r>
            <a:r>
              <a:rPr lang="cs-CZ" sz="2400" dirty="0" err="1"/>
              <a:t>relation</a:t>
            </a:r>
            <a:r>
              <a:rPr lang="cs-CZ" sz="2400" dirty="0"/>
              <a:t>;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 smtClean="0"/>
              <a:t>Balances </a:t>
            </a:r>
            <a:r>
              <a:rPr lang="en-US" sz="2400" dirty="0"/>
              <a:t>and synergizes holism with reductionism and synthesis </a:t>
            </a:r>
            <a:r>
              <a:rPr lang="en-US" sz="2400" dirty="0" smtClean="0"/>
              <a:t>with </a:t>
            </a:r>
            <a:r>
              <a:rPr lang="cs-CZ" sz="2400" dirty="0" err="1" smtClean="0"/>
              <a:t>analysis</a:t>
            </a:r>
            <a:r>
              <a:rPr lang="cs-CZ" sz="2400" dirty="0"/>
              <a:t>;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 smtClean="0"/>
              <a:t>Equally </a:t>
            </a:r>
            <a:r>
              <a:rPr lang="en-US" sz="2400" dirty="0"/>
              <a:t>emphasizes </a:t>
            </a:r>
            <a:r>
              <a:rPr lang="en-US" sz="2400" dirty="0" err="1"/>
              <a:t>internalist</a:t>
            </a:r>
            <a:r>
              <a:rPr lang="en-US" sz="2400" dirty="0"/>
              <a:t> and self-referential as well as </a:t>
            </a:r>
            <a:r>
              <a:rPr lang="en-US" sz="2400" dirty="0" smtClean="0"/>
              <a:t>objectivist </a:t>
            </a:r>
            <a:r>
              <a:rPr lang="cs-CZ" sz="2400" dirty="0" err="1" smtClean="0"/>
              <a:t>perspectives</a:t>
            </a:r>
            <a:r>
              <a:rPr lang="cs-CZ" sz="2400" dirty="0"/>
              <a:t>;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 smtClean="0"/>
              <a:t>Is complex </a:t>
            </a:r>
            <a:r>
              <a:rPr lang="en-US" sz="2400" dirty="0"/>
              <a:t>and is able to </a:t>
            </a:r>
            <a:r>
              <a:rPr lang="en-US" sz="2400" dirty="0" smtClean="0"/>
              <a:t>reconcile seeming </a:t>
            </a:r>
            <a:r>
              <a:rPr lang="en-US" sz="2400" dirty="0"/>
              <a:t>opposites and handle multiple scales and fluid boundaries of </a:t>
            </a:r>
            <a:r>
              <a:rPr lang="en-US" sz="2400" dirty="0" smtClean="0"/>
              <a:t>focal </a:t>
            </a:r>
            <a:r>
              <a:rPr lang="cs-CZ" sz="2400" dirty="0" err="1" smtClean="0"/>
              <a:t>entities</a:t>
            </a:r>
            <a:r>
              <a:rPr lang="cs-CZ" sz="2400" dirty="0"/>
              <a:t>;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 smtClean="0"/>
              <a:t>Is </a:t>
            </a:r>
            <a:r>
              <a:rPr lang="en-US" sz="2400" dirty="0"/>
              <a:t>radically empirical with constant capacity for questioning, challenging, </a:t>
            </a:r>
            <a:r>
              <a:rPr lang="en-US" sz="2400" dirty="0" smtClean="0"/>
              <a:t>and transforming </a:t>
            </a:r>
            <a:r>
              <a:rPr lang="en-US" sz="2400" dirty="0"/>
              <a:t>ingrained assumptions and </a:t>
            </a:r>
            <a:r>
              <a:rPr lang="en-US" sz="2400" dirty="0" smtClean="0"/>
              <a:t>structures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9905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7630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P1: Holistic science is centered on value of Life</a:t>
            </a:r>
            <a:endParaRPr lang="cs-CZ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13692"/>
            <a:ext cx="8839200" cy="5715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Covered in Chapter 2</a:t>
            </a:r>
          </a:p>
          <a:p>
            <a:endParaRPr lang="en-US" sz="2400" dirty="0" smtClean="0"/>
          </a:p>
          <a:p>
            <a:r>
              <a:rPr lang="en-US" sz="2400" dirty="0" smtClean="0"/>
              <a:t>Value neutral</a:t>
            </a:r>
          </a:p>
          <a:p>
            <a:pPr lvl="1"/>
            <a:r>
              <a:rPr lang="en-US" sz="1600" dirty="0" smtClean="0"/>
              <a:t>Is it?</a:t>
            </a:r>
          </a:p>
          <a:p>
            <a:pPr lvl="1"/>
            <a:endParaRPr lang="en-US" sz="1600" dirty="0"/>
          </a:p>
          <a:p>
            <a:r>
              <a:rPr lang="en-US" sz="2000" dirty="0" smtClean="0"/>
              <a:t>Systemic Death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4109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7630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P2: Holistic science is anticipatory toward sustainability</a:t>
            </a:r>
            <a:endParaRPr lang="cs-CZ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13692"/>
            <a:ext cx="8839200" cy="5715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Ecological perspective can alter how we see the rest of the world</a:t>
            </a:r>
          </a:p>
          <a:p>
            <a:endParaRPr lang="en-US" sz="2400" dirty="0" smtClean="0"/>
          </a:p>
          <a:p>
            <a:r>
              <a:rPr lang="en-US" sz="2400" dirty="0" smtClean="0"/>
              <a:t>Precautionary Principle</a:t>
            </a:r>
          </a:p>
          <a:p>
            <a:pPr lvl="1"/>
            <a:r>
              <a:rPr lang="en-US" sz="2000" dirty="0" smtClean="0"/>
              <a:t>Be risk averse with respect to Life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Restoration efforts cannot be “clean-ups” treating the symptoms</a:t>
            </a:r>
          </a:p>
          <a:p>
            <a:pPr lvl="1"/>
            <a:r>
              <a:rPr lang="en-US" sz="2000" dirty="0" smtClean="0"/>
              <a:t>Revitalize self-healing autocatalytic cycles</a:t>
            </a:r>
          </a:p>
          <a:p>
            <a:pPr lvl="1"/>
            <a:r>
              <a:rPr lang="en-US" sz="2000" dirty="0" smtClean="0"/>
              <a:t>The place will be home to and supportive of sustained Life</a:t>
            </a:r>
          </a:p>
          <a:p>
            <a:pPr lvl="1"/>
            <a:endParaRPr lang="en-US" sz="2000" dirty="0" smtClean="0"/>
          </a:p>
          <a:p>
            <a:r>
              <a:rPr lang="en-US" sz="2000" dirty="0" smtClean="0"/>
              <a:t>Avoid leaving messes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4735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7630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P3: Holistic science balances holism with reductionism</a:t>
            </a:r>
            <a:endParaRPr lang="cs-CZ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13692"/>
            <a:ext cx="8839200" cy="5715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Back to nature:</a:t>
            </a:r>
          </a:p>
          <a:p>
            <a:pPr lvl="1"/>
            <a:r>
              <a:rPr lang="en-US" sz="2400" dirty="0" smtClean="0"/>
              <a:t>Darwinian </a:t>
            </a:r>
            <a:r>
              <a:rPr lang="en-US" sz="2400" dirty="0"/>
              <a:t>evolutionary theory contained a </a:t>
            </a:r>
            <a:r>
              <a:rPr lang="en-US" sz="2400" dirty="0" smtClean="0"/>
              <a:t>very great </a:t>
            </a:r>
            <a:r>
              <a:rPr lang="en-US" sz="2400" dirty="0"/>
              <a:t>error in its identification of the unit of survival under natural selection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The </a:t>
            </a:r>
            <a:r>
              <a:rPr lang="en-US" sz="2400" dirty="0"/>
              <a:t>unit of survival is not </a:t>
            </a:r>
            <a:r>
              <a:rPr lang="en-US" sz="2400" dirty="0" smtClean="0"/>
              <a:t>the breeding </a:t>
            </a:r>
            <a:r>
              <a:rPr lang="en-US" sz="2400" dirty="0"/>
              <a:t>organism, or the family line, or the society. </a:t>
            </a:r>
            <a:r>
              <a:rPr lang="en-US" sz="2400" dirty="0" smtClean="0"/>
              <a:t>(Bateson p</a:t>
            </a:r>
            <a:r>
              <a:rPr lang="en-US" sz="2400" dirty="0"/>
              <a:t>. 32</a:t>
            </a:r>
            <a:r>
              <a:rPr lang="en-US" sz="2400" dirty="0" smtClean="0"/>
              <a:t>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3429000"/>
            <a:ext cx="3571875" cy="30503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0650" y="3971192"/>
            <a:ext cx="3714750" cy="267890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71475" y="6337846"/>
            <a:ext cx="8839200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 smtClean="0"/>
              <a:t>“The </a:t>
            </a:r>
            <a:r>
              <a:rPr lang="en-US" sz="2400" dirty="0"/>
              <a:t>unit of survival is a flexible organism-in-its-environment</a:t>
            </a:r>
            <a:r>
              <a:rPr lang="en-US" sz="2400" dirty="0" smtClean="0"/>
              <a:t>.”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486400" y="2967335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Biology texts explain evolution as a species thing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5948363" y="3498613"/>
            <a:ext cx="22050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not as an ecosystem thing that it 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294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7630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P3: Holistic science balances holism with reductionism</a:t>
            </a:r>
            <a:endParaRPr lang="cs-CZ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13692"/>
            <a:ext cx="8839200" cy="5715000"/>
          </a:xfrm>
        </p:spPr>
        <p:txBody>
          <a:bodyPr>
            <a:noAutofit/>
          </a:bodyPr>
          <a:lstStyle/>
          <a:p>
            <a:r>
              <a:rPr lang="en-US" sz="2800" dirty="0"/>
              <a:t>a definition of a thing or event must include definition of its </a:t>
            </a:r>
            <a:r>
              <a:rPr lang="en-US" sz="2800" dirty="0" smtClean="0"/>
              <a:t>environment, we </a:t>
            </a:r>
            <a:r>
              <a:rPr lang="en-US" sz="2800" dirty="0"/>
              <a:t>realize that any given thing goes with a given environment so </a:t>
            </a:r>
            <a:r>
              <a:rPr lang="en-US" sz="2800" dirty="0" smtClean="0"/>
              <a:t>intimately and </a:t>
            </a:r>
            <a:r>
              <a:rPr lang="en-US" sz="2800" dirty="0"/>
              <a:t>inseparably that it is more difficult to draw a clear </a:t>
            </a:r>
            <a:r>
              <a:rPr lang="en-US" sz="2800" dirty="0" smtClean="0"/>
              <a:t>boundary between </a:t>
            </a:r>
            <a:r>
              <a:rPr lang="en-US" sz="2800" dirty="0"/>
              <a:t>the thing and its surroundings. </a:t>
            </a:r>
            <a:r>
              <a:rPr lang="en-US" sz="2800" dirty="0" smtClean="0"/>
              <a:t>(Watt p</a:t>
            </a:r>
            <a:r>
              <a:rPr lang="en-US" sz="2800" dirty="0"/>
              <a:t>. </a:t>
            </a:r>
            <a:r>
              <a:rPr lang="en-US" sz="2800" dirty="0" smtClean="0"/>
              <a:t>67-68)</a:t>
            </a:r>
          </a:p>
          <a:p>
            <a:endParaRPr lang="en-US" sz="2400" dirty="0" smtClean="0"/>
          </a:p>
          <a:p>
            <a:r>
              <a:rPr lang="en-US" sz="2400" dirty="0" smtClean="0"/>
              <a:t>Environmental Science/Studies, Ecology, Sustainability Sciences have built methods, habits and infrastructure to see more than isolated bits</a:t>
            </a:r>
          </a:p>
          <a:p>
            <a:r>
              <a:rPr lang="en-US" sz="2400" dirty="0" smtClean="0"/>
              <a:t>Tracing an atom shows three material cycles are unified</a:t>
            </a:r>
          </a:p>
        </p:txBody>
      </p:sp>
    </p:spTree>
    <p:extLst>
      <p:ext uri="{BB962C8B-B14F-4D97-AF65-F5344CB8AC3E}">
        <p14:creationId xmlns:p14="http://schemas.microsoft.com/office/powerpoint/2010/main" val="261763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7630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P3: Holistic science balances holism with reductionism</a:t>
            </a:r>
            <a:endParaRPr lang="cs-CZ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13692"/>
            <a:ext cx="8839200" cy="5715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“We </a:t>
            </a:r>
            <a:r>
              <a:rPr lang="en-US" sz="2400" dirty="0"/>
              <a:t>fat all creatures else to fat us, and we fat ourselves for maggots. Your </a:t>
            </a:r>
            <a:r>
              <a:rPr lang="en-US" sz="2400" dirty="0" smtClean="0"/>
              <a:t>fat king </a:t>
            </a:r>
            <a:r>
              <a:rPr lang="en-US" sz="2400" dirty="0"/>
              <a:t>and your lean beggar is but variable service, two dishes, but to one </a:t>
            </a:r>
            <a:r>
              <a:rPr lang="en-US" sz="2400" dirty="0" smtClean="0"/>
              <a:t>table; </a:t>
            </a:r>
            <a:r>
              <a:rPr lang="cs-CZ" sz="2400" dirty="0" err="1" smtClean="0"/>
              <a:t>that’s</a:t>
            </a:r>
            <a:r>
              <a:rPr lang="cs-CZ" sz="2400" dirty="0" smtClean="0"/>
              <a:t> </a:t>
            </a:r>
            <a:r>
              <a:rPr lang="cs-CZ" sz="2400" dirty="0" err="1"/>
              <a:t>the</a:t>
            </a:r>
            <a:r>
              <a:rPr lang="cs-CZ" sz="2400" dirty="0"/>
              <a:t> end</a:t>
            </a:r>
            <a:r>
              <a:rPr lang="cs-CZ" sz="2400" dirty="0" smtClean="0"/>
              <a:t>.</a:t>
            </a:r>
            <a:r>
              <a:rPr lang="en-US" sz="2400" dirty="0" smtClean="0"/>
              <a:t>” Shakespeare, Hamlet</a:t>
            </a:r>
            <a:endParaRPr lang="en-US" sz="2000" dirty="0" smtClean="0"/>
          </a:p>
        </p:txBody>
      </p:sp>
      <p:pic>
        <p:nvPicPr>
          <p:cNvPr id="5" name="Picture 4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2438400"/>
            <a:ext cx="5770392" cy="424866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728014" y="6557918"/>
            <a:ext cx="3263586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50" dirty="0">
                <a:ea typeface="Calibri" panose="020F0502020204030204" pitchFamily="34" charset="0"/>
              </a:rPr>
              <a:t>Art work of Jan Heath, entitled “food chain”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41634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840</Words>
  <Application>Microsoft Office PowerPoint</Application>
  <PresentationFormat>On-screen Show (4:3)</PresentationFormat>
  <Paragraphs>91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Office Theme</vt:lpstr>
      <vt:lpstr>Foundations for Sustainability</vt:lpstr>
      <vt:lpstr>Chapter 5: Reforming Reductionism with six core principles</vt:lpstr>
      <vt:lpstr>Need for science reform</vt:lpstr>
      <vt:lpstr>Six core principles of the new science</vt:lpstr>
      <vt:lpstr>P1: Holistic science is centered on value of Life</vt:lpstr>
      <vt:lpstr>P2: Holistic science is anticipatory toward sustainability</vt:lpstr>
      <vt:lpstr>P3: Holistic science balances holism with reductionism</vt:lpstr>
      <vt:lpstr>P3: Holistic science balances holism with reductionism</vt:lpstr>
      <vt:lpstr>P3: Holistic science balances holism with reductionism</vt:lpstr>
      <vt:lpstr>P4: Holistic science equally emphasizes internalist and externalist perspectives</vt:lpstr>
      <vt:lpstr>P4: Holistic science equally emphasizes internalist and externalist perspectives</vt:lpstr>
      <vt:lpstr>P5: Holistic science is complex</vt:lpstr>
      <vt:lpstr>P6: Holistic science is radically empirical</vt:lpstr>
      <vt:lpstr>Putting into practice</vt:lpstr>
      <vt:lpstr>Summary of the six principles</vt:lpstr>
      <vt:lpstr>Discussion questions</vt:lpstr>
      <vt:lpstr>Discussion questions</vt:lpstr>
    </vt:vector>
  </TitlesOfParts>
  <Company>Towson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Fath, Brian</dc:creator>
  <cp:lastModifiedBy>Brian D. Fath</cp:lastModifiedBy>
  <cp:revision>102</cp:revision>
  <dcterms:created xsi:type="dcterms:W3CDTF">2014-02-10T17:03:30Z</dcterms:created>
  <dcterms:modified xsi:type="dcterms:W3CDTF">2019-11-05T16:32:46Z</dcterms:modified>
</cp:coreProperties>
</file>