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44" r:id="rId2"/>
    <p:sldId id="349" r:id="rId3"/>
    <p:sldId id="420" r:id="rId4"/>
    <p:sldId id="441" r:id="rId5"/>
    <p:sldId id="495" r:id="rId6"/>
    <p:sldId id="516" r:id="rId7"/>
    <p:sldId id="517" r:id="rId8"/>
    <p:sldId id="519" r:id="rId9"/>
    <p:sldId id="520" r:id="rId10"/>
    <p:sldId id="521" r:id="rId11"/>
    <p:sldId id="522" r:id="rId12"/>
    <p:sldId id="525" r:id="rId13"/>
    <p:sldId id="526" r:id="rId14"/>
    <p:sldId id="475" r:id="rId15"/>
    <p:sldId id="476" r:id="rId16"/>
    <p:sldId id="477" r:id="rId17"/>
    <p:sldId id="471" r:id="rId18"/>
    <p:sldId id="472" r:id="rId19"/>
    <p:sldId id="480" r:id="rId20"/>
    <p:sldId id="481" r:id="rId21"/>
    <p:sldId id="482" r:id="rId22"/>
    <p:sldId id="483" r:id="rId23"/>
    <p:sldId id="484" r:id="rId24"/>
    <p:sldId id="485" r:id="rId25"/>
    <p:sldId id="442" r:id="rId26"/>
    <p:sldId id="454" r:id="rId27"/>
    <p:sldId id="455" r:id="rId28"/>
    <p:sldId id="456" r:id="rId29"/>
    <p:sldId id="458" r:id="rId30"/>
    <p:sldId id="443" r:id="rId31"/>
    <p:sldId id="460" r:id="rId32"/>
    <p:sldId id="474" r:id="rId33"/>
    <p:sldId id="467" r:id="rId34"/>
    <p:sldId id="468" r:id="rId35"/>
    <p:sldId id="469" r:id="rId36"/>
    <p:sldId id="444" r:id="rId37"/>
    <p:sldId id="510" r:id="rId38"/>
    <p:sldId id="511" r:id="rId39"/>
    <p:sldId id="512" r:id="rId40"/>
    <p:sldId id="449" r:id="rId41"/>
    <p:sldId id="486" r:id="rId42"/>
    <p:sldId id="488" r:id="rId43"/>
    <p:sldId id="489" r:id="rId44"/>
    <p:sldId id="500" r:id="rId45"/>
    <p:sldId id="513" r:id="rId46"/>
    <p:sldId id="506" r:id="rId47"/>
    <p:sldId id="450" r:id="rId48"/>
    <p:sldId id="490" r:id="rId49"/>
    <p:sldId id="507" r:id="rId50"/>
    <p:sldId id="503" r:id="rId51"/>
    <p:sldId id="504" r:id="rId52"/>
    <p:sldId id="451" r:id="rId53"/>
    <p:sldId id="493" r:id="rId54"/>
    <p:sldId id="494" r:id="rId55"/>
    <p:sldId id="515" r:id="rId56"/>
    <p:sldId id="496" r:id="rId57"/>
    <p:sldId id="505" r:id="rId58"/>
    <p:sldId id="453" r:id="rId59"/>
    <p:sldId id="417" r:id="rId60"/>
    <p:sldId id="44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8" autoAdjust="0"/>
  </p:normalViewPr>
  <p:slideViewPr>
    <p:cSldViewPr>
      <p:cViewPr varScale="1">
        <p:scale>
          <a:sx n="82" d="100"/>
          <a:sy n="82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14-8CF4-46DC-8015-2E0B2D56D8B7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6D54-D49A-4FD5-B690-340D8EA85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325FB-BF32-4BA5-847E-C511E92D5C1C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0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7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4" y="6514243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4" y="6373281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56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D7C3-9EE4-4348-8633-BE6E9E33FBF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6.png"/><Relationship Id="rId4" Type="http://schemas.openxmlformats.org/officeDocument/2006/relationships/image" Target="../media/image43.wmf"/><Relationship Id="rId9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png"/><Relationship Id="rId4" Type="http://schemas.openxmlformats.org/officeDocument/2006/relationships/image" Target="../media/image5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emf"/><Relationship Id="rId5" Type="http://schemas.openxmlformats.org/officeDocument/2006/relationships/image" Target="../media/image56.png"/><Relationship Id="rId4" Type="http://schemas.openxmlformats.org/officeDocument/2006/relationships/image" Target="../media/image5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1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7698" y="533400"/>
            <a:ext cx="7473559" cy="1676694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Foundations </a:t>
            </a:r>
            <a:r>
              <a:rPr lang="en-US" sz="3600" b="1" i="1" dirty="0"/>
              <a:t>for</a:t>
            </a:r>
            <a:r>
              <a:rPr lang="en-US" sz="3600" b="1" dirty="0"/>
              <a:t> Sustainability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95371" cy="19812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Brian D.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&amp; Dan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Fiscus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Fulbright Distinguished Chair, Masaryk University, Brno, Czech Republic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Professor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Towson University, Maryland, USA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Senior Research Scholar, International Institute for Applied Systems Analysis, Austria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" y="897590"/>
            <a:ext cx="2706167" cy="3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-personal.umich.edu/~mejn/networks/addheal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525463"/>
            <a:ext cx="579437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88925" y="6213475"/>
            <a:ext cx="262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400"/>
              <a:t>High School Dating</a:t>
            </a:r>
          </a:p>
        </p:txBody>
      </p:sp>
    </p:spTree>
    <p:extLst>
      <p:ext uri="{BB962C8B-B14F-4D97-AF65-F5344CB8AC3E}">
        <p14:creationId xmlns:p14="http://schemas.microsoft.com/office/powerpoint/2010/main" val="39275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cheswick.com/ches/map/gallery/wir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525463"/>
            <a:ext cx="773747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88925" y="6213475"/>
            <a:ext cx="167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400"/>
              <a:t>The Internet</a:t>
            </a:r>
          </a:p>
        </p:txBody>
      </p:sp>
    </p:spTree>
    <p:extLst>
      <p:ext uri="{BB962C8B-B14F-4D97-AF65-F5344CB8AC3E}">
        <p14:creationId xmlns:p14="http://schemas.microsoft.com/office/powerpoint/2010/main" val="5069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F:\MEDIA\1793\179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8320088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48000" y="152400"/>
            <a:ext cx="283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2400" dirty="0"/>
              <a:t>Ecological Food Web</a:t>
            </a:r>
          </a:p>
        </p:txBody>
      </p:sp>
    </p:spTree>
    <p:extLst>
      <p:ext uri="{BB962C8B-B14F-4D97-AF65-F5344CB8AC3E}">
        <p14:creationId xmlns:p14="http://schemas.microsoft.com/office/powerpoint/2010/main" val="16488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01338"/>
              </p:ext>
            </p:extLst>
          </p:nvPr>
        </p:nvGraphicFramePr>
        <p:xfrm>
          <a:off x="1905000" y="76200"/>
          <a:ext cx="52578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Drawing" r:id="rId3" imgW="6962760" imgH="7543800" progId="Presentations.Drawing.10">
                  <p:embed/>
                </p:oleObj>
              </mc:Choice>
              <mc:Fallback>
                <p:oleObj name="Drawing" r:id="rId3" imgW="6962760" imgH="7543800" progId="Presentations.Drawing.10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76200"/>
                        <a:ext cx="52578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0" y="304800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2400" dirty="0"/>
              <a:t>Oyster Reef Model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81000" y="631983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400"/>
              <a:t>Dame and Patten 1981 – flow is in kcal/(day m</a:t>
            </a:r>
            <a:r>
              <a:rPr lang="en-US" altLang="cs-CZ" sz="2400" baseline="30000"/>
              <a:t>2</a:t>
            </a:r>
            <a:r>
              <a:rPr lang="en-US" altLang="cs-CZ" sz="2400"/>
              <a:t>), storage in kcal/m</a:t>
            </a:r>
            <a:r>
              <a:rPr lang="en-US" altLang="cs-CZ" sz="24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27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898525" y="727075"/>
            <a:ext cx="6380976" cy="5140325"/>
            <a:chOff x="566" y="458"/>
            <a:chExt cx="3438" cy="2566"/>
          </a:xfrm>
        </p:grpSpPr>
        <p:grpSp>
          <p:nvGrpSpPr>
            <p:cNvPr id="46086" name="Group 4"/>
            <p:cNvGrpSpPr>
              <a:grpSpLocks/>
            </p:cNvGrpSpPr>
            <p:nvPr/>
          </p:nvGrpSpPr>
          <p:grpSpPr bwMode="auto">
            <a:xfrm>
              <a:off x="768" y="1008"/>
              <a:ext cx="2352" cy="2016"/>
              <a:chOff x="768" y="1008"/>
              <a:chExt cx="2352" cy="2016"/>
            </a:xfrm>
          </p:grpSpPr>
          <p:sp>
            <p:nvSpPr>
              <p:cNvPr id="46088" name="AutoShape 5"/>
              <p:cNvSpPr>
                <a:spLocks noChangeArrowheads="1"/>
              </p:cNvSpPr>
              <p:nvPr/>
            </p:nvSpPr>
            <p:spPr bwMode="auto">
              <a:xfrm>
                <a:off x="1560" y="1008"/>
                <a:ext cx="720" cy="768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imes New Roman" pitchFamily="18" charset="0"/>
                  </a:rPr>
                  <a:t>x1</a:t>
                </a:r>
              </a:p>
            </p:txBody>
          </p:sp>
          <p:sp>
            <p:nvSpPr>
              <p:cNvPr id="46089" name="AutoShape 6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720" cy="768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imes New Roman" pitchFamily="18" charset="0"/>
                  </a:rPr>
                  <a:t>x2</a:t>
                </a:r>
              </a:p>
            </p:txBody>
          </p:sp>
          <p:sp>
            <p:nvSpPr>
              <p:cNvPr id="46090" name="AutoShape 7"/>
              <p:cNvSpPr>
                <a:spLocks noChangeArrowheads="1"/>
              </p:cNvSpPr>
              <p:nvPr/>
            </p:nvSpPr>
            <p:spPr bwMode="auto">
              <a:xfrm>
                <a:off x="768" y="2256"/>
                <a:ext cx="720" cy="768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imes New Roman" pitchFamily="18" charset="0"/>
                  </a:rPr>
                  <a:t>x3</a:t>
                </a:r>
              </a:p>
            </p:txBody>
          </p:sp>
          <p:sp>
            <p:nvSpPr>
              <p:cNvPr id="46091" name="Line 8"/>
              <p:cNvSpPr>
                <a:spLocks noChangeShapeType="1"/>
              </p:cNvSpPr>
              <p:nvPr/>
            </p:nvSpPr>
            <p:spPr bwMode="auto">
              <a:xfrm flipV="1">
                <a:off x="1056" y="1632"/>
                <a:ext cx="48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2" name="Line 9"/>
              <p:cNvSpPr>
                <a:spLocks noChangeShapeType="1"/>
              </p:cNvSpPr>
              <p:nvPr/>
            </p:nvSpPr>
            <p:spPr bwMode="auto">
              <a:xfrm>
                <a:off x="2304" y="1632"/>
                <a:ext cx="48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3" name="Line 10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4" name="Line 11"/>
              <p:cNvSpPr>
                <a:spLocks noChangeShapeType="1"/>
              </p:cNvSpPr>
              <p:nvPr/>
            </p:nvSpPr>
            <p:spPr bwMode="auto">
              <a:xfrm rot="10800000" flipV="1">
                <a:off x="1200" y="1776"/>
                <a:ext cx="384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87" name="Text Box 12"/>
            <p:cNvSpPr txBox="1">
              <a:spLocks noChangeArrowheads="1"/>
            </p:cNvSpPr>
            <p:nvPr/>
          </p:nvSpPr>
          <p:spPr bwMode="auto">
            <a:xfrm>
              <a:off x="566" y="458"/>
              <a:ext cx="343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itchFamily="18" charset="0"/>
                </a:rPr>
                <a:t>How to measure structure and indirectness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Times New Roman" pitchFamily="18" charset="0"/>
                </a:rPr>
                <a:t>Example – digraph to adjacency matrix</a:t>
              </a:r>
            </a:p>
          </p:txBody>
        </p:sp>
      </p:grpSp>
      <p:sp>
        <p:nvSpPr>
          <p:cNvPr id="460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46084" name="Object 14"/>
          <p:cNvGraphicFramePr>
            <a:graphicFrameLocks noChangeAspect="1"/>
          </p:cNvGraphicFramePr>
          <p:nvPr/>
        </p:nvGraphicFramePr>
        <p:xfrm>
          <a:off x="6019800" y="2286000"/>
          <a:ext cx="2336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952087" imgH="710891" progId="Equation.3">
                  <p:embed/>
                </p:oleObj>
              </mc:Choice>
              <mc:Fallback>
                <p:oleObj name="Equation" r:id="rId3" imgW="952087" imgH="710891" progId="Equation.3">
                  <p:embed/>
                  <p:pic>
                    <p:nvPicPr>
                      <p:cNvPr id="4608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23368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16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1" name="Object 15"/>
          <p:cNvGraphicFramePr>
            <a:graphicFrameLocks noChangeAspect="1"/>
          </p:cNvGraphicFramePr>
          <p:nvPr>
            <p:extLst/>
          </p:nvPr>
        </p:nvGraphicFramePr>
        <p:xfrm>
          <a:off x="533400" y="3276600"/>
          <a:ext cx="20478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3" imgW="1028254" imgH="710891" progId="Equation.3">
                  <p:embed/>
                </p:oleObj>
              </mc:Choice>
              <mc:Fallback>
                <p:oleObj name="Equation" r:id="rId3" imgW="1028254" imgH="710891" progId="Equation.3">
                  <p:embed/>
                  <p:pic>
                    <p:nvPicPr>
                      <p:cNvPr id="47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20478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06" name="Group 11"/>
          <p:cNvGrpSpPr>
            <a:grpSpLocks/>
          </p:cNvGrpSpPr>
          <p:nvPr/>
        </p:nvGrpSpPr>
        <p:grpSpPr bwMode="auto">
          <a:xfrm>
            <a:off x="5105400" y="381000"/>
            <a:ext cx="3733800" cy="3200400"/>
            <a:chOff x="4114800" y="381000"/>
            <a:chExt cx="3733800" cy="3200400"/>
          </a:xfrm>
        </p:grpSpPr>
        <p:sp>
          <p:nvSpPr>
            <p:cNvPr id="47122" name="AutoShape 2"/>
            <p:cNvSpPr>
              <a:spLocks noChangeArrowheads="1"/>
            </p:cNvSpPr>
            <p:nvPr/>
          </p:nvSpPr>
          <p:spPr bwMode="auto">
            <a:xfrm>
              <a:off x="5372100" y="381000"/>
              <a:ext cx="1143000" cy="12192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x1</a:t>
              </a:r>
            </a:p>
          </p:txBody>
        </p:sp>
        <p:sp>
          <p:nvSpPr>
            <p:cNvPr id="47123" name="AutoShape 3"/>
            <p:cNvSpPr>
              <a:spLocks noChangeArrowheads="1"/>
            </p:cNvSpPr>
            <p:nvPr/>
          </p:nvSpPr>
          <p:spPr bwMode="auto">
            <a:xfrm>
              <a:off x="6705600" y="2286000"/>
              <a:ext cx="1143000" cy="12192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x2</a:t>
              </a:r>
            </a:p>
          </p:txBody>
        </p:sp>
        <p:sp>
          <p:nvSpPr>
            <p:cNvPr id="47124" name="AutoShape 4"/>
            <p:cNvSpPr>
              <a:spLocks noChangeArrowheads="1"/>
            </p:cNvSpPr>
            <p:nvPr/>
          </p:nvSpPr>
          <p:spPr bwMode="auto">
            <a:xfrm>
              <a:off x="4114800" y="2362200"/>
              <a:ext cx="1143000" cy="12192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x3</a:t>
              </a:r>
            </a:p>
          </p:txBody>
        </p:sp>
        <p:sp>
          <p:nvSpPr>
            <p:cNvPr id="47125" name="Line 5"/>
            <p:cNvSpPr>
              <a:spLocks noChangeShapeType="1"/>
            </p:cNvSpPr>
            <p:nvPr/>
          </p:nvSpPr>
          <p:spPr bwMode="auto">
            <a:xfrm flipV="1">
              <a:off x="4572000" y="1371600"/>
              <a:ext cx="7620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6"/>
            <p:cNvSpPr>
              <a:spLocks noChangeShapeType="1"/>
            </p:cNvSpPr>
            <p:nvPr/>
          </p:nvSpPr>
          <p:spPr bwMode="auto">
            <a:xfrm>
              <a:off x="6553200" y="1371600"/>
              <a:ext cx="762000" cy="9144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7"/>
            <p:cNvSpPr>
              <a:spLocks noChangeShapeType="1"/>
            </p:cNvSpPr>
            <p:nvPr/>
          </p:nvSpPr>
          <p:spPr bwMode="auto">
            <a:xfrm flipH="1">
              <a:off x="5257800" y="2895600"/>
              <a:ext cx="1447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8"/>
            <p:cNvSpPr>
              <a:spLocks noChangeShapeType="1"/>
            </p:cNvSpPr>
            <p:nvPr/>
          </p:nvSpPr>
          <p:spPr bwMode="auto">
            <a:xfrm rot="10800000" flipV="1">
              <a:off x="4800600" y="1600200"/>
              <a:ext cx="609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7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50209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Times New Roman" pitchFamily="18" charset="0"/>
              </a:rPr>
              <a:t>Matrix multiplication gives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Times New Roman" pitchFamily="18" charset="0"/>
              </a:rPr>
              <a:t>Higher </a:t>
            </a:r>
            <a:r>
              <a:rPr lang="en-US" altLang="en-US" sz="2800" dirty="0">
                <a:latin typeface="Times New Roman" pitchFamily="18" charset="0"/>
              </a:rPr>
              <a:t>Order (Indirect) Pathways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itchFamily="18" charset="0"/>
              </a:rPr>
              <a:t>A</a:t>
            </a:r>
            <a:r>
              <a:rPr lang="en-US" altLang="en-US" sz="2800" baseline="30000" dirty="0">
                <a:latin typeface="Times New Roman" pitchFamily="18" charset="0"/>
              </a:rPr>
              <a:t>m</a:t>
            </a:r>
            <a:r>
              <a:rPr lang="en-US" altLang="en-US" sz="2800" dirty="0">
                <a:latin typeface="Times New Roman" pitchFamily="18" charset="0"/>
              </a:rPr>
              <a:t>, where m &gt; 1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4191000"/>
            <a:ext cx="304800" cy="533400"/>
          </a:xfrm>
          <a:prstGeom prst="ellipse">
            <a:avLst/>
          </a:prstGeom>
          <a:solidFill>
            <a:srgbClr val="FE821C">
              <a:alpha val="49804"/>
            </a:srgbClr>
          </a:solidFill>
          <a:ln>
            <a:solidFill>
              <a:srgbClr val="FE821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7109" name="Object 14"/>
          <p:cNvGraphicFramePr>
            <a:graphicFrameLocks noChangeAspect="1"/>
          </p:cNvGraphicFramePr>
          <p:nvPr/>
        </p:nvGraphicFramePr>
        <p:xfrm>
          <a:off x="6019800" y="4114800"/>
          <a:ext cx="2336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5" imgW="952087" imgH="710891" progId="Equation.3">
                  <p:embed/>
                </p:oleObj>
              </mc:Choice>
              <mc:Fallback>
                <p:oleObj name="Equation" r:id="rId5" imgW="952087" imgH="710891" progId="Equation.3">
                  <p:embed/>
                  <p:pic>
                    <p:nvPicPr>
                      <p:cNvPr id="4710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14800"/>
                        <a:ext cx="23368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7112" name="Rectangle 17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711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47114" name="Object 18"/>
          <p:cNvGraphicFramePr>
            <a:graphicFrameLocks noChangeAspect="1"/>
          </p:cNvGraphicFramePr>
          <p:nvPr/>
        </p:nvGraphicFramePr>
        <p:xfrm>
          <a:off x="2743200" y="4724400"/>
          <a:ext cx="20478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7" imgW="1002865" imgH="710891" progId="Equation.3">
                  <p:embed/>
                </p:oleObj>
              </mc:Choice>
              <mc:Fallback>
                <p:oleObj name="Equation" r:id="rId7" imgW="1002865" imgH="710891" progId="Equation.3">
                  <p:embed/>
                  <p:pic>
                    <p:nvPicPr>
                      <p:cNvPr id="471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24400"/>
                        <a:ext cx="20478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Rectangle 20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47117" name="Object 21"/>
          <p:cNvGraphicFramePr>
            <a:graphicFrameLocks noChangeAspect="1"/>
          </p:cNvGraphicFramePr>
          <p:nvPr/>
        </p:nvGraphicFramePr>
        <p:xfrm>
          <a:off x="533400" y="4724400"/>
          <a:ext cx="20288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9" imgW="990170" imgH="710891" progId="Equation.3">
                  <p:embed/>
                </p:oleObj>
              </mc:Choice>
              <mc:Fallback>
                <p:oleObj name="Equation" r:id="rId9" imgW="990170" imgH="710891" progId="Equation.3">
                  <p:embed/>
                  <p:pic>
                    <p:nvPicPr>
                      <p:cNvPr id="471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202882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8" name="Rectangle 2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711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47120" name="Object 24"/>
          <p:cNvGraphicFramePr>
            <a:graphicFrameLocks noChangeAspect="1"/>
          </p:cNvGraphicFramePr>
          <p:nvPr/>
        </p:nvGraphicFramePr>
        <p:xfrm>
          <a:off x="2743200" y="3276600"/>
          <a:ext cx="20478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11" imgW="1002865" imgH="710891" progId="Equation.3">
                  <p:embed/>
                </p:oleObj>
              </mc:Choice>
              <mc:Fallback>
                <p:oleObj name="Equation" r:id="rId11" imgW="1002865" imgH="710891" progId="Equation.3">
                  <p:embed/>
                  <p:pic>
                    <p:nvPicPr>
                      <p:cNvPr id="471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20478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Rectangle 26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48400" y="1371600"/>
            <a:ext cx="2057400" cy="1524000"/>
            <a:chOff x="6400800" y="1524000"/>
            <a:chExt cx="2057400" cy="1524000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7696200" y="1524000"/>
              <a:ext cx="7620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H="1">
              <a:off x="6400800" y="3048000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37657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4582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Powers of a matrix!!</a:t>
            </a:r>
          </a:p>
          <a:p>
            <a:r>
              <a:rPr lang="en-US" sz="2800" b="1" i="1" u="sng" dirty="0"/>
              <a:t>The matrix A</a:t>
            </a:r>
            <a:r>
              <a:rPr lang="en-US" sz="2800" b="1" i="1" u="sng" baseline="30000" dirty="0"/>
              <a:t>m </a:t>
            </a:r>
            <a:r>
              <a:rPr lang="en-US" sz="2800" b="1" i="1" u="sng" dirty="0"/>
              <a:t>gives exactly the number of </a:t>
            </a:r>
            <a:r>
              <a:rPr lang="en-US" sz="2800" b="1" i="1" u="sng" dirty="0" smtClean="0"/>
              <a:t>paths between </a:t>
            </a:r>
            <a:r>
              <a:rPr lang="en-US" sz="2800" b="1" i="1" u="sng" dirty="0"/>
              <a:t>two nodes of length m.</a:t>
            </a:r>
          </a:p>
          <a:p>
            <a:endParaRPr lang="en-US" sz="2800" b="1" i="1" u="sng" dirty="0"/>
          </a:p>
          <a:p>
            <a:r>
              <a:rPr lang="en-US" sz="2800" b="1" dirty="0"/>
              <a:t>A</a:t>
            </a:r>
            <a:r>
              <a:rPr lang="en-US" sz="2800" baseline="30000" dirty="0"/>
              <a:t>1</a:t>
            </a:r>
            <a:r>
              <a:rPr lang="en-US" sz="2800" dirty="0"/>
              <a:t> are the direct </a:t>
            </a:r>
            <a:r>
              <a:rPr lang="en-US" sz="2800" dirty="0" smtClean="0"/>
              <a:t>paths.</a:t>
            </a:r>
            <a:endParaRPr lang="en-US" sz="2800" dirty="0"/>
          </a:p>
          <a:p>
            <a:r>
              <a:rPr lang="en-US" sz="2800" b="1" dirty="0"/>
              <a:t>A</a:t>
            </a:r>
            <a:r>
              <a:rPr lang="en-US" sz="2800" baseline="30000" dirty="0"/>
              <a:t>2</a:t>
            </a:r>
            <a:r>
              <a:rPr lang="en-US" sz="2800" dirty="0"/>
              <a:t> are the </a:t>
            </a:r>
            <a:r>
              <a:rPr lang="en-US" sz="2800" dirty="0" smtClean="0"/>
              <a:t>paths that </a:t>
            </a:r>
            <a:r>
              <a:rPr lang="en-US" sz="2800" dirty="0"/>
              <a:t>take two steps</a:t>
            </a:r>
          </a:p>
          <a:p>
            <a:r>
              <a:rPr lang="en-US" sz="2800" b="1" dirty="0"/>
              <a:t>A</a:t>
            </a:r>
            <a:r>
              <a:rPr lang="en-US" sz="2800" baseline="30000" dirty="0"/>
              <a:t>3</a:t>
            </a:r>
            <a:r>
              <a:rPr lang="en-US" sz="2800" dirty="0"/>
              <a:t> are the </a:t>
            </a:r>
            <a:r>
              <a:rPr lang="en-US" sz="2800" dirty="0" smtClean="0"/>
              <a:t>paths </a:t>
            </a:r>
            <a:r>
              <a:rPr lang="en-US" sz="2800" dirty="0"/>
              <a:t>that take three steps, etc.</a:t>
            </a:r>
          </a:p>
          <a:p>
            <a:endParaRPr lang="en-US" sz="2800" dirty="0"/>
          </a:p>
          <a:p>
            <a:r>
              <a:rPr lang="en-US" sz="2800" dirty="0"/>
              <a:t>Notice that some elements which were zero originally get filled in.</a:t>
            </a:r>
          </a:p>
          <a:p>
            <a:endParaRPr lang="en-US" sz="2800" dirty="0"/>
          </a:p>
          <a:p>
            <a:r>
              <a:rPr lang="en-US" sz="2800" dirty="0"/>
              <a:t>In other words we have a way to identify the indirect, i.e., m&gt;1, walks in the matrix, and hence in the graph.</a:t>
            </a:r>
          </a:p>
        </p:txBody>
      </p:sp>
    </p:spTree>
    <p:extLst>
      <p:ext uri="{BB962C8B-B14F-4D97-AF65-F5344CB8AC3E}">
        <p14:creationId xmlns:p14="http://schemas.microsoft.com/office/powerpoint/2010/main" val="20432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6" y="76200"/>
            <a:ext cx="5081337" cy="533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67053" y="76200"/>
                <a:ext cx="3900747" cy="2448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53" y="76200"/>
                <a:ext cx="3900747" cy="2448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46004" y="2702169"/>
                <a:ext cx="4003595" cy="2448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004" y="2702169"/>
                <a:ext cx="4003595" cy="2448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85800" y="5943600"/>
            <a:ext cx="42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Food web model Gulf of Mexico ecosystem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0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2514600"/>
                <a:ext cx="8229600" cy="244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13263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6193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9397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4260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16467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13083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9397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6014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2810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4260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1933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7464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5927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4260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41273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19276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29238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13271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51236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40696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29248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21998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10274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15591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7069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27315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21696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15590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51245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23931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36317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16467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63631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50548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36317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29247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13657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20727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9397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36317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28852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20727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65743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30698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46590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21122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81635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64860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46590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42510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19850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30123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13658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52783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41935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30124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14600"/>
                <a:ext cx="8229600" cy="2448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90600" y="1371600"/>
            <a:ext cx="676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Very many pathways as path length increases</a:t>
            </a:r>
            <a:endParaRPr lang="cs-CZ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0"/>
            <a:ext cx="799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 m increases, the number of paths typically increases greatly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77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3693" y="4426803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The outflow (time forward, input driven) fractions are given by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</a:t>
            </a:r>
            <a:r>
              <a:rPr lang="en-US" altLang="en-US" sz="2400" baseline="-25000" dirty="0" err="1">
                <a:latin typeface="Times New Roman" panose="02020603050405020304" pitchFamily="18" charset="0"/>
              </a:rPr>
              <a:t>ij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where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458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94038"/>
              </p:ext>
            </p:extLst>
          </p:nvPr>
        </p:nvGraphicFramePr>
        <p:xfrm>
          <a:off x="1295400" y="5409406"/>
          <a:ext cx="123666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3" imgW="533169" imgH="469696" progId="Equation.3">
                  <p:embed/>
                </p:oleObj>
              </mc:Choice>
              <mc:Fallback>
                <p:oleObj name="Equation" r:id="rId3" imgW="533169" imgH="469696" progId="Equation.3">
                  <p:embed/>
                  <p:pic>
                    <p:nvPicPr>
                      <p:cNvPr id="2458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09406"/>
                        <a:ext cx="1236662" cy="10842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4582" name="Group 22"/>
          <p:cNvGrpSpPr>
            <a:grpSpLocks/>
          </p:cNvGrpSpPr>
          <p:nvPr/>
        </p:nvGrpSpPr>
        <p:grpSpPr bwMode="auto">
          <a:xfrm>
            <a:off x="3886200" y="228600"/>
            <a:ext cx="3732213" cy="903288"/>
            <a:chOff x="3886200" y="228600"/>
            <a:chExt cx="3731567" cy="902732"/>
          </a:xfrm>
        </p:grpSpPr>
        <p:grpSp>
          <p:nvGrpSpPr>
            <p:cNvPr id="24586" name="Group 6"/>
            <p:cNvGrpSpPr>
              <a:grpSpLocks/>
            </p:cNvGrpSpPr>
            <p:nvPr/>
          </p:nvGrpSpPr>
          <p:grpSpPr bwMode="auto">
            <a:xfrm>
              <a:off x="4267200" y="228600"/>
              <a:ext cx="3305175" cy="798513"/>
              <a:chOff x="3054" y="3552"/>
              <a:chExt cx="2082" cy="503"/>
            </a:xfrm>
          </p:grpSpPr>
          <p:sp>
            <p:nvSpPr>
              <p:cNvPr id="24593" name="Oval 7"/>
              <p:cNvSpPr>
                <a:spLocks noChangeArrowheads="1"/>
              </p:cNvSpPr>
              <p:nvPr/>
            </p:nvSpPr>
            <p:spPr bwMode="auto">
              <a:xfrm>
                <a:off x="3205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594" name="Oval 8"/>
              <p:cNvSpPr>
                <a:spLocks noChangeArrowheads="1"/>
              </p:cNvSpPr>
              <p:nvPr/>
            </p:nvSpPr>
            <p:spPr bwMode="auto">
              <a:xfrm>
                <a:off x="3929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4595" name="Oval 9"/>
              <p:cNvSpPr>
                <a:spLocks noChangeArrowheads="1"/>
              </p:cNvSpPr>
              <p:nvPr/>
            </p:nvSpPr>
            <p:spPr bwMode="auto">
              <a:xfrm>
                <a:off x="4653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596" name="Line 10"/>
              <p:cNvSpPr>
                <a:spLocks noChangeShapeType="1"/>
              </p:cNvSpPr>
              <p:nvPr/>
            </p:nvSpPr>
            <p:spPr bwMode="auto">
              <a:xfrm>
                <a:off x="3688" y="3753"/>
                <a:ext cx="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7" name="Line 11"/>
              <p:cNvSpPr>
                <a:spLocks noChangeShapeType="1"/>
              </p:cNvSpPr>
              <p:nvPr/>
            </p:nvSpPr>
            <p:spPr bwMode="auto">
              <a:xfrm>
                <a:off x="3446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598" name="Line 12"/>
              <p:cNvSpPr>
                <a:spLocks noChangeShapeType="1"/>
              </p:cNvSpPr>
              <p:nvPr/>
            </p:nvSpPr>
            <p:spPr bwMode="auto">
              <a:xfrm>
                <a:off x="4895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599" name="Line 13"/>
              <p:cNvSpPr>
                <a:spLocks noChangeShapeType="1"/>
              </p:cNvSpPr>
              <p:nvPr/>
            </p:nvSpPr>
            <p:spPr bwMode="auto">
              <a:xfrm>
                <a:off x="4171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00" name="Line 14"/>
              <p:cNvSpPr>
                <a:spLocks noChangeShapeType="1"/>
              </p:cNvSpPr>
              <p:nvPr/>
            </p:nvSpPr>
            <p:spPr bwMode="auto">
              <a:xfrm>
                <a:off x="3054" y="3778"/>
                <a:ext cx="1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01" name="Line 15"/>
              <p:cNvSpPr>
                <a:spLocks noChangeShapeType="1"/>
              </p:cNvSpPr>
              <p:nvPr/>
            </p:nvSpPr>
            <p:spPr bwMode="auto">
              <a:xfrm>
                <a:off x="4412" y="3753"/>
                <a:ext cx="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4587" name="TextBox 16"/>
            <p:cNvSpPr txBox="1">
              <a:spLocks noChangeArrowheads="1"/>
            </p:cNvSpPr>
            <p:nvPr/>
          </p:nvSpPr>
          <p:spPr bwMode="auto">
            <a:xfrm>
              <a:off x="3886200" y="240268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588" name="TextBox 17"/>
            <p:cNvSpPr txBox="1">
              <a:spLocks noChangeArrowheads="1"/>
            </p:cNvSpPr>
            <p:nvPr/>
          </p:nvSpPr>
          <p:spPr bwMode="auto">
            <a:xfrm>
              <a:off x="4876800" y="76200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589" name="TextBox 18"/>
            <p:cNvSpPr txBox="1">
              <a:spLocks noChangeArrowheads="1"/>
            </p:cNvSpPr>
            <p:nvPr/>
          </p:nvSpPr>
          <p:spPr bwMode="auto">
            <a:xfrm>
              <a:off x="6481718" y="2402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590" name="TextBox 19"/>
            <p:cNvSpPr txBox="1">
              <a:spLocks noChangeArrowheads="1"/>
            </p:cNvSpPr>
            <p:nvPr/>
          </p:nvSpPr>
          <p:spPr bwMode="auto">
            <a:xfrm>
              <a:off x="5223302" y="240268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591" name="TextBox 20"/>
            <p:cNvSpPr txBox="1">
              <a:spLocks noChangeArrowheads="1"/>
            </p:cNvSpPr>
            <p:nvPr/>
          </p:nvSpPr>
          <p:spPr bwMode="auto">
            <a:xfrm>
              <a:off x="6098485" y="76200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7317685" y="7620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45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39015"/>
              </p:ext>
            </p:extLst>
          </p:nvPr>
        </p:nvGraphicFramePr>
        <p:xfrm>
          <a:off x="5260436" y="5243139"/>
          <a:ext cx="20637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5" imgW="1180588" imgH="710891" progId="Equation.3">
                  <p:embed/>
                </p:oleObj>
              </mc:Choice>
              <mc:Fallback>
                <p:oleObj name="Equation" r:id="rId5" imgW="1180588" imgH="710891" progId="Equation.3">
                  <p:embed/>
                  <p:pic>
                    <p:nvPicPr>
                      <p:cNvPr id="245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436" y="5243139"/>
                        <a:ext cx="2063750" cy="1247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061" y="424984"/>
            <a:ext cx="213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Flow Analysis</a:t>
            </a:r>
            <a:endParaRPr lang="cs-CZ" sz="2800" dirty="0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38332"/>
              </p:ext>
            </p:extLst>
          </p:nvPr>
        </p:nvGraphicFramePr>
        <p:xfrm>
          <a:off x="2733717" y="1745664"/>
          <a:ext cx="1798638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cuación" r:id="rId7" imgW="1028520" imgH="711000" progId="Equation.3">
                  <p:embed/>
                </p:oleObj>
              </mc:Choice>
              <mc:Fallback>
                <p:oleObj name="Ecuación" r:id="rId7" imgW="1028520" imgH="711000" progId="Equation.3">
                  <p:embed/>
                  <p:pic>
                    <p:nvPicPr>
                      <p:cNvPr id="245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717" y="1745664"/>
                        <a:ext cx="1798638" cy="1247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95466"/>
              </p:ext>
            </p:extLst>
          </p:nvPr>
        </p:nvGraphicFramePr>
        <p:xfrm>
          <a:off x="6560652" y="1960659"/>
          <a:ext cx="1752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cuación" r:id="rId9" imgW="1002960" imgH="215640" progId="Equation.3">
                  <p:embed/>
                </p:oleObj>
              </mc:Choice>
              <mc:Fallback>
                <p:oleObj name="Ecuación" r:id="rId9" imgW="1002960" imgH="215640" progId="Equation.3">
                  <p:embed/>
                  <p:pic>
                    <p:nvPicPr>
                      <p:cNvPr id="245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652" y="1960659"/>
                        <a:ext cx="1752600" cy="3794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07"/>
              </p:ext>
            </p:extLst>
          </p:nvPr>
        </p:nvGraphicFramePr>
        <p:xfrm>
          <a:off x="5075035" y="1792717"/>
          <a:ext cx="1087438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cuación" r:id="rId11" imgW="622080" imgH="711000" progId="Equation.3">
                  <p:embed/>
                </p:oleObj>
              </mc:Choice>
              <mc:Fallback>
                <p:oleObj name="Ecuación" r:id="rId11" imgW="622080" imgH="711000" progId="Equation.3">
                  <p:embed/>
                  <p:pic>
                    <p:nvPicPr>
                      <p:cNvPr id="245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035" y="1792717"/>
                        <a:ext cx="1087438" cy="1247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1344479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Inter-compartmental flows</a:t>
            </a:r>
            <a:endParaRPr lang="cs-CZ" dirty="0"/>
          </a:p>
        </p:txBody>
      </p:sp>
      <p:sp>
        <p:nvSpPr>
          <p:cNvPr id="31" name="TextBox 30"/>
          <p:cNvSpPr txBox="1"/>
          <p:nvPr/>
        </p:nvSpPr>
        <p:spPr>
          <a:xfrm>
            <a:off x="6521317" y="13395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outputs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5389842" y="133956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cs-CZ" dirty="0"/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30737"/>
              </p:ext>
            </p:extLst>
          </p:nvPr>
        </p:nvGraphicFramePr>
        <p:xfrm>
          <a:off x="7618413" y="2943443"/>
          <a:ext cx="110966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cuación" r:id="rId13" imgW="634680" imgH="711000" progId="Equation.3">
                  <p:embed/>
                </p:oleObj>
              </mc:Choice>
              <mc:Fallback>
                <p:oleObj name="Ecuación" r:id="rId13" imgW="634680" imgH="711000" progId="Equation.3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2943443"/>
                        <a:ext cx="1109662" cy="1247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09909"/>
              </p:ext>
            </p:extLst>
          </p:nvPr>
        </p:nvGraphicFramePr>
        <p:xfrm>
          <a:off x="473075" y="1746250"/>
          <a:ext cx="16446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cuación" r:id="rId15" imgW="939600" imgH="711000" progId="Equation.3">
                  <p:embed/>
                </p:oleObj>
              </mc:Choice>
              <mc:Fallback>
                <p:oleObj name="Ecuación" r:id="rId15" imgW="939600" imgH="711000" progId="Equation.3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746250"/>
                        <a:ext cx="1644650" cy="1247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67517" y="1322058"/>
            <a:ext cx="17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Adjacency matrix</a:t>
            </a:r>
            <a:endParaRPr lang="cs-CZ" dirty="0"/>
          </a:p>
        </p:txBody>
      </p:sp>
      <p:sp>
        <p:nvSpPr>
          <p:cNvPr id="36" name="TextBox 35"/>
          <p:cNvSpPr txBox="1"/>
          <p:nvPr/>
        </p:nvSpPr>
        <p:spPr>
          <a:xfrm>
            <a:off x="3696761" y="3407662"/>
            <a:ext cx="374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flow through each compartment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8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6: Life science lessons from ecological networks and systems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Your reaction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do you think is a main conclusion from using network analysis?  Why?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18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Just as powers of A gave higher order pathways,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Powers of G give flow transfers along higher order pathways.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62000" y="3090863"/>
            <a:ext cx="6553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G</a:t>
            </a:r>
            <a:r>
              <a:rPr lang="en-US" altLang="en-US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 gives the fraction of flow leaving j that took 2 steps to reach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25604" name="Group 22"/>
          <p:cNvGrpSpPr>
            <a:grpSpLocks/>
          </p:cNvGrpSpPr>
          <p:nvPr/>
        </p:nvGrpSpPr>
        <p:grpSpPr bwMode="auto">
          <a:xfrm>
            <a:off x="534988" y="5181600"/>
            <a:ext cx="3732212" cy="903288"/>
            <a:chOff x="3886200" y="228600"/>
            <a:chExt cx="3731567" cy="902732"/>
          </a:xfrm>
        </p:grpSpPr>
        <p:grpSp>
          <p:nvGrpSpPr>
            <p:cNvPr id="25606" name="Group 6"/>
            <p:cNvGrpSpPr>
              <a:grpSpLocks/>
            </p:cNvGrpSpPr>
            <p:nvPr/>
          </p:nvGrpSpPr>
          <p:grpSpPr bwMode="auto">
            <a:xfrm>
              <a:off x="4267205" y="228600"/>
              <a:ext cx="3305178" cy="798513"/>
              <a:chOff x="3054" y="3552"/>
              <a:chExt cx="2082" cy="503"/>
            </a:xfrm>
          </p:grpSpPr>
          <p:sp>
            <p:nvSpPr>
              <p:cNvPr id="25613" name="Oval 7"/>
              <p:cNvSpPr>
                <a:spLocks noChangeArrowheads="1"/>
              </p:cNvSpPr>
              <p:nvPr/>
            </p:nvSpPr>
            <p:spPr bwMode="auto">
              <a:xfrm>
                <a:off x="3205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614" name="Oval 8"/>
              <p:cNvSpPr>
                <a:spLocks noChangeArrowheads="1"/>
              </p:cNvSpPr>
              <p:nvPr/>
            </p:nvSpPr>
            <p:spPr bwMode="auto">
              <a:xfrm>
                <a:off x="3929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5615" name="Oval 9"/>
              <p:cNvSpPr>
                <a:spLocks noChangeArrowheads="1"/>
              </p:cNvSpPr>
              <p:nvPr/>
            </p:nvSpPr>
            <p:spPr bwMode="auto">
              <a:xfrm>
                <a:off x="4653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5616" name="Line 10"/>
              <p:cNvSpPr>
                <a:spLocks noChangeShapeType="1"/>
              </p:cNvSpPr>
              <p:nvPr/>
            </p:nvSpPr>
            <p:spPr bwMode="auto">
              <a:xfrm>
                <a:off x="3688" y="3753"/>
                <a:ext cx="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7" name="Line 11"/>
              <p:cNvSpPr>
                <a:spLocks noChangeShapeType="1"/>
              </p:cNvSpPr>
              <p:nvPr/>
            </p:nvSpPr>
            <p:spPr bwMode="auto">
              <a:xfrm>
                <a:off x="3446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18" name="Line 12"/>
              <p:cNvSpPr>
                <a:spLocks noChangeShapeType="1"/>
              </p:cNvSpPr>
              <p:nvPr/>
            </p:nvSpPr>
            <p:spPr bwMode="auto">
              <a:xfrm>
                <a:off x="4895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19" name="Line 13"/>
              <p:cNvSpPr>
                <a:spLocks noChangeShapeType="1"/>
              </p:cNvSpPr>
              <p:nvPr/>
            </p:nvSpPr>
            <p:spPr bwMode="auto">
              <a:xfrm>
                <a:off x="4171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20" name="Line 14"/>
              <p:cNvSpPr>
                <a:spLocks noChangeShapeType="1"/>
              </p:cNvSpPr>
              <p:nvPr/>
            </p:nvSpPr>
            <p:spPr bwMode="auto">
              <a:xfrm>
                <a:off x="3054" y="3778"/>
                <a:ext cx="1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21" name="Line 15"/>
              <p:cNvSpPr>
                <a:spLocks noChangeShapeType="1"/>
              </p:cNvSpPr>
              <p:nvPr/>
            </p:nvSpPr>
            <p:spPr bwMode="auto">
              <a:xfrm>
                <a:off x="4412" y="3753"/>
                <a:ext cx="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607" name="TextBox 16"/>
            <p:cNvSpPr txBox="1">
              <a:spLocks noChangeArrowheads="1"/>
            </p:cNvSpPr>
            <p:nvPr/>
          </p:nvSpPr>
          <p:spPr bwMode="auto">
            <a:xfrm>
              <a:off x="3886200" y="240268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08" name="TextBox 17"/>
            <p:cNvSpPr txBox="1">
              <a:spLocks noChangeArrowheads="1"/>
            </p:cNvSpPr>
            <p:nvPr/>
          </p:nvSpPr>
          <p:spPr bwMode="auto">
            <a:xfrm>
              <a:off x="4876800" y="76200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09" name="TextBox 18"/>
            <p:cNvSpPr txBox="1">
              <a:spLocks noChangeArrowheads="1"/>
            </p:cNvSpPr>
            <p:nvPr/>
          </p:nvSpPr>
          <p:spPr bwMode="auto">
            <a:xfrm>
              <a:off x="6400365" y="2402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10" name="TextBox 19"/>
            <p:cNvSpPr txBox="1">
              <a:spLocks noChangeArrowheads="1"/>
            </p:cNvSpPr>
            <p:nvPr/>
          </p:nvSpPr>
          <p:spPr bwMode="auto">
            <a:xfrm>
              <a:off x="5223302" y="240268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11" name="TextBox 20"/>
            <p:cNvSpPr txBox="1">
              <a:spLocks noChangeArrowheads="1"/>
            </p:cNvSpPr>
            <p:nvPr/>
          </p:nvSpPr>
          <p:spPr bwMode="auto">
            <a:xfrm>
              <a:off x="6098485" y="76200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12" name="TextBox 21"/>
            <p:cNvSpPr txBox="1">
              <a:spLocks noChangeArrowheads="1"/>
            </p:cNvSpPr>
            <p:nvPr/>
          </p:nvSpPr>
          <p:spPr bwMode="auto">
            <a:xfrm>
              <a:off x="7317685" y="7620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20655"/>
              </p:ext>
            </p:extLst>
          </p:nvPr>
        </p:nvGraphicFramePr>
        <p:xfrm>
          <a:off x="4973637" y="3865563"/>
          <a:ext cx="18843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1231366" imgH="710891" progId="Equation.3">
                  <p:embed/>
                </p:oleObj>
              </mc:Choice>
              <mc:Fallback>
                <p:oleObj name="Equation" r:id="rId3" imgW="1231366" imgH="710891" progId="Equation.3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7" y="3865563"/>
                        <a:ext cx="18843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807" y="1828800"/>
            <a:ext cx="1597173" cy="9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Continuing: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655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</a:t>
            </a:r>
            <a:r>
              <a:rPr lang="en-US" altLang="en-US" sz="2400" baseline="30000"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</a:rPr>
              <a:t> gives the fraction of flow leaving j that took 3 steps to reach 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628" name="Group 22"/>
          <p:cNvGrpSpPr>
            <a:grpSpLocks/>
          </p:cNvGrpSpPr>
          <p:nvPr/>
        </p:nvGrpSpPr>
        <p:grpSpPr bwMode="auto">
          <a:xfrm>
            <a:off x="381000" y="5181600"/>
            <a:ext cx="3732213" cy="903288"/>
            <a:chOff x="3886200" y="228600"/>
            <a:chExt cx="3731567" cy="902732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4267205" y="228600"/>
              <a:ext cx="3305178" cy="798513"/>
              <a:chOff x="3054" y="3552"/>
              <a:chExt cx="2082" cy="503"/>
            </a:xfrm>
          </p:grpSpPr>
          <p:sp>
            <p:nvSpPr>
              <p:cNvPr id="26637" name="Oval 7"/>
              <p:cNvSpPr>
                <a:spLocks noChangeArrowheads="1"/>
              </p:cNvSpPr>
              <p:nvPr/>
            </p:nvSpPr>
            <p:spPr bwMode="auto">
              <a:xfrm>
                <a:off x="3205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6638" name="Oval 8"/>
              <p:cNvSpPr>
                <a:spLocks noChangeArrowheads="1"/>
              </p:cNvSpPr>
              <p:nvPr/>
            </p:nvSpPr>
            <p:spPr bwMode="auto">
              <a:xfrm>
                <a:off x="3929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6639" name="Oval 9"/>
              <p:cNvSpPr>
                <a:spLocks noChangeArrowheads="1"/>
              </p:cNvSpPr>
              <p:nvPr/>
            </p:nvSpPr>
            <p:spPr bwMode="auto">
              <a:xfrm>
                <a:off x="4653" y="3552"/>
                <a:ext cx="483" cy="4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6640" name="Line 10"/>
              <p:cNvSpPr>
                <a:spLocks noChangeShapeType="1"/>
              </p:cNvSpPr>
              <p:nvPr/>
            </p:nvSpPr>
            <p:spPr bwMode="auto">
              <a:xfrm>
                <a:off x="3688" y="3753"/>
                <a:ext cx="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41" name="Line 11"/>
              <p:cNvSpPr>
                <a:spLocks noChangeShapeType="1"/>
              </p:cNvSpPr>
              <p:nvPr/>
            </p:nvSpPr>
            <p:spPr bwMode="auto">
              <a:xfrm>
                <a:off x="3446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6642" name="Line 12"/>
              <p:cNvSpPr>
                <a:spLocks noChangeShapeType="1"/>
              </p:cNvSpPr>
              <p:nvPr/>
            </p:nvSpPr>
            <p:spPr bwMode="auto">
              <a:xfrm>
                <a:off x="4895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6643" name="Line 13"/>
              <p:cNvSpPr>
                <a:spLocks noChangeShapeType="1"/>
              </p:cNvSpPr>
              <p:nvPr/>
            </p:nvSpPr>
            <p:spPr bwMode="auto">
              <a:xfrm>
                <a:off x="4171" y="3954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6644" name="Line 14"/>
              <p:cNvSpPr>
                <a:spLocks noChangeShapeType="1"/>
              </p:cNvSpPr>
              <p:nvPr/>
            </p:nvSpPr>
            <p:spPr bwMode="auto">
              <a:xfrm>
                <a:off x="3054" y="3778"/>
                <a:ext cx="1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6645" name="Line 15"/>
              <p:cNvSpPr>
                <a:spLocks noChangeShapeType="1"/>
              </p:cNvSpPr>
              <p:nvPr/>
            </p:nvSpPr>
            <p:spPr bwMode="auto">
              <a:xfrm>
                <a:off x="4412" y="3753"/>
                <a:ext cx="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631" name="TextBox 16"/>
            <p:cNvSpPr txBox="1">
              <a:spLocks noChangeArrowheads="1"/>
            </p:cNvSpPr>
            <p:nvPr/>
          </p:nvSpPr>
          <p:spPr bwMode="auto">
            <a:xfrm>
              <a:off x="3886200" y="240268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32" name="TextBox 17"/>
            <p:cNvSpPr txBox="1">
              <a:spLocks noChangeArrowheads="1"/>
            </p:cNvSpPr>
            <p:nvPr/>
          </p:nvSpPr>
          <p:spPr bwMode="auto">
            <a:xfrm>
              <a:off x="4876800" y="76200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33" name="TextBox 18"/>
            <p:cNvSpPr txBox="1">
              <a:spLocks noChangeArrowheads="1"/>
            </p:cNvSpPr>
            <p:nvPr/>
          </p:nvSpPr>
          <p:spPr bwMode="auto">
            <a:xfrm>
              <a:off x="6400365" y="2402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34" name="TextBox 19"/>
            <p:cNvSpPr txBox="1">
              <a:spLocks noChangeArrowheads="1"/>
            </p:cNvSpPr>
            <p:nvPr/>
          </p:nvSpPr>
          <p:spPr bwMode="auto">
            <a:xfrm>
              <a:off x="5223302" y="240268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35" name="TextBox 20"/>
            <p:cNvSpPr txBox="1">
              <a:spLocks noChangeArrowheads="1"/>
            </p:cNvSpPr>
            <p:nvPr/>
          </p:nvSpPr>
          <p:spPr bwMode="auto">
            <a:xfrm>
              <a:off x="6098485" y="76200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36" name="TextBox 21"/>
            <p:cNvSpPr txBox="1">
              <a:spLocks noChangeArrowheads="1"/>
            </p:cNvSpPr>
            <p:nvPr/>
          </p:nvSpPr>
          <p:spPr bwMode="auto">
            <a:xfrm>
              <a:off x="7317685" y="7620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5041900" y="1981200"/>
          <a:ext cx="155416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1016000" imgH="711200" progId="Equation.3">
                  <p:embed/>
                </p:oleObj>
              </mc:Choice>
              <mc:Fallback>
                <p:oleObj name="Equation" r:id="rId3" imgW="1016000" imgH="71120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1981200"/>
                        <a:ext cx="1554163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8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Summarizing: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71135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</a:t>
            </a:r>
            <a:r>
              <a:rPr lang="en-US" altLang="en-US" sz="2400" baseline="30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gives transfers over pathways of length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</a:t>
            </a:r>
            <a:r>
              <a:rPr lang="en-US" altLang="en-US" sz="2400" baseline="30000"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</a:rPr>
              <a:t> gives transfers over pathways of length 3, etc., i.e.,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</a:t>
            </a:r>
            <a:r>
              <a:rPr lang="en-US" altLang="en-US" sz="2400" baseline="30000">
                <a:latin typeface="Times New Roman" panose="02020603050405020304" pitchFamily="18" charset="0"/>
              </a:rPr>
              <a:t>m</a:t>
            </a:r>
            <a:r>
              <a:rPr lang="en-US" altLang="en-US" sz="2400">
                <a:latin typeface="Times New Roman" panose="02020603050405020304" pitchFamily="18" charset="0"/>
              </a:rPr>
              <a:t> gives transfers over pathways of length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Summing over m=1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→∞ </a:t>
            </a:r>
            <a:r>
              <a:rPr lang="en-US" altLang="en-US" sz="2400">
                <a:latin typeface="Times New Roman" panose="02020603050405020304" pitchFamily="18" charset="0"/>
              </a:rPr>
              <a:t>gives powers over all pathways</a:t>
            </a:r>
          </a:p>
        </p:txBody>
      </p:sp>
      <p:grpSp>
        <p:nvGrpSpPr>
          <p:cNvPr id="27652" name="Group 85"/>
          <p:cNvGrpSpPr>
            <a:grpSpLocks/>
          </p:cNvGrpSpPr>
          <p:nvPr/>
        </p:nvGrpSpPr>
        <p:grpSpPr bwMode="auto">
          <a:xfrm>
            <a:off x="685800" y="4343400"/>
            <a:ext cx="7011988" cy="911225"/>
            <a:chOff x="528" y="2544"/>
            <a:chExt cx="4417" cy="574"/>
          </a:xfrm>
        </p:grpSpPr>
        <p:graphicFrame>
          <p:nvGraphicFramePr>
            <p:cNvPr id="27653" name="Object 7"/>
            <p:cNvGraphicFramePr>
              <a:graphicFrameLocks noChangeAspect="1"/>
            </p:cNvGraphicFramePr>
            <p:nvPr/>
          </p:nvGraphicFramePr>
          <p:xfrm>
            <a:off x="528" y="2544"/>
            <a:ext cx="591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6" name="Equation" r:id="rId4" imgW="444307" imgH="431613" progId="">
                    <p:embed/>
                  </p:oleObj>
                </mc:Choice>
                <mc:Fallback>
                  <p:oleObj name="Equation" r:id="rId4" imgW="444307" imgH="431613" progId="">
                    <p:embed/>
                    <p:pic>
                      <p:nvPicPr>
                        <p:cNvPr id="2765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544"/>
                          <a:ext cx="591" cy="57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1488" y="2688"/>
              <a:ext cx="5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where</a:t>
              </a:r>
            </a:p>
          </p:txBody>
        </p:sp>
        <p:graphicFrame>
          <p:nvGraphicFramePr>
            <p:cNvPr id="27655" name="Object 82"/>
            <p:cNvGraphicFramePr>
              <a:graphicFrameLocks noChangeAspect="1"/>
            </p:cNvGraphicFramePr>
            <p:nvPr/>
          </p:nvGraphicFramePr>
          <p:xfrm>
            <a:off x="2208" y="2544"/>
            <a:ext cx="591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" name="Equation" r:id="rId6" imgW="444307" imgH="431613" progId="">
                    <p:embed/>
                  </p:oleObj>
                </mc:Choice>
                <mc:Fallback>
                  <p:oleObj name="Equation" r:id="rId6" imgW="444307" imgH="431613" progId="">
                    <p:embed/>
                    <p:pic>
                      <p:nvPicPr>
                        <p:cNvPr id="27655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544"/>
                          <a:ext cx="591" cy="57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Rectangle 83"/>
            <p:cNvSpPr>
              <a:spLocks noChangeArrowheads="1"/>
            </p:cNvSpPr>
            <p:nvPr/>
          </p:nvSpPr>
          <p:spPr bwMode="auto">
            <a:xfrm>
              <a:off x="2784" y="2688"/>
              <a:ext cx="2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represent indirect transfers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8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3400" y="533400"/>
            <a:ext cx="7070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Unlike like powers of A, powers of G get smaller and the series converges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514600" y="1447800"/>
          <a:ext cx="30289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3" imgW="1435100" imgH="431800" progId="">
                  <p:embed/>
                </p:oleObj>
              </mc:Choice>
              <mc:Fallback>
                <p:oleObj name="Equation" r:id="rId3" imgW="1435100" imgH="431800" progId="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3028950" cy="911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85800" y="2598738"/>
            <a:ext cx="685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 is the INTEGRAL output flow matrix since it includes direct and all indirect flows</a:t>
            </a:r>
          </a:p>
        </p:txBody>
      </p:sp>
    </p:spTree>
    <p:extLst>
      <p:ext uri="{BB962C8B-B14F-4D97-AF65-F5344CB8AC3E}">
        <p14:creationId xmlns:p14="http://schemas.microsoft.com/office/powerpoint/2010/main" val="16587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640" name="Group 1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26424"/>
              </p:ext>
            </p:extLst>
          </p:nvPr>
        </p:nvGraphicFramePr>
        <p:xfrm>
          <a:off x="225425" y="1904031"/>
          <a:ext cx="8918575" cy="2062164"/>
        </p:xfrm>
        <a:graphic>
          <a:graphicData uri="http://schemas.openxmlformats.org/drawingml/2006/table">
            <a:tbl>
              <a:tblPr/>
              <a:tblGrid>
                <a:gridCol w="141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6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88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integral =  initial    +    direct   +                       indirect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input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88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0767" name="Group 1096"/>
          <p:cNvGrpSpPr>
            <a:grpSpLocks/>
          </p:cNvGrpSpPr>
          <p:nvPr/>
        </p:nvGrpSpPr>
        <p:grpSpPr bwMode="auto">
          <a:xfrm>
            <a:off x="1295400" y="4572000"/>
            <a:ext cx="2351088" cy="1751013"/>
            <a:chOff x="1344" y="1920"/>
            <a:chExt cx="2544" cy="2016"/>
          </a:xfrm>
        </p:grpSpPr>
        <p:sp>
          <p:nvSpPr>
            <p:cNvPr id="30770" name="AutoShape 1097"/>
            <p:cNvSpPr>
              <a:spLocks noChangeArrowheads="1"/>
            </p:cNvSpPr>
            <p:nvPr/>
          </p:nvSpPr>
          <p:spPr bwMode="auto">
            <a:xfrm>
              <a:off x="2337" y="2256"/>
              <a:ext cx="682" cy="56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1" name="AutoShape 1098"/>
            <p:cNvSpPr>
              <a:spLocks noChangeArrowheads="1"/>
            </p:cNvSpPr>
            <p:nvPr/>
          </p:nvSpPr>
          <p:spPr bwMode="auto">
            <a:xfrm>
              <a:off x="1344" y="2088"/>
              <a:ext cx="2544" cy="1736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2" name="AutoShape 1099"/>
            <p:cNvSpPr>
              <a:spLocks noChangeArrowheads="1"/>
            </p:cNvSpPr>
            <p:nvPr/>
          </p:nvSpPr>
          <p:spPr bwMode="auto">
            <a:xfrm>
              <a:off x="2833" y="3040"/>
              <a:ext cx="683" cy="56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3" name="AutoShape 1100"/>
            <p:cNvSpPr>
              <a:spLocks noChangeArrowheads="1"/>
            </p:cNvSpPr>
            <p:nvPr/>
          </p:nvSpPr>
          <p:spPr bwMode="auto">
            <a:xfrm>
              <a:off x="1716" y="3040"/>
              <a:ext cx="683" cy="56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4" name="Line 1101"/>
            <p:cNvSpPr>
              <a:spLocks noChangeShapeType="1"/>
            </p:cNvSpPr>
            <p:nvPr/>
          </p:nvSpPr>
          <p:spPr bwMode="auto">
            <a:xfrm>
              <a:off x="3019" y="2816"/>
              <a:ext cx="18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75" name="Line 1102"/>
            <p:cNvSpPr>
              <a:spLocks noChangeShapeType="1"/>
            </p:cNvSpPr>
            <p:nvPr/>
          </p:nvSpPr>
          <p:spPr bwMode="auto">
            <a:xfrm flipH="1">
              <a:off x="2151" y="2816"/>
              <a:ext cx="18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76" name="Line 1103"/>
            <p:cNvSpPr>
              <a:spLocks noChangeShapeType="1"/>
            </p:cNvSpPr>
            <p:nvPr/>
          </p:nvSpPr>
          <p:spPr bwMode="auto">
            <a:xfrm>
              <a:off x="2399" y="3320"/>
              <a:ext cx="4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77" name="Line 1104"/>
            <p:cNvSpPr>
              <a:spLocks noChangeShapeType="1"/>
            </p:cNvSpPr>
            <p:nvPr/>
          </p:nvSpPr>
          <p:spPr bwMode="auto">
            <a:xfrm flipV="1">
              <a:off x="2337" y="2816"/>
              <a:ext cx="18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78" name="Line 1105"/>
            <p:cNvSpPr>
              <a:spLocks noChangeShapeType="1"/>
            </p:cNvSpPr>
            <p:nvPr/>
          </p:nvSpPr>
          <p:spPr bwMode="auto">
            <a:xfrm>
              <a:off x="2647" y="19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79" name="Line 1106"/>
            <p:cNvSpPr>
              <a:spLocks noChangeShapeType="1"/>
            </p:cNvSpPr>
            <p:nvPr/>
          </p:nvSpPr>
          <p:spPr bwMode="auto">
            <a:xfrm>
              <a:off x="2089" y="36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80" name="Line 1107"/>
            <p:cNvSpPr>
              <a:spLocks noChangeShapeType="1"/>
            </p:cNvSpPr>
            <p:nvPr/>
          </p:nvSpPr>
          <p:spPr bwMode="auto">
            <a:xfrm>
              <a:off x="3205" y="36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81" name="Line 1108"/>
            <p:cNvSpPr>
              <a:spLocks noChangeShapeType="1"/>
            </p:cNvSpPr>
            <p:nvPr/>
          </p:nvSpPr>
          <p:spPr bwMode="auto">
            <a:xfrm flipV="1">
              <a:off x="2833" y="19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43400" y="4343400"/>
            <a:ext cx="4249738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Key findings:</a:t>
            </a:r>
          </a:p>
          <a:p>
            <a:pPr marL="236538" indent="-236538" eaLnBrk="1" hangingPunct="1">
              <a:buFont typeface="Arial" pitchFamily="34" charset="0"/>
              <a:buChar char="•"/>
              <a:defRPr/>
            </a:pPr>
            <a:r>
              <a:rPr lang="en-US" dirty="0"/>
              <a:t>Quantify input and output flow</a:t>
            </a:r>
          </a:p>
          <a:p>
            <a:pPr marL="236538" indent="-236538" eaLnBrk="1" hangingPunct="1">
              <a:buFont typeface="Arial" pitchFamily="34" charset="0"/>
              <a:buChar char="•"/>
              <a:defRPr/>
            </a:pPr>
            <a:r>
              <a:rPr lang="en-US" dirty="0"/>
              <a:t>Indirect flows &gt; direct flows</a:t>
            </a:r>
          </a:p>
          <a:p>
            <a:pPr marL="236538" indent="-236538" eaLnBrk="1" hangingPunct="1">
              <a:buFont typeface="Arial" pitchFamily="34" charset="0"/>
              <a:buChar char="•"/>
              <a:defRPr/>
            </a:pPr>
            <a:r>
              <a:rPr lang="en-US" dirty="0"/>
              <a:t>Flows are well mixed</a:t>
            </a:r>
          </a:p>
          <a:p>
            <a:pPr marL="236538" indent="-236538" eaLnBrk="1" hangingPunct="1">
              <a:buFont typeface="Arial" pitchFamily="34" charset="0"/>
              <a:buChar char="•"/>
              <a:defRPr/>
            </a:pPr>
            <a:r>
              <a:rPr lang="en-US" dirty="0" err="1"/>
              <a:t>Mutualistic</a:t>
            </a:r>
            <a:r>
              <a:rPr lang="en-US" dirty="0"/>
              <a:t> relations dominate</a:t>
            </a:r>
          </a:p>
        </p:txBody>
      </p:sp>
      <p:sp>
        <p:nvSpPr>
          <p:cNvPr id="30769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Propagation of network indirect effects</a:t>
            </a:r>
          </a:p>
        </p:txBody>
      </p:sp>
      <p:sp>
        <p:nvSpPr>
          <p:cNvPr id="3" name="Left Brace 2"/>
          <p:cNvSpPr/>
          <p:nvPr/>
        </p:nvSpPr>
        <p:spPr>
          <a:xfrm rot="5400000" flipH="1">
            <a:off x="6591300" y="800100"/>
            <a:ext cx="228600" cy="3048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0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L1: </a:t>
            </a:r>
            <a:r>
              <a:rPr lang="en-US" sz="4000" dirty="0"/>
              <a:t>Coupled Complementary Life has Discrete and Sustained </a:t>
            </a:r>
            <a:r>
              <a:rPr lang="en-US" sz="4000" dirty="0" smtClean="0"/>
              <a:t>Aspects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410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f/f9/Loxodonta_africana_-_old_bull_%28Ngorongoro,_2009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014" y="2465071"/>
            <a:ext cx="3730037" cy="24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200150" y="4972051"/>
            <a:ext cx="6201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A single organism possesses all the necessary aspects to be alive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110613">
            <a:off x="2629778" y="3041348"/>
            <a:ext cx="3108159" cy="78483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b="1" dirty="0">
                <a:latin typeface="+mn-lt"/>
              </a:rPr>
              <a:t>Discrete Life</a:t>
            </a:r>
            <a:endParaRPr lang="en-US" altLang="en-US" sz="2100" b="1" dirty="0">
              <a:latin typeface="+mn-lt"/>
            </a:endParaRPr>
          </a:p>
        </p:txBody>
      </p:sp>
      <p:pic>
        <p:nvPicPr>
          <p:cNvPr id="283652" name="Picture 4" descr="http://www.bostonbakesforbreastcancer.org/wp-content/uploads/2012/03/su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314450"/>
            <a:ext cx="1371600" cy="13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4" name="Picture 6" descr="Rain Cloud Clip 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1485901"/>
            <a:ext cx="1114425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8" name="Picture 10" descr="http://www.cityfarmer.info/wp-content/uploads/2008/08/soi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3486150"/>
            <a:ext cx="158234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37247" y="1943100"/>
            <a:ext cx="337489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</a:rPr>
              <a:t>Environment and ecological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5035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http://t0.gstatic.com/images?q=tbn:ANd9GcRJjKUkHB6gIOngBao_fcpDbgu_RIESE5qVbRcAMNPToWb6yep-bRiTohCA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2171701"/>
            <a:ext cx="4275535" cy="28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885950" y="1371601"/>
            <a:ext cx="5392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Interacting ecological community and its environment is an ecosystem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110613">
            <a:off x="2434724" y="3041348"/>
            <a:ext cx="3498265" cy="78483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500" b="1" dirty="0">
                <a:latin typeface="+mn-lt"/>
              </a:rPr>
              <a:t>Sustained Life</a:t>
            </a:r>
            <a:endParaRPr lang="en-US" sz="2100" b="1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00151" y="4972051"/>
            <a:ext cx="6120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+mn-lt"/>
              </a:rPr>
              <a:t>An ecosystem possesses all the necessary aspects to sustain life</a:t>
            </a:r>
          </a:p>
        </p:txBody>
      </p:sp>
    </p:spTree>
    <p:extLst>
      <p:ext uri="{BB962C8B-B14F-4D97-AF65-F5344CB8AC3E}">
        <p14:creationId xmlns:p14="http://schemas.microsoft.com/office/powerpoint/2010/main" val="36347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cs typeface="Times New Roman" panose="02020603050405020304" pitchFamily="18" charset="0"/>
              </a:rPr>
              <a:t>Life and environment are best understood and modeled as unified as a single “life–environment” system.</a:t>
            </a:r>
            <a:endParaRPr lang="en-US" sz="27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3351" y="5689685"/>
            <a:ext cx="400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Fiscus D, Fath BD, Goerner S. 2012. E:CO 14(3), 44–88.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15912" y="2293793"/>
            <a:ext cx="3566832" cy="3022226"/>
            <a:chOff x="228600" y="1905000"/>
            <a:chExt cx="3962400" cy="3227168"/>
          </a:xfrm>
        </p:grpSpPr>
        <p:sp>
          <p:nvSpPr>
            <p:cNvPr id="4" name="Rectangle 3"/>
            <p:cNvSpPr/>
            <p:nvPr/>
          </p:nvSpPr>
          <p:spPr>
            <a:xfrm>
              <a:off x="228600" y="1905000"/>
              <a:ext cx="3962400" cy="690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Bounty of the Commons</a:t>
              </a:r>
            </a:p>
            <a:p>
              <a:r>
                <a:rPr lang="en-US" dirty="0"/>
                <a:t>Humans win, environment improves</a:t>
              </a:r>
            </a:p>
          </p:txBody>
        </p:sp>
        <p:pic>
          <p:nvPicPr>
            <p:cNvPr id="9" name="Picture 8" descr="earth 00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346" y="3276600"/>
              <a:ext cx="1852054" cy="185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davinci-man-sepi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431" y="3735653"/>
              <a:ext cx="653941" cy="67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Up Arrow 10"/>
            <p:cNvSpPr/>
            <p:nvPr/>
          </p:nvSpPr>
          <p:spPr>
            <a:xfrm flipH="1">
              <a:off x="1746732" y="2667819"/>
              <a:ext cx="398052" cy="456381"/>
            </a:xfrm>
            <a:prstGeom prst="upArrow">
              <a:avLst/>
            </a:prstGeom>
            <a:ln w="2540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4401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“Biologists </a:t>
            </a:r>
            <a:r>
              <a:rPr lang="en-US" dirty="0"/>
              <a:t>have rather been in the habit of reflecting upon the evolution of </a:t>
            </a:r>
            <a:r>
              <a:rPr lang="en-US" dirty="0" smtClean="0"/>
              <a:t>individual species</a:t>
            </a:r>
            <a:r>
              <a:rPr lang="en-US" dirty="0"/>
              <a:t>. This point of view does not bear the promise of success, if </a:t>
            </a:r>
            <a:r>
              <a:rPr lang="en-US" dirty="0" smtClean="0"/>
              <a:t>our aim </a:t>
            </a:r>
            <a:r>
              <a:rPr lang="en-US" dirty="0"/>
              <a:t>is to find expression for the fundamental law of evolution. We shall </a:t>
            </a:r>
            <a:r>
              <a:rPr lang="en-US" dirty="0" smtClean="0"/>
              <a:t>probably fare </a:t>
            </a:r>
            <a:r>
              <a:rPr lang="en-US" dirty="0"/>
              <a:t>better if we constantly recall that the physical object before us is </a:t>
            </a:r>
            <a:r>
              <a:rPr lang="en-US" dirty="0" smtClean="0"/>
              <a:t>an undivided </a:t>
            </a:r>
            <a:r>
              <a:rPr lang="en-US" dirty="0"/>
              <a:t>system, that the divisions we make therein are more or less </a:t>
            </a:r>
            <a:r>
              <a:rPr lang="en-US" dirty="0" smtClean="0"/>
              <a:t>arbitrary importations</a:t>
            </a:r>
            <a:r>
              <a:rPr lang="en-US" dirty="0"/>
              <a:t>, psychological rather than physical, and as such, are likely </a:t>
            </a:r>
            <a:r>
              <a:rPr lang="en-US" dirty="0" smtClean="0"/>
              <a:t>to introduce </a:t>
            </a:r>
            <a:r>
              <a:rPr lang="en-US" dirty="0"/>
              <a:t>complications into the expression of natural laws operating upon </a:t>
            </a:r>
            <a:r>
              <a:rPr lang="en-US" dirty="0" smtClean="0"/>
              <a:t>the system </a:t>
            </a:r>
            <a:r>
              <a:rPr lang="en-US" dirty="0"/>
              <a:t>as a whole</a:t>
            </a:r>
            <a:r>
              <a:rPr lang="en-US" dirty="0" smtClean="0"/>
              <a:t>.” (</a:t>
            </a:r>
            <a:r>
              <a:rPr lang="en-US" dirty="0" err="1" smtClean="0"/>
              <a:t>Lotka</a:t>
            </a:r>
            <a:r>
              <a:rPr lang="en-US" dirty="0" smtClean="0"/>
              <a:t> p</a:t>
            </a:r>
            <a:r>
              <a:rPr lang="en-US" dirty="0"/>
              <a:t>. 158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later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“. </a:t>
            </a:r>
            <a:r>
              <a:rPr lang="en-US" dirty="0"/>
              <a:t>. . the concept of evolution, to serve us in its full utility, must be applied, </a:t>
            </a:r>
            <a:r>
              <a:rPr lang="en-US" dirty="0" smtClean="0"/>
              <a:t>not to </a:t>
            </a:r>
            <a:r>
              <a:rPr lang="en-US" dirty="0"/>
              <a:t>an individual species, but to groups of species which evolve in mutual interdependence</a:t>
            </a:r>
            <a:r>
              <a:rPr lang="en-US" dirty="0" smtClean="0"/>
              <a:t>; and </a:t>
            </a:r>
            <a:r>
              <a:rPr lang="en-US" dirty="0"/>
              <a:t>further to the system as a whole, of which such groups </a:t>
            </a:r>
            <a:r>
              <a:rPr lang="en-US" dirty="0" smtClean="0"/>
              <a:t>form inseparable </a:t>
            </a:r>
            <a:r>
              <a:rPr lang="en-US" dirty="0"/>
              <a:t>part</a:t>
            </a:r>
            <a:r>
              <a:rPr lang="en-US" dirty="0" smtClean="0"/>
              <a:t>.” (</a:t>
            </a:r>
            <a:r>
              <a:rPr lang="en-US" dirty="0" err="1" smtClean="0"/>
              <a:t>Lotka</a:t>
            </a:r>
            <a:r>
              <a:rPr lang="en-US" dirty="0" smtClean="0"/>
              <a:t> p</a:t>
            </a:r>
            <a:r>
              <a:rPr lang="en-US" dirty="0"/>
              <a:t>. 277)</a:t>
            </a:r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500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Evolution of an undifferentiated whole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648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Ecological Network Analysis provides holistic tools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5029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Discrete versus sustained </a:t>
            </a:r>
            <a:r>
              <a:rPr lang="en-US" sz="2400" dirty="0" smtClean="0"/>
              <a:t>life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Developmental </a:t>
            </a:r>
            <a:r>
              <a:rPr lang="en-US" sz="2400" dirty="0"/>
              <a:t>tendencies </a:t>
            </a:r>
            <a:r>
              <a:rPr lang="en-US" sz="2400" dirty="0" smtClean="0"/>
              <a:t>of ecosystems are complementary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Indirect impacts </a:t>
            </a:r>
            <a:r>
              <a:rPr lang="en-US" sz="2400" dirty="0"/>
              <a:t>are often greater </a:t>
            </a:r>
            <a:r>
              <a:rPr lang="en-US" sz="2400" dirty="0" smtClean="0"/>
              <a:t>than direct ones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All Life is connected—via ENA, we can quantify </a:t>
            </a:r>
            <a:r>
              <a:rPr lang="en-US" sz="2400" dirty="0" smtClean="0"/>
              <a:t>the connections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Ecosystems show </a:t>
            </a:r>
            <a:r>
              <a:rPr lang="en-US" sz="2400" dirty="0"/>
              <a:t>mutualism </a:t>
            </a:r>
            <a:r>
              <a:rPr lang="en-US" sz="2400" dirty="0" smtClean="0"/>
              <a:t>between species</a:t>
            </a:r>
            <a:endParaRPr lang="en-US" sz="2400" dirty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Ecosystems </a:t>
            </a:r>
            <a:r>
              <a:rPr lang="en-US" sz="2400" dirty="0"/>
              <a:t>and networks naturally balance order and </a:t>
            </a:r>
            <a:r>
              <a:rPr lang="en-US" sz="2400" dirty="0" smtClean="0"/>
              <a:t>flexibility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A </a:t>
            </a:r>
            <a:r>
              <a:rPr lang="en-US" sz="2400" dirty="0"/>
              <a:t>hypothetical new formalism </a:t>
            </a:r>
            <a:r>
              <a:rPr lang="en-US" sz="2400" dirty="0" smtClean="0"/>
              <a:t>prohibits fragmentation </a:t>
            </a:r>
            <a:r>
              <a:rPr lang="en-US" sz="2400" dirty="0"/>
              <a:t>of life from environment and of life from </a:t>
            </a:r>
            <a:r>
              <a:rPr lang="en-US" sz="2400" dirty="0" smtClean="0"/>
              <a:t>life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54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L</a:t>
            </a:r>
            <a:r>
              <a:rPr lang="en-US" sz="4000" dirty="0" smtClean="0"/>
              <a:t>2: </a:t>
            </a:r>
            <a:r>
              <a:rPr lang="en-US" dirty="0"/>
              <a:t>Complementarity of Ecological Goal </a:t>
            </a:r>
            <a:r>
              <a:rPr lang="en-US" dirty="0" smtClean="0"/>
              <a:t>Functions</a:t>
            </a:r>
            <a:endParaRPr lang="cs-CZ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cs-CZ" sz="2800" b="1" dirty="0">
                <a:solidFill>
                  <a:srgbClr val="2B00E4"/>
                </a:solidFill>
                <a:cs typeface="Times New Roman" panose="02020603050405020304" pitchFamily="18" charset="0"/>
              </a:rPr>
              <a:t>Ecological Goal Functions</a:t>
            </a:r>
            <a:r>
              <a:rPr lang="en-US" altLang="cs-CZ" sz="2800" dirty="0">
                <a:solidFill>
                  <a:srgbClr val="2B00E4"/>
                </a:solidFill>
              </a:rPr>
              <a:t> are assumed to measure given properties or tendencies of ecosystems, emerging as a result of self-organization processes in their development </a:t>
            </a:r>
            <a:r>
              <a:rPr lang="en-US" altLang="cs-CZ" sz="1800" dirty="0">
                <a:solidFill>
                  <a:srgbClr val="2B00E4"/>
                </a:solidFill>
              </a:rPr>
              <a:t>(Marques 1998)</a:t>
            </a:r>
            <a:r>
              <a:rPr lang="en-US" altLang="cs-CZ" sz="2800" dirty="0">
                <a:solidFill>
                  <a:srgbClr val="2B00E4"/>
                </a:solidFill>
              </a:rPr>
              <a:t>.</a:t>
            </a:r>
            <a:endParaRPr lang="en-US" altLang="cs-CZ" sz="2800" dirty="0">
              <a:solidFill>
                <a:srgbClr val="2B00E4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473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7630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 dirty="0" smtClean="0">
                <a:solidFill>
                  <a:srgbClr val="2B00E4"/>
                </a:solidFill>
                <a:cs typeface="Times New Roman" panose="02020603050405020304" pitchFamily="18" charset="0"/>
              </a:rPr>
              <a:t>Examples of Goal functions from the literature</a:t>
            </a:r>
            <a:endParaRPr lang="en-US" altLang="cs-CZ" sz="2000" dirty="0" smtClean="0">
              <a:solidFill>
                <a:srgbClr val="2B00E4"/>
              </a:solidFill>
              <a:cs typeface="Times New Roman" panose="02020603050405020304" pitchFamily="18" charset="0"/>
            </a:endParaRPr>
          </a:p>
          <a:p>
            <a:endParaRPr lang="en-US" altLang="cs-CZ" sz="2000" i="1" dirty="0">
              <a:solidFill>
                <a:srgbClr val="2B00E4"/>
              </a:solidFill>
              <a:cs typeface="Times New Roman" panose="02020603050405020304" pitchFamily="18" charset="0"/>
            </a:endParaRPr>
          </a:p>
          <a:p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1 </a:t>
            </a:r>
            <a:r>
              <a:rPr lang="en-US" altLang="cs-CZ" sz="2000" b="1" i="1" dirty="0">
                <a:solidFill>
                  <a:srgbClr val="2B00E4"/>
                </a:solidFill>
                <a:cs typeface="Times New Roman" panose="02020603050405020304" pitchFamily="18" charset="0"/>
              </a:rPr>
              <a:t>Minimize specific entropy production</a:t>
            </a:r>
            <a:r>
              <a:rPr lang="en-US" altLang="cs-CZ" sz="2000" dirty="0">
                <a:solidFill>
                  <a:srgbClr val="2B00E4"/>
                </a:solidFill>
                <a:cs typeface="Times New Roman" panose="02020603050405020304" pitchFamily="18" charset="0"/>
              </a:rPr>
              <a:t> (Prigogine 1947). </a:t>
            </a:r>
          </a:p>
          <a:p>
            <a:r>
              <a:rPr lang="en-US" altLang="cs-CZ" sz="2000" dirty="0">
                <a:solidFill>
                  <a:srgbClr val="2B00E4"/>
                </a:solidFill>
                <a:cs typeface="Times New Roman" panose="02020603050405020304" pitchFamily="18" charset="0"/>
              </a:rPr>
              <a:t>	Decrease in the respiration to biomass ratio</a:t>
            </a:r>
            <a:r>
              <a:rPr lang="en-US" altLang="cs-CZ" sz="2000" dirty="0" smtClean="0">
                <a:solidFill>
                  <a:srgbClr val="2B00E4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altLang="cs-CZ" sz="2000" dirty="0">
              <a:solidFill>
                <a:srgbClr val="2B00E4"/>
              </a:solidFill>
              <a:cs typeface="Times New Roman" panose="02020603050405020304" pitchFamily="18" charset="0"/>
            </a:endParaRPr>
          </a:p>
          <a:p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2 </a:t>
            </a:r>
            <a:r>
              <a:rPr lang="en-US" altLang="cs-CZ" sz="2000" b="1" i="1" dirty="0">
                <a:solidFill>
                  <a:srgbClr val="2B00E4"/>
                </a:solidFill>
                <a:cs typeface="Times New Roman" panose="02020603050405020304" pitchFamily="18" charset="0"/>
              </a:rPr>
              <a:t>Maximize energy </a:t>
            </a:r>
            <a:r>
              <a:rPr lang="en-US" altLang="cs-CZ" sz="2000" b="1" i="1" dirty="0" err="1">
                <a:solidFill>
                  <a:srgbClr val="2B00E4"/>
                </a:solidFill>
                <a:cs typeface="Times New Roman" panose="02020603050405020304" pitchFamily="18" charset="0"/>
              </a:rPr>
              <a:t>throughflow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(</a:t>
            </a:r>
            <a:r>
              <a:rPr lang="en-US" altLang="cs-CZ" sz="2000" i="1" dirty="0" err="1">
                <a:solidFill>
                  <a:srgbClr val="2B00E4"/>
                </a:solidFill>
                <a:cs typeface="Times New Roman" panose="02020603050405020304" pitchFamily="18" charset="0"/>
              </a:rPr>
              <a:t>Odum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1983).</a:t>
            </a:r>
            <a:r>
              <a:rPr lang="en-US" altLang="cs-CZ" sz="2000" dirty="0">
                <a:solidFill>
                  <a:srgbClr val="2B00E4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altLang="cs-CZ" sz="2000" dirty="0">
                <a:solidFill>
                  <a:srgbClr val="2B00E4"/>
                </a:solidFill>
                <a:cs typeface="Times New Roman" panose="02020603050405020304" pitchFamily="18" charset="0"/>
              </a:rPr>
              <a:t>	Increase in the internal</a:t>
            </a:r>
            <a:r>
              <a:rPr lang="en-US" altLang="cs-CZ" sz="2000" b="1" dirty="0">
                <a:solidFill>
                  <a:srgbClr val="2B00E4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2B00E4"/>
                </a:solidFill>
                <a:cs typeface="Times New Roman" panose="02020603050405020304" pitchFamily="18" charset="0"/>
              </a:rPr>
              <a:t>energy flow</a:t>
            </a:r>
            <a:r>
              <a:rPr lang="en-US" altLang="cs-CZ" sz="2000" dirty="0" smtClean="0">
                <a:solidFill>
                  <a:srgbClr val="2B00E4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altLang="cs-CZ" sz="2000" dirty="0">
              <a:solidFill>
                <a:srgbClr val="2B00E4"/>
              </a:solidFill>
              <a:cs typeface="Times New Roman" panose="02020603050405020304" pitchFamily="18" charset="0"/>
            </a:endParaRPr>
          </a:p>
          <a:p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3 </a:t>
            </a:r>
            <a:r>
              <a:rPr lang="en-US" altLang="cs-CZ" sz="2000" b="1" i="1" dirty="0">
                <a:solidFill>
                  <a:srgbClr val="2B00E4"/>
                </a:solidFill>
                <a:cs typeface="Times New Roman" panose="02020603050405020304" pitchFamily="18" charset="0"/>
              </a:rPr>
              <a:t>Maximize exergy degradation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(Kay 1984). </a:t>
            </a:r>
            <a:r>
              <a:rPr lang="en-US" altLang="cs-CZ" sz="2000" dirty="0">
                <a:solidFill>
                  <a:srgbClr val="2B00E4"/>
                </a:solidFill>
                <a:cs typeface="Times New Roman" panose="02020603050405020304" pitchFamily="18" charset="0"/>
              </a:rPr>
              <a:t>As the amount of exergy captured increases, so does the amount dissipated</a:t>
            </a:r>
            <a:r>
              <a:rPr lang="en-US" altLang="cs-CZ" sz="2000" dirty="0" smtClean="0">
                <a:solidFill>
                  <a:srgbClr val="2B00E4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altLang="cs-CZ" sz="2000" dirty="0">
              <a:solidFill>
                <a:srgbClr val="2B00E4"/>
              </a:solidFill>
              <a:cs typeface="Times New Roman" panose="02020603050405020304" pitchFamily="18" charset="0"/>
            </a:endParaRPr>
          </a:p>
          <a:p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4 </a:t>
            </a:r>
            <a:r>
              <a:rPr lang="en-US" altLang="cs-CZ" sz="2000" b="1" i="1" dirty="0">
                <a:solidFill>
                  <a:srgbClr val="2B00E4"/>
                </a:solidFill>
                <a:cs typeface="Times New Roman" panose="02020603050405020304" pitchFamily="18" charset="0"/>
              </a:rPr>
              <a:t>Maximize exergy storage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(</a:t>
            </a:r>
            <a:r>
              <a:rPr lang="en-US" altLang="cs-CZ" sz="2000" i="1" dirty="0" err="1">
                <a:solidFill>
                  <a:srgbClr val="2B00E4"/>
                </a:solidFill>
                <a:cs typeface="Times New Roman" panose="02020603050405020304" pitchFamily="18" charset="0"/>
              </a:rPr>
              <a:t>Jørgensen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&amp; </a:t>
            </a:r>
            <a:r>
              <a:rPr lang="en-US" altLang="cs-CZ" sz="2000" i="1" dirty="0" err="1">
                <a:solidFill>
                  <a:srgbClr val="2B00E4"/>
                </a:solidFill>
                <a:cs typeface="Times New Roman" panose="02020603050405020304" pitchFamily="18" charset="0"/>
              </a:rPr>
              <a:t>Mejer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1977).</a:t>
            </a:r>
            <a:r>
              <a:rPr lang="en-US" altLang="cs-CZ" sz="2000" dirty="0">
                <a:solidFill>
                  <a:srgbClr val="2B00E4"/>
                </a:solidFill>
                <a:cs typeface="Times New Roman" panose="02020603050405020304" pitchFamily="18" charset="0"/>
              </a:rPr>
              <a:t>  Exergy storage (biomass) and information increase due to shift to more complex species composition</a:t>
            </a:r>
            <a:r>
              <a:rPr lang="en-US" altLang="cs-CZ" sz="2000" dirty="0" smtClean="0">
                <a:solidFill>
                  <a:srgbClr val="2B00E4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altLang="cs-CZ" sz="2000" dirty="0">
              <a:solidFill>
                <a:srgbClr val="2B00E4"/>
              </a:solidFill>
              <a:cs typeface="Times New Roman" panose="02020603050405020304" pitchFamily="18" charset="0"/>
            </a:endParaRPr>
          </a:p>
          <a:p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5 </a:t>
            </a:r>
            <a:r>
              <a:rPr lang="en-US" altLang="cs-CZ" sz="2000" b="1" i="1" dirty="0">
                <a:solidFill>
                  <a:srgbClr val="2B00E4"/>
                </a:solidFill>
                <a:cs typeface="Times New Roman" panose="02020603050405020304" pitchFamily="18" charset="0"/>
              </a:rPr>
              <a:t>Maximize retention time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(</a:t>
            </a:r>
            <a:r>
              <a:rPr lang="en-US" altLang="cs-CZ" sz="2000" i="1" dirty="0" err="1">
                <a:solidFill>
                  <a:srgbClr val="2B00E4"/>
                </a:solidFill>
                <a:cs typeface="Times New Roman" panose="02020603050405020304" pitchFamily="18" charset="0"/>
              </a:rPr>
              <a:t>Cheslak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 &amp; </a:t>
            </a:r>
            <a:r>
              <a:rPr lang="en-US" altLang="cs-CZ" sz="2000" i="1" dirty="0" err="1">
                <a:solidFill>
                  <a:srgbClr val="2B00E4"/>
                </a:solidFill>
                <a:cs typeface="Times New Roman" panose="02020603050405020304" pitchFamily="18" charset="0"/>
              </a:rPr>
              <a:t>Lamarra</a:t>
            </a:r>
            <a:r>
              <a:rPr lang="en-US" altLang="cs-CZ" sz="2000" i="1" dirty="0">
                <a:solidFill>
                  <a:srgbClr val="2B00E4"/>
                </a:solidFill>
                <a:cs typeface="Times New Roman" panose="02020603050405020304" pitchFamily="18" charset="0"/>
              </a:rPr>
              <a:t> 1981).</a:t>
            </a:r>
            <a:r>
              <a:rPr lang="en-US" altLang="cs-CZ" sz="2000" dirty="0">
                <a:solidFill>
                  <a:srgbClr val="2B00E4"/>
                </a:solidFill>
                <a:cs typeface="Times New Roman" panose="02020603050405020304" pitchFamily="18" charset="0"/>
              </a:rPr>
              <a:t> Biological components develop mechanisms to increase time lags to maintain the energy stores longer.</a:t>
            </a:r>
            <a:endParaRPr lang="en-US" altLang="cs-CZ" sz="2000" i="1" dirty="0">
              <a:solidFill>
                <a:srgbClr val="5B524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4" name="Rectangle 4"/>
          <p:cNvSpPr>
            <a:spLocks noChangeArrowheads="1"/>
          </p:cNvSpPr>
          <p:nvPr/>
        </p:nvSpPr>
        <p:spPr bwMode="auto">
          <a:xfrm>
            <a:off x="928688" y="1447800"/>
            <a:ext cx="7377112" cy="48768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Rectangle 5"/>
          <p:cNvSpPr>
            <a:spLocks noChangeArrowheads="1"/>
          </p:cNvSpPr>
          <p:nvPr/>
        </p:nvSpPr>
        <p:spPr bwMode="auto">
          <a:xfrm>
            <a:off x="6011863" y="3581400"/>
            <a:ext cx="2293937" cy="2743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mode 3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dissipation</a:t>
            </a:r>
          </a:p>
        </p:txBody>
      </p:sp>
      <p:sp>
        <p:nvSpPr>
          <p:cNvPr id="39956" name="Rectangle 6"/>
          <p:cNvSpPr>
            <a:spLocks noChangeArrowheads="1"/>
          </p:cNvSpPr>
          <p:nvPr/>
        </p:nvSpPr>
        <p:spPr bwMode="auto">
          <a:xfrm>
            <a:off x="3792538" y="1905000"/>
            <a:ext cx="1574800" cy="1066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mode 2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recycle</a:t>
            </a:r>
          </a:p>
        </p:txBody>
      </p:sp>
      <p:sp>
        <p:nvSpPr>
          <p:cNvPr id="39957" name="Rectangle 7"/>
          <p:cNvSpPr>
            <a:spLocks noChangeArrowheads="1"/>
          </p:cNvSpPr>
          <p:nvPr/>
        </p:nvSpPr>
        <p:spPr bwMode="auto">
          <a:xfrm>
            <a:off x="928688" y="3581400"/>
            <a:ext cx="2292350" cy="2743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mode 1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en-US" baseline="30000" dirty="0">
                <a:solidFill>
                  <a:srgbClr val="002060"/>
                </a:solidFill>
              </a:rPr>
              <a:t>st</a:t>
            </a:r>
            <a:r>
              <a:rPr lang="en-US" dirty="0">
                <a:solidFill>
                  <a:srgbClr val="002060"/>
                </a:solidFill>
              </a:rPr>
              <a:t> passage</a:t>
            </a:r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2360613" y="4267200"/>
            <a:ext cx="1692275" cy="0"/>
          </a:xfrm>
          <a:prstGeom prst="lin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5153025" y="4267200"/>
            <a:ext cx="1720850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 flipH="1">
            <a:off x="1858963" y="4267200"/>
            <a:ext cx="501650" cy="22860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 flipH="1" flipV="1">
            <a:off x="1930400" y="3962400"/>
            <a:ext cx="430212" cy="30480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2360613" y="4267200"/>
            <a:ext cx="0" cy="38100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>
            <a:off x="6873875" y="4267200"/>
            <a:ext cx="0" cy="381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6873875" y="4267200"/>
            <a:ext cx="501650" cy="3048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 flipV="1">
            <a:off x="6873875" y="3962400"/>
            <a:ext cx="501650" cy="3048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 flipV="1">
            <a:off x="5010150" y="2895600"/>
            <a:ext cx="931862" cy="99060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 flipH="1">
            <a:off x="5367338" y="2362200"/>
            <a:ext cx="431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 flipH="1">
            <a:off x="3362325" y="2362200"/>
            <a:ext cx="430212" cy="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3292475" y="2895600"/>
            <a:ext cx="930275" cy="990600"/>
          </a:xfrm>
          <a:prstGeom prst="lin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 flipV="1">
            <a:off x="3292475" y="2362200"/>
            <a:ext cx="69850" cy="53340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 flipH="1" flipV="1">
            <a:off x="5799138" y="2362200"/>
            <a:ext cx="142875" cy="533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9972" name="Text Box 23"/>
          <p:cNvSpPr txBox="1">
            <a:spLocks noChangeArrowheads="1"/>
          </p:cNvSpPr>
          <p:nvPr/>
        </p:nvSpPr>
        <p:spPr bwMode="auto">
          <a:xfrm>
            <a:off x="4114800" y="5867400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</a:t>
            </a:r>
          </a:p>
        </p:txBody>
      </p:sp>
      <p:sp>
        <p:nvSpPr>
          <p:cNvPr id="39973" name="Line 24"/>
          <p:cNvSpPr>
            <a:spLocks noChangeShapeType="1"/>
          </p:cNvSpPr>
          <p:nvPr/>
        </p:nvSpPr>
        <p:spPr bwMode="auto">
          <a:xfrm flipV="1">
            <a:off x="3221038" y="3276600"/>
            <a:ext cx="500062" cy="304800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74" name="Line 25"/>
          <p:cNvSpPr>
            <a:spLocks noChangeShapeType="1"/>
          </p:cNvSpPr>
          <p:nvPr/>
        </p:nvSpPr>
        <p:spPr bwMode="auto">
          <a:xfrm flipH="1" flipV="1">
            <a:off x="5510213" y="3276600"/>
            <a:ext cx="501650" cy="304800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75" name="Line 26"/>
          <p:cNvSpPr>
            <a:spLocks noChangeShapeType="1"/>
          </p:cNvSpPr>
          <p:nvPr/>
        </p:nvSpPr>
        <p:spPr bwMode="auto">
          <a:xfrm>
            <a:off x="3721100" y="3276600"/>
            <a:ext cx="1789112" cy="0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76" name="Line 27"/>
          <p:cNvSpPr>
            <a:spLocks noChangeShapeType="1"/>
          </p:cNvSpPr>
          <p:nvPr/>
        </p:nvSpPr>
        <p:spPr bwMode="auto">
          <a:xfrm>
            <a:off x="4508500" y="1447800"/>
            <a:ext cx="0" cy="1828800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7" name="AutoShape 28"/>
          <p:cNvSpPr>
            <a:spLocks noChangeArrowheads="1"/>
          </p:cNvSpPr>
          <p:nvPr/>
        </p:nvSpPr>
        <p:spPr bwMode="auto">
          <a:xfrm>
            <a:off x="4052888" y="3886200"/>
            <a:ext cx="11430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56348" name="Text Box 30"/>
          <p:cNvSpPr txBox="1">
            <a:spLocks noChangeArrowheads="1"/>
          </p:cNvSpPr>
          <p:nvPr/>
        </p:nvSpPr>
        <p:spPr bwMode="auto">
          <a:xfrm>
            <a:off x="1233488" y="1625600"/>
            <a:ext cx="18018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input</a:t>
            </a:r>
          </a:p>
          <a:p>
            <a:pPr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environ-</a:t>
            </a:r>
          </a:p>
          <a:p>
            <a:pPr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influencing</a:t>
            </a:r>
          </a:p>
        </p:txBody>
      </p:sp>
      <p:sp>
        <p:nvSpPr>
          <p:cNvPr id="39979" name="Text Box 31"/>
          <p:cNvSpPr txBox="1">
            <a:spLocks noChangeArrowheads="1"/>
          </p:cNvSpPr>
          <p:nvPr/>
        </p:nvSpPr>
        <p:spPr bwMode="auto">
          <a:xfrm>
            <a:off x="6491288" y="1600200"/>
            <a:ext cx="18261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output</a:t>
            </a:r>
          </a:p>
          <a:p>
            <a:r>
              <a:rPr lang="en-US" sz="2800" dirty="0">
                <a:solidFill>
                  <a:srgbClr val="C00000"/>
                </a:solidFill>
              </a:rPr>
              <a:t>environ-</a:t>
            </a:r>
          </a:p>
          <a:p>
            <a:r>
              <a:rPr lang="en-US" sz="2800" dirty="0">
                <a:solidFill>
                  <a:srgbClr val="C00000"/>
                </a:solidFill>
              </a:rPr>
              <a:t>influenced</a:t>
            </a:r>
          </a:p>
        </p:txBody>
      </p:sp>
      <p:sp>
        <p:nvSpPr>
          <p:cNvPr id="39939" name="TextBox 36"/>
          <p:cNvSpPr txBox="1">
            <a:spLocks noChangeArrowheads="1"/>
          </p:cNvSpPr>
          <p:nvPr/>
        </p:nvSpPr>
        <p:spPr bwMode="auto">
          <a:xfrm>
            <a:off x="762000" y="6324600"/>
            <a:ext cx="32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mode 0 – boundary input</a:t>
            </a:r>
          </a:p>
        </p:txBody>
      </p:sp>
      <p:sp>
        <p:nvSpPr>
          <p:cNvPr id="39940" name="TextBox 37"/>
          <p:cNvSpPr txBox="1">
            <a:spLocks noChangeArrowheads="1"/>
          </p:cNvSpPr>
          <p:nvPr/>
        </p:nvSpPr>
        <p:spPr bwMode="auto">
          <a:xfrm>
            <a:off x="5603875" y="6324600"/>
            <a:ext cx="3430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mode 4 – boundary output</a:t>
            </a:r>
          </a:p>
        </p:txBody>
      </p:sp>
      <p:sp>
        <p:nvSpPr>
          <p:cNvPr id="39941" name="AutoShape 28"/>
          <p:cNvSpPr>
            <a:spLocks noChangeArrowheads="1"/>
          </p:cNvSpPr>
          <p:nvPr/>
        </p:nvSpPr>
        <p:spPr bwMode="auto">
          <a:xfrm>
            <a:off x="1447800" y="3657600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  <a:r>
              <a:rPr lang="en-US" baseline="-25000"/>
              <a:t>i</a:t>
            </a:r>
          </a:p>
        </p:txBody>
      </p:sp>
      <p:sp>
        <p:nvSpPr>
          <p:cNvPr id="39942" name="AutoShape 28"/>
          <p:cNvSpPr>
            <a:spLocks noChangeArrowheads="1"/>
          </p:cNvSpPr>
          <p:nvPr/>
        </p:nvSpPr>
        <p:spPr bwMode="auto">
          <a:xfrm>
            <a:off x="2209800" y="4495800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  <a:r>
              <a:rPr lang="en-US" baseline="-25000"/>
              <a:t>i</a:t>
            </a:r>
          </a:p>
        </p:txBody>
      </p:sp>
      <p:sp>
        <p:nvSpPr>
          <p:cNvPr id="39943" name="AutoShape 28"/>
          <p:cNvSpPr>
            <a:spLocks noChangeArrowheads="1"/>
          </p:cNvSpPr>
          <p:nvPr/>
        </p:nvSpPr>
        <p:spPr bwMode="auto">
          <a:xfrm>
            <a:off x="1219200" y="4267200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  <a:r>
              <a:rPr lang="en-US" baseline="-25000"/>
              <a:t>i</a:t>
            </a:r>
          </a:p>
        </p:txBody>
      </p:sp>
      <p:sp>
        <p:nvSpPr>
          <p:cNvPr id="39944" name="AutoShape 28"/>
          <p:cNvSpPr>
            <a:spLocks noChangeArrowheads="1"/>
          </p:cNvSpPr>
          <p:nvPr/>
        </p:nvSpPr>
        <p:spPr bwMode="auto">
          <a:xfrm>
            <a:off x="7315200" y="3657600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H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sp>
        <p:nvSpPr>
          <p:cNvPr id="39945" name="AutoShape 28"/>
          <p:cNvSpPr>
            <a:spLocks noChangeArrowheads="1"/>
          </p:cNvSpPr>
          <p:nvPr/>
        </p:nvSpPr>
        <p:spPr bwMode="auto">
          <a:xfrm>
            <a:off x="6629400" y="4648200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H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sp>
        <p:nvSpPr>
          <p:cNvPr id="49" name="Right Triangle 48"/>
          <p:cNvSpPr/>
          <p:nvPr/>
        </p:nvSpPr>
        <p:spPr>
          <a:xfrm>
            <a:off x="6019800" y="5638800"/>
            <a:ext cx="762000" cy="685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7" name="AutoShape 28"/>
          <p:cNvSpPr>
            <a:spLocks noChangeArrowheads="1"/>
          </p:cNvSpPr>
          <p:nvPr/>
        </p:nvSpPr>
        <p:spPr bwMode="auto">
          <a:xfrm>
            <a:off x="7315200" y="4419600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  <a:r>
              <a:rPr lang="en-US" baseline="-25000"/>
              <a:t>j</a:t>
            </a:r>
          </a:p>
        </p:txBody>
      </p:sp>
      <p:sp>
        <p:nvSpPr>
          <p:cNvPr id="39948" name="Line 34"/>
          <p:cNvSpPr>
            <a:spLocks noChangeShapeType="1"/>
          </p:cNvSpPr>
          <p:nvPr/>
        </p:nvSpPr>
        <p:spPr bwMode="auto">
          <a:xfrm>
            <a:off x="6019800" y="3581400"/>
            <a:ext cx="0" cy="2743200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953000" y="4800600"/>
            <a:ext cx="1828800" cy="1752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Triangle 50"/>
          <p:cNvSpPr/>
          <p:nvPr/>
        </p:nvSpPr>
        <p:spPr>
          <a:xfrm rot="16200000">
            <a:off x="2476500" y="5600700"/>
            <a:ext cx="762000" cy="685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51" name="Line 32"/>
          <p:cNvSpPr>
            <a:spLocks noChangeShapeType="1"/>
          </p:cNvSpPr>
          <p:nvPr/>
        </p:nvSpPr>
        <p:spPr bwMode="auto">
          <a:xfrm>
            <a:off x="3214688" y="3581400"/>
            <a:ext cx="0" cy="2743200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2590800" y="4876800"/>
            <a:ext cx="1676400" cy="152400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3" name="Text Box 37"/>
          <p:cNvSpPr txBox="1">
            <a:spLocks noChangeArrowheads="1"/>
          </p:cNvSpPr>
          <p:nvPr/>
        </p:nvSpPr>
        <p:spPr bwMode="auto">
          <a:xfrm>
            <a:off x="381000" y="4572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Environs </a:t>
            </a:r>
            <a:r>
              <a:rPr lang="en-US" sz="2400" dirty="0">
                <a:solidFill>
                  <a:srgbClr val="002060"/>
                </a:solidFill>
              </a:rPr>
              <a:t>form a partition of the system. </a:t>
            </a:r>
          </a:p>
        </p:txBody>
      </p:sp>
    </p:spTree>
    <p:extLst>
      <p:ext uri="{BB962C8B-B14F-4D97-AF65-F5344CB8AC3E}">
        <p14:creationId xmlns:p14="http://schemas.microsoft.com/office/powerpoint/2010/main" val="18570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2" name="Group 42"/>
          <p:cNvGraphicFramePr>
            <a:graphicFrameLocks noGrp="1"/>
          </p:cNvGraphicFramePr>
          <p:nvPr/>
        </p:nvGraphicFramePr>
        <p:xfrm>
          <a:off x="417513" y="1524001"/>
          <a:ext cx="8451850" cy="5047488"/>
        </p:xfrm>
        <a:graphic>
          <a:graphicData uri="http://schemas.openxmlformats.org/drawingml/2006/table">
            <a:tbl>
              <a:tblPr/>
              <a:tblGrid>
                <a:gridCol w="1914525">
                  <a:extLst>
                    <a:ext uri="{9D8B030D-6E8A-4147-A177-3AD203B41FA5}">
                      <a16:colId xmlns:a16="http://schemas.microsoft.com/office/drawing/2014/main" val="4215346137"/>
                    </a:ext>
                  </a:extLst>
                </a:gridCol>
                <a:gridCol w="3313113">
                  <a:extLst>
                    <a:ext uri="{9D8B030D-6E8A-4147-A177-3AD203B41FA5}">
                      <a16:colId xmlns:a16="http://schemas.microsoft.com/office/drawing/2014/main" val="337946928"/>
                    </a:ext>
                  </a:extLst>
                </a:gridCol>
                <a:gridCol w="3224212">
                  <a:extLst>
                    <a:ext uri="{9D8B030D-6E8A-4147-A177-3AD203B41FA5}">
                      <a16:colId xmlns:a16="http://schemas.microsoft.com/office/drawing/2014/main" val="2927335048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pair-wise interactions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STORAGE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pair-wise interactions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219180"/>
                  </a:ext>
                </a:extLst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mode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(first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passage)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84681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mode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(cyclic)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alt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25648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mode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(dissipative)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alt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020727"/>
                  </a:ext>
                </a:extLst>
              </a:tr>
            </a:tbl>
          </a:graphicData>
        </a:graphic>
      </p:graphicFrame>
      <p:graphicFrame>
        <p:nvGraphicFramePr>
          <p:cNvPr id="409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108861"/>
              </p:ext>
            </p:extLst>
          </p:nvPr>
        </p:nvGraphicFramePr>
        <p:xfrm>
          <a:off x="2982914" y="2646363"/>
          <a:ext cx="19161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3" imgW="1155600" imgH="482400" progId="Equation.COEE2">
                  <p:embed/>
                </p:oleObj>
              </mc:Choice>
              <mc:Fallback>
                <p:oleObj name="Equation" r:id="rId3" imgW="1155600" imgH="482400" progId="Equation.COEE2">
                  <p:embed/>
                  <p:pic>
                    <p:nvPicPr>
                      <p:cNvPr id="409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4" y="2646363"/>
                        <a:ext cx="1916113" cy="800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43532"/>
              </p:ext>
            </p:extLst>
          </p:nvPr>
        </p:nvGraphicFramePr>
        <p:xfrm>
          <a:off x="2941639" y="4114800"/>
          <a:ext cx="19145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5" imgW="1155600" imgH="457200" progId="Equation.COEE2">
                  <p:embed/>
                </p:oleObj>
              </mc:Choice>
              <mc:Fallback>
                <p:oleObj name="Equation" r:id="rId5" imgW="1155600" imgH="457200" progId="Equation.COEE2">
                  <p:embed/>
                  <p:pic>
                    <p:nvPicPr>
                      <p:cNvPr id="409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9" y="4114800"/>
                        <a:ext cx="1914525" cy="7572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043899"/>
              </p:ext>
            </p:extLst>
          </p:nvPr>
        </p:nvGraphicFramePr>
        <p:xfrm>
          <a:off x="6053138" y="2646363"/>
          <a:ext cx="22113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7" imgW="1333440" imgH="482400" progId="Equation.COEE2">
                  <p:embed/>
                </p:oleObj>
              </mc:Choice>
              <mc:Fallback>
                <p:oleObj name="Equation" r:id="rId7" imgW="1333440" imgH="482400" progId="Equation.COEE2">
                  <p:embed/>
                  <p:pic>
                    <p:nvPicPr>
                      <p:cNvPr id="4098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2646363"/>
                        <a:ext cx="2211388" cy="800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93102"/>
              </p:ext>
            </p:extLst>
          </p:nvPr>
        </p:nvGraphicFramePr>
        <p:xfrm>
          <a:off x="5989639" y="4191000"/>
          <a:ext cx="22082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9" imgW="1333440" imgH="457200" progId="Equation.COEE2">
                  <p:embed/>
                </p:oleObj>
              </mc:Choice>
              <mc:Fallback>
                <p:oleObj name="Equation" r:id="rId9" imgW="1333440" imgH="457200" progId="Equation.COEE2">
                  <p:embed/>
                  <p:pic>
                    <p:nvPicPr>
                      <p:cNvPr id="4098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9" y="4191000"/>
                        <a:ext cx="2208213" cy="7572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990601" y="304800"/>
            <a:ext cx="7664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800"/>
              <a:t>Network representation of flow and storage partitioning for any (i,j) pair in the system.</a:t>
            </a:r>
          </a:p>
        </p:txBody>
      </p:sp>
      <p:graphicFrame>
        <p:nvGraphicFramePr>
          <p:cNvPr id="4099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42613"/>
              </p:ext>
            </p:extLst>
          </p:nvPr>
        </p:nvGraphicFramePr>
        <p:xfrm>
          <a:off x="2941639" y="5410200"/>
          <a:ext cx="19161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11" imgW="1155600" imgH="482400" progId="Equation.COEE2">
                  <p:embed/>
                </p:oleObj>
              </mc:Choice>
              <mc:Fallback>
                <p:oleObj name="Equation" r:id="rId11" imgW="1155600" imgH="482400" progId="Equation.COEE2">
                  <p:embed/>
                  <p:pic>
                    <p:nvPicPr>
                      <p:cNvPr id="4099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9" y="5410200"/>
                        <a:ext cx="1916113" cy="800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590574"/>
              </p:ext>
            </p:extLst>
          </p:nvPr>
        </p:nvGraphicFramePr>
        <p:xfrm>
          <a:off x="6142038" y="5410200"/>
          <a:ext cx="22113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3" imgW="1333440" imgH="482400" progId="Equation.COEE2">
                  <p:embed/>
                </p:oleObj>
              </mc:Choice>
              <mc:Fallback>
                <p:oleObj name="Equation" r:id="rId13" imgW="1333440" imgH="482400" progId="Equation.COEE2">
                  <p:embed/>
                  <p:pic>
                    <p:nvPicPr>
                      <p:cNvPr id="4099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5410200"/>
                        <a:ext cx="2211388" cy="800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5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5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68071"/>
              </p:ext>
            </p:extLst>
          </p:nvPr>
        </p:nvGraphicFramePr>
        <p:xfrm>
          <a:off x="304800" y="304801"/>
          <a:ext cx="8523287" cy="5621782"/>
        </p:xfrm>
        <a:graphic>
          <a:graphicData uri="http://schemas.openxmlformats.org/drawingml/2006/table">
            <a:tbl>
              <a:tblPr/>
              <a:tblGrid>
                <a:gridCol w="1528762">
                  <a:extLst>
                    <a:ext uri="{9D8B030D-6E8A-4147-A177-3AD203B41FA5}">
                      <a16:colId xmlns:a16="http://schemas.microsoft.com/office/drawing/2014/main" val="178606431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05915876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1283533185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1627518023"/>
                    </a:ext>
                  </a:extLst>
                </a:gridCol>
              </a:tblGrid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Goal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Ecological Representation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Network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Network Analysis Formulation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14774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max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power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max(TST)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TST = f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(1)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+ f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(2)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TST =∑∑ (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ij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340160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max exergy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storage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max(TSS)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TSS = x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(1)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+x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(2)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TSS = ∑∑</a:t>
                      </a:r>
                      <a:r>
                        <a:rPr kumimoji="0" lang="el-GR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τ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ij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055783"/>
                  </a:ext>
                </a:extLst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max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dissipation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max(TSE)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TSE = f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(3)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TSE = ∑ ∑ (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ij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779141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max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cycling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max(TSC)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TSC = f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(2)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TSC =∑ ∑ (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ij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)(n</a:t>
                      </a:r>
                      <a:r>
                        <a:rPr kumimoji="0" lang="en-US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−1)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56184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specific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dissipation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min(TSE/TSS)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TSE/TSS = f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(3)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/(x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(1)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+x</a:t>
                      </a:r>
                      <a:r>
                        <a:rPr kumimoji="0" lang="en-US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(2)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TSE/TSS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∑ ∑ ((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ij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ij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= ∑∑1/(</a:t>
                      </a:r>
                      <a:r>
                        <a:rPr kumimoji="0" lang="el-GR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τ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611237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max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residence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max(TSRT)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TSRT = </a:t>
                      </a:r>
                      <a:r>
                        <a:rPr kumimoji="0" lang="el-GR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τ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TSRT = ∑∑x</a:t>
                      </a:r>
                      <a:r>
                        <a:rPr kumimoji="0" lang="en-US" alt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/(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ij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 ∑</a:t>
                      </a:r>
                      <a:r>
                        <a:rPr kumimoji="0" lang="el-GR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τ</a:t>
                      </a:r>
                      <a:r>
                        <a:rPr kumimoji="0" lang="en-US" altLang="cs-CZ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478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0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79439" y="381001"/>
            <a:ext cx="82899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3200" b="1"/>
              <a:t>Conclusion</a:t>
            </a:r>
          </a:p>
          <a:p>
            <a:endParaRPr lang="en-US" altLang="cs-CZ" sz="3200"/>
          </a:p>
          <a:p>
            <a:r>
              <a:rPr lang="en-US" altLang="cs-CZ" sz="2800"/>
              <a:t>Goal functions are consistent and mutually implicating</a:t>
            </a:r>
          </a:p>
          <a:p>
            <a:endParaRPr lang="en-US" altLang="cs-CZ" sz="2800"/>
          </a:p>
          <a:p>
            <a:r>
              <a:rPr lang="en-US" altLang="cs-CZ" sz="2800"/>
              <a:t>Three common properties:</a:t>
            </a:r>
          </a:p>
          <a:p>
            <a:pPr>
              <a:buFontTx/>
              <a:buAutoNum type="arabicParenR"/>
            </a:pPr>
            <a:r>
              <a:rPr lang="en-US" altLang="cs-CZ" sz="2800" b="1"/>
              <a:t>First passage flow</a:t>
            </a:r>
            <a:endParaRPr lang="en-US" altLang="cs-CZ" sz="2800"/>
          </a:p>
          <a:p>
            <a:pPr>
              <a:buFontTx/>
              <a:buAutoNum type="arabicParenR" startAt="2"/>
            </a:pPr>
            <a:r>
              <a:rPr lang="en-US" altLang="cs-CZ" sz="2800" b="1"/>
              <a:t>Cycling</a:t>
            </a:r>
          </a:p>
          <a:p>
            <a:pPr>
              <a:buFontTx/>
              <a:buAutoNum type="arabicParenR" startAt="2"/>
            </a:pPr>
            <a:r>
              <a:rPr lang="en-US" altLang="cs-CZ" sz="2800" b="1"/>
              <a:t>Retention time</a:t>
            </a:r>
            <a:endParaRPr lang="en-US" altLang="cs-CZ" sz="28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3238" y="4343401"/>
            <a:ext cx="82296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2600"/>
              <a:t>Get as much as it can (maximize first passage flow);</a:t>
            </a:r>
          </a:p>
          <a:p>
            <a:pPr algn="ctr"/>
            <a:r>
              <a:rPr lang="en-US" altLang="cs-CZ" sz="2600"/>
              <a:t>Hold on to it for as long as it can (maximize retention time); and</a:t>
            </a:r>
          </a:p>
          <a:p>
            <a:pPr algn="ctr"/>
            <a:r>
              <a:rPr lang="en-US" altLang="cs-CZ" sz="2600"/>
              <a:t>If it must let it go, then try to get it back (maximize cycling).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60388" y="4267200"/>
            <a:ext cx="7951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9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L</a:t>
            </a:r>
            <a:r>
              <a:rPr lang="en-US" sz="4000" dirty="0" smtClean="0"/>
              <a:t>3: </a:t>
            </a:r>
            <a:r>
              <a:rPr lang="cs-CZ" dirty="0"/>
              <a:t>Dominance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Indirect</a:t>
            </a:r>
            <a:r>
              <a:rPr lang="cs-CZ" dirty="0"/>
              <a:t> </a:t>
            </a:r>
            <a:r>
              <a:rPr lang="cs-CZ" dirty="0" err="1" smtClean="0"/>
              <a:t>Effects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829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77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Measuring indirect flows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838200"/>
            <a:ext cx="5018088" cy="5194300"/>
            <a:chOff x="304800" y="1143000"/>
            <a:chExt cx="5018088" cy="5194300"/>
          </a:xfrm>
        </p:grpSpPr>
        <p:graphicFrame>
          <p:nvGraphicFramePr>
            <p:cNvPr id="3584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6344491"/>
                </p:ext>
              </p:extLst>
            </p:nvPr>
          </p:nvGraphicFramePr>
          <p:xfrm>
            <a:off x="304800" y="1143000"/>
            <a:ext cx="5018088" cy="5194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0" name="Drawing" r:id="rId3" imgW="6962760" imgH="7543800" progId="Presentations.Drawing.10">
                    <p:embed/>
                  </p:oleObj>
                </mc:Choice>
                <mc:Fallback>
                  <p:oleObj name="Drawing" r:id="rId3" imgW="6962760" imgH="7543800" progId="Presentations.Drawing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636" r="5254" b="3636"/>
                        <a:stretch>
                          <a:fillRect/>
                        </a:stretch>
                      </p:blipFill>
                      <p:spPr bwMode="auto">
                        <a:xfrm>
                          <a:off x="304800" y="1143000"/>
                          <a:ext cx="5018088" cy="51943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905000" y="1447800"/>
              <a:ext cx="2057400" cy="4191000"/>
              <a:chOff x="1905000" y="1447800"/>
              <a:chExt cx="2057400" cy="4191000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2057400" y="1447800"/>
                <a:ext cx="0" cy="68580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>
                <a:off x="1905000" y="3048000"/>
                <a:ext cx="0" cy="53340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905000" y="4495800"/>
                <a:ext cx="0" cy="38100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590800" y="5638800"/>
                <a:ext cx="685800" cy="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962400" y="4495800"/>
                <a:ext cx="0" cy="38100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962400" y="3048000"/>
                <a:ext cx="0" cy="53340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6024737"/>
            <a:ext cx="6324600" cy="1476026"/>
          </a:xfrm>
          <a:prstGeom prst="rect">
            <a:avLst/>
          </a:prstGeom>
        </p:spPr>
      </p:pic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74618"/>
              </p:ext>
            </p:extLst>
          </p:nvPr>
        </p:nvGraphicFramePr>
        <p:xfrm>
          <a:off x="4800600" y="1447800"/>
          <a:ext cx="4340225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cuación" r:id="rId6" imgW="2336760" imgH="1155600" progId="Equation.3">
                  <p:embed/>
                </p:oleObj>
              </mc:Choice>
              <mc:Fallback>
                <p:oleObj name="Ecuación" r:id="rId6" imgW="2336760" imgH="1155600" progId="Equation.3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4340225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8083"/>
              </p:ext>
            </p:extLst>
          </p:nvPr>
        </p:nvGraphicFramePr>
        <p:xfrm>
          <a:off x="4818063" y="3746500"/>
          <a:ext cx="4270375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cuación" r:id="rId8" imgW="2298600" imgH="1155600" progId="Equation.3">
                  <p:embed/>
                </p:oleObj>
              </mc:Choice>
              <mc:Fallback>
                <p:oleObj name="Ecuación" r:id="rId8" imgW="2298600" imgH="1155600" progId="Equation.3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3746500"/>
                        <a:ext cx="4270375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5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0"/>
            <a:ext cx="422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G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0           0               0             0             0            0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0.3808     0               0       0.5000    0.7600    0.4758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  0    0.3670           0             0            0             0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  0    0.3267    0.1476           0            0             0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  0    0.0289    0.1476      0.0779        0             0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0.0124         0         0               0       0.0686         0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G</a:t>
            </a:r>
            <a:r>
              <a:rPr lang="en-US" altLang="en-US" sz="1400" baseline="30000">
                <a:latin typeface="Times New Roman" panose="02020603050405020304" pitchFamily="18" charset="0"/>
              </a:rPr>
              <a:t>2</a:t>
            </a:r>
            <a:r>
              <a:rPr lang="en-US" altLang="en-US" sz="1400">
                <a:latin typeface="Times New Roman" panose="02020603050405020304" pitchFamily="18" charset="0"/>
              </a:rPr>
              <a:t>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  0           0               0             0             0            0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0.0059    0.1853    0.1859    0.0592    0.0326        0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0.1398        0              0        0.1835    0.2789    0.1746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0.1244    0.0542         0        0.1634    0.2483    0.1554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0.0110    0.0796    0.0115    0.0144    0.0220    0.0137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  0        0.0020    0.0101    0.0053         0            0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G</a:t>
            </a:r>
            <a:r>
              <a:rPr lang="en-US" altLang="en-US" sz="1400" baseline="30000">
                <a:latin typeface="Times New Roman" panose="02020603050405020304" pitchFamily="18" charset="0"/>
              </a:rPr>
              <a:t>3</a:t>
            </a:r>
            <a:r>
              <a:rPr lang="en-US" altLang="en-US" sz="1400">
                <a:latin typeface="Times New Roman" panose="02020603050405020304" pitchFamily="18" charset="0"/>
              </a:rPr>
              <a:t>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  0           0               0             0             0            0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0.0706    0.0885    0.0136    0.0952    0.1408    0.0882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0.0022    0.0680    0.0682    0.0217    0.0120         0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0.0226    0.0605    0.0608    0.0464    0.0518    0.0258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0.0305    0.0096    0.0054    0.0415    0.0615    0.0379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0.0008    0.0055    0.0008    0.0010    0.0015    0.0009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G</a:t>
            </a:r>
            <a:r>
              <a:rPr lang="en-US" altLang="en-US" sz="1400" baseline="30000">
                <a:latin typeface="Times New Roman" panose="02020603050405020304" pitchFamily="18" charset="0"/>
              </a:rPr>
              <a:t>4</a:t>
            </a:r>
            <a:r>
              <a:rPr lang="en-US" altLang="en-US" sz="140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  0         0                 0             0             0            0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0.0348    0.0401    0.0348    0.0552    0.0733    0.0421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0.0259    0.0325    0.0050    0.0349    0.0517    0.0324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0.0234    0.0390    0.0145    0.0343    0.0478    0.0288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0.0041    0.0173    0.0152    0.0096    0.0099    0.0046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0.0021    0.0007    0.0004    0.0028    0.0042    0.0026</a:t>
            </a:r>
          </a:p>
        </p:txBody>
      </p:sp>
      <p:sp>
        <p:nvSpPr>
          <p:cNvPr id="36867" name="Text Box 56"/>
          <p:cNvSpPr txBox="1">
            <a:spLocks noChangeArrowheads="1"/>
          </p:cNvSpPr>
          <p:nvPr/>
        </p:nvSpPr>
        <p:spPr bwMode="auto">
          <a:xfrm>
            <a:off x="4648200" y="228600"/>
            <a:ext cx="42243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N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1.0000         0             0             0            0             0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0.5369    1.3885    0.2775    0.7800    1.1006    0.6606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0.1971    0.5096    1.1019    0.2863    0.4039    0.2425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0.2045    0.5288    0.2533    1.2971    0.4192    0.2516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0.0605    0.1565    0.1904    0.1659    1.1241    0.0745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0.0165    0.0107    0.0131    0.0114    0.0771    1.0051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N-I-G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     0            0              0             0             0           0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0.1561    0.3885    0.2775    0.2800    0.3406    0.1848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0.1971    0.1426    0.1019    0.2863    0.4039    0.2425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0.2045    0.2021    0.1057    0.2971    0.4192    0.2516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0.0605    0.1276    0.0428    0.0879    0.1241    0.0745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    0.0042    0.0107    0.0131    0.0114    0.0085    0.0051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0"/>
            <a:ext cx="4114800" cy="1676400"/>
            <a:chOff x="0" y="0"/>
            <a:chExt cx="4114800" cy="1676400"/>
          </a:xfrm>
        </p:grpSpPr>
        <p:sp>
          <p:nvSpPr>
            <p:cNvPr id="3687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114800" cy="16764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9" name="TextBox 4"/>
            <p:cNvSpPr txBox="1">
              <a:spLocks noChangeArrowheads="1"/>
            </p:cNvSpPr>
            <p:nvPr/>
          </p:nvSpPr>
          <p:spPr bwMode="auto">
            <a:xfrm rot="-742608">
              <a:off x="914400" y="633965"/>
              <a:ext cx="2410468" cy="461665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DIRECT FLOWS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48200" y="304800"/>
            <a:ext cx="4419600" cy="1676400"/>
            <a:chOff x="0" y="0"/>
            <a:chExt cx="4114800" cy="1676400"/>
          </a:xfrm>
        </p:grpSpPr>
        <p:sp>
          <p:nvSpPr>
            <p:cNvPr id="3687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114800" cy="16764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7" name="TextBox 8"/>
            <p:cNvSpPr txBox="1">
              <a:spLocks noChangeArrowheads="1"/>
            </p:cNvSpPr>
            <p:nvPr/>
          </p:nvSpPr>
          <p:spPr bwMode="auto">
            <a:xfrm rot="-742608">
              <a:off x="800993" y="633965"/>
              <a:ext cx="2637281" cy="461665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INTEGRAL FLOWS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8200" y="2514600"/>
            <a:ext cx="4419600" cy="1676400"/>
            <a:chOff x="0" y="0"/>
            <a:chExt cx="4114800" cy="1676400"/>
          </a:xfrm>
        </p:grpSpPr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114800" cy="16764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5" name="TextBox 11"/>
            <p:cNvSpPr txBox="1">
              <a:spLocks noChangeArrowheads="1"/>
            </p:cNvSpPr>
            <p:nvPr/>
          </p:nvSpPr>
          <p:spPr bwMode="auto">
            <a:xfrm rot="-742608">
              <a:off x="846038" y="449299"/>
              <a:ext cx="2547196" cy="830997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TOTAL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INDIRECT FLOWS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572000" y="4343400"/>
            <a:ext cx="4548188" cy="1938338"/>
            <a:chOff x="4571992" y="4343400"/>
            <a:chExt cx="4548500" cy="1939646"/>
          </a:xfrm>
        </p:grpSpPr>
        <p:sp>
          <p:nvSpPr>
            <p:cNvPr id="36872" name="TextBox 13"/>
            <p:cNvSpPr txBox="1">
              <a:spLocks noChangeArrowheads="1"/>
            </p:cNvSpPr>
            <p:nvPr/>
          </p:nvSpPr>
          <p:spPr bwMode="auto">
            <a:xfrm>
              <a:off x="4571992" y="4343400"/>
              <a:ext cx="4548500" cy="193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Indirect/direct=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sum(sum(N–I–G))/sum(sum(G)) =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u="sng">
                  <a:latin typeface="Times New Roman" panose="02020603050405020304" pitchFamily="18" charset="0"/>
                </a:rPr>
                <a:t>5.0523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3.2932</a:t>
              </a:r>
            </a:p>
          </p:txBody>
        </p:sp>
        <p:sp>
          <p:nvSpPr>
            <p:cNvPr id="36873" name="Rectangle 12"/>
            <p:cNvSpPr>
              <a:spLocks noChangeArrowheads="1"/>
            </p:cNvSpPr>
            <p:nvPr/>
          </p:nvSpPr>
          <p:spPr bwMode="auto">
            <a:xfrm>
              <a:off x="5583238" y="5464175"/>
              <a:ext cx="18843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latin typeface="Times New Roman" panose="02020603050405020304" pitchFamily="18" charset="0"/>
                </a:rPr>
                <a:t>=</a:t>
              </a:r>
              <a:r>
                <a:rPr lang="en-US" altLang="en-US" sz="40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1.5341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4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73380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76200" y="990600"/>
            <a:ext cx="7543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Dominance </a:t>
            </a:r>
            <a:r>
              <a:rPr lang="en-US" altLang="en-US" sz="2400" b="1" dirty="0">
                <a:latin typeface="Times New Roman" panose="02020603050405020304" pitchFamily="18" charset="0"/>
              </a:rPr>
              <a:t>of Indirectness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occurs when indirect contribution is greater than direct.  This occurs in the majority of food web models studied so far and is one </a:t>
            </a:r>
            <a:r>
              <a:rPr lang="en-US" altLang="en-US" sz="2400" dirty="0">
                <a:latin typeface="Times New Roman" panose="02020603050405020304" pitchFamily="18" charset="0"/>
              </a:rPr>
              <a:t>of the key results of ecological network analysis and insights into understanding the role of networks on system organization.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Indirectness increases with increasing: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connectivity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cycling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system order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direct effects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direct observation, but analyze the whole system.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observations give less than half the story.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r>
              <a:rPr lang="en-US" dirty="0" smtClean="0"/>
              <a:t>Knowing what we know</a:t>
            </a:r>
            <a:endParaRPr lang="cs-CZ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6" b="11111"/>
          <a:stretch/>
        </p:blipFill>
        <p:spPr bwMode="auto">
          <a:xfrm>
            <a:off x="1562100" y="1524000"/>
            <a:ext cx="5943600" cy="255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800" y="56388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Life’s great advance as a complex adaptive system was to emerge as </a:t>
            </a:r>
            <a:r>
              <a:rPr lang="en-US" dirty="0" smtClean="0"/>
              <a:t>differentiations from </a:t>
            </a:r>
            <a:r>
              <a:rPr lang="en-US" dirty="0"/>
              <a:t>and using the stuff of the background and </a:t>
            </a:r>
            <a:r>
              <a:rPr lang="en-US" dirty="0" smtClean="0"/>
              <a:t>simultaneously develop </a:t>
            </a:r>
            <a:r>
              <a:rPr lang="en-US" dirty="0"/>
              <a:t>ways to interact and make sense of this background.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11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Rosen’s (1991) modeling relation: </a:t>
            </a:r>
            <a:r>
              <a:rPr lang="en-US" dirty="0"/>
              <a:t>An elegant representation of the scientific process as heavily entangled with the real world it seeks to </a:t>
            </a:r>
            <a:r>
              <a:rPr lang="en-US" dirty="0" smtClean="0"/>
              <a:t>understand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0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L</a:t>
            </a:r>
            <a:r>
              <a:rPr lang="en-US" sz="4000" dirty="0" smtClean="0"/>
              <a:t>4: </a:t>
            </a:r>
            <a:r>
              <a:rPr lang="en-US" dirty="0"/>
              <a:t>All Life is Physically and Relationally </a:t>
            </a:r>
            <a:r>
              <a:rPr lang="en-US" dirty="0" smtClean="0"/>
              <a:t>Connected</a:t>
            </a:r>
            <a:endParaRPr lang="cs-CZ" sz="4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2133600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Relation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qualitative, value-oriented, direct or indirect interaction types. Nine possible interaction types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Transaction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transfer of energy or matter between two directly connected components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195703"/>
            <a:ext cx="3603338" cy="23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/>
              <a:t>determines relationship types</a:t>
            </a: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/>
              <a:t>demonstrates network synergism and </a:t>
            </a:r>
            <a:r>
              <a:rPr lang="en-US" altLang="en-US" dirty="0" smtClean="0"/>
              <a:t>mutualism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dirty="0"/>
              <a:t>Let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/>
              <a:t>Normalized net flow between components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56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22864"/>
              </p:ext>
            </p:extLst>
          </p:nvPr>
        </p:nvGraphicFramePr>
        <p:xfrm>
          <a:off x="3825875" y="3048000"/>
          <a:ext cx="24050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cuación" r:id="rId3" imgW="901440" imgH="457200" progId="Equation.3">
                  <p:embed/>
                </p:oleObj>
              </mc:Choice>
              <mc:Fallback>
                <p:oleObj name="Ecuación" r:id="rId3" imgW="901440" imgH="457200" progId="Equation.3">
                  <p:embed/>
                  <p:pic>
                    <p:nvPicPr>
                      <p:cNvPr id="256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048000"/>
                        <a:ext cx="24050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7B9899"/>
                </a:solidFill>
              </a:rPr>
              <a:t>Utility Analysis</a:t>
            </a:r>
            <a:endParaRPr lang="en-US" altLang="en-US" smtClean="0">
              <a:solidFill>
                <a:srgbClr val="7B9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791200" y="1439863"/>
          <a:ext cx="18288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3" imgW="952087" imgH="723586" progId="Equation.COEE2">
                  <p:embed/>
                </p:oleObj>
              </mc:Choice>
              <mc:Fallback>
                <p:oleObj name="Equation" r:id="rId3" imgW="952087" imgH="723586" progId="Equation.COEE2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39863"/>
                        <a:ext cx="1828800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0" y="304800"/>
            <a:ext cx="540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Three compartment food chain</a:t>
            </a:r>
          </a:p>
        </p:txBody>
      </p:sp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228600" y="5181600"/>
          <a:ext cx="16351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5" imgW="876300" imgH="457200" progId="Equation.COEE2">
                  <p:embed/>
                </p:oleObj>
              </mc:Choice>
              <mc:Fallback>
                <p:oleObj name="Equation" r:id="rId5" imgW="876300" imgH="457200" progId="Equation.COEE2">
                  <p:embed/>
                  <p:pic>
                    <p:nvPicPr>
                      <p:cNvPr id="276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1600"/>
                        <a:ext cx="16351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685800" y="33528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Network utility analysis uses net flow between components</a:t>
            </a:r>
          </a:p>
        </p:txBody>
      </p:sp>
      <p:grpSp>
        <p:nvGrpSpPr>
          <p:cNvPr id="27654" name="Group 12"/>
          <p:cNvGrpSpPr>
            <a:grpSpLocks/>
          </p:cNvGrpSpPr>
          <p:nvPr/>
        </p:nvGrpSpPr>
        <p:grpSpPr bwMode="auto">
          <a:xfrm>
            <a:off x="152400" y="1143000"/>
            <a:ext cx="5257800" cy="1604963"/>
            <a:chOff x="192" y="864"/>
            <a:chExt cx="3456" cy="1011"/>
          </a:xfrm>
        </p:grpSpPr>
        <p:sp>
          <p:nvSpPr>
            <p:cNvPr id="27659" name="Oval 13"/>
            <p:cNvSpPr>
              <a:spLocks noChangeArrowheads="1"/>
            </p:cNvSpPr>
            <p:nvPr/>
          </p:nvSpPr>
          <p:spPr bwMode="auto">
            <a:xfrm>
              <a:off x="576" y="86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660" name="Oval 14"/>
            <p:cNvSpPr>
              <a:spLocks noChangeArrowheads="1"/>
            </p:cNvSpPr>
            <p:nvPr/>
          </p:nvSpPr>
          <p:spPr bwMode="auto">
            <a:xfrm>
              <a:off x="1728" y="86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661" name="Oval 15"/>
            <p:cNvSpPr>
              <a:spLocks noChangeArrowheads="1"/>
            </p:cNvSpPr>
            <p:nvPr/>
          </p:nvSpPr>
          <p:spPr bwMode="auto">
            <a:xfrm>
              <a:off x="2880" y="86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7662" name="Line 16"/>
            <p:cNvSpPr>
              <a:spLocks noChangeShapeType="1"/>
            </p:cNvSpPr>
            <p:nvPr/>
          </p:nvSpPr>
          <p:spPr bwMode="auto">
            <a:xfrm>
              <a:off x="1344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63" name="Text Box 17"/>
            <p:cNvSpPr txBox="1">
              <a:spLocks noChangeArrowheads="1"/>
            </p:cNvSpPr>
            <p:nvPr/>
          </p:nvSpPr>
          <p:spPr bwMode="auto">
            <a:xfrm>
              <a:off x="1392" y="960"/>
              <a:ext cx="3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  <a:endPara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64" name="Text Box 18"/>
            <p:cNvSpPr txBox="1">
              <a:spLocks noChangeArrowheads="1"/>
            </p:cNvSpPr>
            <p:nvPr/>
          </p:nvSpPr>
          <p:spPr bwMode="auto">
            <a:xfrm>
              <a:off x="2544" y="960"/>
              <a:ext cx="2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65" name="Line 19"/>
            <p:cNvSpPr>
              <a:spLocks noChangeShapeType="1"/>
            </p:cNvSpPr>
            <p:nvPr/>
          </p:nvSpPr>
          <p:spPr bwMode="auto">
            <a:xfrm>
              <a:off x="960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7666" name="Line 20"/>
            <p:cNvSpPr>
              <a:spLocks noChangeShapeType="1"/>
            </p:cNvSpPr>
            <p:nvPr/>
          </p:nvSpPr>
          <p:spPr bwMode="auto">
            <a:xfrm>
              <a:off x="32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7667" name="Line 21"/>
            <p:cNvSpPr>
              <a:spLocks noChangeShapeType="1"/>
            </p:cNvSpPr>
            <p:nvPr/>
          </p:nvSpPr>
          <p:spPr bwMode="auto">
            <a:xfrm>
              <a:off x="211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7668" name="Line 22"/>
            <p:cNvSpPr>
              <a:spLocks noChangeShapeType="1"/>
            </p:cNvSpPr>
            <p:nvPr/>
          </p:nvSpPr>
          <p:spPr bwMode="auto">
            <a:xfrm>
              <a:off x="336" y="12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7669" name="Text Box 23"/>
            <p:cNvSpPr txBox="1">
              <a:spLocks noChangeArrowheads="1"/>
            </p:cNvSpPr>
            <p:nvPr/>
          </p:nvSpPr>
          <p:spPr bwMode="auto">
            <a:xfrm>
              <a:off x="192" y="960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</a:t>
              </a:r>
              <a:endPara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70" name="Line 24"/>
            <p:cNvSpPr>
              <a:spLocks noChangeShapeType="1"/>
            </p:cNvSpPr>
            <p:nvPr/>
          </p:nvSpPr>
          <p:spPr bwMode="auto">
            <a:xfrm>
              <a:off x="2496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71" name="Text Box 25"/>
            <p:cNvSpPr txBox="1">
              <a:spLocks noChangeArrowheads="1"/>
            </p:cNvSpPr>
            <p:nvPr/>
          </p:nvSpPr>
          <p:spPr bwMode="auto">
            <a:xfrm>
              <a:off x="1008" y="1584"/>
              <a:ext cx="3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80</a:t>
              </a:r>
              <a:endPara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72" name="Text Box 26"/>
            <p:cNvSpPr txBox="1">
              <a:spLocks noChangeArrowheads="1"/>
            </p:cNvSpPr>
            <p:nvPr/>
          </p:nvSpPr>
          <p:spPr bwMode="auto">
            <a:xfrm>
              <a:off x="3312" y="1584"/>
              <a:ext cx="2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73" name="Text Box 27"/>
            <p:cNvSpPr txBox="1">
              <a:spLocks noChangeArrowheads="1"/>
            </p:cNvSpPr>
            <p:nvPr/>
          </p:nvSpPr>
          <p:spPr bwMode="auto">
            <a:xfrm>
              <a:off x="2160" y="1584"/>
              <a:ext cx="3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18</a:t>
              </a:r>
              <a:endPara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655" name="Rectangle 28"/>
          <p:cNvSpPr>
            <a:spLocks noChangeArrowheads="1"/>
          </p:cNvSpPr>
          <p:nvPr/>
        </p:nvSpPr>
        <p:spPr bwMode="auto">
          <a:xfrm>
            <a:off x="5562600" y="914400"/>
            <a:ext cx="2362200" cy="495300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7656" name="Object 26"/>
          <p:cNvGraphicFramePr>
            <a:graphicFrameLocks noChangeAspect="1"/>
          </p:cNvGraphicFramePr>
          <p:nvPr/>
        </p:nvGraphicFramePr>
        <p:xfrm>
          <a:off x="5638800" y="2895600"/>
          <a:ext cx="216693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7" imgW="1028254" imgH="710891" progId="Equation.3">
                  <p:embed/>
                </p:oleObj>
              </mc:Choice>
              <mc:Fallback>
                <p:oleObj name="Equation" r:id="rId7" imgW="1028254" imgH="710891" progId="Equation.3">
                  <p:embed/>
                  <p:pic>
                    <p:nvPicPr>
                      <p:cNvPr id="2765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895600"/>
                        <a:ext cx="2166938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27"/>
          <p:cNvGraphicFramePr>
            <a:graphicFrameLocks noChangeAspect="1"/>
          </p:cNvGraphicFramePr>
          <p:nvPr/>
        </p:nvGraphicFramePr>
        <p:xfrm>
          <a:off x="2133600" y="4724400"/>
          <a:ext cx="327660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9" imgW="1663700" imgH="838200" progId="Equation.3">
                  <p:embed/>
                </p:oleObj>
              </mc:Choice>
              <mc:Fallback>
                <p:oleObj name="Equation" r:id="rId9" imgW="1663700" imgH="838200" progId="Equation.3">
                  <p:embed/>
                  <p:pic>
                    <p:nvPicPr>
                      <p:cNvPr id="2765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3276600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28"/>
          <p:cNvGraphicFramePr>
            <a:graphicFrameLocks noChangeAspect="1"/>
          </p:cNvGraphicFramePr>
          <p:nvPr/>
        </p:nvGraphicFramePr>
        <p:xfrm>
          <a:off x="6172200" y="4343400"/>
          <a:ext cx="133826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11" imgW="634725" imgH="710891" progId="Equation.3">
                  <p:embed/>
                </p:oleObj>
              </mc:Choice>
              <mc:Fallback>
                <p:oleObj name="Equation" r:id="rId11" imgW="634725" imgH="710891" progId="Equation.3">
                  <p:embed/>
                  <p:pic>
                    <p:nvPicPr>
                      <p:cNvPr id="2765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343400"/>
                        <a:ext cx="1338263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1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62000" y="912813"/>
            <a:ext cx="277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Direct Sign Matrix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4419600" y="1676400"/>
          <a:ext cx="263207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3" imgW="1333500" imgH="723900" progId="Equation.COEE2">
                  <p:embed/>
                </p:oleObj>
              </mc:Choice>
              <mc:Fallback>
                <p:oleObj name="Equation" r:id="rId3" imgW="1333500" imgH="723900" progId="Equation.COEE2">
                  <p:embed/>
                  <p:pic>
                    <p:nvPicPr>
                      <p:cNvPr id="286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2632075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971800" y="4298950"/>
            <a:ext cx="41386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(sd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21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,sd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 = (+,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predation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(sd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32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,sd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23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 = (+,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predation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(sd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31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,sd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13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 = (0, 0)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neutralism</a:t>
            </a:r>
          </a:p>
        </p:txBody>
      </p:sp>
      <p:sp>
        <p:nvSpPr>
          <p:cNvPr id="28677" name="Text Box 16"/>
          <p:cNvSpPr txBox="1">
            <a:spLocks noChangeArrowheads="1"/>
          </p:cNvSpPr>
          <p:nvPr/>
        </p:nvSpPr>
        <p:spPr bwMode="auto">
          <a:xfrm>
            <a:off x="533400" y="3657600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Direct relations – from comparing terms across the main diagonal:</a:t>
            </a:r>
          </a:p>
        </p:txBody>
      </p:sp>
      <p:graphicFrame>
        <p:nvGraphicFramePr>
          <p:cNvPr id="28678" name="Object 17"/>
          <p:cNvGraphicFramePr>
            <a:graphicFrameLocks noChangeAspect="1"/>
          </p:cNvGraphicFramePr>
          <p:nvPr/>
        </p:nvGraphicFramePr>
        <p:xfrm>
          <a:off x="609600" y="1474788"/>
          <a:ext cx="3276600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5" imgW="1663700" imgH="838200" progId="Equation.3">
                  <p:embed/>
                </p:oleObj>
              </mc:Choice>
              <mc:Fallback>
                <p:oleObj name="Equation" r:id="rId5" imgW="1663700" imgH="838200" progId="Equation.3">
                  <p:embed/>
                  <p:pic>
                    <p:nvPicPr>
                      <p:cNvPr id="2867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74788"/>
                        <a:ext cx="3276600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9" name="Group 12"/>
          <p:cNvGrpSpPr>
            <a:grpSpLocks/>
          </p:cNvGrpSpPr>
          <p:nvPr/>
        </p:nvGrpSpPr>
        <p:grpSpPr bwMode="auto">
          <a:xfrm>
            <a:off x="4800600" y="304800"/>
            <a:ext cx="3886200" cy="1044575"/>
            <a:chOff x="192" y="864"/>
            <a:chExt cx="3456" cy="1066"/>
          </a:xfrm>
        </p:grpSpPr>
        <p:sp>
          <p:nvSpPr>
            <p:cNvPr id="28680" name="Oval 13"/>
            <p:cNvSpPr>
              <a:spLocks noChangeArrowheads="1"/>
            </p:cNvSpPr>
            <p:nvPr/>
          </p:nvSpPr>
          <p:spPr bwMode="auto">
            <a:xfrm>
              <a:off x="576" y="86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81" name="Oval 14"/>
            <p:cNvSpPr>
              <a:spLocks noChangeArrowheads="1"/>
            </p:cNvSpPr>
            <p:nvPr/>
          </p:nvSpPr>
          <p:spPr bwMode="auto">
            <a:xfrm>
              <a:off x="1728" y="86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8682" name="Oval 15"/>
            <p:cNvSpPr>
              <a:spLocks noChangeArrowheads="1"/>
            </p:cNvSpPr>
            <p:nvPr/>
          </p:nvSpPr>
          <p:spPr bwMode="auto">
            <a:xfrm>
              <a:off x="2880" y="86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683" name="Line 16"/>
            <p:cNvSpPr>
              <a:spLocks noChangeShapeType="1"/>
            </p:cNvSpPr>
            <p:nvPr/>
          </p:nvSpPr>
          <p:spPr bwMode="auto">
            <a:xfrm>
              <a:off x="1344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4" name="Text Box 17"/>
            <p:cNvSpPr txBox="1">
              <a:spLocks noChangeArrowheads="1"/>
            </p:cNvSpPr>
            <p:nvPr/>
          </p:nvSpPr>
          <p:spPr bwMode="auto">
            <a:xfrm>
              <a:off x="1392" y="960"/>
              <a:ext cx="34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  <a:endParaRPr lang="en-US" altLang="en-US" sz="16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5" name="Text Box 18"/>
            <p:cNvSpPr txBox="1">
              <a:spLocks noChangeArrowheads="1"/>
            </p:cNvSpPr>
            <p:nvPr/>
          </p:nvSpPr>
          <p:spPr bwMode="auto">
            <a:xfrm>
              <a:off x="2544" y="960"/>
              <a:ext cx="25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6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6" name="Line 19"/>
            <p:cNvSpPr>
              <a:spLocks noChangeShapeType="1"/>
            </p:cNvSpPr>
            <p:nvPr/>
          </p:nvSpPr>
          <p:spPr bwMode="auto">
            <a:xfrm>
              <a:off x="960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8687" name="Line 20"/>
            <p:cNvSpPr>
              <a:spLocks noChangeShapeType="1"/>
            </p:cNvSpPr>
            <p:nvPr/>
          </p:nvSpPr>
          <p:spPr bwMode="auto">
            <a:xfrm>
              <a:off x="32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8688" name="Line 21"/>
            <p:cNvSpPr>
              <a:spLocks noChangeShapeType="1"/>
            </p:cNvSpPr>
            <p:nvPr/>
          </p:nvSpPr>
          <p:spPr bwMode="auto">
            <a:xfrm>
              <a:off x="211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8689" name="Line 22"/>
            <p:cNvSpPr>
              <a:spLocks noChangeShapeType="1"/>
            </p:cNvSpPr>
            <p:nvPr/>
          </p:nvSpPr>
          <p:spPr bwMode="auto">
            <a:xfrm>
              <a:off x="336" y="12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8690" name="Text Box 23"/>
            <p:cNvSpPr txBox="1">
              <a:spLocks noChangeArrowheads="1"/>
            </p:cNvSpPr>
            <p:nvPr/>
          </p:nvSpPr>
          <p:spPr bwMode="auto">
            <a:xfrm>
              <a:off x="192" y="960"/>
              <a:ext cx="43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</a:t>
              </a:r>
              <a:endParaRPr lang="en-US" altLang="en-US" sz="16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91" name="Line 24"/>
            <p:cNvSpPr>
              <a:spLocks noChangeShapeType="1"/>
            </p:cNvSpPr>
            <p:nvPr/>
          </p:nvSpPr>
          <p:spPr bwMode="auto">
            <a:xfrm>
              <a:off x="2496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92" name="Text Box 25"/>
            <p:cNvSpPr txBox="1">
              <a:spLocks noChangeArrowheads="1"/>
            </p:cNvSpPr>
            <p:nvPr/>
          </p:nvSpPr>
          <p:spPr bwMode="auto">
            <a:xfrm>
              <a:off x="1008" y="1584"/>
              <a:ext cx="34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80</a:t>
              </a:r>
              <a:endParaRPr lang="en-US" altLang="en-US" sz="16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93" name="Text Box 26"/>
            <p:cNvSpPr txBox="1">
              <a:spLocks noChangeArrowheads="1"/>
            </p:cNvSpPr>
            <p:nvPr/>
          </p:nvSpPr>
          <p:spPr bwMode="auto">
            <a:xfrm>
              <a:off x="3312" y="1584"/>
              <a:ext cx="25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6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94" name="Text Box 27"/>
            <p:cNvSpPr txBox="1">
              <a:spLocks noChangeArrowheads="1"/>
            </p:cNvSpPr>
            <p:nvPr/>
          </p:nvSpPr>
          <p:spPr bwMode="auto">
            <a:xfrm>
              <a:off x="2160" y="1584"/>
              <a:ext cx="34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18</a:t>
              </a:r>
              <a:endParaRPr lang="en-US" altLang="en-US" sz="1600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2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95400" y="0"/>
            <a:ext cx="208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Integral Utility:</a:t>
            </a:r>
          </a:p>
        </p:txBody>
      </p:sp>
      <p:graphicFrame>
        <p:nvGraphicFramePr>
          <p:cNvPr id="3188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45938"/>
              </p:ext>
            </p:extLst>
          </p:nvPr>
        </p:nvGraphicFramePr>
        <p:xfrm>
          <a:off x="0" y="1355725"/>
          <a:ext cx="8918575" cy="1158875"/>
        </p:xfrm>
        <a:graphic>
          <a:graphicData uri="http://schemas.openxmlformats.org/drawingml/2006/table">
            <a:tbl>
              <a:tblPr/>
              <a:tblGrid>
                <a:gridCol w="891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Utility:          U    =     I     +     D     +    D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   D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   D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…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integral =    initial   +    direct   +               indirect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                input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66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699893"/>
              </p:ext>
            </p:extLst>
          </p:nvPr>
        </p:nvGraphicFramePr>
        <p:xfrm>
          <a:off x="2508249" y="3413125"/>
          <a:ext cx="39020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3" imgW="1981200" imgH="711200" progId="Equation.3">
                  <p:embed/>
                </p:oleObj>
              </mc:Choice>
              <mc:Fallback>
                <p:oleObj name="Equation" r:id="rId3" imgW="1981200" imgH="711200" progId="Equation.3">
                  <p:embed/>
                  <p:pic>
                    <p:nvPicPr>
                      <p:cNvPr id="276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49" y="3413125"/>
                        <a:ext cx="3902075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350"/>
            <a:ext cx="33083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096000"/>
            <a:ext cx="7086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terms are non-zero indicating relational connectivity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626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267200"/>
                <a:ext cx="9144000" cy="1929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cs-CZ" sz="1400" i="0">
                          <a:latin typeface="Cambria Math" panose="02040503050406030204" pitchFamily="18" charset="0"/>
                        </a:rPr>
                        <m:t>∗100=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−2.9000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−1.2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−0.2000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7.0637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92.9363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0.1236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−2.1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−0.1000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0.8909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1.7935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73.6704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10.5572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10.4176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3.5613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1.0510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12.3349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−1.2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85.7141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0.0213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0.4003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0.0097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0.3012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−0.8968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−0.6927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0.7156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0.4589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42.4193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28.3905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28.7313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−4.0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0.0378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0.8827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−0.7071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0.7801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144000" cy="1929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533400"/>
            <a:ext cx="497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 interaction matrix, shows null (0,0) relations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85800"/>
            <a:ext cx="3124200" cy="32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266700" y="2362200"/>
                <a:ext cx="10287000" cy="1929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sz="1400" i="0">
                          <a:latin typeface="Cambria Math" panose="02040503050406030204" pitchFamily="18" charset="0"/>
                        </a:rPr>
                        <m:t>∗100=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96.373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−4.621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−1.345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−0.233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−0.497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6.473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−0.007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89.372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−1.582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0.056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98.45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−2.069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−0.097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−0.392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−0.297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0.713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−0.078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1.336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72.32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98.394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−0.147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−0.306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10.324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−0.0216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12.164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3.464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0.764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11.844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−0.516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99.395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−1.734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85.027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−0.563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0.765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0.431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0.020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0.394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−0.008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99.862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0.229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−0.298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0.014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−0.980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−0.298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−0.287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−0.288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−0.688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−0.364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99.298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−0.196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−0.305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0.652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−0.071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0.118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−0.116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0.265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42.479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28.458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99.758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0.146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28.49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−3.86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−0.918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−0.222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0.011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0.018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−0.281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96.38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−0.746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0.0074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−0.076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−0.098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0.799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−0.767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−0.201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0.775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99.92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700" y="2362200"/>
                <a:ext cx="10287000" cy="19295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82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Integral (direct + indirect) relations are all non-zero, indicating everything affects everything, at least indirectly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1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L</a:t>
            </a:r>
            <a:r>
              <a:rPr lang="en-US" sz="4000" dirty="0" smtClean="0"/>
              <a:t>5: </a:t>
            </a:r>
            <a:r>
              <a:rPr lang="en-US" dirty="0"/>
              <a:t>Mutualism is Common and </a:t>
            </a:r>
            <a:r>
              <a:rPr lang="en-US" dirty="0" smtClean="0"/>
              <a:t>Crucial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686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95400" y="0"/>
            <a:ext cx="208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Integral Utility:</a:t>
            </a:r>
          </a:p>
        </p:txBody>
      </p:sp>
      <p:graphicFrame>
        <p:nvGraphicFramePr>
          <p:cNvPr id="3188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28903"/>
              </p:ext>
            </p:extLst>
          </p:nvPr>
        </p:nvGraphicFramePr>
        <p:xfrm>
          <a:off x="0" y="1279525"/>
          <a:ext cx="8918575" cy="1158875"/>
        </p:xfrm>
        <a:graphic>
          <a:graphicData uri="http://schemas.openxmlformats.org/drawingml/2006/table">
            <a:tbl>
              <a:tblPr/>
              <a:tblGrid>
                <a:gridCol w="891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Utility:          U    =     I     +     D     +    D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   D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   D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…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integral =    initial   +    direct   +               indirect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                input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6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75896"/>
              </p:ext>
            </p:extLst>
          </p:nvPr>
        </p:nvGraphicFramePr>
        <p:xfrm>
          <a:off x="381000" y="4419600"/>
          <a:ext cx="263207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1333500" imgH="723900" progId="Equation.COEE2">
                  <p:embed/>
                </p:oleObj>
              </mc:Choice>
              <mc:Fallback>
                <p:oleObj name="Equation" r:id="rId3" imgW="1333500" imgH="723900" progId="Equation.COEE2">
                  <p:embed/>
                  <p:pic>
                    <p:nvPicPr>
                      <p:cNvPr id="276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2632075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Text Box 147"/>
          <p:cNvSpPr txBox="1">
            <a:spLocks noChangeArrowheads="1"/>
          </p:cNvSpPr>
          <p:nvPr/>
        </p:nvSpPr>
        <p:spPr bwMode="auto">
          <a:xfrm>
            <a:off x="3429000" y="4572000"/>
            <a:ext cx="4322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(sd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21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,sd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 = (+,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predation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(sd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32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,sd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23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 = (+,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predation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(sd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31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,sd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13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 = (+, +)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mutualism</a:t>
            </a:r>
          </a:p>
        </p:txBody>
      </p:sp>
      <p:pic>
        <p:nvPicPr>
          <p:cNvPr id="2970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350"/>
            <a:ext cx="33083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53000" y="3394501"/>
            <a:ext cx="3770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dirty="0"/>
              <a:t>What is indirect relation between X1 and X3?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826971"/>
            <a:ext cx="2680650" cy="1477440"/>
          </a:xfrm>
          <a:prstGeom prst="rect">
            <a:avLst/>
          </a:prstGeom>
        </p:spPr>
      </p:pic>
      <p:sp>
        <p:nvSpPr>
          <p:cNvPr id="11" name="Text Box 235"/>
          <p:cNvSpPr txBox="1">
            <a:spLocks noChangeArrowheads="1"/>
          </p:cNvSpPr>
          <p:nvPr/>
        </p:nvSpPr>
        <p:spPr bwMode="auto">
          <a:xfrm>
            <a:off x="650875" y="5959475"/>
            <a:ext cx="7535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Community-level relations are more positive than the direct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that produced them: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This is network mutualism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0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304800" y="314303"/>
                <a:ext cx="10287000" cy="1929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sz="1400" i="0">
                          <a:latin typeface="Cambria Math" panose="02040503050406030204" pitchFamily="18" charset="0"/>
                        </a:rPr>
                        <m:t>∗100=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96.373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−4.621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−1.345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−0.233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−0.497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6.473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−0.007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89.372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−1.582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0.056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98.45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−2.069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−0.097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−0.392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−0.297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0.713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−0.078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1.336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72.32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98.394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−0.147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−0.306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10.324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−0.0216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12.164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3.464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0.764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11.844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−0.516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99.395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−1.734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85.027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−0.563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0.765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0.431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0.020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0.394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−0.008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99.862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0.229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−0.298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0.014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−0.980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−0.298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−0.287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−0.288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−0.688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−0.364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99.298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−0.196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−0.305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0.652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−0.071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0.118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−0.116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0.265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42.479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28.458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99.758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0.146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28.49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−3.86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−0.918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−0.222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0.011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0.018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−0.281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0.002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96.38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−0.746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0.0074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−0.076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−0.098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0.005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0.799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−0.767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−0.201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0.775</m:t>
                                </m:r>
                              </m:e>
                              <m:e>
                                <m:r>
                                  <a:rPr lang="cs-CZ" sz="1400" i="0">
                                    <a:latin typeface="Cambria Math" panose="02040503050406030204" pitchFamily="18" charset="0"/>
                                  </a:rPr>
                                  <m:t>99.92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314303"/>
                <a:ext cx="10287000" cy="19295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19300" y="3141203"/>
                <a:ext cx="5638800" cy="243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3141203"/>
                <a:ext cx="5638800" cy="24361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91743" y="6013115"/>
            <a:ext cx="454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43 are positive and 38 are negative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46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Primer</a:t>
            </a:r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4648200"/>
            <a:ext cx="5721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Networks are everywhere!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357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</a:rPr>
              <a:t>Oyster Reef Model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914400" y="1371600"/>
          <a:ext cx="4083050" cy="479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Drawing" r:id="rId3" imgW="6962760" imgH="7543800" progId="Presentations.Drawing.10">
                  <p:embed/>
                </p:oleObj>
              </mc:Choice>
              <mc:Fallback>
                <p:oleObj name="Drawing" r:id="rId3" imgW="6962760" imgH="7543800" progId="Presentations.Drawing.10">
                  <p:embed/>
                  <p:pic>
                    <p:nvPicPr>
                      <p:cNvPr id="225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4083050" cy="479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6019800" y="1524000"/>
            <a:ext cx="1981200" cy="4495800"/>
            <a:chOff x="3792" y="1248"/>
            <a:chExt cx="1248" cy="2832"/>
          </a:xfrm>
        </p:grpSpPr>
        <p:sp>
          <p:nvSpPr>
            <p:cNvPr id="22588" name="Line 8"/>
            <p:cNvSpPr>
              <a:spLocks noChangeShapeType="1"/>
            </p:cNvSpPr>
            <p:nvPr/>
          </p:nvSpPr>
          <p:spPr bwMode="auto">
            <a:xfrm>
              <a:off x="3840" y="2880"/>
              <a:ext cx="1200" cy="1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89" name="Line 9"/>
            <p:cNvSpPr>
              <a:spLocks noChangeShapeType="1"/>
            </p:cNvSpPr>
            <p:nvPr/>
          </p:nvSpPr>
          <p:spPr bwMode="auto">
            <a:xfrm>
              <a:off x="3792" y="1248"/>
              <a:ext cx="1200" cy="1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5334000" y="1143000"/>
            <a:ext cx="3810000" cy="5029200"/>
            <a:chOff x="3360" y="1008"/>
            <a:chExt cx="2400" cy="3168"/>
          </a:xfrm>
        </p:grpSpPr>
        <p:grpSp>
          <p:nvGrpSpPr>
            <p:cNvPr id="22538" name="Group 75"/>
            <p:cNvGrpSpPr>
              <a:grpSpLocks/>
            </p:cNvGrpSpPr>
            <p:nvPr/>
          </p:nvGrpSpPr>
          <p:grpSpPr bwMode="auto">
            <a:xfrm>
              <a:off x="3744" y="1008"/>
              <a:ext cx="2016" cy="1536"/>
              <a:chOff x="3744" y="1248"/>
              <a:chExt cx="2016" cy="1536"/>
            </a:xfrm>
          </p:grpSpPr>
          <p:sp>
            <p:nvSpPr>
              <p:cNvPr id="22566" name="Text Box 16"/>
              <p:cNvSpPr txBox="1">
                <a:spLocks noChangeArrowheads="1"/>
              </p:cNvSpPr>
              <p:nvPr/>
            </p:nvSpPr>
            <p:spPr bwMode="auto">
              <a:xfrm rot="-2145237">
                <a:off x="4696" y="1248"/>
                <a:ext cx="10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neutralism</a:t>
                </a:r>
              </a:p>
            </p:txBody>
          </p:sp>
          <p:grpSp>
            <p:nvGrpSpPr>
              <p:cNvPr id="22567" name="Group 55"/>
              <p:cNvGrpSpPr>
                <a:grpSpLocks/>
              </p:cNvGrpSpPr>
              <p:nvPr/>
            </p:nvGrpSpPr>
            <p:grpSpPr bwMode="auto">
              <a:xfrm>
                <a:off x="4416" y="2064"/>
                <a:ext cx="672" cy="720"/>
                <a:chOff x="4416" y="2064"/>
                <a:chExt cx="672" cy="720"/>
              </a:xfrm>
            </p:grpSpPr>
            <p:grpSp>
              <p:nvGrpSpPr>
                <p:cNvPr id="22584" name="Group 48"/>
                <p:cNvGrpSpPr>
                  <a:grpSpLocks/>
                </p:cNvGrpSpPr>
                <p:nvPr/>
              </p:nvGrpSpPr>
              <p:grpSpPr bwMode="auto">
                <a:xfrm>
                  <a:off x="4416" y="2064"/>
                  <a:ext cx="672" cy="720"/>
                  <a:chOff x="3744" y="1392"/>
                  <a:chExt cx="672" cy="720"/>
                </a:xfrm>
              </p:grpSpPr>
              <p:sp>
                <p:nvSpPr>
                  <p:cNvPr id="22586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872"/>
                    <a:ext cx="240" cy="2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87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392"/>
                    <a:ext cx="240" cy="2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2585" name="AutoShape 52"/>
                <p:cNvCxnSpPr>
                  <a:cxnSpLocks noChangeShapeType="1"/>
                  <a:stCxn id="22586" idx="0"/>
                  <a:endCxn id="22587" idx="2"/>
                </p:cNvCxnSpPr>
                <p:nvPr/>
              </p:nvCxnSpPr>
              <p:spPr bwMode="auto">
                <a:xfrm rot="-5400000">
                  <a:off x="4512" y="2208"/>
                  <a:ext cx="352" cy="304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568" name="Group 61"/>
              <p:cNvGrpSpPr>
                <a:grpSpLocks/>
              </p:cNvGrpSpPr>
              <p:nvPr/>
            </p:nvGrpSpPr>
            <p:grpSpPr bwMode="auto">
              <a:xfrm>
                <a:off x="4176" y="1824"/>
                <a:ext cx="912" cy="960"/>
                <a:chOff x="4176" y="1824"/>
                <a:chExt cx="912" cy="960"/>
              </a:xfrm>
            </p:grpSpPr>
            <p:sp>
              <p:nvSpPr>
                <p:cNvPr id="22581" name="Oval 58"/>
                <p:cNvSpPr>
                  <a:spLocks noChangeArrowheads="1"/>
                </p:cNvSpPr>
                <p:nvPr/>
              </p:nvSpPr>
              <p:spPr bwMode="auto">
                <a:xfrm>
                  <a:off x="4176" y="2544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82" name="Oval 59"/>
                <p:cNvSpPr>
                  <a:spLocks noChangeArrowheads="1"/>
                </p:cNvSpPr>
                <p:nvPr/>
              </p:nvSpPr>
              <p:spPr bwMode="auto">
                <a:xfrm>
                  <a:off x="4848" y="1824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2583" name="AutoShape 60"/>
                <p:cNvCxnSpPr>
                  <a:cxnSpLocks noChangeShapeType="1"/>
                  <a:stCxn id="22581" idx="0"/>
                  <a:endCxn id="22582" idx="2"/>
                </p:cNvCxnSpPr>
                <p:nvPr/>
              </p:nvCxnSpPr>
              <p:spPr bwMode="auto">
                <a:xfrm rot="-5400000">
                  <a:off x="4272" y="1968"/>
                  <a:ext cx="592" cy="544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569" name="Group 72"/>
              <p:cNvGrpSpPr>
                <a:grpSpLocks/>
              </p:cNvGrpSpPr>
              <p:nvPr/>
            </p:nvGrpSpPr>
            <p:grpSpPr bwMode="auto">
              <a:xfrm>
                <a:off x="3744" y="1392"/>
                <a:ext cx="672" cy="672"/>
                <a:chOff x="3744" y="1392"/>
                <a:chExt cx="672" cy="672"/>
              </a:xfrm>
            </p:grpSpPr>
            <p:sp>
              <p:nvSpPr>
                <p:cNvPr id="22578" name="Oval 38"/>
                <p:cNvSpPr>
                  <a:spLocks noChangeArrowheads="1"/>
                </p:cNvSpPr>
                <p:nvPr/>
              </p:nvSpPr>
              <p:spPr bwMode="auto">
                <a:xfrm>
                  <a:off x="3744" y="1824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79" name="Oval 39"/>
                <p:cNvSpPr>
                  <a:spLocks noChangeArrowheads="1"/>
                </p:cNvSpPr>
                <p:nvPr/>
              </p:nvSpPr>
              <p:spPr bwMode="auto">
                <a:xfrm>
                  <a:off x="4176" y="1392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2580" name="AutoShape 66"/>
                <p:cNvCxnSpPr>
                  <a:cxnSpLocks noChangeShapeType="1"/>
                  <a:stCxn id="22578" idx="6"/>
                  <a:endCxn id="22579" idx="4"/>
                </p:cNvCxnSpPr>
                <p:nvPr/>
              </p:nvCxnSpPr>
              <p:spPr bwMode="auto">
                <a:xfrm flipV="1">
                  <a:off x="3992" y="1640"/>
                  <a:ext cx="304" cy="304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570" name="Group 74"/>
              <p:cNvGrpSpPr>
                <a:grpSpLocks/>
              </p:cNvGrpSpPr>
              <p:nvPr/>
            </p:nvGrpSpPr>
            <p:grpSpPr bwMode="auto">
              <a:xfrm>
                <a:off x="3744" y="1392"/>
                <a:ext cx="1152" cy="1152"/>
                <a:chOff x="3744" y="1392"/>
                <a:chExt cx="1152" cy="1152"/>
              </a:xfrm>
            </p:grpSpPr>
            <p:sp>
              <p:nvSpPr>
                <p:cNvPr id="22575" name="Oval 63"/>
                <p:cNvSpPr>
                  <a:spLocks noChangeArrowheads="1"/>
                </p:cNvSpPr>
                <p:nvPr/>
              </p:nvSpPr>
              <p:spPr bwMode="auto">
                <a:xfrm>
                  <a:off x="3744" y="2304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76" name="Oval 64"/>
                <p:cNvSpPr>
                  <a:spLocks noChangeArrowheads="1"/>
                </p:cNvSpPr>
                <p:nvPr/>
              </p:nvSpPr>
              <p:spPr bwMode="auto">
                <a:xfrm>
                  <a:off x="4656" y="1392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2577" name="AutoShape 68"/>
                <p:cNvCxnSpPr>
                  <a:cxnSpLocks noChangeShapeType="1"/>
                  <a:stCxn id="22575" idx="6"/>
                  <a:endCxn id="22576" idx="4"/>
                </p:cNvCxnSpPr>
                <p:nvPr/>
              </p:nvCxnSpPr>
              <p:spPr bwMode="auto">
                <a:xfrm flipV="1">
                  <a:off x="3992" y="1640"/>
                  <a:ext cx="784" cy="784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571" name="Group 73"/>
              <p:cNvGrpSpPr>
                <a:grpSpLocks/>
              </p:cNvGrpSpPr>
              <p:nvPr/>
            </p:nvGrpSpPr>
            <p:grpSpPr bwMode="auto">
              <a:xfrm>
                <a:off x="3744" y="1392"/>
                <a:ext cx="912" cy="912"/>
                <a:chOff x="3744" y="1392"/>
                <a:chExt cx="912" cy="912"/>
              </a:xfrm>
            </p:grpSpPr>
            <p:sp>
              <p:nvSpPr>
                <p:cNvPr id="22572" name="Oval 13"/>
                <p:cNvSpPr>
                  <a:spLocks noChangeArrowheads="1"/>
                </p:cNvSpPr>
                <p:nvPr/>
              </p:nvSpPr>
              <p:spPr bwMode="auto">
                <a:xfrm>
                  <a:off x="3744" y="2064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73" name="Oval 14"/>
                <p:cNvSpPr>
                  <a:spLocks noChangeArrowheads="1"/>
                </p:cNvSpPr>
                <p:nvPr/>
              </p:nvSpPr>
              <p:spPr bwMode="auto">
                <a:xfrm>
                  <a:off x="4416" y="1392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2574" name="AutoShape 71"/>
                <p:cNvCxnSpPr>
                  <a:cxnSpLocks noChangeShapeType="1"/>
                  <a:stCxn id="22573" idx="4"/>
                  <a:endCxn id="22572" idx="6"/>
                </p:cNvCxnSpPr>
                <p:nvPr/>
              </p:nvCxnSpPr>
              <p:spPr bwMode="auto">
                <a:xfrm rot="5400000">
                  <a:off x="3992" y="1640"/>
                  <a:ext cx="544" cy="544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2539" name="Group 104"/>
            <p:cNvGrpSpPr>
              <a:grpSpLocks/>
            </p:cNvGrpSpPr>
            <p:nvPr/>
          </p:nvGrpSpPr>
          <p:grpSpPr bwMode="auto">
            <a:xfrm>
              <a:off x="3360" y="2784"/>
              <a:ext cx="2304" cy="1392"/>
              <a:chOff x="3360" y="2784"/>
              <a:chExt cx="2304" cy="1392"/>
            </a:xfrm>
          </p:grpSpPr>
          <p:grpSp>
            <p:nvGrpSpPr>
              <p:cNvPr id="22540" name="Group 78"/>
              <p:cNvGrpSpPr>
                <a:grpSpLocks/>
              </p:cNvGrpSpPr>
              <p:nvPr/>
            </p:nvGrpSpPr>
            <p:grpSpPr bwMode="auto">
              <a:xfrm>
                <a:off x="4416" y="3456"/>
                <a:ext cx="672" cy="720"/>
                <a:chOff x="4416" y="2064"/>
                <a:chExt cx="672" cy="720"/>
              </a:xfrm>
            </p:grpSpPr>
            <p:grpSp>
              <p:nvGrpSpPr>
                <p:cNvPr id="22562" name="Group 79"/>
                <p:cNvGrpSpPr>
                  <a:grpSpLocks/>
                </p:cNvGrpSpPr>
                <p:nvPr/>
              </p:nvGrpSpPr>
              <p:grpSpPr bwMode="auto">
                <a:xfrm>
                  <a:off x="4416" y="2064"/>
                  <a:ext cx="672" cy="720"/>
                  <a:chOff x="3744" y="1392"/>
                  <a:chExt cx="672" cy="720"/>
                </a:xfrm>
              </p:grpSpPr>
              <p:sp>
                <p:nvSpPr>
                  <p:cNvPr id="2256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872"/>
                    <a:ext cx="240" cy="2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6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392"/>
                    <a:ext cx="240" cy="2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2563" name="AutoShape 82"/>
                <p:cNvCxnSpPr>
                  <a:cxnSpLocks noChangeShapeType="1"/>
                  <a:stCxn id="22564" idx="0"/>
                  <a:endCxn id="22565" idx="2"/>
                </p:cNvCxnSpPr>
                <p:nvPr/>
              </p:nvCxnSpPr>
              <p:spPr bwMode="auto">
                <a:xfrm rot="-5400000">
                  <a:off x="4512" y="2208"/>
                  <a:ext cx="352" cy="304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541" name="Group 87"/>
              <p:cNvGrpSpPr>
                <a:grpSpLocks/>
              </p:cNvGrpSpPr>
              <p:nvPr/>
            </p:nvGrpSpPr>
            <p:grpSpPr bwMode="auto">
              <a:xfrm>
                <a:off x="3744" y="2784"/>
                <a:ext cx="672" cy="672"/>
                <a:chOff x="3744" y="1392"/>
                <a:chExt cx="672" cy="672"/>
              </a:xfrm>
            </p:grpSpPr>
            <p:sp>
              <p:nvSpPr>
                <p:cNvPr id="22559" name="Oval 88"/>
                <p:cNvSpPr>
                  <a:spLocks noChangeArrowheads="1"/>
                </p:cNvSpPr>
                <p:nvPr/>
              </p:nvSpPr>
              <p:spPr bwMode="auto">
                <a:xfrm>
                  <a:off x="3744" y="1824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60" name="Oval 89"/>
                <p:cNvSpPr>
                  <a:spLocks noChangeArrowheads="1"/>
                </p:cNvSpPr>
                <p:nvPr/>
              </p:nvSpPr>
              <p:spPr bwMode="auto">
                <a:xfrm>
                  <a:off x="4176" y="1392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2561" name="AutoShape 90"/>
                <p:cNvCxnSpPr>
                  <a:cxnSpLocks noChangeShapeType="1"/>
                  <a:stCxn id="22559" idx="6"/>
                  <a:endCxn id="22560" idx="4"/>
                </p:cNvCxnSpPr>
                <p:nvPr/>
              </p:nvCxnSpPr>
              <p:spPr bwMode="auto">
                <a:xfrm flipV="1">
                  <a:off x="3992" y="1640"/>
                  <a:ext cx="304" cy="304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542" name="Group 103"/>
              <p:cNvGrpSpPr>
                <a:grpSpLocks/>
              </p:cNvGrpSpPr>
              <p:nvPr/>
            </p:nvGrpSpPr>
            <p:grpSpPr bwMode="auto">
              <a:xfrm>
                <a:off x="3360" y="2784"/>
                <a:ext cx="2304" cy="1392"/>
                <a:chOff x="3360" y="2784"/>
                <a:chExt cx="2304" cy="1392"/>
              </a:xfrm>
            </p:grpSpPr>
            <p:grpSp>
              <p:nvGrpSpPr>
                <p:cNvPr id="22543" name="Group 95"/>
                <p:cNvGrpSpPr>
                  <a:grpSpLocks/>
                </p:cNvGrpSpPr>
                <p:nvPr/>
              </p:nvGrpSpPr>
              <p:grpSpPr bwMode="auto">
                <a:xfrm>
                  <a:off x="3744" y="2784"/>
                  <a:ext cx="912" cy="912"/>
                  <a:chOff x="3744" y="1392"/>
                  <a:chExt cx="912" cy="912"/>
                </a:xfrm>
              </p:grpSpPr>
              <p:sp>
                <p:nvSpPr>
                  <p:cNvPr id="2255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064"/>
                    <a:ext cx="240" cy="2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5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392"/>
                    <a:ext cx="240" cy="2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2558" name="AutoShape 98"/>
                  <p:cNvCxnSpPr>
                    <a:cxnSpLocks noChangeShapeType="1"/>
                    <a:stCxn id="22557" idx="4"/>
                    <a:endCxn id="22556" idx="6"/>
                  </p:cNvCxnSpPr>
                  <p:nvPr/>
                </p:nvCxnSpPr>
                <p:spPr bwMode="auto">
                  <a:xfrm rot="5400000">
                    <a:off x="3992" y="1640"/>
                    <a:ext cx="544" cy="544"/>
                  </a:xfrm>
                  <a:prstGeom prst="curvedConnector2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2544" name="Group 101"/>
                <p:cNvGrpSpPr>
                  <a:grpSpLocks/>
                </p:cNvGrpSpPr>
                <p:nvPr/>
              </p:nvGrpSpPr>
              <p:grpSpPr bwMode="auto">
                <a:xfrm>
                  <a:off x="3360" y="2784"/>
                  <a:ext cx="2304" cy="1392"/>
                  <a:chOff x="3360" y="2784"/>
                  <a:chExt cx="2304" cy="1392"/>
                </a:xfrm>
              </p:grpSpPr>
              <p:sp>
                <p:nvSpPr>
                  <p:cNvPr id="22545" name="Text Box 77"/>
                  <p:cNvSpPr txBox="1">
                    <a:spLocks noChangeArrowheads="1"/>
                  </p:cNvSpPr>
                  <p:nvPr/>
                </p:nvSpPr>
                <p:spPr bwMode="auto">
                  <a:xfrm rot="-2145237">
                    <a:off x="3360" y="2832"/>
                    <a:ext cx="106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4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mutualism</a:t>
                    </a:r>
                  </a:p>
                </p:txBody>
              </p:sp>
              <p:grpSp>
                <p:nvGrpSpPr>
                  <p:cNvPr id="2254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176" y="3216"/>
                    <a:ext cx="912" cy="960"/>
                    <a:chOff x="4176" y="1824"/>
                    <a:chExt cx="912" cy="960"/>
                  </a:xfrm>
                </p:grpSpPr>
                <p:sp>
                  <p:nvSpPr>
                    <p:cNvPr id="22553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6" y="2544"/>
                      <a:ext cx="240" cy="2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Char char=""/>
                        <a:defRPr sz="27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"/>
                        <a:defRPr sz="22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buChar char="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54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8" y="1824"/>
                      <a:ext cx="240" cy="2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Char char=""/>
                        <a:defRPr sz="27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"/>
                        <a:defRPr sz="22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buChar char="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>
                        <a:latin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2555" name="AutoShape 86"/>
                    <p:cNvCxnSpPr>
                      <a:cxnSpLocks noChangeShapeType="1"/>
                      <a:stCxn id="22553" idx="0"/>
                      <a:endCxn id="22554" idx="2"/>
                    </p:cNvCxnSpPr>
                    <p:nvPr/>
                  </p:nvCxnSpPr>
                  <p:spPr bwMode="auto">
                    <a:xfrm rot="-5400000">
                      <a:off x="4272" y="1968"/>
                      <a:ext cx="592" cy="544"/>
                    </a:xfrm>
                    <a:prstGeom prst="curvedConnector2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254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3744" y="2784"/>
                    <a:ext cx="1152" cy="1152"/>
                    <a:chOff x="3744" y="1392"/>
                    <a:chExt cx="1152" cy="1152"/>
                  </a:xfrm>
                </p:grpSpPr>
                <p:sp>
                  <p:nvSpPr>
                    <p:cNvPr id="22550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2304"/>
                      <a:ext cx="240" cy="2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Char char=""/>
                        <a:defRPr sz="27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"/>
                        <a:defRPr sz="22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buChar char="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51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6" y="1392"/>
                      <a:ext cx="240" cy="2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Char char=""/>
                        <a:defRPr sz="27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"/>
                        <a:defRPr sz="22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buChar char="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>
                        <a:latin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2552" name="AutoShape 94"/>
                    <p:cNvCxnSpPr>
                      <a:cxnSpLocks noChangeShapeType="1"/>
                      <a:stCxn id="22550" idx="6"/>
                      <a:endCxn id="22551" idx="4"/>
                    </p:cNvCxnSpPr>
                    <p:nvPr/>
                  </p:nvCxnSpPr>
                  <p:spPr bwMode="auto">
                    <a:xfrm flipV="1">
                      <a:off x="3992" y="1640"/>
                      <a:ext cx="784" cy="784"/>
                    </a:xfrm>
                    <a:prstGeom prst="curvedConnector2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2548" name="Text Box 99"/>
                  <p:cNvSpPr txBox="1">
                    <a:spLocks noChangeArrowheads="1"/>
                  </p:cNvSpPr>
                  <p:nvPr/>
                </p:nvSpPr>
                <p:spPr bwMode="auto">
                  <a:xfrm rot="-2145237">
                    <a:off x="4600" y="3552"/>
                    <a:ext cx="106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4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mutualism</a:t>
                    </a:r>
                  </a:p>
                </p:txBody>
              </p:sp>
              <p:sp>
                <p:nvSpPr>
                  <p:cNvPr id="22549" name="Text Box 100"/>
                  <p:cNvSpPr txBox="1">
                    <a:spLocks noChangeArrowheads="1"/>
                  </p:cNvSpPr>
                  <p:nvPr/>
                </p:nvSpPr>
                <p:spPr bwMode="auto">
                  <a:xfrm rot="-2145237">
                    <a:off x="4504" y="2832"/>
                    <a:ext cx="106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anose="05020102010507070707" pitchFamily="18" charset="2"/>
                      <a:buChar char=""/>
                      <a:defRPr sz="27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"/>
                      <a:defRPr sz="22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8CADAE"/>
                      </a:buClr>
                      <a:buSzPct val="75000"/>
                      <a:buFont typeface="Wingdings 2" panose="05020102010507070707" pitchFamily="18" charset="2"/>
                      <a:buChar char=""/>
                      <a:defRPr sz="20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C7B70"/>
                      </a:buClr>
                      <a:buSzPct val="7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2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FB08C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4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predation</a:t>
                    </a:r>
                  </a:p>
                </p:txBody>
              </p:sp>
            </p:grpSp>
          </p:grpSp>
        </p:grpSp>
      </p:grpSp>
      <p:sp>
        <p:nvSpPr>
          <p:cNvPr id="22534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2535" name="Object 60"/>
          <p:cNvGraphicFramePr>
            <a:graphicFrameLocks noChangeAspect="1"/>
          </p:cNvGraphicFramePr>
          <p:nvPr/>
        </p:nvGraphicFramePr>
        <p:xfrm>
          <a:off x="5410200" y="1447800"/>
          <a:ext cx="2697163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5" imgW="1752600" imgH="1371600" progId="Equation.3">
                  <p:embed/>
                </p:oleObj>
              </mc:Choice>
              <mc:Fallback>
                <p:oleObj name="Equation" r:id="rId5" imgW="1752600" imgH="1371600" progId="Equation.3">
                  <p:embed/>
                  <p:pic>
                    <p:nvPicPr>
                      <p:cNvPr id="22535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47800"/>
                        <a:ext cx="2697163" cy="210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2537" name="Object 62"/>
          <p:cNvGraphicFramePr>
            <a:graphicFrameLocks noChangeAspect="1"/>
          </p:cNvGraphicFramePr>
          <p:nvPr/>
        </p:nvGraphicFramePr>
        <p:xfrm>
          <a:off x="5410200" y="3962400"/>
          <a:ext cx="2741613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7" imgW="1778000" imgH="1371600" progId="Equation.3">
                  <p:embed/>
                </p:oleObj>
              </mc:Choice>
              <mc:Fallback>
                <p:oleObj name="Equation" r:id="rId7" imgW="1778000" imgH="1371600" progId="Equation.3">
                  <p:embed/>
                  <p:pic>
                    <p:nvPicPr>
                      <p:cNvPr id="22537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741613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9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38153"/>
              </p:ext>
            </p:extLst>
          </p:nvPr>
        </p:nvGraphicFramePr>
        <p:xfrm>
          <a:off x="5486400" y="3679825"/>
          <a:ext cx="2741613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3" imgW="1778000" imgH="1371600" progId="Equation.3">
                  <p:embed/>
                </p:oleObj>
              </mc:Choice>
              <mc:Fallback>
                <p:oleObj name="Equation" r:id="rId3" imgW="1778000" imgH="1371600" progId="Equation.3">
                  <p:embed/>
                  <p:pic>
                    <p:nvPicPr>
                      <p:cNvPr id="2356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679825"/>
                        <a:ext cx="2741613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37"/>
          <p:cNvGraphicFramePr>
            <a:graphicFrameLocks noChangeAspect="1"/>
          </p:cNvGraphicFramePr>
          <p:nvPr/>
        </p:nvGraphicFramePr>
        <p:xfrm>
          <a:off x="5532438" y="1624013"/>
          <a:ext cx="2697162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Formel" r:id="rId5" imgW="1752480" imgH="1371600" progId="Equation.3">
                  <p:embed/>
                </p:oleObj>
              </mc:Choice>
              <mc:Fallback>
                <p:oleObj name="Formel" r:id="rId5" imgW="1752480" imgH="1371600" progId="Equation.3">
                  <p:embed/>
                  <p:pic>
                    <p:nvPicPr>
                      <p:cNvPr id="2355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1624013"/>
                        <a:ext cx="2697162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10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</a:rPr>
              <a:t>Oyster Reef Model</a:t>
            </a: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graphicFrame>
        <p:nvGraphicFramePr>
          <p:cNvPr id="23557" name="Object 2"/>
          <p:cNvGraphicFramePr>
            <a:graphicFrameLocks noChangeAspect="1"/>
          </p:cNvGraphicFramePr>
          <p:nvPr/>
        </p:nvGraphicFramePr>
        <p:xfrm>
          <a:off x="685800" y="1143000"/>
          <a:ext cx="4083050" cy="479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Drawing" r:id="rId7" imgW="6962760" imgH="7543800" progId="Presentations.Drawing.10">
                  <p:embed/>
                </p:oleObj>
              </mc:Choice>
              <mc:Fallback>
                <p:oleObj name="Drawing" r:id="rId7" imgW="6962760" imgH="7543800" progId="Presentations.Drawing.10">
                  <p:embed/>
                  <p:pic>
                    <p:nvPicPr>
                      <p:cNvPr id="235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4083050" cy="479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6172200" y="1752600"/>
            <a:ext cx="1981200" cy="3962400"/>
            <a:chOff x="3888" y="864"/>
            <a:chExt cx="1248" cy="2496"/>
          </a:xfrm>
        </p:grpSpPr>
        <p:sp>
          <p:nvSpPr>
            <p:cNvPr id="23587" name="Line 8"/>
            <p:cNvSpPr>
              <a:spLocks noChangeShapeType="1"/>
            </p:cNvSpPr>
            <p:nvPr/>
          </p:nvSpPr>
          <p:spPr bwMode="auto">
            <a:xfrm>
              <a:off x="3936" y="2160"/>
              <a:ext cx="1200" cy="1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88" name="Line 9"/>
            <p:cNvSpPr>
              <a:spLocks noChangeShapeType="1"/>
            </p:cNvSpPr>
            <p:nvPr/>
          </p:nvSpPr>
          <p:spPr bwMode="auto">
            <a:xfrm>
              <a:off x="3888" y="864"/>
              <a:ext cx="1200" cy="1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91200" y="1219200"/>
            <a:ext cx="2362200" cy="4267200"/>
            <a:chOff x="3456" y="528"/>
            <a:chExt cx="1488" cy="2688"/>
          </a:xfrm>
        </p:grpSpPr>
        <p:grpSp>
          <p:nvGrpSpPr>
            <p:cNvPr id="23575" name="Group 11"/>
            <p:cNvGrpSpPr>
              <a:grpSpLocks/>
            </p:cNvGrpSpPr>
            <p:nvPr/>
          </p:nvGrpSpPr>
          <p:grpSpPr bwMode="auto">
            <a:xfrm>
              <a:off x="3840" y="528"/>
              <a:ext cx="1104" cy="1344"/>
              <a:chOff x="3840" y="528"/>
              <a:chExt cx="1104" cy="1344"/>
            </a:xfrm>
          </p:grpSpPr>
          <p:grpSp>
            <p:nvGrpSpPr>
              <p:cNvPr id="23582" name="Group 12"/>
              <p:cNvGrpSpPr>
                <a:grpSpLocks/>
              </p:cNvGrpSpPr>
              <p:nvPr/>
            </p:nvGrpSpPr>
            <p:grpSpPr bwMode="auto">
              <a:xfrm>
                <a:off x="3840" y="960"/>
                <a:ext cx="864" cy="912"/>
                <a:chOff x="3840" y="960"/>
                <a:chExt cx="864" cy="912"/>
              </a:xfrm>
            </p:grpSpPr>
            <p:sp>
              <p:nvSpPr>
                <p:cNvPr id="23584" name="Oval 13"/>
                <p:cNvSpPr>
                  <a:spLocks noChangeArrowheads="1"/>
                </p:cNvSpPr>
                <p:nvPr/>
              </p:nvSpPr>
              <p:spPr bwMode="auto">
                <a:xfrm>
                  <a:off x="3840" y="1632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85" name="Oval 14"/>
                <p:cNvSpPr>
                  <a:spLocks noChangeArrowheads="1"/>
                </p:cNvSpPr>
                <p:nvPr/>
              </p:nvSpPr>
              <p:spPr bwMode="auto">
                <a:xfrm>
                  <a:off x="4464" y="960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3586" name="AutoShape 15"/>
                <p:cNvCxnSpPr>
                  <a:cxnSpLocks noChangeShapeType="1"/>
                  <a:stCxn id="23584" idx="0"/>
                  <a:endCxn id="23585" idx="2"/>
                </p:cNvCxnSpPr>
                <p:nvPr/>
              </p:nvCxnSpPr>
              <p:spPr bwMode="auto">
                <a:xfrm rot="-5400000">
                  <a:off x="3936" y="1104"/>
                  <a:ext cx="544" cy="496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3583" name="Text Box 16"/>
              <p:cNvSpPr txBox="1">
                <a:spLocks noChangeArrowheads="1"/>
              </p:cNvSpPr>
              <p:nvPr/>
            </p:nvSpPr>
            <p:spPr bwMode="auto">
              <a:xfrm rot="-2145237">
                <a:off x="3880" y="528"/>
                <a:ext cx="10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predation</a:t>
                </a:r>
              </a:p>
            </p:txBody>
          </p:sp>
        </p:grpSp>
        <p:grpSp>
          <p:nvGrpSpPr>
            <p:cNvPr id="23576" name="Group 17"/>
            <p:cNvGrpSpPr>
              <a:grpSpLocks/>
            </p:cNvGrpSpPr>
            <p:nvPr/>
          </p:nvGrpSpPr>
          <p:grpSpPr bwMode="auto">
            <a:xfrm>
              <a:off x="3456" y="2304"/>
              <a:ext cx="1248" cy="912"/>
              <a:chOff x="3456" y="2304"/>
              <a:chExt cx="1248" cy="912"/>
            </a:xfrm>
          </p:grpSpPr>
          <p:sp>
            <p:nvSpPr>
              <p:cNvPr id="23577" name="Text Box 18"/>
              <p:cNvSpPr txBox="1">
                <a:spLocks noChangeArrowheads="1"/>
              </p:cNvSpPr>
              <p:nvPr/>
            </p:nvSpPr>
            <p:spPr bwMode="auto">
              <a:xfrm rot="-2209436">
                <a:off x="3456" y="2304"/>
                <a:ext cx="10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mutualism</a:t>
                </a:r>
              </a:p>
            </p:txBody>
          </p:sp>
          <p:grpSp>
            <p:nvGrpSpPr>
              <p:cNvPr id="23578" name="Group 19"/>
              <p:cNvGrpSpPr>
                <a:grpSpLocks/>
              </p:cNvGrpSpPr>
              <p:nvPr/>
            </p:nvGrpSpPr>
            <p:grpSpPr bwMode="auto">
              <a:xfrm>
                <a:off x="3840" y="2304"/>
                <a:ext cx="864" cy="912"/>
                <a:chOff x="3840" y="960"/>
                <a:chExt cx="864" cy="912"/>
              </a:xfrm>
            </p:grpSpPr>
            <p:sp>
              <p:nvSpPr>
                <p:cNvPr id="23579" name="Oval 20"/>
                <p:cNvSpPr>
                  <a:spLocks noChangeArrowheads="1"/>
                </p:cNvSpPr>
                <p:nvPr/>
              </p:nvSpPr>
              <p:spPr bwMode="auto">
                <a:xfrm>
                  <a:off x="3840" y="1632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80" name="Oval 21"/>
                <p:cNvSpPr>
                  <a:spLocks noChangeArrowheads="1"/>
                </p:cNvSpPr>
                <p:nvPr/>
              </p:nvSpPr>
              <p:spPr bwMode="auto">
                <a:xfrm>
                  <a:off x="4464" y="960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3581" name="AutoShape 22"/>
                <p:cNvCxnSpPr>
                  <a:cxnSpLocks noChangeShapeType="1"/>
                  <a:stCxn id="23579" idx="0"/>
                  <a:endCxn id="23580" idx="2"/>
                </p:cNvCxnSpPr>
                <p:nvPr/>
              </p:nvCxnSpPr>
              <p:spPr bwMode="auto">
                <a:xfrm rot="16200000">
                  <a:off x="3936" y="1104"/>
                  <a:ext cx="544" cy="496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410326" y="1919065"/>
            <a:ext cx="3048000" cy="3962400"/>
            <a:chOff x="3840" y="960"/>
            <a:chExt cx="1920" cy="2496"/>
          </a:xfrm>
        </p:grpSpPr>
        <p:grpSp>
          <p:nvGrpSpPr>
            <p:cNvPr id="23563" name="Group 24"/>
            <p:cNvGrpSpPr>
              <a:grpSpLocks/>
            </p:cNvGrpSpPr>
            <p:nvPr/>
          </p:nvGrpSpPr>
          <p:grpSpPr bwMode="auto">
            <a:xfrm>
              <a:off x="3840" y="960"/>
              <a:ext cx="1824" cy="1152"/>
              <a:chOff x="3840" y="960"/>
              <a:chExt cx="1824" cy="1152"/>
            </a:xfrm>
          </p:grpSpPr>
          <p:grpSp>
            <p:nvGrpSpPr>
              <p:cNvPr id="23570" name="Group 25"/>
              <p:cNvGrpSpPr>
                <a:grpSpLocks/>
              </p:cNvGrpSpPr>
              <p:nvPr/>
            </p:nvGrpSpPr>
            <p:grpSpPr bwMode="auto">
              <a:xfrm>
                <a:off x="3840" y="960"/>
                <a:ext cx="1104" cy="1152"/>
                <a:chOff x="3840" y="960"/>
                <a:chExt cx="1104" cy="1152"/>
              </a:xfrm>
            </p:grpSpPr>
            <p:sp>
              <p:nvSpPr>
                <p:cNvPr id="23572" name="Oval 26"/>
                <p:cNvSpPr>
                  <a:spLocks noChangeArrowheads="1"/>
                </p:cNvSpPr>
                <p:nvPr/>
              </p:nvSpPr>
              <p:spPr bwMode="auto">
                <a:xfrm>
                  <a:off x="3840" y="1872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73" name="Oval 27"/>
                <p:cNvSpPr>
                  <a:spLocks noChangeArrowheads="1"/>
                </p:cNvSpPr>
                <p:nvPr/>
              </p:nvSpPr>
              <p:spPr bwMode="auto">
                <a:xfrm>
                  <a:off x="4704" y="960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3574" name="AutoShape 28"/>
                <p:cNvCxnSpPr>
                  <a:cxnSpLocks noChangeShapeType="1"/>
                  <a:stCxn id="23572" idx="6"/>
                  <a:endCxn id="23573" idx="5"/>
                </p:cNvCxnSpPr>
                <p:nvPr/>
              </p:nvCxnSpPr>
              <p:spPr bwMode="auto">
                <a:xfrm flipV="1">
                  <a:off x="4088" y="1173"/>
                  <a:ext cx="821" cy="819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3571" name="Text Box 29"/>
              <p:cNvSpPr txBox="1">
                <a:spLocks noChangeArrowheads="1"/>
              </p:cNvSpPr>
              <p:nvPr/>
            </p:nvSpPr>
            <p:spPr bwMode="auto">
              <a:xfrm rot="-2444823">
                <a:off x="4600" y="1344"/>
                <a:ext cx="10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predation</a:t>
                </a:r>
              </a:p>
            </p:txBody>
          </p:sp>
        </p:grpSp>
        <p:grpSp>
          <p:nvGrpSpPr>
            <p:cNvPr id="23564" name="Group 30"/>
            <p:cNvGrpSpPr>
              <a:grpSpLocks/>
            </p:cNvGrpSpPr>
            <p:nvPr/>
          </p:nvGrpSpPr>
          <p:grpSpPr bwMode="auto">
            <a:xfrm>
              <a:off x="3840" y="2304"/>
              <a:ext cx="1920" cy="1152"/>
              <a:chOff x="3840" y="2304"/>
              <a:chExt cx="1920" cy="1152"/>
            </a:xfrm>
          </p:grpSpPr>
          <p:sp>
            <p:nvSpPr>
              <p:cNvPr id="23565" name="Text Box 31"/>
              <p:cNvSpPr txBox="1">
                <a:spLocks noChangeArrowheads="1"/>
              </p:cNvSpPr>
              <p:nvPr/>
            </p:nvSpPr>
            <p:spPr bwMode="auto">
              <a:xfrm rot="-2257509">
                <a:off x="4654" y="2784"/>
                <a:ext cx="110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competition</a:t>
                </a:r>
              </a:p>
            </p:txBody>
          </p:sp>
          <p:grpSp>
            <p:nvGrpSpPr>
              <p:cNvPr id="23566" name="Group 32"/>
              <p:cNvGrpSpPr>
                <a:grpSpLocks/>
              </p:cNvGrpSpPr>
              <p:nvPr/>
            </p:nvGrpSpPr>
            <p:grpSpPr bwMode="auto">
              <a:xfrm>
                <a:off x="3840" y="2304"/>
                <a:ext cx="1104" cy="1152"/>
                <a:chOff x="3840" y="960"/>
                <a:chExt cx="1104" cy="1152"/>
              </a:xfrm>
            </p:grpSpPr>
            <p:sp>
              <p:nvSpPr>
                <p:cNvPr id="23567" name="Oval 33"/>
                <p:cNvSpPr>
                  <a:spLocks noChangeArrowheads="1"/>
                </p:cNvSpPr>
                <p:nvPr/>
              </p:nvSpPr>
              <p:spPr bwMode="auto">
                <a:xfrm>
                  <a:off x="3840" y="1872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68" name="Oval 34"/>
                <p:cNvSpPr>
                  <a:spLocks noChangeArrowheads="1"/>
                </p:cNvSpPr>
                <p:nvPr/>
              </p:nvSpPr>
              <p:spPr bwMode="auto">
                <a:xfrm>
                  <a:off x="4704" y="960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3569" name="AutoShape 35"/>
                <p:cNvCxnSpPr>
                  <a:cxnSpLocks noChangeShapeType="1"/>
                  <a:stCxn id="23567" idx="6"/>
                  <a:endCxn id="23568" idx="5"/>
                </p:cNvCxnSpPr>
                <p:nvPr/>
              </p:nvCxnSpPr>
              <p:spPr bwMode="auto">
                <a:xfrm flipV="1">
                  <a:off x="4088" y="1173"/>
                  <a:ext cx="821" cy="819"/>
                </a:xfrm>
                <a:prstGeom prst="curvedConnector2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23561" name="Text Box 36"/>
          <p:cNvSpPr txBox="1">
            <a:spLocks noChangeArrowheads="1"/>
          </p:cNvSpPr>
          <p:nvPr/>
        </p:nvSpPr>
        <p:spPr bwMode="auto">
          <a:xfrm rot="-1761689">
            <a:off x="762000" y="2971800"/>
            <a:ext cx="4883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Tahoma" panose="020B0604030504040204" pitchFamily="34" charset="0"/>
              </a:rPr>
              <a:t>Two relations “flipped”</a:t>
            </a:r>
          </a:p>
        </p:txBody>
      </p:sp>
    </p:spTree>
    <p:extLst>
      <p:ext uri="{BB962C8B-B14F-4D97-AF65-F5344CB8AC3E}">
        <p14:creationId xmlns:p14="http://schemas.microsoft.com/office/powerpoint/2010/main" val="18624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L</a:t>
            </a:r>
            <a:r>
              <a:rPr lang="en-US" sz="4000" dirty="0" smtClean="0"/>
              <a:t>6: </a:t>
            </a:r>
            <a:r>
              <a:rPr lang="en-US" dirty="0"/>
              <a:t>Ecosystems Balance Efficiency and </a:t>
            </a:r>
            <a:r>
              <a:rPr lang="en-US" dirty="0" smtClean="0"/>
              <a:t>Adaptability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046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78528" y="4587313"/>
            <a:ext cx="4904945" cy="1017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878528" y="3200649"/>
            <a:ext cx="4904945" cy="1257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878528" y="2107407"/>
            <a:ext cx="4877024" cy="9779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Information-based Ecological Network Analysis</a:t>
            </a:r>
            <a:br>
              <a:rPr lang="en-US" b="1" dirty="0" smtClean="0"/>
            </a:br>
            <a:r>
              <a:rPr lang="en-US" sz="2325" dirty="0"/>
              <a:t>Robustness as a trade-off between efficiency and diversity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06302" y="3062181"/>
            <a:ext cx="1158185" cy="972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93267" y="5604438"/>
            <a:ext cx="1971701" cy="286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22308" y="4617458"/>
                <a:ext cx="1235018" cy="42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𝐴𝑀𝐼</m:t>
                          </m:r>
                        </m:num>
                        <m:den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𝐴𝑀𝐼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8" y="4617458"/>
                <a:ext cx="1235018" cy="425373"/>
              </a:xfrm>
              <a:prstGeom prst="rect">
                <a:avLst/>
              </a:prstGeom>
              <a:blipFill>
                <a:blip r:embed="rId4"/>
                <a:stretch>
                  <a:fillRect l="-1478" t="-1429"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 rot="5400000">
            <a:off x="-849362" y="4417862"/>
            <a:ext cx="2373153" cy="286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5707" y="3277582"/>
                <a:ext cx="2318392" cy="540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𝐴𝑀𝐼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..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..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707" y="3277582"/>
                <a:ext cx="2318392" cy="540854"/>
              </a:xfrm>
              <a:prstGeom prst="rect">
                <a:avLst/>
              </a:prstGeom>
              <a:blipFill>
                <a:blip r:embed="rId5"/>
                <a:stretch>
                  <a:fillRect l="-1316" t="-139773" r="-1316" b="-19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9"/>
          <p:cNvSpPr txBox="1"/>
          <p:nvPr/>
        </p:nvSpPr>
        <p:spPr>
          <a:xfrm>
            <a:off x="5105114" y="3428352"/>
            <a:ext cx="10370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50871" y="3828990"/>
                <a:ext cx="2182521" cy="56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..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871" y="3828990"/>
                <a:ext cx="2182521" cy="5648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9"/>
          <p:cNvSpPr txBox="1"/>
          <p:nvPr/>
        </p:nvSpPr>
        <p:spPr>
          <a:xfrm>
            <a:off x="4081836" y="2432710"/>
            <a:ext cx="2060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system capacity</a:t>
            </a:r>
            <a:endParaRPr lang="en-GB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98664" y="2161429"/>
                <a:ext cx="1992084" cy="540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..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..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64" y="2161429"/>
                <a:ext cx="1992084" cy="540854"/>
              </a:xfrm>
              <a:prstGeom prst="rect">
                <a:avLst/>
              </a:prstGeom>
              <a:blipFill>
                <a:blip r:embed="rId7"/>
                <a:stretch>
                  <a:fillRect l="-1529" t="-139773" r="-8257" b="-19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9"/>
          <p:cNvSpPr txBox="1"/>
          <p:nvPr/>
        </p:nvSpPr>
        <p:spPr>
          <a:xfrm>
            <a:off x="4219039" y="4719417"/>
            <a:ext cx="19231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</a:t>
            </a:r>
            <a:r>
              <a:rPr lang="de-AT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AT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endParaRPr lang="en-GB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feld 9"/>
          <p:cNvSpPr txBox="1"/>
          <p:nvPr/>
        </p:nvSpPr>
        <p:spPr>
          <a:xfrm>
            <a:off x="5228363" y="3900926"/>
            <a:ext cx="913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  <a:endParaRPr lang="en-GB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feld 9"/>
          <p:cNvSpPr txBox="1"/>
          <p:nvPr/>
        </p:nvSpPr>
        <p:spPr>
          <a:xfrm>
            <a:off x="4850694" y="5161927"/>
            <a:ext cx="1291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Robustness</a:t>
            </a:r>
            <a:endParaRPr lang="en-GB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22308" y="5234498"/>
                <a:ext cx="104028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8" y="5234498"/>
                <a:ext cx="1040285" cy="207749"/>
              </a:xfrm>
              <a:prstGeom prst="rect">
                <a:avLst/>
              </a:prstGeom>
              <a:blipFill>
                <a:blip r:embed="rId8"/>
                <a:stretch>
                  <a:fillRect l="-3509"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04567" y="2715160"/>
                <a:ext cx="112742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𝐴𝑀𝐼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67" y="2715160"/>
                <a:ext cx="1127425" cy="300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0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9" grpId="0" animBg="1"/>
      <p:bldP spid="10" grpId="0" animBg="1"/>
      <p:bldP spid="11" grpId="0"/>
      <p:bldP spid="12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example networks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92" y="2290074"/>
            <a:ext cx="4594541" cy="30547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02" y="3007400"/>
            <a:ext cx="1893998" cy="16370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98" y="3081305"/>
            <a:ext cx="1935485" cy="148921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-445951" y="2664059"/>
            <a:ext cx="2767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Fully connected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06694" y="2593829"/>
            <a:ext cx="31434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Minimally connected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1361315" y="3674865"/>
            <a:ext cx="16427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Robustness = -a </a:t>
            </a:r>
            <a:r>
              <a:rPr lang="en-US" sz="1350" i="1" dirty="0"/>
              <a:t>ln</a:t>
            </a:r>
            <a:r>
              <a:rPr lang="en-US" sz="1350" dirty="0"/>
              <a:t>(a)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876457" y="5344855"/>
            <a:ext cx="15281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Degree of order (a)</a:t>
            </a:r>
          </a:p>
        </p:txBody>
      </p:sp>
      <p:sp>
        <p:nvSpPr>
          <p:cNvPr id="14" name="Ellipse 13"/>
          <p:cNvSpPr/>
          <p:nvPr/>
        </p:nvSpPr>
        <p:spPr>
          <a:xfrm>
            <a:off x="2613259" y="4976690"/>
            <a:ext cx="194076" cy="190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Ellipse 14"/>
          <p:cNvSpPr/>
          <p:nvPr/>
        </p:nvSpPr>
        <p:spPr>
          <a:xfrm>
            <a:off x="6635171" y="4995853"/>
            <a:ext cx="194076" cy="1902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205351" y="4878286"/>
                <a:ext cx="1505412" cy="4253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35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de-AT" sz="135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𝐴𝑀𝐼</m:t>
                          </m:r>
                        </m:num>
                        <m:den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𝐴𝑀𝐼</m:t>
                          </m:r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AT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AT" sz="13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de-AT" sz="135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AT" sz="135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1" y="4878286"/>
                <a:ext cx="1505412" cy="425373"/>
              </a:xfrm>
              <a:prstGeom prst="rect">
                <a:avLst/>
              </a:prstGeom>
              <a:blipFill>
                <a:blip r:embed="rId5"/>
                <a:stretch>
                  <a:fillRect l="-1619" t="-1429" r="-2429"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240618" y="4859123"/>
                <a:ext cx="1466940" cy="42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35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de-AT" sz="135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𝐴𝑀𝐼</m:t>
                          </m:r>
                        </m:num>
                        <m:den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𝐴𝑀𝐼</m:t>
                          </m:r>
                          <m:r>
                            <a:rPr lang="de-AT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AT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AT" sz="13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de-AT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35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350" b="1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618" y="4859123"/>
                <a:ext cx="1466940" cy="425373"/>
              </a:xfrm>
              <a:prstGeom prst="rect">
                <a:avLst/>
              </a:prstGeom>
              <a:blipFill>
                <a:blip r:embed="rId6"/>
                <a:stretch>
                  <a:fillRect l="-1667" t="-1429" r="-2500"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  <p:bldP spid="16" grpId="0" animBg="1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096000" cy="4572000"/>
          </a:xfrm>
          <a:prstGeom prst="rect">
            <a:avLst/>
          </a:prstGeom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1080875" y="331788"/>
            <a:ext cx="7896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Robustness combines both efficiency and redundancy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8147" y="4601290"/>
            <a:ext cx="100489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Greater</a:t>
            </a:r>
          </a:p>
          <a:p>
            <a:r>
              <a:rPr lang="en-US" sz="1600" dirty="0"/>
              <a:t>efficiency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3768" y="4576465"/>
            <a:ext cx="12554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Greater</a:t>
            </a:r>
          </a:p>
          <a:p>
            <a:r>
              <a:rPr lang="en-US" sz="1600" dirty="0"/>
              <a:t>redundancy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24400" y="486916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133603" y="2753380"/>
            <a:ext cx="5029197" cy="1253192"/>
            <a:chOff x="2133603" y="2753380"/>
            <a:chExt cx="5029197" cy="1253192"/>
          </a:xfrm>
        </p:grpSpPr>
        <p:sp>
          <p:nvSpPr>
            <p:cNvPr id="10" name="TextBox 9"/>
            <p:cNvSpPr txBox="1"/>
            <p:nvPr/>
          </p:nvSpPr>
          <p:spPr>
            <a:xfrm>
              <a:off x="2362200" y="3052465"/>
              <a:ext cx="9685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Toward</a:t>
              </a:r>
            </a:p>
            <a:p>
              <a:r>
                <a:rPr lang="en-US" sz="1400" dirty="0"/>
                <a:t> stagnation</a:t>
              </a:r>
            </a:p>
            <a:p>
              <a:r>
                <a:rPr lang="en-US" sz="1400" dirty="0"/>
                <a:t>(too little </a:t>
              </a:r>
            </a:p>
            <a:p>
              <a:r>
                <a:rPr lang="en-US" sz="1400" dirty="0"/>
                <a:t>efficiency)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3528" y="2753380"/>
              <a:ext cx="17892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Toward brittleness</a:t>
              </a:r>
            </a:p>
            <a:p>
              <a:r>
                <a:rPr lang="en-US" sz="1400" dirty="0"/>
                <a:t>(too little redundancy)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5638800" y="3433465"/>
              <a:ext cx="457200" cy="304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940870" y="3012134"/>
              <a:ext cx="614063" cy="22859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rot="10800000">
            <a:off x="2051721" y="486916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443334" y="1296194"/>
            <a:ext cx="6252866" cy="4499471"/>
            <a:chOff x="1290934" y="2058194"/>
            <a:chExt cx="6252866" cy="4499471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-190500" y="4076700"/>
              <a:ext cx="403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28800" y="6094411"/>
              <a:ext cx="571500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6200000">
              <a:off x="728120" y="4144214"/>
              <a:ext cx="1587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Robustness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76600" y="6096000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Degree of order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29269" y="1143000"/>
            <a:ext cx="2828531" cy="4191794"/>
            <a:chOff x="2429269" y="1143000"/>
            <a:chExt cx="2828531" cy="4191794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2057400" y="3733800"/>
              <a:ext cx="3200400" cy="1588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791487" y="2302133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Optimal balance</a:t>
              </a:r>
              <a:endParaRPr lang="en-US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429269" y="1143000"/>
              <a:ext cx="2828531" cy="1147465"/>
              <a:chOff x="2429269" y="1900535"/>
              <a:chExt cx="2828531" cy="114746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2514203" y="2666603"/>
                <a:ext cx="76200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2429269" y="1900535"/>
                <a:ext cx="28285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“Window of Vitality”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rot="5400000">
                <a:off x="4190603" y="2666603"/>
                <a:ext cx="76200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3124200" y="1600200"/>
            <a:ext cx="5867400" cy="954107"/>
            <a:chOff x="3124200" y="1600200"/>
            <a:chExt cx="5867400" cy="954107"/>
          </a:xfrm>
        </p:grpSpPr>
        <p:grpSp>
          <p:nvGrpSpPr>
            <p:cNvPr id="58" name="Group 57"/>
            <p:cNvGrpSpPr/>
            <p:nvPr/>
          </p:nvGrpSpPr>
          <p:grpSpPr>
            <a:xfrm>
              <a:off x="3124200" y="1752600"/>
              <a:ext cx="1219200" cy="228600"/>
              <a:chOff x="3124200" y="1752600"/>
              <a:chExt cx="1219200" cy="2286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124200" y="1905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76600" y="1828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05200" y="1752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733800" y="1752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962400" y="1828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267200" y="1905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886200" y="1752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352800" y="1752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14800" y="1828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804248" y="1600200"/>
              <a:ext cx="2187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Data from ecosystems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34889" y="6412468"/>
            <a:ext cx="330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Ulanowicz</a:t>
            </a:r>
            <a:r>
              <a:rPr lang="en-US" sz="1800" dirty="0"/>
              <a:t> 2009 A Third Window</a:t>
            </a:r>
          </a:p>
        </p:txBody>
      </p:sp>
    </p:spTree>
    <p:extLst>
      <p:ext uri="{BB962C8B-B14F-4D97-AF65-F5344CB8AC3E}">
        <p14:creationId xmlns:p14="http://schemas.microsoft.com/office/powerpoint/2010/main" val="7853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L7: </a:t>
            </a:r>
            <a:r>
              <a:rPr lang="en-US" sz="3600" dirty="0"/>
              <a:t>A </a:t>
            </a:r>
            <a:r>
              <a:rPr lang="en-US" sz="3600" dirty="0" err="1"/>
              <a:t>Hyperset</a:t>
            </a:r>
            <a:r>
              <a:rPr lang="en-US" sz="3600" dirty="0"/>
              <a:t> Formalism of Life Prohibits Fragmentation of Life </a:t>
            </a:r>
            <a:r>
              <a:rPr lang="en-US" sz="3600" dirty="0" smtClean="0"/>
              <a:t>from </a:t>
            </a:r>
            <a:r>
              <a:rPr lang="cs-CZ" sz="3600" dirty="0" smtClean="0"/>
              <a:t>Environment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510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1447800"/>
            <a:ext cx="4953000" cy="17526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explicitly and formally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prohibits fragmentation of life from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Recursive nature of nature</a:t>
            </a:r>
            <a:endParaRPr lang="en-US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1" y="6443247"/>
            <a:ext cx="4952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Fiscus D, Fath BD, Goerner S. 2012</a:t>
            </a:r>
            <a:r>
              <a:rPr lang="en-US" sz="1400" dirty="0" smtClean="0"/>
              <a:t>. E:CO </a:t>
            </a:r>
            <a:r>
              <a:rPr lang="en-US" sz="1400" dirty="0"/>
              <a:t>14(3), 44–88.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38199" y="5181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09728" indent="0" eaLnBrk="1" hangingPunct="1">
              <a:buFont typeface="Wingdings" pitchFamily="2" charset="2"/>
              <a:buNone/>
            </a:pP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life–environment = </a:t>
            </a:r>
          </a:p>
          <a:p>
            <a:pPr marL="109728" indent="0" eaLnBrk="1" hangingPunct="1">
              <a:buFont typeface="Wingdings" pitchFamily="2" charset="2"/>
              <a:buNone/>
            </a:pP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{environment{ecosystems{organisms{environment}}}}</a:t>
            </a:r>
          </a:p>
          <a:p>
            <a:pPr eaLnBrk="1" hangingPunct="1"/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1" y="1612485"/>
            <a:ext cx="3962400" cy="3227168"/>
            <a:chOff x="228600" y="1905000"/>
            <a:chExt cx="3962400" cy="3227168"/>
          </a:xfrm>
        </p:grpSpPr>
        <p:sp>
          <p:nvSpPr>
            <p:cNvPr id="4" name="Rectangle 3"/>
            <p:cNvSpPr/>
            <p:nvPr/>
          </p:nvSpPr>
          <p:spPr>
            <a:xfrm>
              <a:off x="228600" y="1905000"/>
              <a:ext cx="3962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Bounty of the Commons</a:t>
              </a:r>
            </a:p>
            <a:p>
              <a:r>
                <a:rPr lang="en-US" dirty="0"/>
                <a:t>Humans win, environment improves</a:t>
              </a:r>
            </a:p>
          </p:txBody>
        </p:sp>
        <p:pic>
          <p:nvPicPr>
            <p:cNvPr id="9" name="Picture 8" descr="earth 0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" t="2510" r="2319" b="2510"/>
            <a:stretch>
              <a:fillRect/>
            </a:stretch>
          </p:blipFill>
          <p:spPr bwMode="auto">
            <a:xfrm>
              <a:off x="967346" y="3276600"/>
              <a:ext cx="1852054" cy="185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davinci-man-sep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9"/>
            <a:stretch>
              <a:fillRect/>
            </a:stretch>
          </p:blipFill>
          <p:spPr bwMode="auto">
            <a:xfrm>
              <a:off x="1239431" y="3735653"/>
              <a:ext cx="653941" cy="67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Up Arrow 10"/>
            <p:cNvSpPr/>
            <p:nvPr/>
          </p:nvSpPr>
          <p:spPr>
            <a:xfrm flipH="1">
              <a:off x="1859278" y="2667000"/>
              <a:ext cx="121920" cy="457200"/>
            </a:xfrm>
            <a:prstGeom prst="upArrow">
              <a:avLst/>
            </a:prstGeom>
            <a:ln w="2540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58974"/>
          <a:stretch/>
        </p:blipFill>
        <p:spPr>
          <a:xfrm>
            <a:off x="6019412" y="3139406"/>
            <a:ext cx="2438658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six principles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insight and tools can give new understanding and contribute to a new holistic, interconnected, reflective science</a:t>
            </a:r>
          </a:p>
          <a:p>
            <a:endParaRPr lang="en-US" dirty="0"/>
          </a:p>
          <a:p>
            <a:r>
              <a:rPr lang="en-US" dirty="0" smtClean="0"/>
              <a:t>“With </a:t>
            </a:r>
            <a:r>
              <a:rPr lang="en-US" dirty="0"/>
              <a:t>an eco-mind, we move from </a:t>
            </a:r>
            <a:r>
              <a:rPr lang="en-US" dirty="0" smtClean="0"/>
              <a:t>‘fixing something’ </a:t>
            </a:r>
            <a:r>
              <a:rPr lang="en-US" dirty="0"/>
              <a:t>outside ourselves to </a:t>
            </a:r>
            <a:r>
              <a:rPr lang="en-US" dirty="0" smtClean="0"/>
              <a:t>realigning our </a:t>
            </a:r>
            <a:r>
              <a:rPr lang="en-US" dirty="0"/>
              <a:t>relationships within our ecological home</a:t>
            </a:r>
            <a:r>
              <a:rPr lang="en-US" dirty="0" smtClean="0"/>
              <a:t>.” (</a:t>
            </a:r>
            <a:r>
              <a:rPr lang="en-US" dirty="0" err="1" smtClean="0"/>
              <a:t>Lappe</a:t>
            </a:r>
            <a:r>
              <a:rPr lang="en-US" dirty="0" smtClean="0"/>
              <a:t> 2011, p</a:t>
            </a:r>
            <a:r>
              <a:rPr lang="en-US" dirty="0"/>
              <a:t>. 16)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2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could a plant exist </a:t>
            </a:r>
            <a:r>
              <a:rPr lang="en-US" dirty="0"/>
              <a:t>alone </a:t>
            </a:r>
            <a:r>
              <a:rPr lang="en-US" dirty="0" smtClean="0"/>
              <a:t>with </a:t>
            </a:r>
            <a:r>
              <a:rPr lang="en-US" dirty="0"/>
              <a:t>a “very slow </a:t>
            </a:r>
            <a:r>
              <a:rPr lang="en-US" dirty="0" smtClean="0"/>
              <a:t>working </a:t>
            </a:r>
            <a:r>
              <a:rPr lang="cs-CZ" dirty="0" smtClean="0"/>
              <a:t>cycle”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all organisms incorporated chloroplast cells?  Is it sufficient?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2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analytictech.com/networks/pit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3"/>
            <a:ext cx="8610600" cy="69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How can the </a:t>
            </a:r>
            <a:r>
              <a:rPr lang="en-US" dirty="0" err="1" smtClean="0"/>
              <a:t>hyperset</a:t>
            </a:r>
            <a:r>
              <a:rPr lang="en-US" dirty="0" smtClean="0"/>
              <a:t> formulation help us think like an ecosystem?  </a:t>
            </a:r>
          </a:p>
          <a:p>
            <a:pPr lvl="1"/>
            <a:r>
              <a:rPr lang="en-US" dirty="0" smtClean="0"/>
              <a:t>Practical implementations of it?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3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-personal.umich.edu/~mejn/networks/contag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64051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88925" y="6213475"/>
            <a:ext cx="299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400"/>
              <a:t>Communicable disease</a:t>
            </a:r>
          </a:p>
        </p:txBody>
      </p:sp>
    </p:spTree>
    <p:extLst>
      <p:ext uri="{BB962C8B-B14F-4D97-AF65-F5344CB8AC3E}">
        <p14:creationId xmlns:p14="http://schemas.microsoft.com/office/powerpoint/2010/main" val="692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orgnet.com/19hijackers_nolabe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2400" dirty="0"/>
              <a:t>Terrorism network</a:t>
            </a:r>
          </a:p>
        </p:txBody>
      </p:sp>
    </p:spTree>
    <p:extLst>
      <p:ext uri="{BB962C8B-B14F-4D97-AF65-F5344CB8AC3E}">
        <p14:creationId xmlns:p14="http://schemas.microsoft.com/office/powerpoint/2010/main" val="33242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0963" y="2782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66563" name="Picture 3" descr="http://www-personal.umich.edu/~mejn/networks/scho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25463"/>
            <a:ext cx="7783512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8925" y="6213475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400"/>
              <a:t>High School Friendship</a:t>
            </a:r>
          </a:p>
        </p:txBody>
      </p:sp>
    </p:spTree>
    <p:extLst>
      <p:ext uri="{BB962C8B-B14F-4D97-AF65-F5344CB8AC3E}">
        <p14:creationId xmlns:p14="http://schemas.microsoft.com/office/powerpoint/2010/main" val="9821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2157</Words>
  <Application>Microsoft Office PowerPoint</Application>
  <PresentationFormat>On-screen Show (4:3)</PresentationFormat>
  <Paragraphs>458</Paragraphs>
  <Slides>60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Arial</vt:lpstr>
      <vt:lpstr>Arial Black</vt:lpstr>
      <vt:lpstr>Calibri</vt:lpstr>
      <vt:lpstr>Cambria Math</vt:lpstr>
      <vt:lpstr>Tahoma</vt:lpstr>
      <vt:lpstr>Times New Roman</vt:lpstr>
      <vt:lpstr>Wingdings</vt:lpstr>
      <vt:lpstr>Wingdings 2</vt:lpstr>
      <vt:lpstr>Office Theme</vt:lpstr>
      <vt:lpstr>Equation</vt:lpstr>
      <vt:lpstr>Ecuación</vt:lpstr>
      <vt:lpstr>Drawing</vt:lpstr>
      <vt:lpstr>Formel</vt:lpstr>
      <vt:lpstr>Corel Presentations 10 Drawing</vt:lpstr>
      <vt:lpstr>Foundations for Sustainability</vt:lpstr>
      <vt:lpstr>Chapter 6: Life science lessons from ecological networks and systems ecology</vt:lpstr>
      <vt:lpstr>Ecological Network Analysis provides holistic tools</vt:lpstr>
      <vt:lpstr>Knowing what we know</vt:lpstr>
      <vt:lpstr>Network Primer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Propagation of network indirect effects</vt:lpstr>
      <vt:lpstr>L1: Coupled Complementary Life has Discrete and Sustained Aspects</vt:lpstr>
      <vt:lpstr>PowerPoint Presentation</vt:lpstr>
      <vt:lpstr>PowerPoint Presentation</vt:lpstr>
      <vt:lpstr>Life and environment are best understood and modeled as unified as a single “life–environment” system.</vt:lpstr>
      <vt:lpstr>PowerPoint Presentation</vt:lpstr>
      <vt:lpstr>L2: Complementarity of Ecological Goal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L3: Dominance of Indirect Effects</vt:lpstr>
      <vt:lpstr>Measuring indirect flows</vt:lpstr>
      <vt:lpstr>PowerPoint Presentation</vt:lpstr>
      <vt:lpstr>PowerPoint Presentation</vt:lpstr>
      <vt:lpstr>L4: All Life is Physically and Relationally Connected</vt:lpstr>
      <vt:lpstr>Utility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L5: Mutualism is Common and Crucial</vt:lpstr>
      <vt:lpstr>PowerPoint Presentation</vt:lpstr>
      <vt:lpstr>PowerPoint Presentation</vt:lpstr>
      <vt:lpstr>PowerPoint Presentation</vt:lpstr>
      <vt:lpstr>PowerPoint Presentation</vt:lpstr>
      <vt:lpstr>L6: Ecosystems Balance Efficiency and Adaptability</vt:lpstr>
      <vt:lpstr>Information-based Ecological Network Analysis Robustness as a trade-off between efficiency and diversity</vt:lpstr>
      <vt:lpstr>Two example networks</vt:lpstr>
      <vt:lpstr>PowerPoint Presentation</vt:lpstr>
      <vt:lpstr>L7: A Hyperset Formalism of Life Prohibits Fragmentation of Life from Environment</vt:lpstr>
      <vt:lpstr>Recursive nature of nature</vt:lpstr>
      <vt:lpstr>Summary of the six principles</vt:lpstr>
      <vt:lpstr>Discussion questions</vt:lpstr>
      <vt:lpstr>Discussion questions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Brian D. Fath</cp:lastModifiedBy>
  <cp:revision>131</cp:revision>
  <dcterms:created xsi:type="dcterms:W3CDTF">2014-02-10T17:03:30Z</dcterms:created>
  <dcterms:modified xsi:type="dcterms:W3CDTF">2019-11-26T06:46:20Z</dcterms:modified>
</cp:coreProperties>
</file>