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84" r:id="rId2"/>
    <p:sldId id="262" r:id="rId3"/>
    <p:sldId id="269" r:id="rId4"/>
    <p:sldId id="258" r:id="rId5"/>
    <p:sldId id="270" r:id="rId6"/>
    <p:sldId id="259" r:id="rId7"/>
    <p:sldId id="260" r:id="rId8"/>
    <p:sldId id="265" r:id="rId9"/>
    <p:sldId id="271" r:id="rId10"/>
    <p:sldId id="266" r:id="rId11"/>
    <p:sldId id="276" r:id="rId12"/>
    <p:sldId id="277" r:id="rId13"/>
    <p:sldId id="281" r:id="rId14"/>
    <p:sldId id="267" r:id="rId15"/>
    <p:sldId id="261" r:id="rId16"/>
    <p:sldId id="273" r:id="rId17"/>
    <p:sldId id="274" r:id="rId18"/>
    <p:sldId id="282" r:id="rId19"/>
    <p:sldId id="28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E3B32D3-6732-414B-9F97-FDF772BEBF66}">
          <p14:sldIdLst>
            <p14:sldId id="284"/>
            <p14:sldId id="262"/>
            <p14:sldId id="269"/>
            <p14:sldId id="258"/>
            <p14:sldId id="270"/>
            <p14:sldId id="259"/>
            <p14:sldId id="260"/>
            <p14:sldId id="265"/>
            <p14:sldId id="271"/>
            <p14:sldId id="266"/>
            <p14:sldId id="276"/>
            <p14:sldId id="277"/>
            <p14:sldId id="281"/>
            <p14:sldId id="267"/>
            <p14:sldId id="261"/>
            <p14:sldId id="273"/>
            <p14:sldId id="274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3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28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4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08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4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53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08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3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3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14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1C93-EF27-4663-A8D7-F8A921D39F62}" type="datetimeFigureOut">
              <a:rPr lang="cs-CZ" smtClean="0"/>
              <a:pPr/>
              <a:t>02.12.2019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AC44-AA3E-44B6-8634-79ABDE8A2E5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nadpis 2"/>
          <p:cNvSpPr>
            <a:spLocks noGrp="1"/>
          </p:cNvSpPr>
          <p:nvPr>
            <p:ph type="subTitle" idx="1"/>
          </p:nvPr>
        </p:nvSpPr>
        <p:spPr>
          <a:xfrm>
            <a:off x="1331913" y="4437063"/>
            <a:ext cx="6400800" cy="1871662"/>
          </a:xfrm>
        </p:spPr>
        <p:txBody>
          <a:bodyPr/>
          <a:lstStyle/>
          <a:p>
            <a:pPr algn="l" eaLnBrk="1" hangingPunct="1"/>
            <a:r>
              <a:rPr lang="en-US" altLang="cs-CZ" dirty="0" smtClean="0">
                <a:solidFill>
                  <a:schemeClr val="tx1"/>
                </a:solidFill>
                <a:cs typeface="Arial" panose="020B0604020202020204" pitchFamily="34" charset="0"/>
              </a:rPr>
              <a:t>Mgr. Eva Taterová, M.A., Ph.D.</a:t>
            </a:r>
          </a:p>
          <a:p>
            <a:pPr algn="l" eaLnBrk="1" hangingPunct="1"/>
            <a:r>
              <a:rPr lang="en-US" altLang="cs-CZ" i="1" dirty="0" smtClean="0">
                <a:solidFill>
                  <a:schemeClr val="tx1"/>
                </a:solidFill>
                <a:cs typeface="Arial" panose="020B0604020202020204" pitchFamily="34" charset="0"/>
              </a:rPr>
              <a:t>Politics and Society in the Middle East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6148" name="Nadpis 1"/>
          <p:cNvSpPr>
            <a:spLocks noGrp="1"/>
          </p:cNvSpPr>
          <p:nvPr>
            <p:ph type="ctrTitle"/>
          </p:nvPr>
        </p:nvSpPr>
        <p:spPr>
          <a:xfrm>
            <a:off x="417513" y="-315416"/>
            <a:ext cx="82296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b="1" cap="all" dirty="0" smtClean="0">
                <a:solidFill>
                  <a:schemeClr val="tx1"/>
                </a:solidFill>
              </a:rPr>
              <a:t>EU AND </a:t>
            </a:r>
            <a:r>
              <a:rPr altLang="cs-CZ" sz="4400" b="1" cap="all" dirty="0" smtClean="0">
                <a:solidFill>
                  <a:schemeClr val="tx1"/>
                </a:solidFill>
              </a:rPr>
              <a:t>the </a:t>
            </a:r>
            <a:r>
              <a:rPr altLang="cs-CZ" sz="4400" b="1" cap="all" dirty="0">
                <a:solidFill>
                  <a:schemeClr val="tx1"/>
                </a:solidFill>
              </a:rPr>
              <a:t>Middle East</a:t>
            </a:r>
            <a:endParaRPr lang="cs-CZ" altLang="cs-CZ" sz="4400" b="1" cap="all" dirty="0" smtClean="0">
              <a:solidFill>
                <a:schemeClr val="tx1"/>
              </a:solidFill>
            </a:endParaRPr>
          </a:p>
        </p:txBody>
      </p:sp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59" y="1289445"/>
            <a:ext cx="2376264" cy="247131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08" y="1322251"/>
            <a:ext cx="3282992" cy="21787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562" y="1331947"/>
            <a:ext cx="3503446" cy="21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UNION FOR MEDITERRANEAN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800" dirty="0" err="1" smtClean="0"/>
              <a:t>Follows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former</a:t>
            </a:r>
            <a:r>
              <a:rPr lang="cs-CZ" sz="2800" dirty="0" smtClean="0"/>
              <a:t> Barcelona </a:t>
            </a:r>
            <a:r>
              <a:rPr lang="cs-CZ" sz="2800" dirty="0" err="1" smtClean="0"/>
              <a:t>Process</a:t>
            </a:r>
            <a:r>
              <a:rPr lang="cs-CZ" sz="2800" dirty="0" smtClean="0"/>
              <a:t> </a:t>
            </a:r>
            <a:r>
              <a:rPr lang="cs-CZ" sz="2800" dirty="0" err="1" smtClean="0"/>
              <a:t>established</a:t>
            </a:r>
            <a:r>
              <a:rPr lang="cs-CZ" sz="2800" dirty="0" smtClean="0"/>
              <a:t> in </a:t>
            </a:r>
            <a:r>
              <a:rPr lang="cs-CZ" sz="2800" dirty="0" smtClean="0"/>
              <a:t>1995.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created</a:t>
            </a:r>
            <a:r>
              <a:rPr lang="cs-CZ" sz="2800" dirty="0" smtClean="0"/>
              <a:t> in 2008, idea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smtClean="0"/>
              <a:t>Nicolas Sarkozy –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first</a:t>
            </a:r>
            <a:r>
              <a:rPr lang="cs-CZ" sz="2800" dirty="0" smtClean="0"/>
              <a:t> </a:t>
            </a:r>
            <a:r>
              <a:rPr lang="cs-CZ" sz="2800" dirty="0" err="1" smtClean="0"/>
              <a:t>it</a:t>
            </a:r>
            <a:r>
              <a:rPr lang="cs-CZ" sz="2800" dirty="0" smtClean="0"/>
              <a:t> </a:t>
            </a:r>
            <a:r>
              <a:rPr lang="cs-CZ" sz="2800" dirty="0" err="1" smtClean="0"/>
              <a:t>should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been</a:t>
            </a:r>
            <a:r>
              <a:rPr lang="cs-CZ" sz="2800" dirty="0" smtClean="0"/>
              <a:t> a much </a:t>
            </a:r>
            <a:r>
              <a:rPr lang="cs-CZ" sz="2800" dirty="0" err="1" smtClean="0"/>
              <a:t>closer</a:t>
            </a:r>
            <a:r>
              <a:rPr lang="cs-CZ" sz="2800" dirty="0" smtClean="0"/>
              <a:t> union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states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Turkey</a:t>
            </a:r>
            <a:r>
              <a:rPr lang="cs-CZ" sz="2800" dirty="0" smtClean="0"/>
              <a:t> </a:t>
            </a:r>
            <a:r>
              <a:rPr lang="cs-CZ" sz="2800" dirty="0" err="1" smtClean="0"/>
              <a:t>opposed</a:t>
            </a:r>
            <a:r>
              <a:rPr lang="cs-CZ" sz="2800" dirty="0" smtClean="0"/>
              <a:t> – no </a:t>
            </a:r>
            <a:r>
              <a:rPr lang="cs-CZ" sz="2800" dirty="0" err="1" smtClean="0"/>
              <a:t>alternative</a:t>
            </a:r>
            <a:r>
              <a:rPr lang="cs-CZ" sz="2800" dirty="0" smtClean="0"/>
              <a:t> to EU </a:t>
            </a:r>
            <a:r>
              <a:rPr lang="cs-CZ" sz="2800" dirty="0" err="1" smtClean="0"/>
              <a:t>membership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Contains</a:t>
            </a:r>
            <a:r>
              <a:rPr lang="cs-CZ" sz="2800" dirty="0" smtClean="0"/>
              <a:t> EU </a:t>
            </a:r>
            <a:r>
              <a:rPr lang="cs-CZ" sz="2800" dirty="0" err="1" smtClean="0"/>
              <a:t>countries</a:t>
            </a:r>
            <a:r>
              <a:rPr lang="cs-CZ" sz="2800" dirty="0" smtClean="0"/>
              <a:t>, </a:t>
            </a:r>
            <a:r>
              <a:rPr lang="cs-CZ" sz="2800" dirty="0" err="1" smtClean="0"/>
              <a:t>Maghreb</a:t>
            </a:r>
            <a:r>
              <a:rPr lang="cs-CZ" sz="2800" dirty="0" smtClean="0"/>
              <a:t> and </a:t>
            </a:r>
            <a:r>
              <a:rPr lang="cs-CZ" sz="2800" dirty="0" err="1" smtClean="0"/>
              <a:t>Mashriq</a:t>
            </a:r>
            <a:r>
              <a:rPr lang="cs-CZ" sz="2800" dirty="0" smtClean="0"/>
              <a:t> </a:t>
            </a:r>
            <a:r>
              <a:rPr lang="cs-CZ" sz="2800" dirty="0" err="1" smtClean="0"/>
              <a:t>countries</a:t>
            </a:r>
            <a:r>
              <a:rPr lang="cs-CZ" sz="2800" dirty="0" smtClean="0"/>
              <a:t>, Bosna, </a:t>
            </a:r>
            <a:r>
              <a:rPr lang="cs-CZ" sz="2800" dirty="0" err="1" smtClean="0"/>
              <a:t>Montenegro</a:t>
            </a:r>
            <a:r>
              <a:rPr lang="cs-CZ" sz="2800" dirty="0" smtClean="0"/>
              <a:t>, </a:t>
            </a:r>
            <a:r>
              <a:rPr lang="cs-CZ" sz="2800" dirty="0" err="1" smtClean="0"/>
              <a:t>Albania</a:t>
            </a:r>
            <a:r>
              <a:rPr lang="cs-CZ" sz="2800" dirty="0" smtClean="0"/>
              <a:t> and </a:t>
            </a:r>
            <a:r>
              <a:rPr lang="cs-CZ" sz="2800" dirty="0" err="1" smtClean="0"/>
              <a:t>Mauritania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 err="1" smtClean="0"/>
              <a:t>Ambitious</a:t>
            </a:r>
            <a:r>
              <a:rPr lang="cs-CZ" sz="2800" dirty="0" smtClean="0"/>
              <a:t> </a:t>
            </a:r>
            <a:r>
              <a:rPr lang="cs-CZ" sz="2800" dirty="0" err="1" smtClean="0"/>
              <a:t>goals</a:t>
            </a:r>
            <a:r>
              <a:rPr lang="cs-CZ" sz="2800" dirty="0" smtClean="0"/>
              <a:t>: </a:t>
            </a:r>
            <a:r>
              <a:rPr lang="cs-CZ" sz="2800" dirty="0" err="1" smtClean="0"/>
              <a:t>cooperation</a:t>
            </a:r>
            <a:r>
              <a:rPr lang="cs-CZ" sz="2800" dirty="0" smtClean="0"/>
              <a:t> in </a:t>
            </a:r>
            <a:r>
              <a:rPr lang="cs-CZ" sz="2800" dirty="0" err="1" smtClean="0"/>
              <a:t>education</a:t>
            </a:r>
            <a:r>
              <a:rPr lang="cs-CZ" sz="2800" dirty="0" smtClean="0"/>
              <a:t>, </a:t>
            </a:r>
            <a:r>
              <a:rPr lang="cs-CZ" sz="2800" dirty="0" err="1" smtClean="0"/>
              <a:t>industry</a:t>
            </a:r>
            <a:r>
              <a:rPr lang="cs-CZ" sz="2800" dirty="0" smtClean="0"/>
              <a:t>, science, transport, </a:t>
            </a:r>
            <a:r>
              <a:rPr lang="cs-CZ" sz="2800" dirty="0" err="1" smtClean="0"/>
              <a:t>energy</a:t>
            </a:r>
            <a:r>
              <a:rPr lang="cs-CZ" sz="2800" dirty="0" smtClean="0"/>
              <a:t> </a:t>
            </a:r>
            <a:r>
              <a:rPr lang="cs-CZ" sz="2800" dirty="0" err="1" smtClean="0"/>
              <a:t>security</a:t>
            </a:r>
            <a:r>
              <a:rPr lang="cs-CZ" sz="2800" dirty="0" smtClean="0"/>
              <a:t>, </a:t>
            </a:r>
            <a:r>
              <a:rPr lang="cs-CZ" sz="2800" dirty="0" err="1" smtClean="0"/>
              <a:t>water</a:t>
            </a:r>
            <a:r>
              <a:rPr lang="cs-CZ" sz="2800" dirty="0" smtClean="0"/>
              <a:t> </a:t>
            </a:r>
            <a:r>
              <a:rPr lang="cs-CZ" sz="2800" dirty="0" err="1" smtClean="0"/>
              <a:t>resources</a:t>
            </a:r>
            <a:r>
              <a:rPr lang="cs-CZ" sz="2800" dirty="0" smtClean="0"/>
              <a:t>, </a:t>
            </a:r>
            <a:r>
              <a:rPr lang="cs-CZ" sz="2800" dirty="0" err="1" smtClean="0"/>
              <a:t>development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rural</a:t>
            </a:r>
            <a:r>
              <a:rPr lang="cs-CZ" sz="2800" dirty="0" smtClean="0"/>
              <a:t> </a:t>
            </a:r>
            <a:r>
              <a:rPr lang="cs-CZ" sz="2800" dirty="0" err="1" smtClean="0"/>
              <a:t>areas</a:t>
            </a:r>
            <a:r>
              <a:rPr lang="cs-CZ" sz="2800" dirty="0" smtClean="0"/>
              <a:t>, and many </a:t>
            </a:r>
            <a:r>
              <a:rPr lang="cs-CZ" sz="2800" dirty="0" err="1" smtClean="0"/>
              <a:t>others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2797888"/>
            <a:ext cx="3886200" cy="24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3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731128"/>
            <a:ext cx="5895708" cy="5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 </a:t>
            </a:r>
            <a:r>
              <a:rPr lang="cs-CZ" sz="4400" dirty="0" smtClean="0"/>
              <a:t>AND MAGHREB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are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EU </a:t>
            </a:r>
            <a:r>
              <a:rPr lang="cs-CZ" dirty="0" err="1" smtClean="0"/>
              <a:t>countries</a:t>
            </a:r>
            <a:r>
              <a:rPr lang="cs-CZ" dirty="0" smtClean="0"/>
              <a:t> as </a:t>
            </a:r>
            <a:r>
              <a:rPr lang="cs-CZ" dirty="0" err="1" smtClean="0"/>
              <a:t>regards</a:t>
            </a:r>
            <a:r>
              <a:rPr lang="cs-CZ" dirty="0" smtClean="0"/>
              <a:t> </a:t>
            </a:r>
            <a:r>
              <a:rPr lang="cs-CZ" dirty="0" err="1" smtClean="0"/>
              <a:t>resources</a:t>
            </a:r>
            <a:r>
              <a:rPr lang="cs-CZ" dirty="0" smtClean="0"/>
              <a:t>: </a:t>
            </a:r>
            <a:r>
              <a:rPr lang="cs-CZ" dirty="0" err="1" smtClean="0"/>
              <a:t>Lybian</a:t>
            </a:r>
            <a:r>
              <a:rPr lang="cs-CZ" dirty="0" smtClean="0"/>
              <a:t> </a:t>
            </a:r>
            <a:r>
              <a:rPr lang="cs-CZ" dirty="0" err="1" smtClean="0"/>
              <a:t>oil</a:t>
            </a:r>
            <a:r>
              <a:rPr lang="cs-CZ" dirty="0" smtClean="0"/>
              <a:t> (25% </a:t>
            </a:r>
            <a:r>
              <a:rPr lang="cs-CZ" dirty="0" err="1" smtClean="0"/>
              <a:t>for</a:t>
            </a:r>
            <a:r>
              <a:rPr lang="cs-CZ" dirty="0" smtClean="0"/>
              <a:t> Italy in 2009) and </a:t>
            </a:r>
            <a:r>
              <a:rPr lang="cs-CZ" dirty="0" err="1" smtClean="0"/>
              <a:t>gas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Algeria</a:t>
            </a:r>
            <a:r>
              <a:rPr lang="cs-CZ" dirty="0" smtClean="0"/>
              <a:t> (ITA 42%)</a:t>
            </a:r>
          </a:p>
          <a:p>
            <a:endParaRPr lang="cs-CZ" dirty="0" smtClean="0"/>
          </a:p>
          <a:p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smtClean="0"/>
              <a:t>in </a:t>
            </a:r>
            <a:r>
              <a:rPr lang="cs-CZ" dirty="0" err="1" smtClean="0"/>
              <a:t>migration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Cooperation</a:t>
            </a:r>
            <a:r>
              <a:rPr lang="cs-CZ" dirty="0" smtClean="0"/>
              <a:t> on </a:t>
            </a:r>
            <a:r>
              <a:rPr lang="cs-CZ" dirty="0" err="1" smtClean="0"/>
              <a:t>terrorism</a:t>
            </a:r>
            <a:r>
              <a:rPr lang="cs-CZ" dirty="0" smtClean="0"/>
              <a:t> – </a:t>
            </a:r>
            <a:r>
              <a:rPr lang="cs-CZ" dirty="0" err="1" smtClean="0"/>
              <a:t>potentialy</a:t>
            </a:r>
            <a:r>
              <a:rPr lang="cs-CZ" dirty="0" smtClean="0"/>
              <a:t> </a:t>
            </a:r>
            <a:r>
              <a:rPr lang="cs-CZ" dirty="0" err="1" smtClean="0"/>
              <a:t>problematic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1825625"/>
            <a:ext cx="4325866" cy="28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 AND ARAB-ISRAELI CONFLICT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supports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idea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Since</a:t>
            </a:r>
            <a:r>
              <a:rPr lang="cs-CZ" dirty="0" smtClean="0"/>
              <a:t> 1967, most </a:t>
            </a:r>
            <a:r>
              <a:rPr lang="cs-CZ" dirty="0" err="1" smtClean="0"/>
              <a:t>of</a:t>
            </a:r>
            <a:r>
              <a:rPr lang="cs-CZ" dirty="0" smtClean="0"/>
              <a:t> western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rather</a:t>
            </a:r>
            <a:r>
              <a:rPr lang="cs-CZ" dirty="0" smtClean="0"/>
              <a:t> support Arab </a:t>
            </a:r>
            <a:r>
              <a:rPr lang="cs-CZ" dirty="0" err="1" smtClean="0"/>
              <a:t>side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EU </a:t>
            </a:r>
            <a:r>
              <a:rPr lang="cs-CZ" dirty="0" err="1" smtClean="0"/>
              <a:t>criticizes</a:t>
            </a:r>
            <a:r>
              <a:rPr lang="cs-CZ" dirty="0" smtClean="0"/>
              <a:t> Izraeli </a:t>
            </a:r>
            <a:r>
              <a:rPr lang="cs-CZ" dirty="0" err="1" smtClean="0"/>
              <a:t>settlements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EU </a:t>
            </a:r>
            <a:r>
              <a:rPr lang="cs-CZ" dirty="0" smtClean="0"/>
              <a:t>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Quartet</a:t>
            </a:r>
            <a:r>
              <a:rPr lang="cs-CZ" dirty="0" smtClean="0"/>
              <a:t> (</a:t>
            </a:r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U.S., </a:t>
            </a:r>
            <a:r>
              <a:rPr lang="cs-CZ" dirty="0" err="1" smtClean="0"/>
              <a:t>Russia</a:t>
            </a:r>
            <a:r>
              <a:rPr lang="cs-CZ" dirty="0" smtClean="0"/>
              <a:t> and UN</a:t>
            </a:r>
            <a:r>
              <a:rPr lang="cs-CZ" dirty="0" smtClean="0"/>
              <a:t>).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divided</a:t>
            </a:r>
            <a:r>
              <a:rPr lang="cs-CZ" dirty="0" smtClean="0"/>
              <a:t> on </a:t>
            </a:r>
            <a:r>
              <a:rPr lang="cs-CZ" dirty="0" err="1" smtClean="0"/>
              <a:t>recognition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Palestine</a:t>
            </a:r>
            <a:r>
              <a:rPr lang="cs-CZ" dirty="0" smtClean="0"/>
              <a:t> (CZE </a:t>
            </a:r>
            <a:r>
              <a:rPr lang="cs-CZ" dirty="0" err="1" smtClean="0"/>
              <a:t>against</a:t>
            </a:r>
            <a:r>
              <a:rPr lang="cs-CZ" dirty="0" smtClean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 </a:t>
            </a:r>
            <a:r>
              <a:rPr lang="cs-CZ" dirty="0" smtClean="0"/>
              <a:t>and DE </a:t>
            </a:r>
            <a:r>
              <a:rPr lang="cs-CZ" dirty="0" err="1" smtClean="0"/>
              <a:t>abstained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2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 </a:t>
            </a:r>
            <a:r>
              <a:rPr lang="cs-CZ" sz="4400" dirty="0" smtClean="0"/>
              <a:t>AND THE ARAB SPRING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EU </a:t>
            </a:r>
            <a:r>
              <a:rPr lang="cs-CZ" sz="2800" dirty="0" err="1" smtClean="0"/>
              <a:t>supports</a:t>
            </a:r>
            <a:r>
              <a:rPr lang="cs-CZ" sz="2800" dirty="0" smtClean="0"/>
              <a:t> </a:t>
            </a:r>
            <a:r>
              <a:rPr lang="cs-CZ" sz="2800" dirty="0" err="1" smtClean="0"/>
              <a:t>democratic</a:t>
            </a:r>
            <a:r>
              <a:rPr lang="cs-CZ" sz="2800" dirty="0" smtClean="0"/>
              <a:t> </a:t>
            </a:r>
            <a:r>
              <a:rPr lang="cs-CZ" sz="2800" dirty="0" err="1" smtClean="0"/>
              <a:t>changes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smtClean="0"/>
              <a:t>region.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Substantional</a:t>
            </a:r>
            <a:r>
              <a:rPr lang="cs-CZ" sz="2800" dirty="0" smtClean="0"/>
              <a:t> </a:t>
            </a:r>
            <a:r>
              <a:rPr lang="cs-CZ" sz="2800" dirty="0" err="1" smtClean="0"/>
              <a:t>amounts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money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</a:t>
            </a:r>
            <a:r>
              <a:rPr lang="cs-CZ" sz="2800" dirty="0" err="1" smtClean="0"/>
              <a:t>been</a:t>
            </a:r>
            <a:r>
              <a:rPr lang="cs-CZ" sz="2800" dirty="0" smtClean="0"/>
              <a:t> </a:t>
            </a:r>
            <a:r>
              <a:rPr lang="cs-CZ" sz="2800" dirty="0" err="1" smtClean="0"/>
              <a:t>provided</a:t>
            </a:r>
            <a:r>
              <a:rPr lang="cs-CZ" sz="2800" dirty="0" smtClean="0"/>
              <a:t> </a:t>
            </a:r>
            <a:r>
              <a:rPr lang="cs-CZ" sz="2800" dirty="0" err="1" smtClean="0"/>
              <a:t>through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Support to Partnership, Reform and Inclusive Growth </a:t>
            </a:r>
            <a:r>
              <a:rPr lang="en-US" sz="2800" dirty="0" smtClean="0"/>
              <a:t>Policy</a:t>
            </a:r>
            <a:r>
              <a:rPr lang="cs-CZ" sz="2800" dirty="0" smtClean="0"/>
              <a:t> (SPRING</a:t>
            </a:r>
            <a:r>
              <a:rPr lang="cs-CZ" sz="2800" dirty="0" smtClean="0"/>
              <a:t>).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Syria</a:t>
            </a:r>
            <a:r>
              <a:rPr lang="cs-CZ" sz="2800" dirty="0" smtClean="0"/>
              <a:t> – EU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only</a:t>
            </a:r>
            <a:r>
              <a:rPr lang="cs-CZ" sz="2800" dirty="0" smtClean="0"/>
              <a:t> </a:t>
            </a:r>
            <a:r>
              <a:rPr lang="cs-CZ" sz="2800" dirty="0" err="1" smtClean="0"/>
              <a:t>able</a:t>
            </a:r>
            <a:r>
              <a:rPr lang="cs-CZ" sz="2800" dirty="0" smtClean="0"/>
              <a:t> to </a:t>
            </a:r>
            <a:r>
              <a:rPr lang="cs-CZ" sz="2800" dirty="0" err="1" smtClean="0"/>
              <a:t>agree</a:t>
            </a:r>
            <a:r>
              <a:rPr lang="cs-CZ" sz="2800" dirty="0" smtClean="0"/>
              <a:t> on </a:t>
            </a:r>
            <a:r>
              <a:rPr lang="cs-CZ" sz="2800" dirty="0" err="1" smtClean="0"/>
              <a:t>sanctions</a:t>
            </a:r>
            <a:r>
              <a:rPr lang="cs-CZ" sz="2800" dirty="0" smtClean="0"/>
              <a:t> – </a:t>
            </a:r>
            <a:r>
              <a:rPr lang="cs-CZ" sz="2800" dirty="0" err="1" smtClean="0"/>
              <a:t>lowest</a:t>
            </a:r>
            <a:r>
              <a:rPr lang="cs-CZ" sz="2800" dirty="0" smtClean="0"/>
              <a:t> </a:t>
            </a:r>
            <a:r>
              <a:rPr lang="cs-CZ" sz="2800" dirty="0" err="1" smtClean="0"/>
              <a:t>common</a:t>
            </a:r>
            <a:r>
              <a:rPr lang="cs-CZ" sz="2800" dirty="0" smtClean="0"/>
              <a:t> </a:t>
            </a:r>
            <a:r>
              <a:rPr lang="cs-CZ" sz="2800" dirty="0" err="1" smtClean="0"/>
              <a:t>denominator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2757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 AND </a:t>
            </a:r>
            <a:r>
              <a:rPr lang="cs-CZ" sz="4400" dirty="0" smtClean="0"/>
              <a:t>MIGRATION CRISIS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dirty="0" err="1" smtClean="0"/>
              <a:t>Cooperation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neighbouring</a:t>
            </a:r>
            <a:r>
              <a:rPr lang="cs-CZ" sz="2800" dirty="0" smtClean="0"/>
              <a:t> </a:t>
            </a:r>
            <a:r>
              <a:rPr lang="cs-CZ" sz="2800" dirty="0" err="1" smtClean="0"/>
              <a:t>countries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crucial</a:t>
            </a:r>
            <a:r>
              <a:rPr lang="cs-CZ" sz="2800" dirty="0" smtClean="0"/>
              <a:t>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tackling</a:t>
            </a:r>
            <a:r>
              <a:rPr lang="cs-CZ" sz="2800" dirty="0" smtClean="0"/>
              <a:t> </a:t>
            </a:r>
            <a:r>
              <a:rPr lang="cs-CZ" sz="2800" dirty="0" err="1" smtClean="0"/>
              <a:t>illegal</a:t>
            </a:r>
            <a:r>
              <a:rPr lang="cs-CZ" sz="2800" dirty="0" smtClean="0"/>
              <a:t> </a:t>
            </a:r>
            <a:r>
              <a:rPr lang="cs-CZ" sz="2800" dirty="0" err="1" smtClean="0"/>
              <a:t>migration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These </a:t>
            </a:r>
            <a:r>
              <a:rPr lang="cs-CZ" sz="2800" dirty="0" err="1" smtClean="0"/>
              <a:t>countries</a:t>
            </a:r>
            <a:r>
              <a:rPr lang="cs-CZ" sz="2800" dirty="0" smtClean="0"/>
              <a:t> </a:t>
            </a:r>
            <a:r>
              <a:rPr lang="cs-CZ" sz="2800" dirty="0" err="1" smtClean="0"/>
              <a:t>should</a:t>
            </a:r>
            <a:r>
              <a:rPr lang="cs-CZ" sz="2800" dirty="0" smtClean="0"/>
              <a:t> </a:t>
            </a:r>
            <a:r>
              <a:rPr lang="cs-CZ" sz="2800" dirty="0" err="1" smtClean="0"/>
              <a:t>protect</a:t>
            </a:r>
            <a:r>
              <a:rPr lang="cs-CZ" sz="2800" dirty="0" smtClean="0"/>
              <a:t> </a:t>
            </a:r>
            <a:r>
              <a:rPr lang="cs-CZ" sz="2800" dirty="0" err="1" smtClean="0"/>
              <a:t>their</a:t>
            </a:r>
            <a:r>
              <a:rPr lang="cs-CZ" sz="2800" dirty="0" smtClean="0"/>
              <a:t> </a:t>
            </a:r>
            <a:r>
              <a:rPr lang="cs-CZ" sz="2800" dirty="0" err="1" smtClean="0"/>
              <a:t>border</a:t>
            </a:r>
            <a:r>
              <a:rPr lang="cs-CZ" sz="2800" dirty="0" smtClean="0"/>
              <a:t> and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not </a:t>
            </a:r>
            <a:r>
              <a:rPr lang="cs-CZ" sz="2800" dirty="0" smtClean="0"/>
              <a:t>to let </a:t>
            </a:r>
            <a:r>
              <a:rPr lang="cs-CZ" sz="2800" dirty="0" smtClean="0"/>
              <a:t>transit.</a:t>
            </a:r>
          </a:p>
          <a:p>
            <a:endParaRPr lang="cs-CZ" sz="2800" dirty="0" smtClean="0"/>
          </a:p>
          <a:p>
            <a:r>
              <a:rPr lang="cs-CZ" sz="2800" dirty="0" smtClean="0"/>
              <a:t>Existence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readmission</a:t>
            </a:r>
            <a:r>
              <a:rPr lang="cs-CZ" sz="2800" dirty="0" smtClean="0"/>
              <a:t> </a:t>
            </a:r>
            <a:r>
              <a:rPr lang="cs-CZ" sz="2800" dirty="0" err="1" smtClean="0"/>
              <a:t>treaties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Most </a:t>
            </a:r>
            <a:r>
              <a:rPr lang="cs-CZ" sz="2800" dirty="0" err="1" smtClean="0"/>
              <a:t>problematic</a:t>
            </a:r>
            <a:r>
              <a:rPr lang="cs-CZ" sz="2800" dirty="0" smtClean="0"/>
              <a:t> </a:t>
            </a:r>
            <a:r>
              <a:rPr lang="cs-CZ" sz="2800" dirty="0" err="1" smtClean="0"/>
              <a:t>border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Turkey-Greece</a:t>
            </a:r>
            <a:r>
              <a:rPr lang="cs-CZ" sz="2800" dirty="0" smtClean="0"/>
              <a:t> – FRONTEX </a:t>
            </a:r>
            <a:r>
              <a:rPr lang="cs-CZ" sz="2800" dirty="0" err="1" smtClean="0"/>
              <a:t>action</a:t>
            </a:r>
            <a:r>
              <a:rPr lang="cs-CZ" sz="2800" dirty="0" smtClean="0"/>
              <a:t> </a:t>
            </a:r>
            <a:r>
              <a:rPr lang="cs-CZ" sz="2800" dirty="0" err="1" smtClean="0"/>
              <a:t>needed</a:t>
            </a:r>
            <a:r>
              <a:rPr lang="cs-CZ" sz="2800" dirty="0" smtClean="0"/>
              <a:t> – </a:t>
            </a:r>
            <a:r>
              <a:rPr lang="cs-CZ" sz="2800" dirty="0" err="1" smtClean="0"/>
              <a:t>Treaty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</a:t>
            </a:r>
            <a:r>
              <a:rPr lang="cs-CZ" sz="2800" dirty="0" err="1" smtClean="0"/>
              <a:t>Turkey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6799" y="1412776"/>
            <a:ext cx="4370302" cy="24566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49" y="4001294"/>
            <a:ext cx="4039001" cy="26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MIGRATION CRISIS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Start in 2015 – </a:t>
            </a:r>
            <a:r>
              <a:rPr lang="cs-CZ" dirty="0" err="1" smtClean="0"/>
              <a:t>sharp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migrants</a:t>
            </a:r>
            <a:r>
              <a:rPr lang="cs-CZ" dirty="0" smtClean="0"/>
              <a:t> –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err="1" smtClean="0"/>
              <a:t>million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came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EU response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quite</a:t>
            </a:r>
            <a:r>
              <a:rPr lang="cs-CZ" dirty="0" smtClean="0"/>
              <a:t> </a:t>
            </a:r>
            <a:r>
              <a:rPr lang="cs-CZ" dirty="0" err="1" smtClean="0"/>
              <a:t>slow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sealed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Meditterean</a:t>
            </a:r>
            <a:r>
              <a:rPr lang="cs-CZ" dirty="0" smtClean="0"/>
              <a:t> </a:t>
            </a:r>
            <a:r>
              <a:rPr lang="cs-CZ" dirty="0" err="1" smtClean="0"/>
              <a:t>route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moved</a:t>
            </a:r>
            <a:r>
              <a:rPr lang="cs-CZ" dirty="0" smtClean="0"/>
              <a:t> to Italy – </a:t>
            </a:r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Lybia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Currently</a:t>
            </a:r>
            <a:r>
              <a:rPr lang="cs-CZ" dirty="0" smtClean="0"/>
              <a:t> most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Spain</a:t>
            </a:r>
            <a:r>
              <a:rPr lang="cs-CZ" dirty="0" smtClean="0"/>
              <a:t>, but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numbers</a:t>
            </a:r>
            <a:r>
              <a:rPr lang="cs-CZ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are </a:t>
            </a:r>
            <a:r>
              <a:rPr lang="cs-CZ" dirty="0" smtClean="0"/>
              <a:t>much </a:t>
            </a:r>
            <a:r>
              <a:rPr lang="cs-CZ" dirty="0" err="1" smtClean="0"/>
              <a:t>smaller</a:t>
            </a:r>
            <a:r>
              <a:rPr lang="cs-CZ" dirty="0" smtClean="0"/>
              <a:t>.</a:t>
            </a:r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46210" y="1374949"/>
            <a:ext cx="3886200" cy="25920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60" y="4149080"/>
            <a:ext cx="4381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MIGRATION CRISIS: STATISTICS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5901530" cy="3934353"/>
          </a:xfrm>
        </p:spPr>
      </p:pic>
    </p:spTree>
    <p:extLst>
      <p:ext uri="{BB962C8B-B14F-4D97-AF65-F5344CB8AC3E}">
        <p14:creationId xmlns:p14="http://schemas.microsoft.com/office/powerpoint/2010/main" val="246242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SOLUTIONS?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New </a:t>
            </a:r>
            <a:r>
              <a:rPr lang="cs-CZ" dirty="0" err="1" smtClean="0"/>
              <a:t>rules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 put </a:t>
            </a:r>
            <a:r>
              <a:rPr lang="cs-CZ" dirty="0" err="1" smtClean="0"/>
              <a:t>burden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Difficult</a:t>
            </a:r>
            <a:r>
              <a:rPr lang="cs-CZ" dirty="0" smtClean="0"/>
              <a:t> to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consensus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Asylum</a:t>
            </a:r>
            <a:r>
              <a:rPr lang="cs-CZ" dirty="0" smtClean="0"/>
              <a:t> </a:t>
            </a:r>
            <a:r>
              <a:rPr lang="cs-CZ" dirty="0" err="1" smtClean="0"/>
              <a:t>quotas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African</a:t>
            </a:r>
            <a:r>
              <a:rPr lang="cs-CZ" dirty="0" smtClean="0"/>
              <a:t>/</a:t>
            </a:r>
            <a:r>
              <a:rPr lang="cs-CZ" dirty="0" err="1" smtClean="0"/>
              <a:t>Northern</a:t>
            </a:r>
            <a:r>
              <a:rPr lang="cs-CZ" dirty="0" smtClean="0"/>
              <a:t> </a:t>
            </a:r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??</a:t>
            </a:r>
          </a:p>
          <a:p>
            <a:endParaRPr lang="cs-CZ" dirty="0" smtClean="0"/>
          </a:p>
          <a:p>
            <a:r>
              <a:rPr lang="cs-CZ" dirty="0" err="1" smtClean="0"/>
              <a:t>Migration</a:t>
            </a:r>
            <a:r>
              <a:rPr lang="cs-CZ" dirty="0" smtClean="0"/>
              <a:t>/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smtClean="0"/>
              <a:t>nexus?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57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smtClean="0"/>
              <a:t>THANK YOU FOR YOUR ATTENTION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0065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CONCEPT OF SOFT POWER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Term </a:t>
            </a:r>
            <a:r>
              <a:rPr lang="cs-CZ" sz="2800" dirty="0" err="1" smtClean="0"/>
              <a:t>opposed</a:t>
            </a:r>
            <a:r>
              <a:rPr lang="cs-CZ" sz="2800" dirty="0" smtClean="0"/>
              <a:t> to „hard </a:t>
            </a:r>
            <a:r>
              <a:rPr lang="cs-CZ" sz="2800" dirty="0" err="1" smtClean="0"/>
              <a:t>power</a:t>
            </a:r>
            <a:r>
              <a:rPr lang="cs-CZ" sz="2800" dirty="0" smtClean="0"/>
              <a:t>“ (</a:t>
            </a:r>
            <a:r>
              <a:rPr lang="cs-CZ" sz="2800" dirty="0" err="1" smtClean="0"/>
              <a:t>power</a:t>
            </a:r>
            <a:r>
              <a:rPr lang="cs-CZ" sz="2800" dirty="0" smtClean="0"/>
              <a:t> to </a:t>
            </a:r>
            <a:r>
              <a:rPr lang="cs-CZ" sz="2800" dirty="0" err="1" smtClean="0"/>
              <a:t>coerce</a:t>
            </a:r>
            <a:r>
              <a:rPr lang="cs-CZ" sz="2800" dirty="0" smtClean="0"/>
              <a:t>).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EU </a:t>
            </a:r>
            <a:r>
              <a:rPr lang="cs-CZ" sz="2800" dirty="0" err="1" smtClean="0"/>
              <a:t>tries</a:t>
            </a:r>
            <a:r>
              <a:rPr lang="cs-CZ" sz="2800" dirty="0" smtClean="0"/>
              <a:t> to </a:t>
            </a:r>
            <a:r>
              <a:rPr lang="cs-CZ" sz="2800" dirty="0" err="1" smtClean="0"/>
              <a:t>spread</a:t>
            </a:r>
            <a:r>
              <a:rPr lang="cs-CZ" sz="2800" dirty="0" smtClean="0"/>
              <a:t> </a:t>
            </a:r>
            <a:r>
              <a:rPr lang="cs-CZ" sz="2800" dirty="0" err="1" smtClean="0"/>
              <a:t>its</a:t>
            </a:r>
            <a:r>
              <a:rPr lang="cs-CZ" sz="2800" dirty="0" smtClean="0"/>
              <a:t> </a:t>
            </a:r>
            <a:r>
              <a:rPr lang="cs-CZ" sz="2800" dirty="0" err="1" smtClean="0"/>
              <a:t>own</a:t>
            </a:r>
            <a:r>
              <a:rPr lang="cs-CZ" sz="2800" dirty="0" smtClean="0"/>
              <a:t> </a:t>
            </a:r>
            <a:r>
              <a:rPr lang="cs-CZ" sz="2800" dirty="0" err="1" smtClean="0"/>
              <a:t>values</a:t>
            </a:r>
            <a:r>
              <a:rPr lang="cs-CZ" sz="2800" dirty="0" smtClean="0"/>
              <a:t> and </a:t>
            </a:r>
            <a:r>
              <a:rPr lang="cs-CZ" sz="2800" dirty="0" err="1" smtClean="0"/>
              <a:t>ideas</a:t>
            </a:r>
            <a:r>
              <a:rPr lang="cs-CZ" sz="2800" dirty="0" smtClean="0"/>
              <a:t> (</a:t>
            </a:r>
            <a:r>
              <a:rPr lang="cs-CZ" sz="2800" dirty="0" err="1" smtClean="0"/>
              <a:t>democracy</a:t>
            </a:r>
            <a:r>
              <a:rPr lang="cs-CZ" sz="2800" dirty="0" smtClean="0"/>
              <a:t>, </a:t>
            </a:r>
            <a:r>
              <a:rPr lang="cs-CZ" sz="2800" dirty="0" err="1" smtClean="0"/>
              <a:t>human</a:t>
            </a:r>
            <a:r>
              <a:rPr lang="cs-CZ" sz="2800" dirty="0" smtClean="0"/>
              <a:t> </a:t>
            </a:r>
            <a:r>
              <a:rPr lang="cs-CZ" sz="2800" dirty="0" err="1" smtClean="0"/>
              <a:t>rights</a:t>
            </a:r>
            <a:r>
              <a:rPr lang="cs-CZ" sz="2800" dirty="0" smtClean="0"/>
              <a:t>)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world</a:t>
            </a:r>
            <a:r>
              <a:rPr lang="cs-CZ" sz="2800" dirty="0" smtClean="0"/>
              <a:t>.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/>
              <a:t>Crucial</a:t>
            </a:r>
            <a:r>
              <a:rPr lang="cs-CZ" sz="2800" dirty="0" smtClean="0"/>
              <a:t> </a:t>
            </a:r>
            <a:r>
              <a:rPr lang="cs-CZ" sz="2800" dirty="0" err="1" smtClean="0"/>
              <a:t>for</a:t>
            </a:r>
            <a:r>
              <a:rPr lang="cs-CZ" sz="2800" dirty="0" smtClean="0"/>
              <a:t> </a:t>
            </a:r>
            <a:r>
              <a:rPr lang="cs-CZ" sz="2800" dirty="0" err="1" smtClean="0"/>
              <a:t>close</a:t>
            </a:r>
            <a:r>
              <a:rPr lang="cs-CZ" sz="2800" dirty="0" smtClean="0"/>
              <a:t> </a:t>
            </a:r>
            <a:r>
              <a:rPr lang="cs-CZ" sz="2800" dirty="0" err="1" smtClean="0"/>
              <a:t>neighbours</a:t>
            </a:r>
            <a:r>
              <a:rPr lang="cs-CZ" sz="2800" dirty="0" smtClean="0"/>
              <a:t> </a:t>
            </a:r>
            <a:r>
              <a:rPr lang="cs-CZ" sz="2800" dirty="0" err="1" smtClean="0"/>
              <a:t>because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smtClean="0"/>
              <a:t>stability.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smtClean="0"/>
              <a:t>EU </a:t>
            </a:r>
            <a:r>
              <a:rPr lang="cs-CZ" sz="2800" dirty="0" err="1" smtClean="0"/>
              <a:t>states</a:t>
            </a:r>
            <a:r>
              <a:rPr lang="cs-CZ" sz="2800" dirty="0" smtClean="0"/>
              <a:t> </a:t>
            </a:r>
            <a:r>
              <a:rPr lang="cs-CZ" sz="2800" dirty="0" err="1" smtClean="0"/>
              <a:t>disagreed</a:t>
            </a:r>
            <a:r>
              <a:rPr lang="cs-CZ" sz="2800" dirty="0" smtClean="0"/>
              <a:t> </a:t>
            </a:r>
            <a:r>
              <a:rPr lang="cs-CZ" sz="2800" dirty="0" err="1" smtClean="0"/>
              <a:t>with</a:t>
            </a:r>
            <a:r>
              <a:rPr lang="cs-CZ" sz="2800" dirty="0" smtClean="0"/>
              <a:t> US </a:t>
            </a:r>
            <a:r>
              <a:rPr lang="cs-CZ" sz="2800" dirty="0" err="1" smtClean="0"/>
              <a:t>intervention</a:t>
            </a:r>
            <a:r>
              <a:rPr lang="cs-CZ" sz="2800" dirty="0" smtClean="0"/>
              <a:t> to </a:t>
            </a:r>
            <a:r>
              <a:rPr lang="cs-CZ" sz="2800" dirty="0" err="1" smtClean="0"/>
              <a:t>Iraq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398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COPENHAGEN CRITERIA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candidate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to </a:t>
            </a:r>
            <a:r>
              <a:rPr lang="cs-CZ" dirty="0" err="1" smtClean="0"/>
              <a:t>fulfil</a:t>
            </a:r>
            <a:r>
              <a:rPr lang="cs-CZ" dirty="0" smtClean="0"/>
              <a:t> to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:</a:t>
            </a:r>
            <a:endParaRPr lang="cs-CZ" dirty="0" smtClean="0"/>
          </a:p>
          <a:p>
            <a:pPr lvl="1"/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democracy</a:t>
            </a:r>
            <a:r>
              <a:rPr lang="cs-CZ" dirty="0" smtClean="0"/>
              <a:t>, </a:t>
            </a:r>
            <a:r>
              <a:rPr lang="cs-CZ" dirty="0" err="1" smtClean="0"/>
              <a:t>stable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, rule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, </a:t>
            </a:r>
            <a:r>
              <a:rPr lang="cs-CZ" dirty="0" err="1" smtClean="0"/>
              <a:t>respect</a:t>
            </a:r>
            <a:r>
              <a:rPr lang="cs-CZ" dirty="0" smtClean="0"/>
              <a:t> to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 smtClean="0"/>
          </a:p>
          <a:p>
            <a:pPr lvl="1"/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smtClean="0"/>
              <a:t>– market </a:t>
            </a:r>
            <a:r>
              <a:rPr lang="cs-CZ" dirty="0" err="1" smtClean="0"/>
              <a:t>economy</a:t>
            </a:r>
            <a:r>
              <a:rPr lang="cs-CZ" dirty="0" smtClean="0"/>
              <a:t>, </a:t>
            </a:r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 smtClean="0"/>
              <a:t>sustain</a:t>
            </a:r>
            <a:r>
              <a:rPr lang="cs-CZ" dirty="0" smtClean="0"/>
              <a:t> </a:t>
            </a:r>
            <a:r>
              <a:rPr lang="cs-CZ" dirty="0" err="1" smtClean="0"/>
              <a:t>competition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internal</a:t>
            </a:r>
            <a:r>
              <a:rPr lang="cs-CZ" dirty="0" smtClean="0"/>
              <a:t> market</a:t>
            </a:r>
          </a:p>
          <a:p>
            <a:pPr lvl="1"/>
            <a:r>
              <a:rPr lang="cs-CZ" dirty="0" err="1" smtClean="0"/>
              <a:t>Aquis</a:t>
            </a:r>
            <a:r>
              <a:rPr lang="cs-CZ" dirty="0" smtClean="0"/>
              <a:t> </a:t>
            </a:r>
            <a:r>
              <a:rPr lang="cs-CZ" dirty="0" err="1" smtClean="0"/>
              <a:t>communitaire</a:t>
            </a:r>
            <a:r>
              <a:rPr lang="cs-CZ" dirty="0" smtClean="0"/>
              <a:t>– to transport </a:t>
            </a:r>
            <a:r>
              <a:rPr lang="cs-CZ" dirty="0" err="1" smtClean="0"/>
              <a:t>all</a:t>
            </a:r>
            <a:r>
              <a:rPr lang="cs-CZ" dirty="0" smtClean="0"/>
              <a:t> EU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orders</a:t>
            </a:r>
            <a:r>
              <a:rPr lang="cs-CZ" dirty="0" smtClean="0"/>
              <a:t> (</a:t>
            </a:r>
            <a:r>
              <a:rPr lang="cs-CZ" dirty="0" err="1" smtClean="0"/>
              <a:t>including</a:t>
            </a:r>
            <a:r>
              <a:rPr lang="cs-CZ" dirty="0" smtClean="0"/>
              <a:t> EMU)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MEMBERSHIP CONDITIONALITY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 smtClean="0"/>
              <a:t>For</a:t>
            </a:r>
            <a:r>
              <a:rPr lang="cs-CZ" sz="2800" dirty="0" smtClean="0"/>
              <a:t> many </a:t>
            </a:r>
            <a:r>
              <a:rPr lang="cs-CZ" sz="2800" dirty="0" err="1" smtClean="0"/>
              <a:t>countries</a:t>
            </a:r>
            <a:r>
              <a:rPr lang="cs-CZ" sz="2800" dirty="0" smtClean="0"/>
              <a:t> EU </a:t>
            </a:r>
            <a:r>
              <a:rPr lang="cs-CZ" sz="2800" dirty="0" err="1" smtClean="0"/>
              <a:t>membership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very </a:t>
            </a:r>
            <a:r>
              <a:rPr lang="cs-CZ" sz="2800" dirty="0" err="1" smtClean="0"/>
              <a:t>attractive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“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attraction</a:t>
            </a:r>
            <a:r>
              <a:rPr lang="cs-CZ" sz="2800" dirty="0" smtClean="0"/>
              <a:t>“ </a:t>
            </a:r>
            <a:r>
              <a:rPr lang="cs-CZ" sz="2800" dirty="0" err="1" smtClean="0"/>
              <a:t>can</a:t>
            </a:r>
            <a:r>
              <a:rPr lang="cs-CZ" sz="2800" dirty="0" smtClean="0"/>
              <a:t> </a:t>
            </a:r>
            <a:r>
              <a:rPr lang="cs-CZ" sz="2800" dirty="0" err="1" smtClean="0"/>
              <a:t>turn</a:t>
            </a:r>
            <a:r>
              <a:rPr lang="cs-CZ" sz="2800" dirty="0" smtClean="0"/>
              <a:t> soft 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into</a:t>
            </a:r>
            <a:r>
              <a:rPr lang="cs-CZ" sz="2800" dirty="0" smtClean="0"/>
              <a:t> a </a:t>
            </a:r>
            <a:r>
              <a:rPr lang="cs-CZ" sz="2800" dirty="0" err="1" smtClean="0"/>
              <a:t>power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coercion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possibility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membership</a:t>
            </a:r>
            <a:r>
              <a:rPr lang="cs-CZ" sz="2800" dirty="0" smtClean="0"/>
              <a:t> has to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credible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For</a:t>
            </a:r>
            <a:r>
              <a:rPr lang="cs-CZ" sz="2800" dirty="0" smtClean="0"/>
              <a:t> many </a:t>
            </a:r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 smtClean="0"/>
              <a:t>countries</a:t>
            </a:r>
            <a:r>
              <a:rPr lang="cs-CZ" sz="2800" dirty="0" smtClean="0"/>
              <a:t> </a:t>
            </a:r>
            <a:r>
              <a:rPr lang="cs-CZ" sz="2800" dirty="0" err="1" smtClean="0"/>
              <a:t>nowadays</a:t>
            </a:r>
            <a:r>
              <a:rPr lang="cs-CZ" sz="2800" dirty="0" smtClean="0"/>
              <a:t> EU </a:t>
            </a:r>
            <a:r>
              <a:rPr lang="cs-CZ" sz="2800" dirty="0" err="1" smtClean="0"/>
              <a:t>membership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a </a:t>
            </a:r>
            <a:r>
              <a:rPr lang="cs-CZ" sz="2800" dirty="0" smtClean="0"/>
              <a:t>“far </a:t>
            </a:r>
            <a:r>
              <a:rPr lang="cs-CZ" sz="2800" dirty="0" smtClean="0"/>
              <a:t>shot</a:t>
            </a:r>
            <a:r>
              <a:rPr lang="cs-CZ" sz="2800" dirty="0" smtClean="0"/>
              <a:t>“.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42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 CANDIDATE COUNTRIES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Turkey</a:t>
            </a:r>
            <a:endParaRPr lang="cs-CZ" dirty="0" smtClean="0"/>
          </a:p>
          <a:p>
            <a:r>
              <a:rPr lang="cs-CZ" dirty="0" err="1" smtClean="0"/>
              <a:t>Macedonia</a:t>
            </a:r>
            <a:endParaRPr lang="cs-CZ" dirty="0" smtClean="0"/>
          </a:p>
          <a:p>
            <a:r>
              <a:rPr lang="cs-CZ" dirty="0" err="1" smtClean="0"/>
              <a:t>Montenegro</a:t>
            </a:r>
            <a:endParaRPr lang="cs-CZ" dirty="0" smtClean="0"/>
          </a:p>
          <a:p>
            <a:r>
              <a:rPr lang="cs-CZ" dirty="0" err="1" smtClean="0"/>
              <a:t>Serbia</a:t>
            </a:r>
            <a:endParaRPr lang="cs-CZ" dirty="0" smtClean="0"/>
          </a:p>
          <a:p>
            <a:r>
              <a:rPr lang="cs-CZ" dirty="0" smtClean="0"/>
              <a:t>Island (</a:t>
            </a:r>
            <a:r>
              <a:rPr lang="cs-CZ" dirty="0" err="1" smtClean="0"/>
              <a:t>stopped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Since</a:t>
            </a:r>
            <a:r>
              <a:rPr lang="cs-CZ" dirty="0" smtClean="0"/>
              <a:t> 2014 </a:t>
            </a:r>
            <a:r>
              <a:rPr lang="cs-CZ" dirty="0" err="1" smtClean="0"/>
              <a:t>Albania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1960" y="1690689"/>
            <a:ext cx="3886200" cy="3014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POSITION OF TURKEY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 smtClean="0"/>
              <a:t>Associate</a:t>
            </a:r>
            <a:r>
              <a:rPr lang="cs-CZ" dirty="0" smtClean="0"/>
              <a:t>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smtClean="0"/>
              <a:t>1963.</a:t>
            </a:r>
          </a:p>
          <a:p>
            <a:endParaRPr lang="cs-CZ" dirty="0" smtClean="0"/>
          </a:p>
          <a:p>
            <a:r>
              <a:rPr lang="cs-CZ" dirty="0" smtClean="0"/>
              <a:t>Partner country in </a:t>
            </a:r>
            <a:r>
              <a:rPr lang="cs-CZ" dirty="0" smtClean="0"/>
              <a:t>NATO.</a:t>
            </a:r>
          </a:p>
          <a:p>
            <a:endParaRPr lang="cs-CZ" dirty="0" smtClean="0"/>
          </a:p>
          <a:p>
            <a:r>
              <a:rPr lang="cs-CZ" dirty="0" err="1" smtClean="0"/>
              <a:t>Application</a:t>
            </a:r>
            <a:r>
              <a:rPr lang="cs-CZ" dirty="0" smtClean="0"/>
              <a:t> in 1987, </a:t>
            </a:r>
            <a:r>
              <a:rPr lang="cs-CZ" dirty="0" err="1" smtClean="0"/>
              <a:t>candidate</a:t>
            </a:r>
            <a:r>
              <a:rPr lang="cs-CZ" dirty="0" smtClean="0"/>
              <a:t> country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smtClean="0"/>
              <a:t>1999.</a:t>
            </a:r>
          </a:p>
          <a:p>
            <a:endParaRPr lang="cs-CZ" dirty="0" smtClean="0"/>
          </a:p>
          <a:p>
            <a:r>
              <a:rPr lang="cs-CZ" dirty="0" err="1" smtClean="0"/>
              <a:t>Negotiations</a:t>
            </a:r>
            <a:r>
              <a:rPr lang="cs-CZ" dirty="0" smtClean="0"/>
              <a:t> </a:t>
            </a:r>
            <a:r>
              <a:rPr lang="cs-CZ" dirty="0" err="1" smtClean="0"/>
              <a:t>opened</a:t>
            </a:r>
            <a:r>
              <a:rPr lang="cs-CZ" dirty="0" smtClean="0"/>
              <a:t> in 2004, but are very </a:t>
            </a:r>
            <a:r>
              <a:rPr lang="cs-CZ" dirty="0" err="1" smtClean="0"/>
              <a:t>slow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Poor</a:t>
            </a:r>
            <a:r>
              <a:rPr lang="cs-CZ" dirty="0" smtClean="0"/>
              <a:t> </a:t>
            </a:r>
            <a:r>
              <a:rPr lang="cs-CZ" dirty="0" smtClean="0"/>
              <a:t>country (but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huge</a:t>
            </a:r>
            <a:r>
              <a:rPr lang="cs-CZ" dirty="0" smtClean="0"/>
              <a:t> GDP </a:t>
            </a:r>
            <a:r>
              <a:rPr lang="cs-CZ" dirty="0" err="1" smtClean="0"/>
              <a:t>growth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agriculture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lie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in </a:t>
            </a:r>
            <a:r>
              <a:rPr lang="cs-CZ" dirty="0" err="1" smtClean="0"/>
              <a:t>Turkey</a:t>
            </a:r>
            <a:r>
              <a:rPr lang="cs-CZ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74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EUROPEAN NEIGHBOURHOOD POLICY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Established</a:t>
            </a:r>
            <a:r>
              <a:rPr lang="cs-CZ" dirty="0" smtClean="0"/>
              <a:t> in 2004 as a </a:t>
            </a:r>
            <a:r>
              <a:rPr lang="cs-CZ" dirty="0" err="1" smtClean="0"/>
              <a:t>framework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relations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neighbouring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First</a:t>
            </a:r>
            <a:r>
              <a:rPr lang="cs-CZ" dirty="0" smtClean="0"/>
              <a:t> idea </a:t>
            </a:r>
            <a:r>
              <a:rPr lang="cs-CZ" dirty="0" err="1" smtClean="0"/>
              <a:t>was</a:t>
            </a:r>
            <a:r>
              <a:rPr lang="cs-CZ" dirty="0" smtClean="0"/>
              <a:t> to </a:t>
            </a:r>
            <a:r>
              <a:rPr lang="cs-CZ" dirty="0" err="1" smtClean="0"/>
              <a:t>capitalize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relations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EECs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include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Mediterrean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altogether</a:t>
            </a:r>
            <a:r>
              <a:rPr lang="cs-CZ" dirty="0" smtClean="0"/>
              <a:t> 16 </a:t>
            </a:r>
            <a:r>
              <a:rPr lang="cs-CZ" dirty="0" err="1" smtClean="0"/>
              <a:t>countries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bilateral</a:t>
            </a:r>
            <a:r>
              <a:rPr lang="cs-CZ" dirty="0" smtClean="0"/>
              <a:t> relations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 and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smtClean="0"/>
              <a:t>country.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645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EUROPEAN NEIGHBOURHOOD POLICY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err="1" smtClean="0"/>
              <a:t>Action</a:t>
            </a:r>
            <a:r>
              <a:rPr lang="cs-CZ" sz="2800" dirty="0" smtClean="0"/>
              <a:t> </a:t>
            </a:r>
            <a:r>
              <a:rPr lang="cs-CZ" sz="2800" dirty="0" err="1" smtClean="0"/>
              <a:t>Plans</a:t>
            </a:r>
            <a:r>
              <a:rPr lang="cs-CZ" sz="2800" dirty="0" smtClean="0"/>
              <a:t> are </a:t>
            </a:r>
            <a:r>
              <a:rPr lang="cs-CZ" sz="2800" dirty="0" err="1" smtClean="0"/>
              <a:t>the</a:t>
            </a:r>
            <a:r>
              <a:rPr lang="cs-CZ" sz="2800" dirty="0" smtClean="0"/>
              <a:t> most </a:t>
            </a:r>
            <a:r>
              <a:rPr lang="cs-CZ" sz="2800" dirty="0" err="1" smtClean="0"/>
              <a:t>important</a:t>
            </a:r>
            <a:r>
              <a:rPr lang="cs-CZ" sz="2800" dirty="0" smtClean="0"/>
              <a:t> </a:t>
            </a:r>
            <a:r>
              <a:rPr lang="cs-CZ" sz="2800" dirty="0" err="1" smtClean="0"/>
              <a:t>tools</a:t>
            </a:r>
            <a:r>
              <a:rPr lang="cs-CZ" sz="2800" dirty="0" smtClean="0"/>
              <a:t> – program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concreate</a:t>
            </a:r>
            <a:r>
              <a:rPr lang="cs-CZ" sz="2800" dirty="0" smtClean="0"/>
              <a:t> </a:t>
            </a:r>
            <a:r>
              <a:rPr lang="cs-CZ" sz="2800" dirty="0" err="1" smtClean="0"/>
              <a:t>reforms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area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democracy</a:t>
            </a:r>
            <a:r>
              <a:rPr lang="cs-CZ" sz="2800" dirty="0" smtClean="0"/>
              <a:t>, </a:t>
            </a:r>
            <a:r>
              <a:rPr lang="cs-CZ" sz="2800" dirty="0" err="1" smtClean="0"/>
              <a:t>access</a:t>
            </a:r>
            <a:r>
              <a:rPr lang="cs-CZ" sz="2800" dirty="0" smtClean="0"/>
              <a:t> to EU </a:t>
            </a:r>
            <a:r>
              <a:rPr lang="cs-CZ" sz="2800" dirty="0" err="1" smtClean="0"/>
              <a:t>markets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Monitoring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progress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ENP </a:t>
            </a:r>
            <a:r>
              <a:rPr lang="cs-CZ" sz="2800" dirty="0" smtClean="0"/>
              <a:t>as a </a:t>
            </a:r>
            <a:r>
              <a:rPr lang="cs-CZ" sz="2800" dirty="0" err="1" smtClean="0"/>
              <a:t>main</a:t>
            </a:r>
            <a:r>
              <a:rPr lang="cs-CZ" sz="2800" dirty="0" smtClean="0"/>
              <a:t> </a:t>
            </a:r>
            <a:r>
              <a:rPr lang="cs-CZ" sz="2800" dirty="0" err="1" smtClean="0"/>
              <a:t>financial</a:t>
            </a:r>
            <a:r>
              <a:rPr lang="cs-CZ" sz="2800" dirty="0" smtClean="0"/>
              <a:t> instrument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cooperation</a:t>
            </a:r>
            <a:r>
              <a:rPr lang="cs-CZ" sz="2800" dirty="0" smtClean="0"/>
              <a:t>.</a:t>
            </a:r>
            <a:endParaRPr lang="cs-CZ" sz="2800" dirty="0" smtClean="0"/>
          </a:p>
          <a:p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7250" y="2020094"/>
            <a:ext cx="381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EU </a:t>
            </a:r>
            <a:r>
              <a:rPr lang="cs-CZ" sz="4400" dirty="0" smtClean="0"/>
              <a:t>AND MEDITERRANEAN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EC </a:t>
            </a:r>
            <a:r>
              <a:rPr lang="cs-CZ" dirty="0" err="1" smtClean="0"/>
              <a:t>established</a:t>
            </a:r>
            <a:r>
              <a:rPr lang="cs-CZ" dirty="0" smtClean="0"/>
              <a:t> </a:t>
            </a:r>
            <a:r>
              <a:rPr lang="cs-CZ" dirty="0" err="1" smtClean="0"/>
              <a:t>deeper</a:t>
            </a:r>
            <a:r>
              <a:rPr lang="cs-CZ" dirty="0" smtClean="0"/>
              <a:t> </a:t>
            </a:r>
            <a:r>
              <a:rPr lang="cs-CZ" dirty="0" err="1" smtClean="0"/>
              <a:t>ties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1995 as a </a:t>
            </a:r>
            <a:r>
              <a:rPr lang="cs-CZ" dirty="0" err="1" smtClean="0"/>
              <a:t>breaking</a:t>
            </a:r>
            <a:r>
              <a:rPr lang="cs-CZ" dirty="0" smtClean="0"/>
              <a:t> point – Barcelona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Multilateral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err="1" smtClean="0"/>
              <a:t>Political</a:t>
            </a:r>
            <a:r>
              <a:rPr lang="cs-CZ" dirty="0" smtClean="0"/>
              <a:t>, </a:t>
            </a:r>
            <a:r>
              <a:rPr lang="cs-CZ" dirty="0" err="1" smtClean="0"/>
              <a:t>security</a:t>
            </a:r>
            <a:r>
              <a:rPr lang="cs-CZ" dirty="0" smtClean="0"/>
              <a:t>, </a:t>
            </a:r>
            <a:r>
              <a:rPr lang="cs-CZ" dirty="0" err="1" smtClean="0"/>
              <a:t>economic</a:t>
            </a:r>
            <a:r>
              <a:rPr lang="cs-CZ" dirty="0" smtClean="0"/>
              <a:t>, </a:t>
            </a:r>
            <a:r>
              <a:rPr lang="cs-CZ" dirty="0" err="1" smtClean="0"/>
              <a:t>cultural</a:t>
            </a:r>
            <a:r>
              <a:rPr lang="cs-CZ" dirty="0" smtClean="0"/>
              <a:t> and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cooperation</a:t>
            </a:r>
            <a:r>
              <a:rPr lang="cs-CZ" dirty="0"/>
              <a:t>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694</Words>
  <Application>Microsoft Office PowerPoint</Application>
  <PresentationFormat>Předvádění na obrazovce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EU AND the Middle East</vt:lpstr>
      <vt:lpstr>CONCEPT OF SOFT POWER</vt:lpstr>
      <vt:lpstr>COPENHAGEN CRITERIA</vt:lpstr>
      <vt:lpstr>MEMBERSHIP CONDITIONALITY</vt:lpstr>
      <vt:lpstr>EU CANDIDATE COUNTRIES</vt:lpstr>
      <vt:lpstr>POSITION OF TURKEY</vt:lpstr>
      <vt:lpstr>EUROPEAN NEIGHBOURHOOD POLICY</vt:lpstr>
      <vt:lpstr>EUROPEAN NEIGHBOURHOOD POLICY</vt:lpstr>
      <vt:lpstr>EU AND MEDITERRANEAN</vt:lpstr>
      <vt:lpstr>UNION FOR MEDITERRANEAN</vt:lpstr>
      <vt:lpstr>Prezentace aplikace PowerPoint</vt:lpstr>
      <vt:lpstr>EU AND MAGHREB</vt:lpstr>
      <vt:lpstr>EU AND ARAB-ISRAELI CONFLICT</vt:lpstr>
      <vt:lpstr>EU AND THE ARAB SPRING</vt:lpstr>
      <vt:lpstr>EU AND MIGRATION CRISIS</vt:lpstr>
      <vt:lpstr>MIGRATION CRISIS</vt:lpstr>
      <vt:lpstr>MIGRATION CRISIS: STATISTICS</vt:lpstr>
      <vt:lpstr>SOLUTIONS?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and Close Neighbourhood</dc:title>
  <dc:creator>Martin</dc:creator>
  <cp:lastModifiedBy>Eva Taterova</cp:lastModifiedBy>
  <cp:revision>38</cp:revision>
  <dcterms:created xsi:type="dcterms:W3CDTF">2014-02-24T17:34:43Z</dcterms:created>
  <dcterms:modified xsi:type="dcterms:W3CDTF">2019-12-02T10:09:47Z</dcterms:modified>
</cp:coreProperties>
</file>