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hyperlink" Target="https://en.wikipedia.org/wiki/United_States_foreign_policy"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gif"/><Relationship Id="rId3" Type="http://schemas.openxmlformats.org/officeDocument/2006/relationships/image" Target="../media/image7.jpeg"/><Relationship Id="rId4" Type="http://schemas.openxmlformats.org/officeDocument/2006/relationships/image" Target="../media/image16.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ommentarymagazine.com/article/israel-america-the-eternal-return/" TargetMode="External"/><Relationship Id="rId3" Type="http://schemas.openxmlformats.org/officeDocument/2006/relationships/hyperlink" Target="http://www.haaretz.com/print-edition/news/gerald-ford-the-u-s-president-who-reassessed-policy-toward-israel-dies-at-93-1.208477"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Rabin and Ford.jpg"/>
          <p:cNvPicPr/>
          <p:nvPr/>
        </p:nvPicPr>
        <p:blipFill>
          <a:blip r:embed="rId2">
            <a:extLst/>
          </a:blip>
          <a:srcRect l="0" t="4582" r="0" b="4582"/>
          <a:stretch>
            <a:fillRect/>
          </a:stretch>
        </p:blipFill>
        <p:spPr>
          <a:xfrm>
            <a:off x="1600200" y="635000"/>
            <a:ext cx="9779000" cy="5918200"/>
          </a:xfrm>
          <a:prstGeom prst="rect">
            <a:avLst/>
          </a:prstGeom>
          <a:ln w="12700">
            <a:miter lim="400000"/>
          </a:ln>
        </p:spPr>
      </p:pic>
      <p:sp>
        <p:nvSpPr>
          <p:cNvPr id="33" name="Shape 33"/>
          <p:cNvSpPr/>
          <p:nvPr>
            <p:ph type="title"/>
          </p:nvPr>
        </p:nvSpPr>
        <p:spPr>
          <a:prstGeom prst="rect">
            <a:avLst/>
          </a:prstGeom>
        </p:spPr>
        <p:txBody>
          <a:bodyPr/>
          <a:lstStyle/>
          <a:p>
            <a:pPr lvl="0">
              <a:defRPr sz="1800">
                <a:solidFill>
                  <a:srgbClr val="000000"/>
                </a:solidFill>
              </a:defRPr>
            </a:pPr>
            <a:r>
              <a:rPr sz="8000">
                <a:solidFill>
                  <a:srgbClr val="FFFFFF"/>
                </a:solidFill>
              </a:rPr>
              <a:t>Limits of Influence</a:t>
            </a:r>
          </a:p>
        </p:txBody>
      </p:sp>
      <p:sp>
        <p:nvSpPr>
          <p:cNvPr id="34" name="Shape 34"/>
          <p:cNvSpPr/>
          <p:nvPr>
            <p:ph type="body" idx="1"/>
          </p:nvPr>
        </p:nvSpPr>
        <p:spPr>
          <a:prstGeom prst="rect">
            <a:avLst/>
          </a:prstGeom>
        </p:spPr>
        <p:txBody>
          <a:bodyPr/>
          <a:lstStyle/>
          <a:p>
            <a:pPr lvl="0">
              <a:defRPr sz="1800">
                <a:solidFill>
                  <a:srgbClr val="000000"/>
                </a:solidFill>
              </a:defRPr>
            </a:pPr>
            <a:r>
              <a:rPr sz="3200">
                <a:solidFill>
                  <a:srgbClr val="FFFFFF"/>
                </a:solidFill>
              </a:rPr>
              <a:t>The Reassessment Crisis of 1975</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Flickr_-_Israel_Defense_Forces_-_Life_of_Lt._Gen._Yitzhak_Rabin,_7th_IDF_Chief_of_Staff_in_photos_(11).jpg"/>
          <p:cNvPicPr/>
          <p:nvPr/>
        </p:nvPicPr>
        <p:blipFill>
          <a:blip r:embed="rId2">
            <a:extLst/>
          </a:blip>
          <a:srcRect l="1463" t="0" r="1463" b="0"/>
          <a:stretch>
            <a:fillRect/>
          </a:stretch>
        </p:blipFill>
        <p:spPr>
          <a:xfrm>
            <a:off x="6718300" y="762000"/>
            <a:ext cx="5334001" cy="8242300"/>
          </a:xfrm>
          <a:prstGeom prst="rect">
            <a:avLst/>
          </a:prstGeom>
          <a:ln w="12700">
            <a:miter lim="400000"/>
          </a:ln>
        </p:spPr>
      </p:pic>
      <p:sp>
        <p:nvSpPr>
          <p:cNvPr id="62" name="Shape 62"/>
          <p:cNvSpPr/>
          <p:nvPr>
            <p:ph type="title"/>
          </p:nvPr>
        </p:nvSpPr>
        <p:spPr>
          <a:prstGeom prst="rect">
            <a:avLst/>
          </a:prstGeom>
        </p:spPr>
        <p:txBody>
          <a:bodyPr/>
          <a:lstStyle/>
          <a:p>
            <a:pPr lvl="0">
              <a:defRPr sz="1800">
                <a:solidFill>
                  <a:srgbClr val="000000"/>
                </a:solidFill>
              </a:defRPr>
            </a:pPr>
            <a:r>
              <a:rPr sz="6000">
                <a:solidFill>
                  <a:srgbClr val="FFFFFF"/>
                </a:solidFill>
              </a:rPr>
              <a:t>Y. Rabin</a:t>
            </a:r>
          </a:p>
        </p:txBody>
      </p:sp>
      <p:sp>
        <p:nvSpPr>
          <p:cNvPr id="63" name="Shape 63"/>
          <p:cNvSpPr/>
          <p:nvPr>
            <p:ph type="body" idx="1"/>
          </p:nvPr>
        </p:nvSpPr>
        <p:spPr>
          <a:prstGeom prst="rect">
            <a:avLst/>
          </a:prstGeom>
        </p:spPr>
        <p:txBody>
          <a:bodyPr/>
          <a:lstStyle/>
          <a:p>
            <a:pPr lvl="0" defTabSz="566674">
              <a:defRPr sz="1800">
                <a:solidFill>
                  <a:srgbClr val="000000"/>
                </a:solidFill>
              </a:defRPr>
            </a:pPr>
            <a:r>
              <a:rPr sz="3104">
                <a:solidFill>
                  <a:srgbClr val="FFFFFF"/>
                </a:solidFill>
              </a:rPr>
              <a:t>Fmr. Haganah and IDF officer</a:t>
            </a:r>
            <a:endParaRPr sz="3104">
              <a:solidFill>
                <a:srgbClr val="FFFFFF"/>
              </a:solidFill>
            </a:endParaRPr>
          </a:p>
          <a:p>
            <a:pPr lvl="0" defTabSz="566674">
              <a:defRPr sz="1800">
                <a:solidFill>
                  <a:srgbClr val="000000"/>
                </a:solidFill>
              </a:defRPr>
            </a:pPr>
            <a:endParaRPr sz="3104">
              <a:solidFill>
                <a:srgbClr val="FFFFFF"/>
              </a:solidFill>
            </a:endParaRPr>
          </a:p>
          <a:p>
            <a:pPr lvl="0" defTabSz="566674">
              <a:defRPr sz="1800">
                <a:solidFill>
                  <a:srgbClr val="000000"/>
                </a:solidFill>
              </a:defRPr>
            </a:pPr>
            <a:r>
              <a:rPr sz="3104">
                <a:solidFill>
                  <a:srgbClr val="FFFFFF"/>
                </a:solidFill>
              </a:rPr>
              <a:t>Fmr. U.S. Ambassador</a:t>
            </a:r>
            <a:endParaRPr sz="3104">
              <a:solidFill>
                <a:srgbClr val="FFFFFF"/>
              </a:solidFill>
            </a:endParaRPr>
          </a:p>
          <a:p>
            <a:pPr lvl="0" defTabSz="566674">
              <a:defRPr sz="1800">
                <a:solidFill>
                  <a:srgbClr val="000000"/>
                </a:solidFill>
              </a:defRPr>
            </a:pPr>
            <a:endParaRPr sz="3104">
              <a:solidFill>
                <a:srgbClr val="FFFFFF"/>
              </a:solidFill>
            </a:endParaRPr>
          </a:p>
          <a:p>
            <a:pPr lvl="0" defTabSz="566674">
              <a:defRPr sz="1800">
                <a:solidFill>
                  <a:srgbClr val="000000"/>
                </a:solidFill>
              </a:defRPr>
            </a:pPr>
            <a:r>
              <a:rPr sz="3104">
                <a:solidFill>
                  <a:srgbClr val="FFFFFF"/>
                </a:solidFill>
              </a:rPr>
              <a:t>Fmr. Israeli General (1967)</a:t>
            </a:r>
            <a:endParaRPr sz="3104">
              <a:solidFill>
                <a:srgbClr val="FFFFFF"/>
              </a:solidFill>
            </a:endParaRPr>
          </a:p>
          <a:p>
            <a:pPr lvl="0" defTabSz="566674">
              <a:defRPr sz="1800">
                <a:solidFill>
                  <a:srgbClr val="000000"/>
                </a:solidFill>
              </a:defRPr>
            </a:pPr>
            <a:endParaRPr sz="3104">
              <a:solidFill>
                <a:srgbClr val="FFFFFF"/>
              </a:solidFill>
            </a:endParaRPr>
          </a:p>
          <a:p>
            <a:pPr lvl="0" defTabSz="566674">
              <a:defRPr sz="1800">
                <a:solidFill>
                  <a:srgbClr val="000000"/>
                </a:solidFill>
              </a:defRPr>
            </a:pPr>
            <a:r>
              <a:rPr sz="3104">
                <a:solidFill>
                  <a:srgbClr val="FFFFFF"/>
                </a:solidFill>
              </a:rPr>
              <a:t>Israeli PM from 3 June 1974 – 22 April 1977</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Secretary_of_State_Henry_Kissinger_at_a_meeting_following_the_assassinations_in_Beirut,_1976_-_NARA_-_70664991.jpg"/>
          <p:cNvPicPr/>
          <p:nvPr/>
        </p:nvPicPr>
        <p:blipFill>
          <a:blip r:embed="rId2">
            <a:extLst/>
          </a:blip>
          <a:srcRect l="1962" t="0" r="1962" b="0"/>
          <a:stretch>
            <a:fillRect/>
          </a:stretch>
        </p:blipFill>
        <p:spPr>
          <a:xfrm>
            <a:off x="6718300" y="762000"/>
            <a:ext cx="5334000" cy="8242300"/>
          </a:xfrm>
          <a:prstGeom prst="rect">
            <a:avLst/>
          </a:prstGeom>
          <a:ln w="12700">
            <a:miter lim="400000"/>
          </a:ln>
        </p:spPr>
      </p:pic>
      <p:sp>
        <p:nvSpPr>
          <p:cNvPr id="66" name="Shape 66"/>
          <p:cNvSpPr/>
          <p:nvPr>
            <p:ph type="title"/>
          </p:nvPr>
        </p:nvSpPr>
        <p:spPr>
          <a:prstGeom prst="rect">
            <a:avLst/>
          </a:prstGeom>
        </p:spPr>
        <p:txBody>
          <a:bodyPr/>
          <a:lstStyle/>
          <a:p>
            <a:pPr lvl="0">
              <a:defRPr sz="1800">
                <a:solidFill>
                  <a:srgbClr val="000000"/>
                </a:solidFill>
              </a:defRPr>
            </a:pPr>
            <a:r>
              <a:rPr sz="6000">
                <a:solidFill>
                  <a:srgbClr val="FFFFFF"/>
                </a:solidFill>
              </a:rPr>
              <a:t>H. Kissinger</a:t>
            </a:r>
          </a:p>
        </p:txBody>
      </p:sp>
      <p:sp>
        <p:nvSpPr>
          <p:cNvPr id="67" name="Shape 67"/>
          <p:cNvSpPr/>
          <p:nvPr>
            <p:ph type="body" idx="1"/>
          </p:nvPr>
        </p:nvSpPr>
        <p:spPr>
          <a:prstGeom prst="rect">
            <a:avLst/>
          </a:prstGeom>
        </p:spPr>
        <p:txBody>
          <a:bodyPr/>
          <a:lstStyle/>
          <a:p>
            <a:pPr lvl="0">
              <a:defRPr sz="1800">
                <a:solidFill>
                  <a:srgbClr val="000000"/>
                </a:solidFill>
              </a:defRPr>
            </a:pPr>
            <a:r>
              <a:rPr sz="3200">
                <a:solidFill>
                  <a:srgbClr val="FFFFFF"/>
                </a:solidFill>
              </a:rPr>
              <a:t>Prominent person in </a:t>
            </a:r>
            <a:r>
              <a:rPr sz="3200">
                <a:solidFill>
                  <a:srgbClr val="FFFFFF"/>
                </a:solidFill>
                <a:hlinkClick r:id="rId3" invalidUrl="" action="" tgtFrame="" tooltip="" history="1" highlightClick="0" endSnd="0"/>
              </a:rPr>
              <a:t>United States foreign policy</a:t>
            </a:r>
            <a:r>
              <a:rPr sz="3200">
                <a:solidFill>
                  <a:srgbClr val="FFFFFF"/>
                </a:solidFill>
              </a:rPr>
              <a:t> between 1969 and 1977.</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Strategist-Realist</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Diplomat, respected statesman</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Gerald_Ford_hearing2.jpg"/>
          <p:cNvPicPr/>
          <p:nvPr/>
        </p:nvPicPr>
        <p:blipFill>
          <a:blip r:embed="rId2">
            <a:extLst/>
          </a:blip>
          <a:srcRect l="28373" t="0" r="28373" b="0"/>
          <a:stretch>
            <a:fillRect/>
          </a:stretch>
        </p:blipFill>
        <p:spPr>
          <a:xfrm>
            <a:off x="6718300" y="762000"/>
            <a:ext cx="5334000" cy="8242300"/>
          </a:xfrm>
          <a:prstGeom prst="rect">
            <a:avLst/>
          </a:prstGeom>
          <a:ln w="12700">
            <a:miter lim="400000"/>
          </a:ln>
        </p:spPr>
      </p:pic>
      <p:sp>
        <p:nvSpPr>
          <p:cNvPr id="70" name="Shape 70"/>
          <p:cNvSpPr/>
          <p:nvPr>
            <p:ph type="title"/>
          </p:nvPr>
        </p:nvSpPr>
        <p:spPr>
          <a:prstGeom prst="rect">
            <a:avLst/>
          </a:prstGeom>
        </p:spPr>
        <p:txBody>
          <a:bodyPr/>
          <a:lstStyle/>
          <a:p>
            <a:pPr lvl="0">
              <a:defRPr sz="1800">
                <a:solidFill>
                  <a:srgbClr val="000000"/>
                </a:solidFill>
              </a:defRPr>
            </a:pPr>
            <a:r>
              <a:rPr sz="6000">
                <a:solidFill>
                  <a:srgbClr val="FFFFFF"/>
                </a:solidFill>
              </a:rPr>
              <a:t>G. Ford</a:t>
            </a:r>
          </a:p>
        </p:txBody>
      </p:sp>
      <p:sp>
        <p:nvSpPr>
          <p:cNvPr id="71" name="Shape 71"/>
          <p:cNvSpPr/>
          <p:nvPr>
            <p:ph type="body" idx="1"/>
          </p:nvPr>
        </p:nvSpPr>
        <p:spPr>
          <a:prstGeom prst="rect">
            <a:avLst/>
          </a:prstGeom>
        </p:spPr>
        <p:txBody>
          <a:bodyPr/>
          <a:lstStyle/>
          <a:p>
            <a:pPr lvl="0">
              <a:defRPr sz="1800">
                <a:solidFill>
                  <a:srgbClr val="000000"/>
                </a:solidFill>
              </a:defRPr>
            </a:pPr>
            <a:r>
              <a:rPr sz="3200">
                <a:solidFill>
                  <a:srgbClr val="FFFFFF"/>
                </a:solidFill>
              </a:rPr>
              <a:t>38th President (1974-1977)</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Fmr. Vice-President</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Fmr. Majority Leader</a:t>
            </a:r>
            <a:endParaRPr sz="3200">
              <a:solidFill>
                <a:srgbClr val="FFFFFF"/>
              </a:solidFill>
            </a:endParaRPr>
          </a:p>
          <a:p>
            <a:pPr lvl="0">
              <a:defRPr sz="1800">
                <a:solidFill>
                  <a:srgbClr val="000000"/>
                </a:solidFill>
              </a:defRPr>
            </a:pPr>
            <a:endParaRPr sz="3200">
              <a:solidFill>
                <a:srgbClr val="FFFFFF"/>
              </a:solidFill>
            </a:endParaRPr>
          </a:p>
          <a:p>
            <a:pPr lvl="0">
              <a:defRPr sz="1800">
                <a:solidFill>
                  <a:srgbClr val="000000"/>
                </a:solidFill>
              </a:defRPr>
            </a:pPr>
            <a:r>
              <a:rPr sz="3200">
                <a:solidFill>
                  <a:srgbClr val="FFFFFF"/>
                </a:solidFill>
              </a:rPr>
              <a:t>Fmr. Michigan Congressman</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p>
            <a:pPr lvl="0">
              <a:defRPr sz="1800">
                <a:solidFill>
                  <a:srgbClr val="000000"/>
                </a:solidFill>
              </a:defRPr>
            </a:pPr>
            <a:r>
              <a:rPr sz="8000">
                <a:solidFill>
                  <a:srgbClr val="FFFFFF"/>
                </a:solidFill>
              </a:rPr>
              <a:t>Background</a:t>
            </a:r>
          </a:p>
        </p:txBody>
      </p:sp>
      <p:sp>
        <p:nvSpPr>
          <p:cNvPr id="74" name="Shape 74"/>
          <p:cNvSpPr/>
          <p:nvPr>
            <p:ph type="body" idx="1"/>
          </p:nvPr>
        </p:nvSpPr>
        <p:spPr>
          <a:prstGeom prst="rect">
            <a:avLst/>
          </a:prstGeom>
        </p:spPr>
        <p:txBody>
          <a:bodyPr/>
          <a:lstStyle/>
          <a:p>
            <a:pPr lvl="0" marL="452627" indent="-452627" defTabSz="578358">
              <a:spcBef>
                <a:spcPts val="4100"/>
              </a:spcBef>
              <a:defRPr sz="1800">
                <a:solidFill>
                  <a:srgbClr val="000000"/>
                </a:solidFill>
              </a:defRPr>
            </a:pPr>
            <a:r>
              <a:rPr sz="3366">
                <a:solidFill>
                  <a:srgbClr val="FFFFFF"/>
                </a:solidFill>
                <a:latin typeface="Times New Roman"/>
                <a:ea typeface="Times New Roman"/>
                <a:cs typeface="Times New Roman"/>
                <a:sym typeface="Times New Roman"/>
              </a:rPr>
              <a:t>Much of the 1975 reassessment period rests in the basic misunderstandings of personality and interpretation of national politics</a:t>
            </a:r>
            <a:endParaRPr sz="3366">
              <a:solidFill>
                <a:srgbClr val="FFFFFF"/>
              </a:solidFill>
              <a:latin typeface="Times New Roman"/>
              <a:ea typeface="Times New Roman"/>
              <a:cs typeface="Times New Roman"/>
              <a:sym typeface="Times New Roman"/>
            </a:endParaRPr>
          </a:p>
          <a:p>
            <a:pPr lvl="0" marL="452627" indent="-452627" defTabSz="578358">
              <a:spcBef>
                <a:spcPts val="4100"/>
              </a:spcBef>
              <a:defRPr sz="1800">
                <a:solidFill>
                  <a:srgbClr val="000000"/>
                </a:solidFill>
              </a:defRPr>
            </a:pPr>
            <a:r>
              <a:rPr sz="3366">
                <a:solidFill>
                  <a:srgbClr val="FFFFFF"/>
                </a:solidFill>
                <a:latin typeface="Times New Roman"/>
                <a:ea typeface="Times New Roman"/>
                <a:cs typeface="Times New Roman"/>
                <a:sym typeface="Times New Roman"/>
              </a:rPr>
              <a:t>President Ford, his Secretary of State Henry Kissinger and Yitzhak Rabin each tried to mold the political culture and influence each other in the process. </a:t>
            </a:r>
            <a:endParaRPr sz="3366">
              <a:solidFill>
                <a:srgbClr val="FFFFFF"/>
              </a:solidFill>
              <a:latin typeface="Times New Roman"/>
              <a:ea typeface="Times New Roman"/>
              <a:cs typeface="Times New Roman"/>
              <a:sym typeface="Times New Roman"/>
            </a:endParaRPr>
          </a:p>
          <a:p>
            <a:pPr lvl="0" marL="452627" indent="-452627" defTabSz="578358">
              <a:spcBef>
                <a:spcPts val="4100"/>
              </a:spcBef>
              <a:defRPr sz="1800">
                <a:solidFill>
                  <a:srgbClr val="000000"/>
                </a:solidFill>
              </a:defRPr>
            </a:pPr>
            <a:r>
              <a:rPr sz="3366">
                <a:solidFill>
                  <a:srgbClr val="FFFFFF"/>
                </a:solidFill>
                <a:latin typeface="Times New Roman"/>
                <a:ea typeface="Times New Roman"/>
                <a:cs typeface="Times New Roman"/>
                <a:sym typeface="Times New Roman"/>
              </a:rPr>
              <a:t>Besides the misunderstanding there is a sense that “reassessment” was an expression of frustration over Kissinger’s failure after his previous "diplomatic dialogues" were viewed as initial achievements in Arab-Israeli relations.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prstGeom prst="rect">
            <a:avLst/>
          </a:prstGeom>
        </p:spPr>
        <p:txBody>
          <a:bodyPr/>
          <a:lstStyle/>
          <a:p>
            <a:pPr lvl="0">
              <a:defRPr sz="1800">
                <a:solidFill>
                  <a:srgbClr val="000000"/>
                </a:solidFill>
              </a:defRPr>
            </a:pPr>
            <a:r>
              <a:rPr sz="8000">
                <a:solidFill>
                  <a:srgbClr val="FFFFFF"/>
                </a:solidFill>
              </a:rPr>
              <a:t>Background 1974</a:t>
            </a:r>
          </a:p>
        </p:txBody>
      </p:sp>
      <p:sp>
        <p:nvSpPr>
          <p:cNvPr id="77" name="Shape 77"/>
          <p:cNvSpPr/>
          <p:nvPr>
            <p:ph type="body" idx="1"/>
          </p:nvPr>
        </p:nvSpPr>
        <p:spPr>
          <a:prstGeom prst="rect">
            <a:avLst/>
          </a:prstGeom>
        </p:spPr>
        <p:txBody>
          <a:bodyPr/>
          <a:lstStyle/>
          <a:p>
            <a:pPr lvl="0" marL="352043" indent="-352043" defTabSz="449833">
              <a:spcBef>
                <a:spcPts val="3200"/>
              </a:spcBef>
              <a:defRPr sz="1800">
                <a:solidFill>
                  <a:srgbClr val="000000"/>
                </a:solidFill>
              </a:defRPr>
            </a:pPr>
            <a:r>
              <a:rPr sz="2618">
                <a:solidFill>
                  <a:srgbClr val="FFFFFF"/>
                </a:solidFill>
                <a:latin typeface="Times New Roman"/>
                <a:ea typeface="Times New Roman"/>
                <a:cs typeface="Times New Roman"/>
                <a:sym typeface="Times New Roman"/>
              </a:rPr>
              <a:t>By the beginning of 1974, after the October 1973 war, the Israelis and Egyptians had been engaged in negotiations over the Sinai where Israeli troops had remained. </a:t>
            </a:r>
            <a:endParaRPr sz="2618">
              <a:solidFill>
                <a:srgbClr val="FFFFFF"/>
              </a:solidFill>
              <a:latin typeface="Times New Roman"/>
              <a:ea typeface="Times New Roman"/>
              <a:cs typeface="Times New Roman"/>
              <a:sym typeface="Times New Roman"/>
            </a:endParaRPr>
          </a:p>
          <a:p>
            <a:pPr lvl="0" marL="352043" indent="-352043" defTabSz="449833">
              <a:spcBef>
                <a:spcPts val="3200"/>
              </a:spcBef>
              <a:defRPr sz="1800">
                <a:solidFill>
                  <a:srgbClr val="000000"/>
                </a:solidFill>
              </a:defRPr>
            </a:pPr>
            <a:r>
              <a:rPr sz="2618">
                <a:solidFill>
                  <a:srgbClr val="FFFFFF"/>
                </a:solidFill>
                <a:latin typeface="Times New Roman"/>
                <a:ea typeface="Times New Roman"/>
                <a:cs typeface="Times New Roman"/>
                <a:sym typeface="Times New Roman"/>
              </a:rPr>
              <a:t>Egyptian President Sadat demanded that Israel withdraw from the critical Giddi and Mitla passes and the Um Hashiba alert station overlooking them in the Sinai. </a:t>
            </a:r>
            <a:endParaRPr sz="2618">
              <a:solidFill>
                <a:srgbClr val="FFFFFF"/>
              </a:solidFill>
              <a:latin typeface="Times New Roman"/>
              <a:ea typeface="Times New Roman"/>
              <a:cs typeface="Times New Roman"/>
              <a:sym typeface="Times New Roman"/>
            </a:endParaRPr>
          </a:p>
          <a:p>
            <a:pPr lvl="0" marL="352043" indent="-352043" defTabSz="449833">
              <a:spcBef>
                <a:spcPts val="3200"/>
              </a:spcBef>
              <a:defRPr sz="1800">
                <a:solidFill>
                  <a:srgbClr val="000000"/>
                </a:solidFill>
              </a:defRPr>
            </a:pPr>
            <a:r>
              <a:rPr sz="2618">
                <a:solidFill>
                  <a:srgbClr val="FFFFFF"/>
                </a:solidFill>
                <a:latin typeface="Times New Roman"/>
                <a:ea typeface="Times New Roman"/>
                <a:cs typeface="Times New Roman"/>
                <a:sym typeface="Times New Roman"/>
              </a:rPr>
              <a:t>Rabin was willing to withdraw from significant portions of the Sinai won in 1967 and defended in 1973 in return for a non-belligerency agreement. But Sadat was willing to offer only “non-use of force,” not a peace treaty, and Rabin was unwilling to relinquish the strategic passes for such a tepid guarantee. </a:t>
            </a:r>
            <a:endParaRPr sz="2618">
              <a:solidFill>
                <a:srgbClr val="FFFFFF"/>
              </a:solidFill>
              <a:latin typeface="Times New Roman"/>
              <a:ea typeface="Times New Roman"/>
              <a:cs typeface="Times New Roman"/>
              <a:sym typeface="Times New Roman"/>
            </a:endParaRPr>
          </a:p>
          <a:p>
            <a:pPr lvl="0" marL="352043" indent="-352043" defTabSz="449833">
              <a:spcBef>
                <a:spcPts val="3200"/>
              </a:spcBef>
              <a:defRPr sz="1800">
                <a:solidFill>
                  <a:srgbClr val="000000"/>
                </a:solidFill>
              </a:defRPr>
            </a:pPr>
            <a:r>
              <a:rPr sz="2618">
                <a:solidFill>
                  <a:srgbClr val="FFFFFF"/>
                </a:solidFill>
                <a:latin typeface="Times New Roman"/>
                <a:ea typeface="Times New Roman"/>
                <a:cs typeface="Times New Roman"/>
                <a:sym typeface="Times New Roman"/>
              </a:rPr>
              <a:t>Even so, he was ready to allow the Egyptians to advance to forward positions at the western entrances to the passes, and to give up the Abu Rodeis oil fields.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p>
            <a:pPr lvl="0">
              <a:defRPr sz="1800">
                <a:solidFill>
                  <a:srgbClr val="000000"/>
                </a:solidFill>
              </a:defRPr>
            </a:pPr>
            <a:r>
              <a:rPr sz="8000">
                <a:solidFill>
                  <a:srgbClr val="FFFFFF"/>
                </a:solidFill>
              </a:rPr>
              <a:t>Background 1974</a:t>
            </a:r>
          </a:p>
        </p:txBody>
      </p:sp>
      <p:sp>
        <p:nvSpPr>
          <p:cNvPr id="80" name="Shape 80"/>
          <p:cNvSpPr/>
          <p:nvPr>
            <p:ph type="body" idx="1"/>
          </p:nvPr>
        </p:nvSpPr>
        <p:spPr>
          <a:prstGeom prst="rect">
            <a:avLst/>
          </a:prstGeom>
        </p:spPr>
        <p:txBody>
          <a:bodyPr/>
          <a:lstStyle/>
          <a:p>
            <a:pPr lvl="0" marL="438911" indent="-438911" defTabSz="560831">
              <a:spcBef>
                <a:spcPts val="4000"/>
              </a:spcBef>
              <a:defRPr sz="1800">
                <a:solidFill>
                  <a:srgbClr val="000000"/>
                </a:solidFill>
              </a:defRPr>
            </a:pPr>
            <a:r>
              <a:rPr sz="3264">
                <a:solidFill>
                  <a:srgbClr val="FFFFFF"/>
                </a:solidFill>
                <a:latin typeface="Times New Roman"/>
                <a:ea typeface="Times New Roman"/>
                <a:cs typeface="Times New Roman"/>
                <a:sym typeface="Times New Roman"/>
              </a:rPr>
              <a:t>The Americans, as records of discussions between Kissinger and Ford show, support Sadat’s position. </a:t>
            </a:r>
            <a:endParaRPr sz="3264">
              <a:solidFill>
                <a:srgbClr val="FFFFFF"/>
              </a:solidFill>
              <a:latin typeface="Times New Roman"/>
              <a:ea typeface="Times New Roman"/>
              <a:cs typeface="Times New Roman"/>
              <a:sym typeface="Times New Roman"/>
            </a:endParaRPr>
          </a:p>
          <a:p>
            <a:pPr lvl="0" marL="438911" indent="-438911" defTabSz="560831">
              <a:spcBef>
                <a:spcPts val="4000"/>
              </a:spcBef>
              <a:defRPr sz="1800">
                <a:solidFill>
                  <a:srgbClr val="000000"/>
                </a:solidFill>
              </a:defRPr>
            </a:pPr>
            <a:r>
              <a:rPr sz="3264">
                <a:solidFill>
                  <a:srgbClr val="FFFFFF"/>
                </a:solidFill>
                <a:latin typeface="Times New Roman"/>
                <a:ea typeface="Times New Roman"/>
                <a:cs typeface="Times New Roman"/>
                <a:sym typeface="Times New Roman"/>
              </a:rPr>
              <a:t>That fact was what made the agreement in January 1974 so promising. It had assurances between the Israelis and Egyptians that if built upon, would demonstrate a corner had been turned in the Middle East in defiance of obstacles and was moving towards a final peace. </a:t>
            </a:r>
            <a:endParaRPr sz="3264">
              <a:solidFill>
                <a:srgbClr val="FFFFFF"/>
              </a:solidFill>
              <a:latin typeface="Times New Roman"/>
              <a:ea typeface="Times New Roman"/>
              <a:cs typeface="Times New Roman"/>
              <a:sym typeface="Times New Roman"/>
            </a:endParaRPr>
          </a:p>
          <a:p>
            <a:pPr lvl="0" marL="438911" indent="-438911" defTabSz="560831">
              <a:spcBef>
                <a:spcPts val="4000"/>
              </a:spcBef>
              <a:defRPr sz="1800">
                <a:solidFill>
                  <a:srgbClr val="000000"/>
                </a:solidFill>
              </a:defRPr>
            </a:pPr>
            <a:r>
              <a:rPr sz="3264">
                <a:solidFill>
                  <a:srgbClr val="FFFFFF"/>
                </a:solidFill>
                <a:latin typeface="Times New Roman"/>
                <a:ea typeface="Times New Roman"/>
                <a:cs typeface="Times New Roman"/>
                <a:sym typeface="Times New Roman"/>
              </a:rPr>
              <a:t>Thus, when the diplomatic efforts collapsed in October of 1974 it was so disappointing and served as an opening footnote to the reassessment period between the U.S. and Israel.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p>
            <a:pPr lvl="0">
              <a:defRPr sz="1800">
                <a:solidFill>
                  <a:srgbClr val="000000"/>
                </a:solidFill>
              </a:defRPr>
            </a:pPr>
            <a:r>
              <a:rPr sz="8000">
                <a:solidFill>
                  <a:srgbClr val="FFFFFF"/>
                </a:solidFill>
              </a:rPr>
              <a:t>Background 1975</a:t>
            </a:r>
          </a:p>
        </p:txBody>
      </p:sp>
      <p:sp>
        <p:nvSpPr>
          <p:cNvPr id="83" name="Shape 83"/>
          <p:cNvSpPr/>
          <p:nvPr>
            <p:ph type="body" idx="1"/>
          </p:nvPr>
        </p:nvSpPr>
        <p:spPr>
          <a:prstGeom prst="rect">
            <a:avLst/>
          </a:prstGeom>
        </p:spPr>
        <p:txBody>
          <a:bodyPr/>
          <a:lstStyle/>
          <a:p>
            <a:pPr lvl="0" marL="384047" indent="-384047" defTabSz="490727">
              <a:spcBef>
                <a:spcPts val="3500"/>
              </a:spcBef>
              <a:defRPr sz="1800">
                <a:solidFill>
                  <a:srgbClr val="000000"/>
                </a:solidFill>
              </a:defRPr>
            </a:pPr>
            <a:r>
              <a:rPr sz="2856">
                <a:solidFill>
                  <a:srgbClr val="FFFFFF"/>
                </a:solidFill>
                <a:latin typeface="Cambria"/>
                <a:ea typeface="Cambria"/>
                <a:cs typeface="Cambria"/>
                <a:sym typeface="Cambria"/>
              </a:rPr>
              <a:t>During March, 1975 the attempt to create a Sinai II with Egypt by convincing Rabin to withdraw from the Sinai mountain passes of Gidi and Mitla, was rejected. </a:t>
            </a:r>
            <a:endParaRPr sz="2856">
              <a:solidFill>
                <a:srgbClr val="FFFFFF"/>
              </a:solidFill>
              <a:latin typeface="Cambria"/>
              <a:ea typeface="Cambria"/>
              <a:cs typeface="Cambria"/>
              <a:sym typeface="Cambria"/>
            </a:endParaRPr>
          </a:p>
          <a:p>
            <a:pPr lvl="0" marL="384047" indent="-384047" defTabSz="490727">
              <a:spcBef>
                <a:spcPts val="3500"/>
              </a:spcBef>
              <a:defRPr sz="1800">
                <a:solidFill>
                  <a:srgbClr val="000000"/>
                </a:solidFill>
              </a:defRPr>
            </a:pPr>
            <a:r>
              <a:rPr sz="2856">
                <a:solidFill>
                  <a:srgbClr val="FFFFFF"/>
                </a:solidFill>
                <a:latin typeface="Cambria"/>
                <a:ea typeface="Cambria"/>
                <a:cs typeface="Cambria"/>
                <a:sym typeface="Cambria"/>
              </a:rPr>
              <a:t>The Middle East shuttle diplomacy that was so famed in producing the Egyptian-Israeli accord of 1974 and had potential for peace with other neighbors such as Jordan and Syria, hit a roadblock in the new Israeli government. </a:t>
            </a:r>
            <a:endParaRPr sz="2856">
              <a:solidFill>
                <a:srgbClr val="FFFFFF"/>
              </a:solidFill>
              <a:latin typeface="Cambria"/>
              <a:ea typeface="Cambria"/>
              <a:cs typeface="Cambria"/>
              <a:sym typeface="Cambria"/>
            </a:endParaRPr>
          </a:p>
          <a:p>
            <a:pPr lvl="0" marL="384047" indent="-384047" defTabSz="490727">
              <a:spcBef>
                <a:spcPts val="3500"/>
              </a:spcBef>
              <a:defRPr sz="1800">
                <a:solidFill>
                  <a:srgbClr val="000000"/>
                </a:solidFill>
              </a:defRPr>
            </a:pPr>
            <a:r>
              <a:rPr sz="2856">
                <a:solidFill>
                  <a:srgbClr val="FFFFFF"/>
                </a:solidFill>
                <a:latin typeface="Cambria"/>
                <a:ea typeface="Cambria"/>
                <a:cs typeface="Cambria"/>
                <a:sym typeface="Cambria"/>
              </a:rPr>
              <a:t>Prime Minister Yitzhak Rabin, according to a condescending Kissinger “went shivering in fear” every time Jordan was mentioned during previous meetings. Now, according to Kissinger, “Israeli actions had imposed on us a risk to our entire Middle East strategy making reassessment unavoidable.”  The term, according to Kissinger, was part of a leak after Rabin had shared a letter written from Ford, to his cabinet.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p>
            <a:pPr lvl="0">
              <a:defRPr sz="1800">
                <a:solidFill>
                  <a:srgbClr val="000000"/>
                </a:solidFill>
              </a:defRPr>
            </a:pPr>
            <a:r>
              <a:rPr sz="8000">
                <a:solidFill>
                  <a:srgbClr val="FFFFFF"/>
                </a:solidFill>
              </a:rPr>
              <a:t>National Security</a:t>
            </a:r>
          </a:p>
        </p:txBody>
      </p:sp>
      <p:sp>
        <p:nvSpPr>
          <p:cNvPr id="86" name="Shape 86"/>
          <p:cNvSpPr/>
          <p:nvPr>
            <p:ph type="body" idx="1"/>
          </p:nvPr>
        </p:nvSpPr>
        <p:spPr>
          <a:prstGeom prst="rect">
            <a:avLst/>
          </a:prstGeom>
        </p:spPr>
        <p:txBody>
          <a:bodyPr/>
          <a:lstStyle/>
          <a:p>
            <a:pPr lvl="0">
              <a:defRPr sz="1800">
                <a:solidFill>
                  <a:srgbClr val="000000"/>
                </a:solidFill>
              </a:defRPr>
            </a:pPr>
            <a:r>
              <a:rPr sz="3400">
                <a:solidFill>
                  <a:srgbClr val="FFFFFF"/>
                </a:solidFill>
                <a:latin typeface="Cambria"/>
                <a:ea typeface="Cambria"/>
                <a:cs typeface="Cambria"/>
                <a:sym typeface="Cambria"/>
              </a:rPr>
              <a:t>To Prime Minister Rabin, and consequently to Israeli leaders since 1975, the dilemma is one not of absolutes, but rather balance “between security conceived as a military balance and security including a political and psychological component” (Kissinger)</a:t>
            </a:r>
            <a:endParaRPr sz="3400">
              <a:solidFill>
                <a:srgbClr val="FFFFFF"/>
              </a:solidFill>
              <a:latin typeface="Cambria"/>
              <a:ea typeface="Cambria"/>
              <a:cs typeface="Cambria"/>
              <a:sym typeface="Cambria"/>
            </a:endParaRPr>
          </a:p>
          <a:p>
            <a:pPr lvl="0">
              <a:defRPr sz="1800">
                <a:solidFill>
                  <a:srgbClr val="000000"/>
                </a:solidFill>
              </a:defRPr>
            </a:pPr>
            <a:r>
              <a:rPr sz="3400">
                <a:solidFill>
                  <a:srgbClr val="FFFFFF"/>
                </a:solidFill>
                <a:latin typeface="Cambria"/>
                <a:ea typeface="Cambria"/>
                <a:cs typeface="Cambria"/>
                <a:sym typeface="Cambria"/>
              </a:rPr>
              <a:t>national security is based upon defensible borders (Walter)</a:t>
            </a:r>
            <a:endParaRPr sz="3400">
              <a:solidFill>
                <a:srgbClr val="FFFFFF"/>
              </a:solidFill>
              <a:latin typeface="Cambria"/>
              <a:ea typeface="Cambria"/>
              <a:cs typeface="Cambria"/>
              <a:sym typeface="Cambria"/>
            </a:endParaRPr>
          </a:p>
          <a:p>
            <a:pPr lvl="1">
              <a:defRPr sz="1800">
                <a:solidFill>
                  <a:srgbClr val="000000"/>
                </a:solidFill>
              </a:defRPr>
            </a:pPr>
            <a:r>
              <a:rPr sz="3400">
                <a:solidFill>
                  <a:srgbClr val="FFFFFF"/>
                </a:solidFill>
                <a:latin typeface="Cambria"/>
                <a:ea typeface="Cambria"/>
                <a:cs typeface="Cambria"/>
                <a:sym typeface="Cambria"/>
              </a:rPr>
              <a:t>buffer zones (Sinai, Golan) aka defensible borders</a:t>
            </a:r>
            <a:endParaRPr sz="3400">
              <a:solidFill>
                <a:srgbClr val="FFFFFF"/>
              </a:solidFill>
              <a:latin typeface="Cambria"/>
              <a:ea typeface="Cambria"/>
              <a:cs typeface="Cambria"/>
              <a:sym typeface="Cambria"/>
            </a:endParaRPr>
          </a:p>
          <a:p>
            <a:pPr lvl="1">
              <a:defRPr sz="1800">
                <a:solidFill>
                  <a:srgbClr val="000000"/>
                </a:solidFill>
              </a:defRPr>
            </a:pPr>
            <a:r>
              <a:rPr sz="3400">
                <a:solidFill>
                  <a:srgbClr val="FFFFFF"/>
                </a:solidFill>
                <a:latin typeface="Cambria"/>
                <a:ea typeface="Cambria"/>
                <a:cs typeface="Cambria"/>
                <a:sym typeface="Cambria"/>
              </a:rPr>
              <a:t>peace treaties (Egypt and Jordan) recognized Israeli borders and most important ‘right’ to exist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prstGeom prst="rect">
            <a:avLst/>
          </a:prstGeom>
        </p:spPr>
        <p:txBody>
          <a:bodyPr/>
          <a:lstStyle/>
          <a:p>
            <a:pPr lvl="0">
              <a:defRPr sz="1800">
                <a:solidFill>
                  <a:srgbClr val="000000"/>
                </a:solidFill>
              </a:defRPr>
            </a:pPr>
            <a:r>
              <a:rPr sz="8000">
                <a:solidFill>
                  <a:srgbClr val="FFFFFF"/>
                </a:solidFill>
              </a:rPr>
              <a:t>Reassessment </a:t>
            </a:r>
          </a:p>
        </p:txBody>
      </p:sp>
      <p:sp>
        <p:nvSpPr>
          <p:cNvPr id="89" name="Shape 89"/>
          <p:cNvSpPr/>
          <p:nvPr>
            <p:ph type="body" idx="1"/>
          </p:nvPr>
        </p:nvSpPr>
        <p:spPr>
          <a:prstGeom prst="rect">
            <a:avLst/>
          </a:prstGeom>
        </p:spPr>
        <p:txBody>
          <a:bodyPr/>
          <a:lstStyle/>
          <a:p>
            <a:pPr lvl="0">
              <a:defRPr sz="1800">
                <a:solidFill>
                  <a:srgbClr val="000000"/>
                </a:solidFill>
              </a:defRPr>
            </a:pPr>
            <a:r>
              <a:rPr sz="3800">
                <a:solidFill>
                  <a:srgbClr val="FFFFFF"/>
                </a:solidFill>
              </a:rPr>
              <a:t>Kissinger indicates Israeli’s used term first</a:t>
            </a:r>
            <a:endParaRPr sz="3800">
              <a:solidFill>
                <a:srgbClr val="FFFFFF"/>
              </a:solidFill>
            </a:endParaRPr>
          </a:p>
          <a:p>
            <a:pPr lvl="0">
              <a:defRPr sz="1800">
                <a:solidFill>
                  <a:srgbClr val="000000"/>
                </a:solidFill>
              </a:defRPr>
            </a:pPr>
            <a:r>
              <a:rPr sz="3800">
                <a:solidFill>
                  <a:srgbClr val="FFFFFF"/>
                </a:solidFill>
              </a:rPr>
              <a:t>Public records have President Ford using word first</a:t>
            </a:r>
            <a:endParaRPr sz="3800">
              <a:solidFill>
                <a:srgbClr val="FFFFFF"/>
              </a:solidFill>
            </a:endParaRPr>
          </a:p>
          <a:p>
            <a:pPr lvl="0">
              <a:defRPr sz="1800">
                <a:solidFill>
                  <a:srgbClr val="000000"/>
                </a:solidFill>
              </a:defRPr>
            </a:pPr>
            <a:r>
              <a:rPr sz="3800">
                <a:solidFill>
                  <a:srgbClr val="FFFFFF"/>
                </a:solidFill>
              </a:rPr>
              <a:t>Kissinger’s own biographers and autography indicates a mixed answer.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p>
            <a:pPr lvl="0">
              <a:defRPr sz="1800">
                <a:solidFill>
                  <a:srgbClr val="000000"/>
                </a:solidFill>
              </a:defRPr>
            </a:pPr>
            <a:r>
              <a:rPr sz="8000">
                <a:solidFill>
                  <a:srgbClr val="FFFFFF"/>
                </a:solidFill>
              </a:rPr>
              <a:t>Opinion</a:t>
            </a:r>
          </a:p>
        </p:txBody>
      </p:sp>
      <p:sp>
        <p:nvSpPr>
          <p:cNvPr id="92" name="Shape 92"/>
          <p:cNvSpPr/>
          <p:nvPr>
            <p:ph type="body" idx="1"/>
          </p:nvPr>
        </p:nvSpPr>
        <p:spPr>
          <a:prstGeom prst="rect">
            <a:avLst/>
          </a:prstGeom>
        </p:spPr>
        <p:txBody>
          <a:bodyPr/>
          <a:lstStyle/>
          <a:p>
            <a:pPr lvl="0" marL="397763" indent="-397763" defTabSz="508254">
              <a:spcBef>
                <a:spcPts val="3600"/>
              </a:spcBef>
              <a:defRPr sz="1800">
                <a:solidFill>
                  <a:srgbClr val="000000"/>
                </a:solidFill>
              </a:defRPr>
            </a:pPr>
            <a:r>
              <a:rPr sz="3306">
                <a:solidFill>
                  <a:srgbClr val="FFFFFF"/>
                </a:solidFill>
              </a:rPr>
              <a:t>“Rabin had, I many ways, the most difficult role to play. Rabin had more at stake than Ford and was far less in control of his domestic situation than Sadat, and above all, that his country’s margin of survival was by far the narrowest of any of the participants in the peace process. Battered by his domestic opposition, assailed by competitors for leadership within his cabinet, press by his American allies to move faster, Rabin held to his determination to bring about some progress toward peace and not simply a new military arrangement”</a:t>
            </a:r>
            <a:endParaRPr sz="3306">
              <a:solidFill>
                <a:srgbClr val="FFFFFF"/>
              </a:solidFill>
            </a:endParaRPr>
          </a:p>
          <a:p>
            <a:pPr lvl="0" marL="397763" indent="-397763" defTabSz="508254">
              <a:spcBef>
                <a:spcPts val="3600"/>
              </a:spcBef>
              <a:defRPr sz="1800">
                <a:solidFill>
                  <a:srgbClr val="000000"/>
                </a:solidFill>
              </a:defRPr>
            </a:pPr>
            <a:r>
              <a:rPr sz="3306">
                <a:solidFill>
                  <a:srgbClr val="FFFFFF"/>
                </a:solidFill>
              </a:rPr>
              <a:t> Kissinger, </a:t>
            </a:r>
            <a:r>
              <a:rPr i="1" sz="3306">
                <a:solidFill>
                  <a:srgbClr val="FFFFFF"/>
                </a:solidFill>
                <a:latin typeface="Cambria"/>
                <a:ea typeface="Cambria"/>
                <a:cs typeface="Cambria"/>
                <a:sym typeface="Cambria"/>
              </a:rPr>
              <a:t>Years of Renewal</a:t>
            </a:r>
            <a:r>
              <a:rPr sz="3306">
                <a:solidFill>
                  <a:srgbClr val="FFFFFF"/>
                </a:solidFill>
              </a:rPr>
              <a:t>, pg. 458.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p>
            <a:pPr lvl="0">
              <a:defRPr sz="1800">
                <a:solidFill>
                  <a:srgbClr val="000000"/>
                </a:solidFill>
              </a:defRPr>
            </a:pPr>
            <a:r>
              <a:rPr sz="8000">
                <a:solidFill>
                  <a:srgbClr val="FFFFFF"/>
                </a:solidFill>
              </a:rPr>
              <a:t>Background</a:t>
            </a:r>
          </a:p>
        </p:txBody>
      </p:sp>
      <p:sp>
        <p:nvSpPr>
          <p:cNvPr id="37" name="Shape 37"/>
          <p:cNvSpPr/>
          <p:nvPr>
            <p:ph type="body" idx="1"/>
          </p:nvPr>
        </p:nvSpPr>
        <p:spPr>
          <a:prstGeom prst="rect">
            <a:avLst/>
          </a:prstGeom>
        </p:spPr>
        <p:txBody>
          <a:bodyPr/>
          <a:lstStyle/>
          <a:p>
            <a:pPr lvl="0">
              <a:defRPr sz="1800">
                <a:solidFill>
                  <a:srgbClr val="000000"/>
                </a:solidFill>
              </a:defRPr>
            </a:pPr>
            <a:r>
              <a:rPr sz="3800">
                <a:solidFill>
                  <a:srgbClr val="FFFFFF"/>
                </a:solidFill>
              </a:rPr>
              <a:t>From March 1975 until late autumn 1975, the US undertook a “reassessment” of its relationship with Israel, creating enormous tension between the executive branch and the Israeli government</a:t>
            </a:r>
            <a:endParaRPr sz="3800">
              <a:solidFill>
                <a:srgbClr val="FFFFFF"/>
              </a:solidFill>
            </a:endParaRPr>
          </a:p>
          <a:p>
            <a:pPr lvl="1">
              <a:defRPr sz="1800">
                <a:solidFill>
                  <a:srgbClr val="000000"/>
                </a:solidFill>
              </a:defRPr>
            </a:pPr>
            <a:r>
              <a:rPr sz="3800">
                <a:solidFill>
                  <a:srgbClr val="FFFFFF"/>
                </a:solidFill>
              </a:rPr>
              <a:t>Struggle of personalities</a:t>
            </a:r>
            <a:endParaRPr sz="3800">
              <a:solidFill>
                <a:srgbClr val="FFFFFF"/>
              </a:solidFill>
            </a:endParaRPr>
          </a:p>
          <a:p>
            <a:pPr lvl="1">
              <a:defRPr sz="1800">
                <a:solidFill>
                  <a:srgbClr val="000000"/>
                </a:solidFill>
              </a:defRPr>
            </a:pPr>
            <a:r>
              <a:rPr sz="3800">
                <a:solidFill>
                  <a:srgbClr val="FFFFFF"/>
                </a:solidFill>
              </a:rPr>
              <a:t>neoclassical realism</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p>
            <a:pPr lvl="0">
              <a:defRPr sz="1800">
                <a:solidFill>
                  <a:srgbClr val="000000"/>
                </a:solidFill>
              </a:defRPr>
            </a:pPr>
            <a:r>
              <a:rPr sz="8000">
                <a:solidFill>
                  <a:srgbClr val="FFFFFF"/>
                </a:solidFill>
              </a:rPr>
              <a:t>Opinion</a:t>
            </a:r>
          </a:p>
        </p:txBody>
      </p:sp>
      <p:sp>
        <p:nvSpPr>
          <p:cNvPr id="95" name="Shape 95"/>
          <p:cNvSpPr/>
          <p:nvPr>
            <p:ph type="body" idx="1"/>
          </p:nvPr>
        </p:nvSpPr>
        <p:spPr>
          <a:prstGeom prst="rect">
            <a:avLst/>
          </a:prstGeom>
        </p:spPr>
        <p:txBody>
          <a:bodyPr/>
          <a:lstStyle/>
          <a:p>
            <a:pPr lvl="0">
              <a:defRPr sz="1800">
                <a:solidFill>
                  <a:srgbClr val="000000"/>
                </a:solidFill>
              </a:defRPr>
            </a:pPr>
            <a:r>
              <a:rPr sz="3800">
                <a:solidFill>
                  <a:srgbClr val="FFFFFF"/>
                </a:solidFill>
              </a:rPr>
              <a:t>A</a:t>
            </a:r>
            <a:r>
              <a:rPr sz="3800">
                <a:solidFill>
                  <a:srgbClr val="FFFFFF"/>
                </a:solidFill>
              </a:rPr>
              <a:t>s to Rabin’s sentiment toward Kissinger, Rabin said, “though personal feelings are not preferred tools for managing an international negotiation that is both rigid and demanding, I still had a special regard for this unusual man. He felt that he was working for the benefit of Israel, even when we had doubts about it.”</a:t>
            </a:r>
            <a:endParaRPr sz="3800">
              <a:solidFill>
                <a:srgbClr val="FFFFFF"/>
              </a:solidFill>
            </a:endParaRPr>
          </a:p>
          <a:p>
            <a:pPr lvl="0">
              <a:defRPr sz="1800">
                <a:solidFill>
                  <a:srgbClr val="000000"/>
                </a:solidFill>
              </a:defRPr>
            </a:pPr>
            <a:r>
              <a:rPr sz="3800">
                <a:solidFill>
                  <a:srgbClr val="FFFFFF"/>
                </a:solidFill>
              </a:rPr>
              <a:t>Rabin, </a:t>
            </a:r>
            <a:r>
              <a:rPr i="1" sz="3800">
                <a:solidFill>
                  <a:srgbClr val="FFFFFF"/>
                </a:solidFill>
                <a:latin typeface="Cambria"/>
                <a:ea typeface="Cambria"/>
                <a:cs typeface="Cambria"/>
                <a:sym typeface="Cambria"/>
              </a:rPr>
              <a:t>Memoirs, </a:t>
            </a:r>
            <a:r>
              <a:rPr sz="3800">
                <a:solidFill>
                  <a:srgbClr val="FFFFFF"/>
                </a:solidFill>
              </a:rPr>
              <a:t>pg. 258; Golan,</a:t>
            </a:r>
            <a:r>
              <a:rPr i="1" sz="3800">
                <a:solidFill>
                  <a:srgbClr val="FFFFFF"/>
                </a:solidFill>
              </a:rPr>
              <a:t>Secret Conversations of Henry Kissinger,</a:t>
            </a:r>
            <a:r>
              <a:rPr sz="3800">
                <a:solidFill>
                  <a:srgbClr val="FFFFFF"/>
                </a:solidFill>
              </a:rPr>
              <a:t> pg. 241.</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prstGeom prst="rect">
            <a:avLst/>
          </a:prstGeom>
        </p:spPr>
        <p:txBody>
          <a:bodyPr/>
          <a:lstStyle/>
          <a:p>
            <a:pPr lvl="0">
              <a:defRPr sz="1800">
                <a:solidFill>
                  <a:srgbClr val="000000"/>
                </a:solidFill>
              </a:defRPr>
            </a:pPr>
            <a:r>
              <a:rPr sz="8000">
                <a:solidFill>
                  <a:srgbClr val="FFFFFF"/>
                </a:solidFill>
              </a:rPr>
              <a:t>Reassessment</a:t>
            </a:r>
          </a:p>
        </p:txBody>
      </p:sp>
      <p:sp>
        <p:nvSpPr>
          <p:cNvPr id="98" name="Shape 98"/>
          <p:cNvSpPr/>
          <p:nvPr>
            <p:ph type="body" idx="1"/>
          </p:nvPr>
        </p:nvSpPr>
        <p:spPr>
          <a:prstGeom prst="rect">
            <a:avLst/>
          </a:prstGeom>
        </p:spPr>
        <p:txBody>
          <a:bodyPr/>
          <a:lstStyle/>
          <a:p>
            <a:pPr lvl="0" marL="397763" indent="-397763" defTabSz="508254">
              <a:spcBef>
                <a:spcPts val="3600"/>
              </a:spcBef>
              <a:defRPr sz="1800">
                <a:solidFill>
                  <a:srgbClr val="000000"/>
                </a:solidFill>
              </a:defRPr>
            </a:pPr>
            <a:r>
              <a:rPr sz="2958">
                <a:solidFill>
                  <a:srgbClr val="FFFFFF"/>
                </a:solidFill>
                <a:latin typeface="Cambria"/>
                <a:ea typeface="Cambria"/>
                <a:cs typeface="Cambria"/>
                <a:sym typeface="Cambria"/>
              </a:rPr>
              <a:t>Therefore, </a:t>
            </a:r>
            <a:r>
              <a:rPr i="1" sz="2958">
                <a:solidFill>
                  <a:srgbClr val="FFFFFF"/>
                </a:solidFill>
              </a:rPr>
              <a:t>Reassessment</a:t>
            </a:r>
            <a:r>
              <a:rPr sz="2958">
                <a:solidFill>
                  <a:srgbClr val="FFFFFF"/>
                </a:solidFill>
                <a:latin typeface="Cambria"/>
                <a:ea typeface="Cambria"/>
                <a:cs typeface="Cambria"/>
                <a:sym typeface="Cambria"/>
              </a:rPr>
              <a:t> ushered in a tense phase in American-Israeli relations. </a:t>
            </a:r>
            <a:endParaRPr sz="2958">
              <a:solidFill>
                <a:srgbClr val="FFFFFF"/>
              </a:solidFill>
              <a:latin typeface="Cambria"/>
              <a:ea typeface="Cambria"/>
              <a:cs typeface="Cambria"/>
              <a:sym typeface="Cambria"/>
            </a:endParaRPr>
          </a:p>
          <a:p>
            <a:pPr lvl="0" marL="397763" indent="-397763" defTabSz="508254">
              <a:spcBef>
                <a:spcPts val="3600"/>
              </a:spcBef>
              <a:defRPr sz="1800">
                <a:solidFill>
                  <a:srgbClr val="000000"/>
                </a:solidFill>
              </a:defRPr>
            </a:pPr>
            <a:r>
              <a:rPr sz="2958">
                <a:solidFill>
                  <a:srgbClr val="FFFFFF"/>
                </a:solidFill>
                <a:latin typeface="Cambria"/>
                <a:ea typeface="Cambria"/>
                <a:cs typeface="Cambria"/>
                <a:sym typeface="Cambria"/>
              </a:rPr>
              <a:t>On one level, it stated a truism: “whatever the label, the failure of the shuttle obliged us to take another look at our Middle East diplomacy”. </a:t>
            </a:r>
            <a:endParaRPr sz="2958">
              <a:solidFill>
                <a:srgbClr val="FFFFFF"/>
              </a:solidFill>
              <a:latin typeface="Cambria"/>
              <a:ea typeface="Cambria"/>
              <a:cs typeface="Cambria"/>
              <a:sym typeface="Cambria"/>
            </a:endParaRPr>
          </a:p>
          <a:p>
            <a:pPr lvl="0" marL="397763" indent="-397763" defTabSz="508254">
              <a:spcBef>
                <a:spcPts val="3600"/>
              </a:spcBef>
              <a:defRPr sz="1800">
                <a:solidFill>
                  <a:srgbClr val="000000"/>
                </a:solidFill>
              </a:defRPr>
            </a:pPr>
            <a:r>
              <a:rPr sz="2958">
                <a:solidFill>
                  <a:srgbClr val="FFFFFF"/>
                </a:solidFill>
                <a:latin typeface="Cambria"/>
                <a:ea typeface="Cambria"/>
                <a:cs typeface="Cambria"/>
                <a:sym typeface="Cambria"/>
              </a:rPr>
              <a:t>At the same time, “the term could be read to imply that the basic relationship with Israel was up for review---which was not the American intention.” (Kissinger</a:t>
            </a:r>
            <a:r>
              <a:rPr sz="2958">
                <a:solidFill>
                  <a:srgbClr val="FFFFFF"/>
                </a:solidFill>
                <a:latin typeface="Times New Roman"/>
                <a:ea typeface="Times New Roman"/>
                <a:cs typeface="Times New Roman"/>
                <a:sym typeface="Times New Roman"/>
              </a:rPr>
              <a:t>, </a:t>
            </a:r>
            <a:r>
              <a:rPr i="1" sz="2958">
                <a:solidFill>
                  <a:srgbClr val="FFFFFF"/>
                </a:solidFill>
                <a:latin typeface="Cambria"/>
                <a:ea typeface="Cambria"/>
                <a:cs typeface="Cambria"/>
                <a:sym typeface="Cambria"/>
              </a:rPr>
              <a:t>Years of Renewal</a:t>
            </a:r>
            <a:r>
              <a:rPr sz="2958">
                <a:solidFill>
                  <a:srgbClr val="FFFFFF"/>
                </a:solidFill>
                <a:latin typeface="Times New Roman"/>
                <a:ea typeface="Times New Roman"/>
                <a:cs typeface="Times New Roman"/>
                <a:sym typeface="Times New Roman"/>
              </a:rPr>
              <a:t>, pg. 424).</a:t>
            </a:r>
            <a:endParaRPr sz="2958">
              <a:solidFill>
                <a:srgbClr val="FFFFFF"/>
              </a:solidFill>
              <a:latin typeface="Cambria"/>
              <a:ea typeface="Cambria"/>
              <a:cs typeface="Cambria"/>
              <a:sym typeface="Cambria"/>
            </a:endParaRPr>
          </a:p>
          <a:p>
            <a:pPr lvl="0" marL="397763" indent="-397763" defTabSz="508254">
              <a:spcBef>
                <a:spcPts val="3600"/>
              </a:spcBef>
              <a:defRPr sz="1800">
                <a:solidFill>
                  <a:srgbClr val="000000"/>
                </a:solidFill>
              </a:defRPr>
            </a:pPr>
            <a:r>
              <a:rPr sz="2958">
                <a:solidFill>
                  <a:srgbClr val="FFFFFF"/>
                </a:solidFill>
                <a:latin typeface="Cambria"/>
                <a:ea typeface="Cambria"/>
                <a:cs typeface="Cambria"/>
                <a:sym typeface="Cambria"/>
              </a:rPr>
              <a:t>Regardless of intention the ensuing row began in earnest in March, immediately following the time that Kissinger had visited with Rabin. When Kissinger talked to President Ford laying the blame on the Israelis. </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p>
            <a:pPr lvl="0">
              <a:defRPr sz="1800">
                <a:solidFill>
                  <a:srgbClr val="000000"/>
                </a:solidFill>
              </a:defRPr>
            </a:pPr>
            <a:r>
              <a:rPr sz="8000">
                <a:solidFill>
                  <a:srgbClr val="FFFFFF"/>
                </a:solidFill>
              </a:rPr>
              <a:t>Reassessment</a:t>
            </a:r>
          </a:p>
        </p:txBody>
      </p:sp>
      <p:sp>
        <p:nvSpPr>
          <p:cNvPr id="101" name="Shape 101"/>
          <p:cNvSpPr/>
          <p:nvPr>
            <p:ph type="body" idx="1"/>
          </p:nvPr>
        </p:nvSpPr>
        <p:spPr>
          <a:prstGeom prst="rect">
            <a:avLst/>
          </a:prstGeom>
        </p:spPr>
        <p:txBody>
          <a:bodyPr/>
          <a:lstStyle/>
          <a:p>
            <a:pPr lvl="0" marL="379475" indent="-379475" defTabSz="484886">
              <a:spcBef>
                <a:spcPts val="3400"/>
              </a:spcBef>
              <a:defRPr sz="1800">
                <a:solidFill>
                  <a:srgbClr val="000000"/>
                </a:solidFill>
              </a:defRPr>
            </a:pPr>
            <a:r>
              <a:rPr sz="2822">
                <a:solidFill>
                  <a:srgbClr val="FFFFFF"/>
                </a:solidFill>
                <a:latin typeface="Cambria"/>
                <a:ea typeface="Cambria"/>
                <a:cs typeface="Cambria"/>
                <a:sym typeface="Cambria"/>
              </a:rPr>
              <a:t>Ford saw the negotiations as part of the final deal; meanwhile the approach by the Israeli Prime Minister was decidedly short term. </a:t>
            </a:r>
            <a:endParaRPr sz="2822">
              <a:solidFill>
                <a:srgbClr val="FFFFFF"/>
              </a:solidFill>
              <a:latin typeface="Cambria"/>
              <a:ea typeface="Cambria"/>
              <a:cs typeface="Cambria"/>
              <a:sym typeface="Cambria"/>
            </a:endParaRPr>
          </a:p>
          <a:p>
            <a:pPr lvl="0" marL="379475" indent="-379475" defTabSz="484886">
              <a:spcBef>
                <a:spcPts val="3400"/>
              </a:spcBef>
              <a:defRPr sz="1800">
                <a:solidFill>
                  <a:srgbClr val="000000"/>
                </a:solidFill>
              </a:defRPr>
            </a:pPr>
            <a:r>
              <a:rPr sz="2822">
                <a:solidFill>
                  <a:srgbClr val="FFFFFF"/>
                </a:solidFill>
                <a:latin typeface="Cambria"/>
                <a:ea typeface="Cambria"/>
                <a:cs typeface="Cambria"/>
                <a:sym typeface="Cambria"/>
              </a:rPr>
              <a:t>The March negotiations were allowed to collapse, because of Rabin’s “belief that these could and would be picked up again before long without any undue damage and possibly with important benefits,” though the situation after March 22 showed the U.S. present a behavior that “castigated and penalized Israel and praised and supported” the Egyptian position causing the possibility of a further round of negotiations to be undercut, which meant that Rabin was give the position of seeking a limited agreement, “in favor another approach, or else of modifying what they wanted to achieve from a limited agreement in the light of what was possible.” (</a:t>
            </a:r>
            <a:r>
              <a:rPr sz="2822">
                <a:solidFill>
                  <a:srgbClr val="FFFFFF"/>
                </a:solidFill>
                <a:latin typeface="Times New Roman"/>
                <a:ea typeface="Times New Roman"/>
                <a:cs typeface="Times New Roman"/>
                <a:sym typeface="Times New Roman"/>
              </a:rPr>
              <a:t>Safran, </a:t>
            </a:r>
            <a:r>
              <a:rPr i="1" sz="2822">
                <a:solidFill>
                  <a:srgbClr val="FFFFFF"/>
                </a:solidFill>
                <a:latin typeface="Cambria"/>
                <a:ea typeface="Cambria"/>
                <a:cs typeface="Cambria"/>
                <a:sym typeface="Cambria"/>
              </a:rPr>
              <a:t>Israel: The Embattled Ally,</a:t>
            </a:r>
            <a:r>
              <a:rPr sz="2822">
                <a:solidFill>
                  <a:srgbClr val="FFFFFF"/>
                </a:solidFill>
                <a:latin typeface="Times New Roman"/>
                <a:ea typeface="Times New Roman"/>
                <a:cs typeface="Times New Roman"/>
                <a:sym typeface="Times New Roman"/>
              </a:rPr>
              <a:t> pg. 552)</a:t>
            </a:r>
            <a:endParaRPr sz="2822">
              <a:solidFill>
                <a:srgbClr val="FFFFFF"/>
              </a:solidFill>
              <a:latin typeface="Cambria"/>
              <a:ea typeface="Cambria"/>
              <a:cs typeface="Cambria"/>
              <a:sym typeface="Cambria"/>
            </a:endParaRPr>
          </a:p>
          <a:p>
            <a:pPr lvl="0" marL="379475" indent="-379475" defTabSz="484886">
              <a:spcBef>
                <a:spcPts val="3400"/>
              </a:spcBef>
              <a:defRPr sz="1800">
                <a:solidFill>
                  <a:srgbClr val="000000"/>
                </a:solidFill>
              </a:defRPr>
            </a:pPr>
            <a:r>
              <a:rPr sz="2822">
                <a:solidFill>
                  <a:srgbClr val="FFFFFF"/>
                </a:solidFill>
                <a:latin typeface="Cambria"/>
                <a:ea typeface="Cambria"/>
                <a:cs typeface="Cambria"/>
                <a:sym typeface="Cambria"/>
              </a:rPr>
              <a:t>Unable to find a compromise, stalemate ensued</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prstGeom prst="rect">
            <a:avLst/>
          </a:prstGeom>
        </p:spPr>
        <p:txBody>
          <a:bodyPr/>
          <a:lstStyle/>
          <a:p>
            <a:pPr lvl="0">
              <a:defRPr sz="1800">
                <a:solidFill>
                  <a:srgbClr val="000000"/>
                </a:solidFill>
              </a:defRPr>
            </a:pPr>
            <a:r>
              <a:rPr sz="8000">
                <a:solidFill>
                  <a:srgbClr val="FFFFFF"/>
                </a:solidFill>
              </a:rPr>
              <a:t>Timeline</a:t>
            </a:r>
          </a:p>
        </p:txBody>
      </p:sp>
      <p:sp>
        <p:nvSpPr>
          <p:cNvPr id="104" name="Shape 104"/>
          <p:cNvSpPr/>
          <p:nvPr>
            <p:ph type="body" idx="1"/>
          </p:nvPr>
        </p:nvSpPr>
        <p:spPr>
          <a:prstGeom prst="rect">
            <a:avLst/>
          </a:prstGeom>
        </p:spPr>
        <p:txBody>
          <a:bodyPr/>
          <a:lstStyle/>
          <a:p>
            <a:pPr lvl="0">
              <a:defRPr sz="1800">
                <a:solidFill>
                  <a:srgbClr val="000000"/>
                </a:solidFill>
              </a:defRPr>
            </a:pPr>
            <a:r>
              <a:rPr sz="3800">
                <a:solidFill>
                  <a:srgbClr val="FFFFFF"/>
                </a:solidFill>
              </a:rPr>
              <a:t>March</a:t>
            </a:r>
            <a:endParaRPr sz="3800">
              <a:solidFill>
                <a:srgbClr val="FFFFFF"/>
              </a:solidFill>
            </a:endParaRPr>
          </a:p>
          <a:p>
            <a:pPr lvl="0">
              <a:defRPr sz="1800">
                <a:solidFill>
                  <a:srgbClr val="000000"/>
                </a:solidFill>
              </a:defRPr>
            </a:pPr>
            <a:r>
              <a:rPr sz="3800">
                <a:solidFill>
                  <a:srgbClr val="FFFFFF"/>
                </a:solidFill>
              </a:rPr>
              <a:t>April</a:t>
            </a:r>
            <a:endParaRPr sz="3800">
              <a:solidFill>
                <a:srgbClr val="FFFFFF"/>
              </a:solidFill>
            </a:endParaRPr>
          </a:p>
          <a:p>
            <a:pPr lvl="0">
              <a:defRPr sz="1800">
                <a:solidFill>
                  <a:srgbClr val="000000"/>
                </a:solidFill>
              </a:defRPr>
            </a:pPr>
            <a:r>
              <a:rPr sz="3800">
                <a:solidFill>
                  <a:srgbClr val="FFFFFF"/>
                </a:solidFill>
              </a:rPr>
              <a:t>June</a:t>
            </a:r>
            <a:endParaRPr sz="3800">
              <a:solidFill>
                <a:srgbClr val="FFFFFF"/>
              </a:solidFill>
            </a:endParaRPr>
          </a:p>
          <a:p>
            <a:pPr lvl="0">
              <a:defRPr sz="1800">
                <a:solidFill>
                  <a:srgbClr val="000000"/>
                </a:solidFill>
              </a:defRPr>
            </a:pPr>
            <a:r>
              <a:rPr sz="3800">
                <a:solidFill>
                  <a:srgbClr val="FFFFFF"/>
                </a:solidFill>
              </a:rPr>
              <a:t>July</a:t>
            </a:r>
            <a:endParaRPr sz="3800">
              <a:solidFill>
                <a:srgbClr val="FFFFFF"/>
              </a:solidFill>
            </a:endParaRPr>
          </a:p>
          <a:p>
            <a:pPr lvl="0">
              <a:defRPr sz="1800">
                <a:solidFill>
                  <a:srgbClr val="000000"/>
                </a:solidFill>
              </a:defRPr>
            </a:pPr>
            <a:r>
              <a:rPr sz="3800">
                <a:solidFill>
                  <a:srgbClr val="FFFFFF"/>
                </a:solidFill>
              </a:rPr>
              <a:t>September</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prstGeom prst="rect">
            <a:avLst/>
          </a:prstGeom>
        </p:spPr>
        <p:txBody>
          <a:bodyPr/>
          <a:lstStyle/>
          <a:p>
            <a:pPr lvl="0">
              <a:defRPr sz="1800">
                <a:solidFill>
                  <a:srgbClr val="000000"/>
                </a:solidFill>
              </a:defRPr>
            </a:pPr>
            <a:r>
              <a:rPr sz="8000">
                <a:solidFill>
                  <a:srgbClr val="FFFFFF"/>
                </a:solidFill>
              </a:rPr>
              <a:t>Conclusion</a:t>
            </a:r>
          </a:p>
        </p:txBody>
      </p:sp>
      <p:sp>
        <p:nvSpPr>
          <p:cNvPr id="107" name="Shape 107"/>
          <p:cNvSpPr/>
          <p:nvPr>
            <p:ph type="body" idx="1"/>
          </p:nvPr>
        </p:nvSpPr>
        <p:spPr>
          <a:prstGeom prst="rect">
            <a:avLst/>
          </a:prstGeom>
        </p:spPr>
        <p:txBody>
          <a:bodyPr/>
          <a:lstStyle/>
          <a:p>
            <a:pPr lvl="0" marL="333756" indent="-333756" defTabSz="426466">
              <a:spcBef>
                <a:spcPts val="3000"/>
              </a:spcBef>
              <a:defRPr sz="1800">
                <a:solidFill>
                  <a:srgbClr val="000000"/>
                </a:solidFill>
              </a:defRPr>
            </a:pPr>
            <a:r>
              <a:rPr sz="2774">
                <a:solidFill>
                  <a:srgbClr val="FFFFFF"/>
                </a:solidFill>
              </a:rPr>
              <a:t>R</a:t>
            </a:r>
            <a:r>
              <a:rPr sz="2774">
                <a:solidFill>
                  <a:srgbClr val="FFFFFF"/>
                </a:solidFill>
              </a:rPr>
              <a:t>eassessment often took several forms, the most important of which was restriction of arms supply and suspension of consideration of economic assistance. </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“The United States had often used this kind of informal sanction in the past to induce Israel to take some specific action; this time, however, the sanction appeared to be almost purely vindictive since it came after the fact. Moreover, the action was particularly painful and potentially damaging to American-Israeli relations because it came only a short time after Kissinger had committed the United States to </a:t>
            </a:r>
            <a:r>
              <a:rPr i="1" sz="2774">
                <a:solidFill>
                  <a:srgbClr val="FFFFFF"/>
                </a:solidFill>
              </a:rPr>
              <a:t>increased</a:t>
            </a:r>
            <a:r>
              <a:rPr sz="2774">
                <a:solidFill>
                  <a:srgbClr val="FFFFFF"/>
                </a:solidFill>
              </a:rPr>
              <a:t> and more regular military assistance to Israel in connection with the conclusion of the first Egyptian agreement…” </a:t>
            </a:r>
            <a:endParaRPr sz="2774">
              <a:solidFill>
                <a:srgbClr val="FFFFFF"/>
              </a:solidFill>
            </a:endParaRPr>
          </a:p>
          <a:p>
            <a:pPr lvl="0" marL="210793" indent="-210793" defTabSz="426466">
              <a:spcBef>
                <a:spcPts val="3000"/>
              </a:spcBef>
              <a:defRPr sz="1800">
                <a:solidFill>
                  <a:srgbClr val="000000"/>
                </a:solidFill>
              </a:defRPr>
            </a:pPr>
            <a:r>
              <a:rPr sz="1752">
                <a:solidFill>
                  <a:srgbClr val="FFFFFF"/>
                </a:solidFill>
                <a:latin typeface="Cambria"/>
                <a:ea typeface="Cambria"/>
                <a:cs typeface="Cambria"/>
                <a:sym typeface="Cambria"/>
              </a:rPr>
              <a:t>Sa</a:t>
            </a:r>
            <a:r>
              <a:rPr sz="1752">
                <a:solidFill>
                  <a:srgbClr val="FFFFFF"/>
                </a:solidFill>
                <a:latin typeface="Cambria"/>
                <a:ea typeface="Cambria"/>
                <a:cs typeface="Cambria"/>
                <a:sym typeface="Cambria"/>
              </a:rPr>
              <a:t>fran, N. (1981). </a:t>
            </a:r>
            <a:r>
              <a:rPr i="1" sz="1752">
                <a:solidFill>
                  <a:srgbClr val="FFFFFF"/>
                </a:solidFill>
                <a:latin typeface="Cambria"/>
                <a:ea typeface="Cambria"/>
                <a:cs typeface="Cambria"/>
                <a:sym typeface="Cambria"/>
              </a:rPr>
              <a:t>Israel: The Embattled Ally</a:t>
            </a:r>
            <a:r>
              <a:rPr sz="1752">
                <a:solidFill>
                  <a:srgbClr val="FFFFFF"/>
                </a:solidFill>
                <a:latin typeface="Cambria"/>
                <a:ea typeface="Cambria"/>
                <a:cs typeface="Cambria"/>
                <a:sym typeface="Cambria"/>
              </a:rPr>
              <a:t>, pgs. 548-549.</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p>
            <a:pPr lvl="0">
              <a:defRPr sz="1800">
                <a:solidFill>
                  <a:srgbClr val="000000"/>
                </a:solidFill>
              </a:defRPr>
            </a:pPr>
            <a:r>
              <a:rPr sz="8000">
                <a:solidFill>
                  <a:srgbClr val="FFFFFF"/>
                </a:solidFill>
              </a:rPr>
              <a:t>Conclusion</a:t>
            </a:r>
          </a:p>
        </p:txBody>
      </p:sp>
      <p:sp>
        <p:nvSpPr>
          <p:cNvPr id="110" name="Shape 110"/>
          <p:cNvSpPr/>
          <p:nvPr>
            <p:ph type="body" idx="1"/>
          </p:nvPr>
        </p:nvSpPr>
        <p:spPr>
          <a:prstGeom prst="rect">
            <a:avLst/>
          </a:prstGeom>
        </p:spPr>
        <p:txBody>
          <a:bodyPr/>
          <a:lstStyle/>
          <a:p>
            <a:pPr lvl="0" marL="397763" indent="-397763" defTabSz="508254">
              <a:spcBef>
                <a:spcPts val="3600"/>
              </a:spcBef>
              <a:defRPr sz="1800">
                <a:solidFill>
                  <a:srgbClr val="000000"/>
                </a:solidFill>
              </a:defRPr>
            </a:pPr>
            <a:r>
              <a:rPr sz="3306">
                <a:solidFill>
                  <a:srgbClr val="FFFFFF"/>
                </a:solidFill>
              </a:rPr>
              <a:t>S</a:t>
            </a:r>
            <a:r>
              <a:rPr sz="3306">
                <a:solidFill>
                  <a:srgbClr val="FFFFFF"/>
                </a:solidFill>
              </a:rPr>
              <a:t>ince the review of concepts and policy was necessary, one may claim, normal, part of policy making (late 1974, early 1975) there then was little significance of declaring a </a:t>
            </a:r>
            <a:r>
              <a:rPr i="1" sz="3306">
                <a:solidFill>
                  <a:srgbClr val="FFFFFF"/>
                </a:solidFill>
              </a:rPr>
              <a:t>reassessment</a:t>
            </a:r>
            <a:r>
              <a:rPr sz="3306">
                <a:solidFill>
                  <a:srgbClr val="FFFFFF"/>
                </a:solidFill>
              </a:rPr>
              <a:t>. </a:t>
            </a:r>
            <a:endParaRPr sz="3306">
              <a:solidFill>
                <a:srgbClr val="FFFFFF"/>
              </a:solidFill>
            </a:endParaRPr>
          </a:p>
          <a:p>
            <a:pPr lvl="0" marL="397763" indent="-397763" defTabSz="508254">
              <a:spcBef>
                <a:spcPts val="3600"/>
              </a:spcBef>
              <a:defRPr sz="1800">
                <a:solidFill>
                  <a:srgbClr val="000000"/>
                </a:solidFill>
              </a:defRPr>
            </a:pPr>
            <a:r>
              <a:rPr sz="3306">
                <a:solidFill>
                  <a:srgbClr val="FFFFFF"/>
                </a:solidFill>
              </a:rPr>
              <a:t>However, since Kissinger most likely needed time to reconsider available options and seek advice from President Ford, the unfolding “test of wills” as Ford mentions in his memoirs was meant to serve, “the purposes of gaining time and putting psychological pressure on Israel to soften it up for whatever next move might be made” </a:t>
            </a:r>
            <a:r>
              <a:rPr sz="2088">
                <a:solidFill>
                  <a:srgbClr val="FFFFFF"/>
                </a:solidFill>
                <a:latin typeface="Cambria"/>
                <a:ea typeface="Cambria"/>
                <a:cs typeface="Cambria"/>
                <a:sym typeface="Cambria"/>
              </a:rPr>
              <a:t>Sa</a:t>
            </a:r>
            <a:r>
              <a:rPr sz="2088">
                <a:solidFill>
                  <a:srgbClr val="FFFFFF"/>
                </a:solidFill>
                <a:latin typeface="Cambria"/>
                <a:ea typeface="Cambria"/>
                <a:cs typeface="Cambria"/>
                <a:sym typeface="Cambria"/>
              </a:rPr>
              <a:t>fran, N. (1981). </a:t>
            </a:r>
            <a:r>
              <a:rPr i="1" sz="2088">
                <a:solidFill>
                  <a:srgbClr val="FFFFFF"/>
                </a:solidFill>
                <a:latin typeface="Cambria"/>
                <a:ea typeface="Cambria"/>
                <a:cs typeface="Cambria"/>
                <a:sym typeface="Cambria"/>
              </a:rPr>
              <a:t>Israel: The Embattled Ally</a:t>
            </a:r>
            <a:r>
              <a:rPr sz="2088">
                <a:solidFill>
                  <a:srgbClr val="FFFFFF"/>
                </a:solidFill>
                <a:latin typeface="Cambria"/>
                <a:ea typeface="Cambria"/>
                <a:cs typeface="Cambria"/>
                <a:sym typeface="Cambria"/>
              </a:rPr>
              <a:t>, pgs. 548-549.</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p>
            <a:pPr lvl="0">
              <a:defRPr sz="1800">
                <a:solidFill>
                  <a:srgbClr val="000000"/>
                </a:solidFill>
              </a:defRPr>
            </a:pPr>
            <a:r>
              <a:rPr sz="8000">
                <a:solidFill>
                  <a:srgbClr val="FFFFFF"/>
                </a:solidFill>
              </a:rPr>
              <a:t>Conclusion</a:t>
            </a:r>
          </a:p>
        </p:txBody>
      </p:sp>
      <p:sp>
        <p:nvSpPr>
          <p:cNvPr id="113" name="Shape 113"/>
          <p:cNvSpPr/>
          <p:nvPr>
            <p:ph type="body" idx="1"/>
          </p:nvPr>
        </p:nvSpPr>
        <p:spPr>
          <a:prstGeom prst="rect">
            <a:avLst/>
          </a:prstGeom>
        </p:spPr>
        <p:txBody>
          <a:bodyPr/>
          <a:lstStyle/>
          <a:p>
            <a:pPr lvl="0" marL="379475" indent="-379475" defTabSz="484886">
              <a:spcBef>
                <a:spcPts val="3400"/>
              </a:spcBef>
              <a:defRPr sz="1800">
                <a:solidFill>
                  <a:srgbClr val="000000"/>
                </a:solidFill>
              </a:defRPr>
            </a:pPr>
            <a:r>
              <a:rPr sz="3154">
                <a:solidFill>
                  <a:srgbClr val="FFFFFF"/>
                </a:solidFill>
              </a:rPr>
              <a:t>It did not require the theatrics, leaked information, stories, the articles, and advice seeking of scholars. </a:t>
            </a:r>
            <a:endParaRPr sz="3154">
              <a:solidFill>
                <a:srgbClr val="FFFFFF"/>
              </a:solidFill>
            </a:endParaRPr>
          </a:p>
          <a:p>
            <a:pPr lvl="0" marL="379475" indent="-379475" defTabSz="484886">
              <a:spcBef>
                <a:spcPts val="3400"/>
              </a:spcBef>
              <a:defRPr sz="1800">
                <a:solidFill>
                  <a:srgbClr val="000000"/>
                </a:solidFill>
              </a:defRPr>
            </a:pPr>
            <a:r>
              <a:rPr sz="3154">
                <a:solidFill>
                  <a:srgbClr val="FFFFFF"/>
                </a:solidFill>
              </a:rPr>
              <a:t>However, this episode offers a prologue to the kind of personal relationships Israeli and American leaders would experience in the decades since and nowadays the standard tactics utilized to influence each. </a:t>
            </a:r>
            <a:endParaRPr sz="3154">
              <a:solidFill>
                <a:srgbClr val="FFFFFF"/>
              </a:solidFill>
            </a:endParaRPr>
          </a:p>
          <a:p>
            <a:pPr lvl="0" marL="379475" indent="-379475" defTabSz="484886">
              <a:spcBef>
                <a:spcPts val="3400"/>
              </a:spcBef>
              <a:defRPr sz="1800">
                <a:solidFill>
                  <a:srgbClr val="000000"/>
                </a:solidFill>
              </a:defRPr>
            </a:pPr>
            <a:r>
              <a:rPr sz="3154">
                <a:solidFill>
                  <a:srgbClr val="FFFFFF"/>
                </a:solidFill>
              </a:rPr>
              <a:t>In fact, involvement of partisan politicos, long-hours of negotiations often conducted to maximize personal strengths and egos at the detriment of other parties has become the standard operational procedures in the alliance between the United States and Israel.</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prstGeom prst="rect">
            <a:avLst/>
          </a:prstGeom>
        </p:spPr>
        <p:txBody>
          <a:bodyPr/>
          <a:lstStyle/>
          <a:p>
            <a:pPr lvl="0">
              <a:defRPr sz="1800">
                <a:solidFill>
                  <a:srgbClr val="000000"/>
                </a:solidFill>
              </a:defRPr>
            </a:pPr>
            <a:r>
              <a:rPr sz="8000">
                <a:solidFill>
                  <a:srgbClr val="FFFFFF"/>
                </a:solidFill>
              </a:rPr>
              <a:t>Conclusion</a:t>
            </a:r>
          </a:p>
        </p:txBody>
      </p:sp>
      <p:sp>
        <p:nvSpPr>
          <p:cNvPr id="116" name="Shape 116"/>
          <p:cNvSpPr/>
          <p:nvPr>
            <p:ph type="body" idx="1"/>
          </p:nvPr>
        </p:nvSpPr>
        <p:spPr>
          <a:prstGeom prst="rect">
            <a:avLst/>
          </a:prstGeom>
        </p:spPr>
        <p:txBody>
          <a:bodyPr/>
          <a:lstStyle/>
          <a:p>
            <a:pPr lvl="0" marL="402336" indent="-402336" defTabSz="514095">
              <a:spcBef>
                <a:spcPts val="3600"/>
              </a:spcBef>
              <a:defRPr sz="1800">
                <a:solidFill>
                  <a:srgbClr val="000000"/>
                </a:solidFill>
              </a:defRPr>
            </a:pPr>
            <a:r>
              <a:rPr sz="2992">
                <a:solidFill>
                  <a:srgbClr val="FFFFFF"/>
                </a:solidFill>
                <a:latin typeface="Cambria"/>
                <a:ea typeface="Cambria"/>
                <a:cs typeface="Cambria"/>
                <a:sym typeface="Cambria"/>
              </a:rPr>
              <a:t>The Sinai II agreement was finally initialed on September 1, 1975. </a:t>
            </a:r>
            <a:endParaRPr sz="2992">
              <a:solidFill>
                <a:srgbClr val="FFFFFF"/>
              </a:solidFill>
              <a:latin typeface="Cambria"/>
              <a:ea typeface="Cambria"/>
              <a:cs typeface="Cambria"/>
              <a:sym typeface="Cambria"/>
            </a:endParaRPr>
          </a:p>
          <a:p>
            <a:pPr lvl="0" marL="402336" indent="-402336" defTabSz="514095">
              <a:spcBef>
                <a:spcPts val="3600"/>
              </a:spcBef>
              <a:defRPr sz="1800">
                <a:solidFill>
                  <a:srgbClr val="000000"/>
                </a:solidFill>
              </a:defRPr>
            </a:pPr>
            <a:r>
              <a:rPr sz="2992">
                <a:solidFill>
                  <a:srgbClr val="FFFFFF"/>
                </a:solidFill>
                <a:latin typeface="Cambria"/>
                <a:ea typeface="Cambria"/>
                <a:cs typeface="Cambria"/>
                <a:sym typeface="Cambria"/>
              </a:rPr>
              <a:t>“Sadat promised not to join a war if Syria attacked Israel, while Israel assured Egypt that Israel would not attack Syria and the U.S. agreed to a commitment not to deal with the PLO until it recognized Israel’s right to exist and accepted Security Council Resolution 242 and 338.” </a:t>
            </a:r>
            <a:endParaRPr sz="2992">
              <a:solidFill>
                <a:srgbClr val="FFFFFF"/>
              </a:solidFill>
              <a:latin typeface="Cambria"/>
              <a:ea typeface="Cambria"/>
              <a:cs typeface="Cambria"/>
              <a:sym typeface="Cambria"/>
            </a:endParaRPr>
          </a:p>
          <a:p>
            <a:pPr lvl="0" marL="402336" indent="-402336" defTabSz="514095">
              <a:spcBef>
                <a:spcPts val="3600"/>
              </a:spcBef>
              <a:defRPr sz="1800">
                <a:solidFill>
                  <a:srgbClr val="000000"/>
                </a:solidFill>
              </a:defRPr>
            </a:pPr>
            <a:r>
              <a:rPr sz="2992">
                <a:solidFill>
                  <a:srgbClr val="FFFFFF"/>
                </a:solidFill>
                <a:latin typeface="Cambria"/>
                <a:ea typeface="Cambria"/>
                <a:cs typeface="Cambria"/>
                <a:sym typeface="Cambria"/>
              </a:rPr>
              <a:t>Egypt turned towards a separate peace with Israel. When the historic Camp David Accords were signed between Egypt and Israel in 1979 the wars between Israel and an Arab neighbor since 1948 finally ended. The agreement also highlighted the importance of the Israeli-American relationship, in particular that between the chief executives. </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p>
            <a:pPr lvl="0">
              <a:defRPr sz="1800">
                <a:solidFill>
                  <a:srgbClr val="000000"/>
                </a:solidFill>
              </a:defRPr>
            </a:pPr>
            <a:r>
              <a:rPr sz="8000">
                <a:solidFill>
                  <a:srgbClr val="FFFFFF"/>
                </a:solidFill>
              </a:rPr>
              <a:t>Legacy</a:t>
            </a:r>
          </a:p>
        </p:txBody>
      </p:sp>
      <p:sp>
        <p:nvSpPr>
          <p:cNvPr id="119" name="Shape 119"/>
          <p:cNvSpPr/>
          <p:nvPr>
            <p:ph type="body" idx="1"/>
          </p:nvPr>
        </p:nvSpPr>
        <p:spPr>
          <a:prstGeom prst="rect">
            <a:avLst/>
          </a:prstGeom>
        </p:spPr>
        <p:txBody>
          <a:bodyPr/>
          <a:lstStyle/>
          <a:p>
            <a:pPr lvl="0" marL="338327" indent="-338327" defTabSz="432308">
              <a:spcBef>
                <a:spcPts val="3100"/>
              </a:spcBef>
              <a:defRPr sz="1800">
                <a:solidFill>
                  <a:srgbClr val="000000"/>
                </a:solidFill>
              </a:defRPr>
            </a:pPr>
            <a:r>
              <a:rPr sz="2516">
                <a:solidFill>
                  <a:srgbClr val="FFFFFF"/>
                </a:solidFill>
                <a:latin typeface="Times New Roman"/>
                <a:ea typeface="Times New Roman"/>
                <a:cs typeface="Times New Roman"/>
                <a:sym typeface="Times New Roman"/>
              </a:rPr>
              <a:t>Sinai II Agreement allowed several things to occur. </a:t>
            </a:r>
            <a:endParaRPr sz="2516">
              <a:solidFill>
                <a:srgbClr val="FFFFFF"/>
              </a:solidFill>
              <a:latin typeface="Times New Roman"/>
              <a:ea typeface="Times New Roman"/>
              <a:cs typeface="Times New Roman"/>
              <a:sym typeface="Times New Roman"/>
            </a:endParaRPr>
          </a:p>
          <a:p>
            <a:pPr lvl="0" marL="338327" indent="-338327" defTabSz="432308">
              <a:spcBef>
                <a:spcPts val="3100"/>
              </a:spcBef>
              <a:defRPr sz="1800">
                <a:solidFill>
                  <a:srgbClr val="000000"/>
                </a:solidFill>
              </a:defRPr>
            </a:pPr>
            <a:r>
              <a:rPr sz="2516">
                <a:solidFill>
                  <a:srgbClr val="FFFFFF"/>
                </a:solidFill>
                <a:latin typeface="Times New Roman"/>
                <a:ea typeface="Times New Roman"/>
                <a:cs typeface="Times New Roman"/>
                <a:sym typeface="Times New Roman"/>
              </a:rPr>
              <a:t>Prime Minister </a:t>
            </a:r>
            <a:r>
              <a:rPr sz="2516">
                <a:solidFill>
                  <a:srgbClr val="FFFFFF"/>
                </a:solidFill>
                <a:latin typeface="Cambria"/>
                <a:ea typeface="Cambria"/>
                <a:cs typeface="Cambria"/>
                <a:sym typeface="Cambria"/>
              </a:rPr>
              <a:t>Rabin closed “the hectic diplomatic movements triggered by the Yom Kipper War,” (</a:t>
            </a:r>
            <a:r>
              <a:rPr sz="2516">
                <a:solidFill>
                  <a:srgbClr val="FFFFFF"/>
                </a:solidFill>
                <a:latin typeface="Times New Roman"/>
                <a:ea typeface="Times New Roman"/>
                <a:cs typeface="Times New Roman"/>
                <a:sym typeface="Times New Roman"/>
              </a:rPr>
              <a:t>Avner, </a:t>
            </a:r>
            <a:r>
              <a:rPr i="1" sz="2516">
                <a:solidFill>
                  <a:srgbClr val="FFFFFF"/>
                </a:solidFill>
                <a:latin typeface="Cambria"/>
                <a:ea typeface="Cambria"/>
                <a:cs typeface="Cambria"/>
                <a:sym typeface="Cambria"/>
              </a:rPr>
              <a:t>The Prime Ministers</a:t>
            </a:r>
            <a:r>
              <a:rPr sz="2516">
                <a:solidFill>
                  <a:srgbClr val="FFFFFF"/>
                </a:solidFill>
                <a:latin typeface="Times New Roman"/>
                <a:ea typeface="Times New Roman"/>
                <a:cs typeface="Times New Roman"/>
                <a:sym typeface="Times New Roman"/>
              </a:rPr>
              <a:t> pg. 286) </a:t>
            </a:r>
            <a:r>
              <a:rPr sz="2516">
                <a:solidFill>
                  <a:srgbClr val="FFFFFF"/>
                </a:solidFill>
                <a:latin typeface="Cambria"/>
                <a:ea typeface="Cambria"/>
                <a:cs typeface="Cambria"/>
                <a:sym typeface="Cambria"/>
              </a:rPr>
              <a:t>and touched upon Israeli yearning for peace in his telephone call with Ford, “we really hope that it will be the beginning of something which we have not yet experienced in this area, and we hope that the other side, the Egyptian side, feels the same.” </a:t>
            </a:r>
            <a:endParaRPr sz="2516">
              <a:solidFill>
                <a:srgbClr val="FFFFFF"/>
              </a:solidFill>
              <a:latin typeface="Cambria"/>
              <a:ea typeface="Cambria"/>
              <a:cs typeface="Cambria"/>
              <a:sym typeface="Cambria"/>
            </a:endParaRPr>
          </a:p>
          <a:p>
            <a:pPr lvl="0" marL="338327" indent="-338327" defTabSz="432308">
              <a:spcBef>
                <a:spcPts val="3100"/>
              </a:spcBef>
              <a:defRPr sz="1800">
                <a:solidFill>
                  <a:srgbClr val="000000"/>
                </a:solidFill>
              </a:defRPr>
            </a:pPr>
            <a:r>
              <a:rPr sz="2516">
                <a:solidFill>
                  <a:srgbClr val="FFFFFF"/>
                </a:solidFill>
                <a:latin typeface="Cambria"/>
                <a:ea typeface="Cambria"/>
                <a:cs typeface="Cambria"/>
                <a:sym typeface="Cambria"/>
              </a:rPr>
              <a:t>Sadat generously spoke along similar nonbelligerent lines: “Let us create a  new atmosphere…and let us reach the state of non-belligerency officially and with guarantees” (</a:t>
            </a:r>
            <a:r>
              <a:rPr sz="888">
                <a:solidFill>
                  <a:srgbClr val="FFFFFF"/>
                </a:solidFill>
                <a:latin typeface="Times New Roman"/>
                <a:ea typeface="Times New Roman"/>
                <a:cs typeface="Times New Roman"/>
                <a:sym typeface="Times New Roman"/>
              </a:rPr>
              <a:t> </a:t>
            </a:r>
            <a:r>
              <a:rPr sz="2516">
                <a:solidFill>
                  <a:srgbClr val="FFFFFF"/>
                </a:solidFill>
                <a:latin typeface="Times New Roman"/>
                <a:ea typeface="Times New Roman"/>
                <a:cs typeface="Times New Roman"/>
                <a:sym typeface="Times New Roman"/>
              </a:rPr>
              <a:t>Kissinger, </a:t>
            </a:r>
            <a:r>
              <a:rPr i="1" sz="2516">
                <a:solidFill>
                  <a:srgbClr val="FFFFFF"/>
                </a:solidFill>
                <a:latin typeface="Cambria"/>
                <a:ea typeface="Cambria"/>
                <a:cs typeface="Cambria"/>
                <a:sym typeface="Cambria"/>
              </a:rPr>
              <a:t>Years of Renewal</a:t>
            </a:r>
            <a:r>
              <a:rPr sz="2516">
                <a:solidFill>
                  <a:srgbClr val="FFFFFF"/>
                </a:solidFill>
                <a:latin typeface="Times New Roman"/>
                <a:ea typeface="Times New Roman"/>
                <a:cs typeface="Times New Roman"/>
                <a:sym typeface="Times New Roman"/>
              </a:rPr>
              <a:t>, pg. 454).</a:t>
            </a:r>
            <a:endParaRPr sz="2516">
              <a:solidFill>
                <a:srgbClr val="FFFFFF"/>
              </a:solidFill>
              <a:latin typeface="Cambria"/>
              <a:ea typeface="Cambria"/>
              <a:cs typeface="Cambria"/>
              <a:sym typeface="Cambria"/>
            </a:endParaRPr>
          </a:p>
          <a:p>
            <a:pPr lvl="0" marL="338327" indent="-338327" defTabSz="432308">
              <a:spcBef>
                <a:spcPts val="3100"/>
              </a:spcBef>
              <a:defRPr sz="1800">
                <a:solidFill>
                  <a:srgbClr val="000000"/>
                </a:solidFill>
              </a:defRPr>
            </a:pPr>
            <a:r>
              <a:rPr sz="2516">
                <a:solidFill>
                  <a:srgbClr val="FFFFFF"/>
                </a:solidFill>
                <a:latin typeface="Cambria"/>
                <a:ea typeface="Cambria"/>
                <a:cs typeface="Cambria"/>
                <a:sym typeface="Cambria"/>
              </a:rPr>
              <a:t>And in the highest praise possible from an aged diplomat on a former Israeli leader, Kissinger wrote, </a:t>
            </a:r>
            <a:r>
              <a:rPr sz="2516">
                <a:solidFill>
                  <a:srgbClr val="FFFFFF"/>
                </a:solidFill>
                <a:latin typeface="Times New Roman"/>
                <a:ea typeface="Times New Roman"/>
                <a:cs typeface="Times New Roman"/>
                <a:sym typeface="Times New Roman"/>
              </a:rPr>
              <a:t>“Rabin was a significant strategist. His gradualist approach moved his fractious cabinet and wary public to the breakthrough that made the Camp David Accords of 1978 possible.” (</a:t>
            </a:r>
            <a:r>
              <a:rPr sz="2516">
                <a:solidFill>
                  <a:srgbClr val="FFFFFF"/>
                </a:solidFill>
                <a:latin typeface="Times New Roman"/>
                <a:ea typeface="Times New Roman"/>
                <a:cs typeface="Times New Roman"/>
                <a:sym typeface="Times New Roman"/>
              </a:rPr>
              <a:t>Kissinger, </a:t>
            </a:r>
            <a:r>
              <a:rPr i="1" sz="2516">
                <a:solidFill>
                  <a:srgbClr val="FFFFFF"/>
                </a:solidFill>
                <a:latin typeface="Times New Roman"/>
                <a:ea typeface="Times New Roman"/>
                <a:cs typeface="Times New Roman"/>
                <a:sym typeface="Times New Roman"/>
              </a:rPr>
              <a:t>Years of Renewal</a:t>
            </a:r>
            <a:r>
              <a:rPr sz="2516">
                <a:solidFill>
                  <a:srgbClr val="FFFFFF"/>
                </a:solidFill>
                <a:latin typeface="Times New Roman"/>
                <a:ea typeface="Times New Roman"/>
                <a:cs typeface="Times New Roman"/>
                <a:sym typeface="Times New Roman"/>
              </a:rPr>
              <a:t>. pg. 458</a:t>
            </a:r>
            <a:r>
              <a:rPr sz="2516">
                <a:solidFill>
                  <a:srgbClr val="FFFFFF"/>
                </a:solidFill>
                <a:latin typeface="Times New Roman"/>
                <a:ea typeface="Times New Roman"/>
                <a:cs typeface="Times New Roman"/>
                <a:sym typeface="Times New Roman"/>
              </a:rPr>
              <a:t>).</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prstGeom prst="rect">
            <a:avLst/>
          </a:prstGeom>
        </p:spPr>
        <p:txBody>
          <a:bodyPr/>
          <a:lstStyle/>
          <a:p>
            <a:pPr lvl="0">
              <a:defRPr sz="1800">
                <a:solidFill>
                  <a:srgbClr val="000000"/>
                </a:solidFill>
              </a:defRPr>
            </a:pPr>
            <a:r>
              <a:rPr sz="8000">
                <a:solidFill>
                  <a:srgbClr val="FFFFFF"/>
                </a:solidFill>
              </a:rPr>
              <a:t>Legacy</a:t>
            </a:r>
          </a:p>
        </p:txBody>
      </p:sp>
      <p:sp>
        <p:nvSpPr>
          <p:cNvPr id="122" name="Shape 122"/>
          <p:cNvSpPr/>
          <p:nvPr>
            <p:ph type="body" idx="1"/>
          </p:nvPr>
        </p:nvSpPr>
        <p:spPr>
          <a:prstGeom prst="rect">
            <a:avLst/>
          </a:prstGeom>
        </p:spPr>
        <p:txBody>
          <a:bodyPr/>
          <a:lstStyle/>
          <a:p>
            <a:pPr lvl="0" marL="269747" indent="-269747" defTabSz="344677">
              <a:spcBef>
                <a:spcPts val="2400"/>
              </a:spcBef>
              <a:defRPr sz="1800">
                <a:solidFill>
                  <a:srgbClr val="000000"/>
                </a:solidFill>
              </a:defRPr>
            </a:pPr>
            <a:r>
              <a:rPr sz="2241">
                <a:solidFill>
                  <a:srgbClr val="FFFFFF"/>
                </a:solidFill>
                <a:latin typeface="Cambria"/>
                <a:ea typeface="Cambria"/>
                <a:cs typeface="Cambria"/>
                <a:sym typeface="Cambria"/>
              </a:rPr>
              <a:t>President Ford served as the moral guarantor of Egyptian and Israeli assurances to each other. </a:t>
            </a:r>
            <a:endParaRPr sz="2241">
              <a:solidFill>
                <a:srgbClr val="FFFFFF"/>
              </a:solidFill>
              <a:latin typeface="Cambria"/>
              <a:ea typeface="Cambria"/>
              <a:cs typeface="Cambria"/>
              <a:sym typeface="Cambria"/>
            </a:endParaRPr>
          </a:p>
          <a:p>
            <a:pPr lvl="0" marL="269747" indent="-269747" defTabSz="344677">
              <a:spcBef>
                <a:spcPts val="2400"/>
              </a:spcBef>
              <a:defRPr sz="1800">
                <a:solidFill>
                  <a:srgbClr val="000000"/>
                </a:solidFill>
              </a:defRPr>
            </a:pPr>
            <a:r>
              <a:rPr sz="2241">
                <a:solidFill>
                  <a:srgbClr val="FFFFFF"/>
                </a:solidFill>
                <a:latin typeface="Cambria"/>
                <a:ea typeface="Cambria"/>
                <a:cs typeface="Cambria"/>
                <a:sym typeface="Cambria"/>
              </a:rPr>
              <a:t>Sadat took the decisive turn not only towards non-belligerency, but a turn away from the Soviet Union. Simply, he was tired of war and tired by Soviet promises. </a:t>
            </a:r>
            <a:endParaRPr sz="2241">
              <a:solidFill>
                <a:srgbClr val="FFFFFF"/>
              </a:solidFill>
              <a:latin typeface="Cambria"/>
              <a:ea typeface="Cambria"/>
              <a:cs typeface="Cambria"/>
              <a:sym typeface="Cambria"/>
            </a:endParaRPr>
          </a:p>
          <a:p>
            <a:pPr lvl="0" marL="269747" indent="-269747" defTabSz="344677">
              <a:spcBef>
                <a:spcPts val="2400"/>
              </a:spcBef>
              <a:defRPr sz="1800">
                <a:solidFill>
                  <a:srgbClr val="000000"/>
                </a:solidFill>
              </a:defRPr>
            </a:pPr>
            <a:r>
              <a:rPr sz="2241">
                <a:solidFill>
                  <a:srgbClr val="FFFFFF"/>
                </a:solidFill>
                <a:latin typeface="Cambria"/>
                <a:ea typeface="Cambria"/>
                <a:cs typeface="Cambria"/>
                <a:sym typeface="Cambria"/>
              </a:rPr>
              <a:t>For Rabin, his role in the Sinai II agreement was possibly the most difficult. His abrasive style reflected the reality of his domestic situation. He had to “pace his own fragile political base” (</a:t>
            </a:r>
            <a:r>
              <a:rPr sz="2241">
                <a:solidFill>
                  <a:srgbClr val="FFFFFF"/>
                </a:solidFill>
              </a:rPr>
              <a:t>Kissinger, </a:t>
            </a:r>
            <a:r>
              <a:rPr i="1" sz="2241">
                <a:solidFill>
                  <a:srgbClr val="FFFFFF"/>
                </a:solidFill>
              </a:rPr>
              <a:t>Years of Renewal</a:t>
            </a:r>
            <a:r>
              <a:rPr sz="2241">
                <a:solidFill>
                  <a:srgbClr val="FFFFFF"/>
                </a:solidFill>
              </a:rPr>
              <a:t>. pg. 458</a:t>
            </a:r>
            <a:r>
              <a:rPr sz="2241">
                <a:solidFill>
                  <a:srgbClr val="FFFFFF"/>
                </a:solidFill>
                <a:latin typeface="Cambria"/>
                <a:ea typeface="Cambria"/>
                <a:cs typeface="Cambria"/>
                <a:sym typeface="Cambria"/>
              </a:rPr>
              <a:t>) while holding onto his determination to bring progress towards peace. </a:t>
            </a:r>
            <a:endParaRPr sz="2241">
              <a:solidFill>
                <a:srgbClr val="FFFFFF"/>
              </a:solidFill>
              <a:latin typeface="Cambria"/>
              <a:ea typeface="Cambria"/>
              <a:cs typeface="Cambria"/>
              <a:sym typeface="Cambria"/>
            </a:endParaRPr>
          </a:p>
          <a:p>
            <a:pPr lvl="0" marL="269747" indent="-269747" defTabSz="344677">
              <a:spcBef>
                <a:spcPts val="2400"/>
              </a:spcBef>
              <a:defRPr sz="1800">
                <a:solidFill>
                  <a:srgbClr val="000000"/>
                </a:solidFill>
              </a:defRPr>
            </a:pPr>
            <a:r>
              <a:rPr sz="2241">
                <a:solidFill>
                  <a:srgbClr val="FFFFFF"/>
                </a:solidFill>
                <a:latin typeface="Cambria"/>
                <a:ea typeface="Cambria"/>
                <a:cs typeface="Cambria"/>
                <a:sym typeface="Cambria"/>
              </a:rPr>
              <a:t>As Kissinger writes, “had he moved too quickly, his cabinet would have fallen apart, and new elections would have had to be held; had he moved more slowly, he would have risked the American alliance” (</a:t>
            </a:r>
            <a:r>
              <a:rPr sz="2241">
                <a:solidFill>
                  <a:srgbClr val="FFFFFF"/>
                </a:solidFill>
              </a:rPr>
              <a:t>Kissinger, </a:t>
            </a:r>
            <a:r>
              <a:rPr i="1" sz="2241">
                <a:solidFill>
                  <a:srgbClr val="FFFFFF"/>
                </a:solidFill>
              </a:rPr>
              <a:t>Years of Renewal</a:t>
            </a:r>
            <a:r>
              <a:rPr sz="2241">
                <a:solidFill>
                  <a:srgbClr val="FFFFFF"/>
                </a:solidFill>
              </a:rPr>
              <a:t>. pg. 458</a:t>
            </a:r>
            <a:r>
              <a:rPr sz="2241">
                <a:solidFill>
                  <a:srgbClr val="FFFFFF"/>
                </a:solidFill>
                <a:latin typeface="Cambria"/>
                <a:ea typeface="Cambria"/>
                <a:cs typeface="Cambria"/>
                <a:sym typeface="Cambria"/>
              </a:rPr>
              <a:t>).</a:t>
            </a:r>
            <a:endParaRPr sz="2241">
              <a:solidFill>
                <a:srgbClr val="FFFFFF"/>
              </a:solidFill>
              <a:latin typeface="Cambria"/>
              <a:ea typeface="Cambria"/>
              <a:cs typeface="Cambria"/>
              <a:sym typeface="Cambria"/>
            </a:endParaRPr>
          </a:p>
          <a:p>
            <a:pPr lvl="0" marL="269747" indent="-269747" defTabSz="344677">
              <a:spcBef>
                <a:spcPts val="2400"/>
              </a:spcBef>
              <a:defRPr sz="1800">
                <a:solidFill>
                  <a:srgbClr val="000000"/>
                </a:solidFill>
              </a:defRPr>
            </a:pPr>
            <a:r>
              <a:rPr sz="2241">
                <a:solidFill>
                  <a:srgbClr val="FFFFFF"/>
                </a:solidFill>
                <a:latin typeface="Cambria"/>
                <a:ea typeface="Cambria"/>
                <a:cs typeface="Cambria"/>
                <a:sym typeface="Cambria"/>
              </a:rPr>
              <a:t> Rabin was a strategist and was successful in moving, through his gradualist approach, his fractious cabinet and wary public to peace.</a:t>
            </a:r>
            <a:r>
              <a:rPr sz="2241">
                <a:solidFill>
                  <a:srgbClr val="FFFFFF"/>
                </a:solidFill>
                <a:latin typeface="Cambria"/>
                <a:ea typeface="Cambria"/>
                <a:cs typeface="Cambria"/>
                <a:sym typeface="Cambria"/>
              </a:rPr>
              <a:t>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photo2-800.jpg"/>
          <p:cNvPicPr/>
          <p:nvPr/>
        </p:nvPicPr>
        <p:blipFill>
          <a:blip r:embed="rId2">
            <a:extLst/>
          </a:blip>
          <a:srcRect l="5166" t="0" r="5166" b="0"/>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lvl="0">
              <a:defRPr sz="1800">
                <a:solidFill>
                  <a:srgbClr val="000000"/>
                </a:solidFill>
              </a:defRPr>
            </a:pPr>
            <a:r>
              <a:rPr sz="8000">
                <a:solidFill>
                  <a:srgbClr val="FFFFFF"/>
                </a:solidFill>
              </a:rPr>
              <a:t>Legacy</a:t>
            </a:r>
          </a:p>
        </p:txBody>
      </p:sp>
      <p:sp>
        <p:nvSpPr>
          <p:cNvPr id="125" name="Shape 125"/>
          <p:cNvSpPr/>
          <p:nvPr>
            <p:ph type="body" idx="1"/>
          </p:nvPr>
        </p:nvSpPr>
        <p:spPr>
          <a:prstGeom prst="rect">
            <a:avLst/>
          </a:prstGeom>
        </p:spPr>
        <p:txBody>
          <a:bodyPr/>
          <a:lstStyle/>
          <a:p>
            <a:pPr lvl="0" marL="329184" indent="-329184" defTabSz="420624">
              <a:spcBef>
                <a:spcPts val="3000"/>
              </a:spcBef>
              <a:defRPr sz="1800">
                <a:solidFill>
                  <a:srgbClr val="000000"/>
                </a:solidFill>
              </a:defRPr>
            </a:pPr>
            <a:r>
              <a:rPr sz="2448">
                <a:solidFill>
                  <a:srgbClr val="FFFFFF"/>
                </a:solidFill>
                <a:latin typeface="Times New Roman"/>
                <a:ea typeface="Times New Roman"/>
                <a:cs typeface="Times New Roman"/>
                <a:sym typeface="Times New Roman"/>
              </a:rPr>
              <a:t>It was a security alliance in all but name, as Richard Valerian of NBC News quipped, “the best agreement money could buy” (Brinkley, </a:t>
            </a:r>
            <a:r>
              <a:rPr i="1" sz="2448">
                <a:solidFill>
                  <a:srgbClr val="FFFFFF"/>
                </a:solidFill>
                <a:latin typeface="Cambria"/>
                <a:ea typeface="Cambria"/>
                <a:cs typeface="Cambria"/>
                <a:sym typeface="Cambria"/>
              </a:rPr>
              <a:t>Gerald R. Ford</a:t>
            </a:r>
            <a:r>
              <a:rPr sz="2448">
                <a:solidFill>
                  <a:srgbClr val="FFFFFF"/>
                </a:solidFill>
                <a:latin typeface="Times New Roman"/>
                <a:ea typeface="Times New Roman"/>
                <a:cs typeface="Times New Roman"/>
                <a:sym typeface="Times New Roman"/>
              </a:rPr>
              <a:t>, pg. 117).</a:t>
            </a:r>
            <a:endParaRPr sz="2448">
              <a:solidFill>
                <a:srgbClr val="FFFFFF"/>
              </a:solidFill>
              <a:latin typeface="Times New Roman"/>
              <a:ea typeface="Times New Roman"/>
              <a:cs typeface="Times New Roman"/>
              <a:sym typeface="Times New Roman"/>
            </a:endParaRPr>
          </a:p>
          <a:p>
            <a:pPr lvl="0" marL="329184" indent="-329184" defTabSz="420624">
              <a:spcBef>
                <a:spcPts val="3000"/>
              </a:spcBef>
              <a:defRPr sz="1800">
                <a:solidFill>
                  <a:srgbClr val="000000"/>
                </a:solidFill>
              </a:defRPr>
            </a:pPr>
            <a:r>
              <a:rPr sz="2448">
                <a:solidFill>
                  <a:srgbClr val="FFFFFF"/>
                </a:solidFill>
                <a:latin typeface="Times New Roman"/>
                <a:ea typeface="Times New Roman"/>
                <a:cs typeface="Times New Roman"/>
                <a:sym typeface="Times New Roman"/>
              </a:rPr>
              <a:t>The Knesset ratified the Sinai II agreement on September 3, 1975, paving the way for the eventual peace treaty with Egypt in 1979—and transforming the U.S.-Israel relationship for all time. </a:t>
            </a:r>
            <a:endParaRPr sz="2448">
              <a:solidFill>
                <a:srgbClr val="FFFFFF"/>
              </a:solidFill>
              <a:latin typeface="Times New Roman"/>
              <a:ea typeface="Times New Roman"/>
              <a:cs typeface="Times New Roman"/>
              <a:sym typeface="Times New Roman"/>
            </a:endParaRPr>
          </a:p>
          <a:p>
            <a:pPr lvl="0" marL="329184" indent="-329184" defTabSz="420624">
              <a:spcBef>
                <a:spcPts val="3000"/>
              </a:spcBef>
              <a:defRPr sz="1800">
                <a:solidFill>
                  <a:srgbClr val="000000"/>
                </a:solidFill>
              </a:defRPr>
            </a:pPr>
            <a:r>
              <a:rPr sz="2448">
                <a:solidFill>
                  <a:srgbClr val="FFFFFF"/>
                </a:solidFill>
                <a:latin typeface="Times New Roman"/>
                <a:ea typeface="Times New Roman"/>
                <a:cs typeface="Times New Roman"/>
                <a:sym typeface="Times New Roman"/>
              </a:rPr>
              <a:t>However, just how it has been transformed is still very much open to discussion. </a:t>
            </a:r>
            <a:endParaRPr sz="2448">
              <a:solidFill>
                <a:srgbClr val="FFFFFF"/>
              </a:solidFill>
              <a:latin typeface="Times New Roman"/>
              <a:ea typeface="Times New Roman"/>
              <a:cs typeface="Times New Roman"/>
              <a:sym typeface="Times New Roman"/>
            </a:endParaRPr>
          </a:p>
          <a:p>
            <a:pPr lvl="0" marL="329184" indent="-329184" defTabSz="420624">
              <a:spcBef>
                <a:spcPts val="3000"/>
              </a:spcBef>
              <a:defRPr sz="1800">
                <a:solidFill>
                  <a:srgbClr val="000000"/>
                </a:solidFill>
              </a:defRPr>
            </a:pPr>
            <a:r>
              <a:rPr sz="2448">
                <a:solidFill>
                  <a:srgbClr val="FFFFFF"/>
                </a:solidFill>
                <a:latin typeface="Times New Roman"/>
                <a:ea typeface="Times New Roman"/>
                <a:cs typeface="Times New Roman"/>
                <a:sym typeface="Times New Roman"/>
              </a:rPr>
              <a:t>As </a:t>
            </a:r>
            <a:r>
              <a:rPr i="1" sz="2448">
                <a:solidFill>
                  <a:srgbClr val="FFFFFF"/>
                </a:solidFill>
                <a:latin typeface="Cambria"/>
                <a:ea typeface="Cambria"/>
                <a:cs typeface="Cambria"/>
                <a:sym typeface="Cambria"/>
              </a:rPr>
              <a:t>Haaretz</a:t>
            </a:r>
            <a:r>
              <a:rPr sz="2448">
                <a:solidFill>
                  <a:srgbClr val="FFFFFF"/>
                </a:solidFill>
                <a:latin typeface="Times New Roman"/>
                <a:ea typeface="Times New Roman"/>
                <a:cs typeface="Times New Roman"/>
                <a:sym typeface="Times New Roman"/>
              </a:rPr>
              <a:t> reported then, Israel used American desire for peace to ‘squeeze’ further aid thereby achieving the strategic goals Rabin and his Cabinet had held before the reassessment period took place. </a:t>
            </a:r>
            <a:endParaRPr sz="2448">
              <a:solidFill>
                <a:srgbClr val="FFFFFF"/>
              </a:solidFill>
              <a:latin typeface="Times New Roman"/>
              <a:ea typeface="Times New Roman"/>
              <a:cs typeface="Times New Roman"/>
              <a:sym typeface="Times New Roman"/>
            </a:endParaRPr>
          </a:p>
          <a:p>
            <a:pPr lvl="0" marL="329184" indent="-329184" defTabSz="420624">
              <a:spcBef>
                <a:spcPts val="3000"/>
              </a:spcBef>
              <a:defRPr sz="1800">
                <a:solidFill>
                  <a:srgbClr val="000000"/>
                </a:solidFill>
              </a:defRPr>
            </a:pPr>
            <a:r>
              <a:rPr sz="2448">
                <a:solidFill>
                  <a:srgbClr val="FFFFFF"/>
                </a:solidFill>
                <a:latin typeface="Times New Roman"/>
                <a:ea typeface="Times New Roman"/>
                <a:cs typeface="Times New Roman"/>
                <a:sym typeface="Times New Roman"/>
              </a:rPr>
              <a:t>The Americans used Israel and Egypt to block creeping influence of the Soviet Union in the region. And the reassessment period showed the cracks that have grown larger over the decades as American presidents and Israeli prime ministers have each tried to influence the other using public and private means. </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qqxsgJimmyKissinger.gif"/>
          <p:cNvPicPr/>
          <p:nvPr/>
        </p:nvPicPr>
        <p:blipFill>
          <a:blip r:embed="rId2">
            <a:extLst/>
          </a:blip>
          <a:srcRect l="6631" t="0" r="6631" b="0"/>
          <a:stretch>
            <a:fillRect/>
          </a:stretch>
        </p:blipFill>
        <p:spPr>
          <a:xfrm>
            <a:off x="6718300" y="5092700"/>
            <a:ext cx="5334000" cy="3898900"/>
          </a:xfrm>
          <a:prstGeom prst="rect">
            <a:avLst/>
          </a:prstGeom>
          <a:ln w="12700">
            <a:miter lim="400000"/>
          </a:ln>
        </p:spPr>
      </p:pic>
      <p:pic>
        <p:nvPicPr>
          <p:cNvPr id="128" name="rabinford2.jpg"/>
          <p:cNvPicPr/>
          <p:nvPr/>
        </p:nvPicPr>
        <p:blipFill>
          <a:blip r:embed="rId3">
            <a:extLst/>
          </a:blip>
          <a:srcRect l="4214" t="0" r="4214" b="0"/>
          <a:stretch>
            <a:fillRect/>
          </a:stretch>
        </p:blipFill>
        <p:spPr>
          <a:xfrm>
            <a:off x="6718300" y="762000"/>
            <a:ext cx="5334000" cy="3898900"/>
          </a:xfrm>
          <a:prstGeom prst="rect">
            <a:avLst/>
          </a:prstGeom>
          <a:ln w="12700">
            <a:miter lim="400000"/>
          </a:ln>
        </p:spPr>
      </p:pic>
      <p:pic>
        <p:nvPicPr>
          <p:cNvPr id="129" name="kissingerrabin-e1365433428934.jpg"/>
          <p:cNvPicPr/>
          <p:nvPr/>
        </p:nvPicPr>
        <p:blipFill>
          <a:blip r:embed="rId4">
            <a:extLst/>
          </a:blip>
          <a:srcRect l="31739" t="0" r="31739" b="0"/>
          <a:stretch>
            <a:fillRect/>
          </a:stretch>
        </p:blipFill>
        <p:spPr>
          <a:xfrm>
            <a:off x="952500" y="762884"/>
            <a:ext cx="5334000" cy="8229601"/>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lvl="0">
              <a:defRPr sz="1800">
                <a:solidFill>
                  <a:srgbClr val="000000"/>
                </a:solidFill>
              </a:defRPr>
            </a:pPr>
            <a:r>
              <a:rPr sz="8000">
                <a:solidFill>
                  <a:srgbClr val="FFFFFF"/>
                </a:solidFill>
              </a:rPr>
              <a:t>Readings</a:t>
            </a:r>
          </a:p>
        </p:txBody>
      </p:sp>
      <p:sp>
        <p:nvSpPr>
          <p:cNvPr id="132" name="Shape 132"/>
          <p:cNvSpPr/>
          <p:nvPr>
            <p:ph type="body" idx="1"/>
          </p:nvPr>
        </p:nvSpPr>
        <p:spPr>
          <a:prstGeom prst="rect">
            <a:avLst/>
          </a:prstGeom>
        </p:spPr>
        <p:txBody>
          <a:bodyPr/>
          <a:lstStyle/>
          <a:p>
            <a:pPr lvl="0" marL="434340" indent="-434340" defTabSz="554990">
              <a:spcBef>
                <a:spcPts val="3900"/>
              </a:spcBef>
              <a:defRPr sz="1800">
                <a:solidFill>
                  <a:srgbClr val="000000"/>
                </a:solidFill>
              </a:defRPr>
            </a:pPr>
            <a:r>
              <a:rPr sz="3230">
                <a:solidFill>
                  <a:srgbClr val="FFFFFF"/>
                </a:solidFill>
                <a:latin typeface="Times New Roman"/>
                <a:ea typeface="Times New Roman"/>
                <a:cs typeface="Times New Roman"/>
                <a:sym typeface="Times New Roman"/>
              </a:rPr>
              <a:t>Yehuda Avner. (2010). </a:t>
            </a:r>
            <a:r>
              <a:rPr i="1" sz="3230">
                <a:solidFill>
                  <a:srgbClr val="FFFFFF"/>
                </a:solidFill>
                <a:latin typeface="Cambria"/>
                <a:ea typeface="Cambria"/>
                <a:cs typeface="Cambria"/>
                <a:sym typeface="Cambria"/>
              </a:rPr>
              <a:t>The Prime Ministers: An Intimate Narrative of Israeli Leaders</a:t>
            </a:r>
            <a:r>
              <a:rPr sz="3230">
                <a:solidFill>
                  <a:srgbClr val="FFFFFF"/>
                </a:solidFill>
                <a:latin typeface="Times New Roman"/>
                <a:ea typeface="Times New Roman"/>
                <a:cs typeface="Times New Roman"/>
                <a:sym typeface="Times New Roman"/>
              </a:rPr>
              <a:t>. </a:t>
            </a:r>
            <a:r>
              <a:rPr sz="3230">
                <a:solidFill>
                  <a:srgbClr val="FFFFFF"/>
                </a:solidFill>
                <a:uFill>
                  <a:solidFill/>
                </a:uFill>
                <a:latin typeface="Cambria"/>
                <a:ea typeface="Cambria"/>
                <a:cs typeface="Cambria"/>
                <a:sym typeface="Cambria"/>
              </a:rPr>
              <a:t>The Toby Press.</a:t>
            </a:r>
            <a:endParaRPr sz="3230">
              <a:solidFill>
                <a:srgbClr val="FFFFFF"/>
              </a:solidFill>
              <a:uFill>
                <a:solidFill/>
              </a:uFill>
              <a:latin typeface="Cambria"/>
              <a:ea typeface="Cambria"/>
              <a:cs typeface="Cambria"/>
              <a:sym typeface="Cambria"/>
            </a:endParaRPr>
          </a:p>
          <a:p>
            <a:pPr lvl="0" marL="434340" indent="-434340" defTabSz="554990">
              <a:spcBef>
                <a:spcPts val="3900"/>
              </a:spcBef>
              <a:defRPr sz="1800">
                <a:solidFill>
                  <a:srgbClr val="000000"/>
                </a:solidFill>
              </a:defRPr>
            </a:pPr>
            <a:r>
              <a:rPr sz="3230">
                <a:solidFill>
                  <a:srgbClr val="FFFFFF"/>
                </a:solidFill>
                <a:uFill>
                  <a:solidFill/>
                </a:uFill>
                <a:latin typeface="Cambria"/>
                <a:ea typeface="Cambria"/>
                <a:cs typeface="Cambria"/>
                <a:sym typeface="Cambria"/>
              </a:rPr>
              <a:t>Walter Isaacson. (2005). </a:t>
            </a:r>
            <a:r>
              <a:rPr i="1" sz="3230">
                <a:solidFill>
                  <a:srgbClr val="FFFFFF"/>
                </a:solidFill>
                <a:latin typeface="Times New Roman"/>
                <a:ea typeface="Times New Roman"/>
                <a:cs typeface="Times New Roman"/>
                <a:sym typeface="Times New Roman"/>
              </a:rPr>
              <a:t>Kissinger: A Biography. </a:t>
            </a:r>
            <a:r>
              <a:rPr sz="3230">
                <a:solidFill>
                  <a:srgbClr val="FFFFFF"/>
                </a:solidFill>
                <a:latin typeface="Times New Roman"/>
                <a:ea typeface="Times New Roman"/>
                <a:cs typeface="Times New Roman"/>
                <a:sym typeface="Times New Roman"/>
              </a:rPr>
              <a:t>Simon &amp; Schuster. </a:t>
            </a:r>
            <a:endParaRPr sz="3230">
              <a:solidFill>
                <a:srgbClr val="FFFFFF"/>
              </a:solidFill>
              <a:latin typeface="Times New Roman"/>
              <a:ea typeface="Times New Roman"/>
              <a:cs typeface="Times New Roman"/>
              <a:sym typeface="Times New Roman"/>
            </a:endParaRPr>
          </a:p>
          <a:p>
            <a:pPr lvl="0" marL="434340" indent="-434340" defTabSz="554990">
              <a:spcBef>
                <a:spcPts val="3900"/>
              </a:spcBef>
              <a:defRPr sz="1800">
                <a:solidFill>
                  <a:srgbClr val="000000"/>
                </a:solidFill>
              </a:defRPr>
            </a:pPr>
            <a:r>
              <a:rPr sz="3230">
                <a:solidFill>
                  <a:srgbClr val="FFFFFF"/>
                </a:solidFill>
                <a:latin typeface="Times New Roman"/>
                <a:ea typeface="Times New Roman"/>
                <a:cs typeface="Times New Roman"/>
                <a:sym typeface="Times New Roman"/>
              </a:rPr>
              <a:t>Henry Kissinger. (1999).  </a:t>
            </a:r>
            <a:r>
              <a:rPr i="1" sz="3230">
                <a:solidFill>
                  <a:srgbClr val="FFFFFF"/>
                </a:solidFill>
                <a:latin typeface="Cambria"/>
                <a:ea typeface="Cambria"/>
                <a:cs typeface="Cambria"/>
                <a:sym typeface="Cambria"/>
              </a:rPr>
              <a:t>Years of Renewal. </a:t>
            </a:r>
            <a:r>
              <a:rPr sz="3230">
                <a:solidFill>
                  <a:srgbClr val="FFFFFF"/>
                </a:solidFill>
                <a:uFill>
                  <a:solidFill/>
                </a:uFill>
                <a:latin typeface="Cambria"/>
                <a:ea typeface="Cambria"/>
                <a:cs typeface="Cambria"/>
                <a:sym typeface="Cambria"/>
              </a:rPr>
              <a:t>Simon &amp; Schuster.</a:t>
            </a:r>
            <a:r>
              <a:rPr i="1" sz="3230">
                <a:solidFill>
                  <a:srgbClr val="FFFFFF"/>
                </a:solidFill>
                <a:uFill>
                  <a:solidFill/>
                </a:uFill>
                <a:latin typeface="Cambria"/>
                <a:ea typeface="Cambria"/>
                <a:cs typeface="Cambria"/>
                <a:sym typeface="Cambria"/>
              </a:rPr>
              <a:t> </a:t>
            </a:r>
            <a:endParaRPr i="1" sz="3230">
              <a:solidFill>
                <a:srgbClr val="FFFFFF"/>
              </a:solidFill>
              <a:uFill>
                <a:solidFill/>
              </a:uFill>
              <a:latin typeface="Cambria"/>
              <a:ea typeface="Cambria"/>
              <a:cs typeface="Cambria"/>
              <a:sym typeface="Cambria"/>
            </a:endParaRPr>
          </a:p>
          <a:p>
            <a:pPr lvl="0" marL="434340" indent="-434340" defTabSz="554990">
              <a:spcBef>
                <a:spcPts val="3900"/>
              </a:spcBef>
              <a:defRPr sz="1800">
                <a:solidFill>
                  <a:srgbClr val="000000"/>
                </a:solidFill>
              </a:defRPr>
            </a:pPr>
            <a:r>
              <a:rPr sz="3230">
                <a:solidFill>
                  <a:srgbClr val="FFFFFF"/>
                </a:solidFill>
                <a:latin typeface="Cambria"/>
                <a:ea typeface="Cambria"/>
                <a:cs typeface="Cambria"/>
                <a:sym typeface="Cambria"/>
              </a:rPr>
              <a:t>Dan Kurzman. (1998). </a:t>
            </a:r>
            <a:r>
              <a:rPr i="1" sz="3230">
                <a:solidFill>
                  <a:srgbClr val="FFFFFF"/>
                </a:solidFill>
                <a:latin typeface="Cambria"/>
                <a:ea typeface="Cambria"/>
                <a:cs typeface="Cambria"/>
                <a:sym typeface="Cambria"/>
              </a:rPr>
              <a:t>Soldier of Peace: The Life of Yitzhak Rabin. </a:t>
            </a:r>
            <a:r>
              <a:rPr sz="3230">
                <a:solidFill>
                  <a:srgbClr val="FFFFFF"/>
                </a:solidFill>
                <a:uFill>
                  <a:solidFill/>
                </a:uFill>
                <a:latin typeface="Cambria"/>
                <a:ea typeface="Cambria"/>
                <a:cs typeface="Cambria"/>
                <a:sym typeface="Cambria"/>
              </a:rPr>
              <a:t>Harper.</a:t>
            </a:r>
            <a:endParaRPr sz="3230">
              <a:solidFill>
                <a:srgbClr val="FFFFFF"/>
              </a:solidFill>
              <a:uFill>
                <a:solidFill/>
              </a:uFill>
              <a:latin typeface="Cambria"/>
              <a:ea typeface="Cambria"/>
              <a:cs typeface="Cambria"/>
              <a:sym typeface="Cambria"/>
            </a:endParaRPr>
          </a:p>
          <a:p>
            <a:pPr lvl="0" marL="434340" indent="-434340" defTabSz="554990">
              <a:spcBef>
                <a:spcPts val="3900"/>
              </a:spcBef>
              <a:defRPr sz="1800">
                <a:solidFill>
                  <a:srgbClr val="000000"/>
                </a:solidFill>
              </a:defRPr>
            </a:pPr>
            <a:r>
              <a:rPr sz="3230">
                <a:solidFill>
                  <a:srgbClr val="FFFFFF"/>
                </a:solidFill>
                <a:uFill>
                  <a:solidFill/>
                </a:uFill>
                <a:latin typeface="Cambria"/>
                <a:ea typeface="Cambria"/>
                <a:cs typeface="Cambria"/>
                <a:sym typeface="Cambria"/>
              </a:rPr>
              <a:t>Nadan Safran (1978). </a:t>
            </a:r>
            <a:r>
              <a:rPr i="1" sz="3230">
                <a:solidFill>
                  <a:srgbClr val="FFFFFF"/>
                </a:solidFill>
                <a:latin typeface="Cambria"/>
                <a:ea typeface="Cambria"/>
                <a:cs typeface="Cambria"/>
                <a:sym typeface="Cambria"/>
              </a:rPr>
              <a:t>Israel-The Embattled Ally. </a:t>
            </a:r>
            <a:r>
              <a:rPr sz="3230">
                <a:solidFill>
                  <a:srgbClr val="FFFFFF"/>
                </a:solidFill>
                <a:latin typeface="Cambria"/>
                <a:ea typeface="Cambria"/>
                <a:cs typeface="Cambria"/>
                <a:sym typeface="Cambria"/>
              </a:rPr>
              <a:t>Belknap Press.</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lvl="0">
              <a:defRPr sz="1800">
                <a:solidFill>
                  <a:srgbClr val="000000"/>
                </a:solidFill>
              </a:defRPr>
            </a:pPr>
            <a:r>
              <a:rPr sz="8000">
                <a:solidFill>
                  <a:srgbClr val="FFFFFF"/>
                </a:solidFill>
              </a:rPr>
              <a:t>Readings</a:t>
            </a:r>
          </a:p>
        </p:txBody>
      </p:sp>
      <p:sp>
        <p:nvSpPr>
          <p:cNvPr id="135" name="Shape 135"/>
          <p:cNvSpPr/>
          <p:nvPr>
            <p:ph type="body" idx="1"/>
          </p:nvPr>
        </p:nvSpPr>
        <p:spPr>
          <a:prstGeom prst="rect">
            <a:avLst/>
          </a:prstGeom>
        </p:spPr>
        <p:txBody>
          <a:bodyPr/>
          <a:lstStyle/>
          <a:p>
            <a:pPr lvl="0" marL="402336" indent="-402336" defTabSz="514095">
              <a:spcBef>
                <a:spcPts val="3600"/>
              </a:spcBef>
              <a:defRPr sz="1800">
                <a:solidFill>
                  <a:srgbClr val="000000"/>
                </a:solidFill>
              </a:defRPr>
            </a:pPr>
            <a:r>
              <a:rPr sz="2992">
                <a:solidFill>
                  <a:srgbClr val="FFFFFF"/>
                </a:solidFill>
                <a:latin typeface="Cambria"/>
                <a:ea typeface="Cambria"/>
                <a:cs typeface="Cambria"/>
                <a:sym typeface="Cambria"/>
              </a:rPr>
              <a:t>Berman &amp; Sadot, (2012, April). “Israel &amp; America: The Eternal Return”. </a:t>
            </a:r>
            <a:r>
              <a:rPr i="1" sz="2992">
                <a:solidFill>
                  <a:srgbClr val="FFFFFF"/>
                </a:solidFill>
                <a:latin typeface="Cambria"/>
                <a:ea typeface="Cambria"/>
                <a:cs typeface="Cambria"/>
                <a:sym typeface="Cambria"/>
              </a:rPr>
              <a:t>Commentary</a:t>
            </a:r>
            <a:r>
              <a:rPr sz="2992">
                <a:solidFill>
                  <a:srgbClr val="FFFFFF"/>
                </a:solidFill>
                <a:latin typeface="Cambria"/>
                <a:ea typeface="Cambria"/>
                <a:cs typeface="Cambria"/>
                <a:sym typeface="Cambria"/>
              </a:rPr>
              <a:t>. Retrieved from: </a:t>
            </a:r>
            <a:r>
              <a:rPr sz="2992" u="sng">
                <a:solidFill>
                  <a:srgbClr val="FFFFFF"/>
                </a:solidFill>
                <a:uFill>
                  <a:solidFill/>
                </a:uFill>
                <a:latin typeface="Cambria"/>
                <a:ea typeface="Cambria"/>
                <a:cs typeface="Cambria"/>
                <a:sym typeface="Cambria"/>
                <a:hlinkClick r:id="rId2" invalidUrl="" action="" tgtFrame="" tooltip="" history="1" highlightClick="0" endSnd="0"/>
              </a:rPr>
              <a:t>http://www.commentarymagazine.com/article/israel-america-the-eternal-return/</a:t>
            </a:r>
            <a:endParaRPr sz="2992">
              <a:solidFill>
                <a:srgbClr val="FFFFFF"/>
              </a:solidFill>
              <a:latin typeface="Cambria"/>
              <a:ea typeface="Cambria"/>
              <a:cs typeface="Cambria"/>
              <a:sym typeface="Cambria"/>
            </a:endParaRPr>
          </a:p>
          <a:p>
            <a:pPr lvl="0" marL="402336" indent="-402336" defTabSz="514095">
              <a:spcBef>
                <a:spcPts val="3600"/>
              </a:spcBef>
              <a:defRPr sz="1800">
                <a:solidFill>
                  <a:srgbClr val="000000"/>
                </a:solidFill>
              </a:defRPr>
            </a:pPr>
            <a:r>
              <a:rPr sz="2992">
                <a:solidFill>
                  <a:srgbClr val="FFFFFF"/>
                </a:solidFill>
                <a:latin typeface="Cambria"/>
                <a:ea typeface="Cambria"/>
                <a:cs typeface="Cambria"/>
                <a:sym typeface="Cambria"/>
              </a:rPr>
              <a:t>Haaretz. (2006, December 28). </a:t>
            </a:r>
            <a:r>
              <a:rPr i="1" sz="2992">
                <a:solidFill>
                  <a:srgbClr val="FFFFFF"/>
                </a:solidFill>
                <a:latin typeface="Cambria"/>
                <a:ea typeface="Cambria"/>
                <a:cs typeface="Cambria"/>
                <a:sym typeface="Cambria"/>
              </a:rPr>
              <a:t>Gerald Ford, the U.S. president who reassessed policy toward Israel, dies at 93. </a:t>
            </a:r>
            <a:r>
              <a:rPr sz="2992">
                <a:solidFill>
                  <a:srgbClr val="FFFFFF"/>
                </a:solidFill>
                <a:latin typeface="Cambria"/>
                <a:ea typeface="Cambria"/>
                <a:cs typeface="Cambria"/>
                <a:sym typeface="Cambria"/>
              </a:rPr>
              <a:t>Retrieved from: </a:t>
            </a:r>
            <a:r>
              <a:rPr sz="2992" u="sng">
                <a:solidFill>
                  <a:srgbClr val="FFFFFF"/>
                </a:solidFill>
                <a:uFill>
                  <a:solidFill/>
                </a:uFill>
                <a:latin typeface="Cambria"/>
                <a:ea typeface="Cambria"/>
                <a:cs typeface="Cambria"/>
                <a:sym typeface="Cambria"/>
                <a:hlinkClick r:id="rId3" invalidUrl="" action="" tgtFrame="" tooltip="" history="1" highlightClick="0" endSnd="0"/>
              </a:rPr>
              <a:t>http://www.haaretz.com/print-edition/news/gerald-ford-the-u-s-president-who-reassessed-policy-toward-israel-dies-at-93-1.208477</a:t>
            </a:r>
            <a:r>
              <a:rPr sz="2992">
                <a:solidFill>
                  <a:srgbClr val="FFFFFF"/>
                </a:solidFill>
                <a:latin typeface="Cambria"/>
                <a:ea typeface="Cambria"/>
                <a:cs typeface="Cambria"/>
                <a:sym typeface="Cambria"/>
              </a:rPr>
              <a:t>)</a:t>
            </a:r>
            <a:endParaRPr sz="2992">
              <a:solidFill>
                <a:srgbClr val="FFFFFF"/>
              </a:solidFill>
              <a:latin typeface="Cambria"/>
              <a:ea typeface="Cambria"/>
              <a:cs typeface="Cambria"/>
              <a:sym typeface="Cambria"/>
            </a:endParaRPr>
          </a:p>
          <a:p>
            <a:pPr lvl="0" marL="402336" indent="-402336" defTabSz="514095">
              <a:spcBef>
                <a:spcPts val="3600"/>
              </a:spcBef>
              <a:defRPr sz="1800">
                <a:solidFill>
                  <a:srgbClr val="000000"/>
                </a:solidFill>
              </a:defRPr>
            </a:pPr>
            <a:r>
              <a:rPr sz="2992">
                <a:solidFill>
                  <a:srgbClr val="FFFFFF"/>
                </a:solidFill>
                <a:latin typeface="Cambria"/>
                <a:ea typeface="Cambria"/>
                <a:cs typeface="Cambria"/>
                <a:sym typeface="Cambria"/>
              </a:rPr>
              <a:t>Preston, T. &amp; Hermann, M., “Presidential Leadership Style and the Foreign Policy Advisory Process,” in Wittkpf, E. &amp; McCormick, J. (2004). </a:t>
            </a:r>
            <a:r>
              <a:rPr i="1" sz="2992">
                <a:solidFill>
                  <a:srgbClr val="FFFFFF"/>
                </a:solidFill>
                <a:latin typeface="Cambria"/>
                <a:ea typeface="Cambria"/>
                <a:cs typeface="Cambria"/>
                <a:sym typeface="Cambria"/>
              </a:rPr>
              <a:t>The Domestic Sources of American Foreign Policy</a:t>
            </a:r>
            <a:r>
              <a:rPr sz="2992">
                <a:solidFill>
                  <a:srgbClr val="FFFFFF"/>
                </a:solidFill>
                <a:latin typeface="Cambria"/>
                <a:ea typeface="Cambria"/>
                <a:cs typeface="Cambria"/>
                <a:sym typeface="Cambria"/>
              </a:rPr>
              <a:t>. Rowman &amp; Littlefield.</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fordrabin2.jpg"/>
          <p:cNvPicPr/>
          <p:nvPr/>
        </p:nvPicPr>
        <p:blipFill>
          <a:blip r:embed="rId2">
            <a:extLst/>
          </a:blip>
          <a:srcRect l="4289" t="0" r="4289" b="0"/>
          <a:stretch>
            <a:fillRect/>
          </a:stretch>
        </p:blipFill>
        <p:spPr>
          <a:xfrm>
            <a:off x="6718299" y="5092700"/>
            <a:ext cx="5334001" cy="3898900"/>
          </a:xfrm>
          <a:prstGeom prst="rect">
            <a:avLst/>
          </a:prstGeom>
          <a:ln w="12700">
            <a:miter lim="400000"/>
          </a:ln>
        </p:spPr>
      </p:pic>
      <p:pic>
        <p:nvPicPr>
          <p:cNvPr id="42" name="fredrickII1.jpg"/>
          <p:cNvPicPr/>
          <p:nvPr/>
        </p:nvPicPr>
        <p:blipFill>
          <a:blip r:embed="rId3">
            <a:extLst/>
          </a:blip>
          <a:srcRect l="0" t="4479" r="0" b="4479"/>
          <a:stretch>
            <a:fillRect/>
          </a:stretch>
        </p:blipFill>
        <p:spPr>
          <a:xfrm>
            <a:off x="6718300" y="762000"/>
            <a:ext cx="5334000" cy="3898900"/>
          </a:xfrm>
          <a:prstGeom prst="rect">
            <a:avLst/>
          </a:prstGeom>
          <a:ln w="12700">
            <a:miter lim="400000"/>
          </a:ln>
        </p:spPr>
      </p:pic>
      <p:pic>
        <p:nvPicPr>
          <p:cNvPr id="43" name="Ford,_Kissinger,_Jerrold_Schecter_(TIME_Magazine)_-_September_5,_1974(Gerald_Ford_Library)(1552773).pdf.jpg"/>
          <p:cNvPicPr/>
          <p:nvPr/>
        </p:nvPicPr>
        <p:blipFill>
          <a:blip r:embed="rId4">
            <a:extLst/>
          </a:blip>
          <a:srcRect l="7148" t="0" r="7148" b="0"/>
          <a:stretch>
            <a:fillRect/>
          </a:stretch>
        </p:blipFill>
        <p:spPr>
          <a:xfrm>
            <a:off x="952500" y="762884"/>
            <a:ext cx="5334000" cy="8229601"/>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rabinford2.jpg"/>
          <p:cNvPicPr/>
          <p:nvPr/>
        </p:nvPicPr>
        <p:blipFill>
          <a:blip r:embed="rId2">
            <a:extLst/>
          </a:blip>
          <a:stretch>
            <a:fillRect/>
          </a:stretch>
        </p:blipFill>
        <p:spPr>
          <a:xfrm>
            <a:off x="4121150" y="3036807"/>
            <a:ext cx="7207908" cy="4824493"/>
          </a:xfrm>
          <a:prstGeom prst="rect">
            <a:avLst/>
          </a:prstGeom>
          <a:ln w="12700">
            <a:miter lim="400000"/>
          </a:ln>
        </p:spPr>
      </p:pic>
      <p:sp>
        <p:nvSpPr>
          <p:cNvPr id="46" name="Shape 46"/>
          <p:cNvSpPr/>
          <p:nvPr>
            <p:ph type="title"/>
          </p:nvPr>
        </p:nvSpPr>
        <p:spPr>
          <a:prstGeom prst="rect">
            <a:avLst/>
          </a:prstGeom>
        </p:spPr>
        <p:txBody>
          <a:bodyPr/>
          <a:lstStyle/>
          <a:p>
            <a:pPr lvl="0">
              <a:defRPr sz="1800">
                <a:solidFill>
                  <a:srgbClr val="000000"/>
                </a:solidFill>
              </a:defRPr>
            </a:pPr>
            <a:r>
              <a:rPr sz="8000">
                <a:solidFill>
                  <a:srgbClr val="FFFFFF"/>
                </a:solidFill>
              </a:rPr>
              <a:t>Friendships</a:t>
            </a:r>
          </a:p>
        </p:txBody>
      </p:sp>
      <p:sp>
        <p:nvSpPr>
          <p:cNvPr id="47" name="Shape 47"/>
          <p:cNvSpPr/>
          <p:nvPr>
            <p:ph type="body" idx="1"/>
          </p:nvPr>
        </p:nvSpPr>
        <p:spPr>
          <a:prstGeom prst="rect">
            <a:avLst/>
          </a:prstGeom>
        </p:spPr>
        <p:txBody>
          <a:bodyPr/>
          <a:lstStyle/>
          <a:p>
            <a:pPr lvl="0">
              <a:defRPr sz="1800">
                <a:solidFill>
                  <a:srgbClr val="000000"/>
                </a:solidFill>
              </a:defRPr>
            </a:pPr>
            <a:r>
              <a:rPr sz="2800">
                <a:solidFill>
                  <a:srgbClr val="FFFFFF"/>
                </a:solidFill>
              </a:rPr>
              <a:t>Personality </a:t>
            </a:r>
            <a:endParaRPr sz="2800">
              <a:solidFill>
                <a:srgbClr val="FFFFFF"/>
              </a:solidFill>
            </a:endParaRPr>
          </a:p>
          <a:p>
            <a:pPr lvl="0">
              <a:defRPr sz="1800">
                <a:solidFill>
                  <a:srgbClr val="000000"/>
                </a:solidFill>
              </a:defRPr>
            </a:pPr>
            <a:r>
              <a:rPr sz="2800">
                <a:solidFill>
                  <a:srgbClr val="FFFFFF"/>
                </a:solidFill>
              </a:rPr>
              <a:t>Shared vision</a:t>
            </a:r>
            <a:endParaRPr sz="2800">
              <a:solidFill>
                <a:srgbClr val="FFFFFF"/>
              </a:solidFill>
            </a:endParaRPr>
          </a:p>
          <a:p>
            <a:pPr lvl="0">
              <a:defRPr sz="1800">
                <a:solidFill>
                  <a:srgbClr val="000000"/>
                </a:solidFill>
              </a:defRPr>
            </a:pPr>
            <a:r>
              <a:rPr sz="2800">
                <a:solidFill>
                  <a:srgbClr val="FFFFFF"/>
                </a:solidFill>
              </a:rPr>
              <a:t>Values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Ford,_Kissinger,_Israeli_Prime_Minister_Yitzhak_Rabin_-_September_10,_1974(Gerald_Ford_Library)(1552780).pdf.jpg"/>
          <p:cNvPicPr/>
          <p:nvPr/>
        </p:nvPicPr>
        <p:blipFill>
          <a:blip r:embed="rId2">
            <a:extLst/>
          </a:blip>
          <a:srcRect l="0" t="23407" r="0" b="23407"/>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Ford,_Kissinger,_Israeli_Prime_Minister_Yitzhak_Rabin_-_September_13,_1974(Gerald_Ford_Library)(1552787).pdf.jpg"/>
          <p:cNvPicPr/>
          <p:nvPr/>
        </p:nvPicPr>
        <p:blipFill>
          <a:blip r:embed="rId2">
            <a:extLst/>
          </a:blip>
          <a:srcRect l="0" t="21513" r="0" b="21513"/>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tumblr_mxpq8scBBH1sxqnuko4_r1_1280.jpg"/>
          <p:cNvPicPr/>
          <p:nvPr/>
        </p:nvPicPr>
        <p:blipFill>
          <a:blip r:embed="rId2">
            <a:extLst/>
          </a:blip>
          <a:srcRect l="3987" t="0" r="3987" b="0"/>
          <a:stretch>
            <a:fillRect/>
          </a:stretch>
        </p:blipFill>
        <p:spPr>
          <a:xfrm>
            <a:off x="6718300" y="5092700"/>
            <a:ext cx="5334000" cy="3898900"/>
          </a:xfrm>
          <a:prstGeom prst="rect">
            <a:avLst/>
          </a:prstGeom>
          <a:ln w="12700">
            <a:miter lim="400000"/>
          </a:ln>
        </p:spPr>
      </p:pic>
      <p:pic>
        <p:nvPicPr>
          <p:cNvPr id="54" name="01513v.jpg"/>
          <p:cNvPicPr/>
          <p:nvPr/>
        </p:nvPicPr>
        <p:blipFill>
          <a:blip r:embed="rId3">
            <a:extLst/>
          </a:blip>
          <a:srcRect l="5109" t="0" r="5109" b="0"/>
          <a:stretch>
            <a:fillRect/>
          </a:stretch>
        </p:blipFill>
        <p:spPr>
          <a:xfrm>
            <a:off x="6718300" y="762000"/>
            <a:ext cx="5334000" cy="3898900"/>
          </a:xfrm>
          <a:prstGeom prst="rect">
            <a:avLst/>
          </a:prstGeom>
          <a:ln w="12700">
            <a:miter lim="400000"/>
          </a:ln>
        </p:spPr>
      </p:pic>
      <p:pic>
        <p:nvPicPr>
          <p:cNvPr id="55" name="Sinai_02  Illustration HZ 6859_10.jpg"/>
          <p:cNvPicPr/>
          <p:nvPr/>
        </p:nvPicPr>
        <p:blipFill>
          <a:blip r:embed="rId4">
            <a:extLst/>
          </a:blip>
          <a:srcRect l="8284" t="0" r="8284" b="0"/>
          <a:stretch>
            <a:fillRect/>
          </a:stretch>
        </p:blipFill>
        <p:spPr>
          <a:xfrm>
            <a:off x="952500" y="762884"/>
            <a:ext cx="5334000" cy="822960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Rabin and Ford.jpg"/>
          <p:cNvPicPr/>
          <p:nvPr/>
        </p:nvPicPr>
        <p:blipFill>
          <a:blip r:embed="rId2">
            <a:extLst/>
          </a:blip>
          <a:srcRect l="0" t="4582" r="0" b="4582"/>
          <a:stretch>
            <a:fillRect/>
          </a:stretch>
        </p:blipFill>
        <p:spPr>
          <a:xfrm>
            <a:off x="1600200" y="635000"/>
            <a:ext cx="9779000" cy="5918200"/>
          </a:xfrm>
          <a:prstGeom prst="rect">
            <a:avLst/>
          </a:prstGeom>
          <a:ln w="12700">
            <a:miter lim="400000"/>
          </a:ln>
        </p:spPr>
      </p:pic>
      <p:sp>
        <p:nvSpPr>
          <p:cNvPr id="58" name="Shape 58"/>
          <p:cNvSpPr/>
          <p:nvPr>
            <p:ph type="title"/>
          </p:nvPr>
        </p:nvSpPr>
        <p:spPr>
          <a:prstGeom prst="rect">
            <a:avLst/>
          </a:prstGeom>
        </p:spPr>
        <p:txBody>
          <a:bodyPr/>
          <a:lstStyle/>
          <a:p>
            <a:pPr lvl="0">
              <a:defRPr sz="1800">
                <a:solidFill>
                  <a:srgbClr val="000000"/>
                </a:solidFill>
              </a:defRPr>
            </a:pPr>
            <a:r>
              <a:rPr sz="8000">
                <a:solidFill>
                  <a:srgbClr val="FFFFFF"/>
                </a:solidFill>
              </a:rPr>
              <a:t>Principle Actors</a:t>
            </a:r>
          </a:p>
        </p:txBody>
      </p:sp>
      <p:sp>
        <p:nvSpPr>
          <p:cNvPr id="59" name="Shape 59"/>
          <p:cNvSpPr/>
          <p:nvPr>
            <p:ph type="body" idx="1"/>
          </p:nvPr>
        </p:nvSpPr>
        <p:spPr>
          <a:prstGeom prst="rect">
            <a:avLst/>
          </a:prstGeom>
        </p:spPr>
        <p:txBody>
          <a:bodyPr/>
          <a:lstStyle/>
          <a:p>
            <a:pPr lvl="0">
              <a:defRPr sz="1800">
                <a:solidFill>
                  <a:srgbClr val="000000"/>
                </a:solidFill>
              </a:defRPr>
            </a:pPr>
            <a:r>
              <a:rPr sz="3200">
                <a:solidFill>
                  <a:srgbClr val="FFFFFF"/>
                </a:solidFill>
              </a:rPr>
              <a:t>Neoclassical Realism</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