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10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11f007f8_0_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6211f007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fc877e4a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5ffc877e4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211f007f8_0_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6211f007f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ffc877e4a_0_5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5ffc877e4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ffc877e4a_0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5ffc877e4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ffc877e4a_0_7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5ffc877e4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ffc877e4a_0_7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5ffc877e4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ffc877e4a_0_8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a5cf5ecd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a5cf5ecd_0_3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4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5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a5cf5ecd_0_5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22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0a5cf5ecd_0_7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a5cf5ecd_0_8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8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0a5cf5ecd_0_1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0a5cf5ecd_0_2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0a5cf5ecd_0_1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0a5cf5ecd_0_1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0a5cf5ecd_0_2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0a5cf5ecd_0_20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60a5cf5ecd_0_2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g60a5cf5ec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fc877e4a_0_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ffc877e4a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5ffc877e4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discovery.muni.cz" TargetMode="External"/><Relationship Id="rId9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leph.nkp.cz/F/?func=file&amp;file_name=find-b&amp;local_base=skc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5" Type="http://schemas.openxmlformats.org/officeDocument/2006/relationships/hyperlink" Target="https://www.knihovny.cz/" TargetMode="External"/><Relationship Id="rId10" Type="http://schemas.openxmlformats.org/officeDocument/2006/relationships/hyperlink" Target="http://sk.sagepub.com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web.a.ebscohost.com/ehost/search/selectdb?vid=0&amp;sid=19d82bc8-027a-43aa-aa9b-2caaa2b1da3b@sdc-v-sessmgr0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toring.anopress.cz/Anopres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en/documents/ods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s://road.issn.or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-media-cache-ak0.pinimg.com/736x/b1/8c/7d/b18c7dde7e01870bd4715b308241c155.jpg" TargetMode="External"/><Relationship Id="rId4" Type="http://schemas.openxmlformats.org/officeDocument/2006/relationships/hyperlink" Target="https://www.airsassociation.org/airs-articles/item/16220-how-to-access-the-dark-we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55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845255" y="2096718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845255" y="3768459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45255" y="5652600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9. října 2019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6211f007f8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830" y="2181052"/>
            <a:ext cx="3924300" cy="2426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6211f007f8_0_7"/>
          <p:cNvSpPr txBox="1"/>
          <p:nvPr/>
        </p:nvSpPr>
        <p:spPr>
          <a:xfrm>
            <a:off x="416247" y="890198"/>
            <a:ext cx="6696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cs-CZ" sz="2400" b="1" i="0" u="none" strike="noStrike" cap="none">
                <a:solidFill>
                  <a:srgbClr val="0000FF"/>
                </a:solidFill>
              </a:rPr>
              <a:t>více než 3.7 biliónu </a:t>
            </a:r>
            <a:r>
              <a:rPr lang="cs-CZ" sz="2400" i="0" u="none" strike="noStrike" cap="none">
                <a:solidFill>
                  <a:srgbClr val="000000"/>
                </a:solidFill>
              </a:rPr>
              <a:t>lidí</a:t>
            </a:r>
            <a:r>
              <a:rPr lang="cs-CZ" sz="2400" b="1" i="0" u="none" strike="noStrike" cap="none">
                <a:solidFill>
                  <a:srgbClr val="000000"/>
                </a:solidFill>
              </a:rPr>
              <a:t> </a:t>
            </a:r>
            <a:r>
              <a:rPr lang="cs-CZ" sz="2400" i="0" u="none" strike="noStrike" cap="none">
                <a:solidFill>
                  <a:srgbClr val="000000"/>
                </a:solidFill>
              </a:rPr>
              <a:t>používá internet</a:t>
            </a:r>
            <a:endParaRPr sz="2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62" name="Google Shape;162;g6211f007f8_0_7"/>
          <p:cNvSpPr txBox="1"/>
          <p:nvPr/>
        </p:nvSpPr>
        <p:spPr>
          <a:xfrm>
            <a:off x="416243" y="1628800"/>
            <a:ext cx="756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cs-CZ" sz="2400" b="1" i="0" u="none" strike="noStrike" cap="none">
                <a:solidFill>
                  <a:srgbClr val="0000FF"/>
                </a:solidFill>
              </a:rPr>
              <a:t>více než 1/2 všech hledání</a:t>
            </a:r>
            <a:r>
              <a:rPr lang="cs-CZ" sz="2400" i="0" u="none" strike="noStrike" cap="none">
                <a:solidFill>
                  <a:srgbClr val="0070C0"/>
                </a:solidFill>
              </a:rPr>
              <a:t> </a:t>
            </a:r>
            <a:r>
              <a:rPr lang="cs-CZ" sz="2400" i="0" u="none" strike="noStrike" cap="none">
                <a:solidFill>
                  <a:srgbClr val="000000"/>
                </a:solidFill>
              </a:rPr>
              <a:t>na webu je prováděna z mobilu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63" name="Google Shape;163;g6211f007f8_0_7"/>
          <p:cNvSpPr txBox="1"/>
          <p:nvPr/>
        </p:nvSpPr>
        <p:spPr>
          <a:xfrm>
            <a:off x="395536" y="4737439"/>
            <a:ext cx="828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cs-CZ" sz="2400" b="1" i="0" u="none" strike="noStrike" cap="none">
                <a:solidFill>
                  <a:srgbClr val="0000FF"/>
                </a:solidFill>
              </a:rPr>
              <a:t>77%</a:t>
            </a:r>
            <a:r>
              <a:rPr lang="cs-CZ" sz="2400" i="0" u="none" strike="noStrike" cap="none">
                <a:solidFill>
                  <a:srgbClr val="0070C0"/>
                </a:solidFill>
              </a:rPr>
              <a:t> </a:t>
            </a:r>
            <a:r>
              <a:rPr lang="cs-CZ" sz="2400" i="0" u="none" strike="noStrike" cap="none">
                <a:solidFill>
                  <a:srgbClr val="000000"/>
                </a:solidFill>
              </a:rPr>
              <a:t>hledání je přes Google - každou sekundu provádí </a:t>
            </a:r>
            <a:r>
              <a:rPr lang="cs-CZ" sz="2400" b="1" i="0" u="none" strike="noStrike" cap="none">
                <a:solidFill>
                  <a:srgbClr val="0000FF"/>
                </a:solidFill>
              </a:rPr>
              <a:t>více než 40.000 hledání</a:t>
            </a:r>
            <a:endParaRPr sz="2400" i="0" u="none" strike="noStrike" cap="none">
              <a:solidFill>
                <a:srgbClr val="0000FF"/>
              </a:solidFill>
            </a:endParaRPr>
          </a:p>
        </p:txBody>
      </p:sp>
      <p:sp>
        <p:nvSpPr>
          <p:cNvPr id="164" name="Google Shape;164;g6211f007f8_0_7"/>
          <p:cNvSpPr txBox="1"/>
          <p:nvPr/>
        </p:nvSpPr>
        <p:spPr>
          <a:xfrm>
            <a:off x="395522" y="5698272"/>
            <a:ext cx="8366738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cs-CZ" sz="2400" b="1" i="0" u="none" strike="noStrike" cap="none" dirty="0">
                <a:solidFill>
                  <a:srgbClr val="0000FF"/>
                </a:solidFill>
              </a:rPr>
              <a:t>5 biliónů hledání</a:t>
            </a:r>
            <a:r>
              <a:rPr lang="cs-CZ" sz="2400" b="1" i="0" u="none" strike="noStrike" cap="none" dirty="0">
                <a:solidFill>
                  <a:srgbClr val="0070C0"/>
                </a:solidFill>
              </a:rPr>
              <a:t> </a:t>
            </a:r>
            <a:r>
              <a:rPr lang="cs-CZ" sz="2400" i="0" u="none" strike="noStrike" cap="none" dirty="0">
                <a:solidFill>
                  <a:srgbClr val="000000"/>
                </a:solidFill>
              </a:rPr>
              <a:t>denně provedenou všechny vyhledávače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65" name="Google Shape;165;g6211f007f8_0_7"/>
          <p:cNvSpPr txBox="1"/>
          <p:nvPr/>
        </p:nvSpPr>
        <p:spPr>
          <a:xfrm>
            <a:off x="416251" y="118373"/>
            <a:ext cx="705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ahoma"/>
              <a:buNone/>
            </a:pPr>
            <a:r>
              <a:rPr lang="cs-CZ" sz="3600" b="1" i="0" u="none" strike="noStrike" cap="none">
                <a:solidFill>
                  <a:srgbClr val="0000FF"/>
                </a:solidFill>
              </a:rPr>
              <a:t>Vyhledávání na internetu</a:t>
            </a:r>
            <a:endParaRPr sz="3600" i="0" u="none" strike="noStrike" cap="none">
              <a:solidFill>
                <a:srgbClr val="0000FF"/>
              </a:solidFill>
            </a:endParaRPr>
          </a:p>
        </p:txBody>
      </p:sp>
      <p:sp>
        <p:nvSpPr>
          <p:cNvPr id="166" name="Google Shape;166;g6211f007f8_0_7"/>
          <p:cNvSpPr txBox="1"/>
          <p:nvPr/>
        </p:nvSpPr>
        <p:spPr>
          <a:xfrm>
            <a:off x="179400" y="6419678"/>
            <a:ext cx="8964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much data do </a:t>
            </a:r>
            <a:r>
              <a:rPr lang="cs-CZ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cs-CZ" sz="1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lang="cs-CZ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[online]. [cit. 2019-2-12]. Dostupné z: https://www.forbes.com/sites/bernardmarr/2018/05/21/how-much-data-do-we-create-every-day-the-mind-blowing-stats-everyone-should-read/#3ff7a21d60ba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3ab93460_0_20"/>
          <p:cNvSpPr txBox="1"/>
          <p:nvPr/>
        </p:nvSpPr>
        <p:spPr>
          <a:xfrm>
            <a:off x="200545" y="5890808"/>
            <a:ext cx="5760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rgbClr val="FF0000"/>
                </a:solidFill>
              </a:rPr>
              <a:t>91 impaktovaných časopisů </a:t>
            </a:r>
            <a:endParaRPr sz="2500" b="1" dirty="0">
              <a:solidFill>
                <a:srgbClr val="FF0000"/>
              </a:solidFill>
            </a:endParaRPr>
          </a:p>
        </p:txBody>
      </p:sp>
      <p:sp>
        <p:nvSpPr>
          <p:cNvPr id="172" name="Google Shape;172;g613ab93460_0_20"/>
          <p:cNvSpPr txBox="1"/>
          <p:nvPr/>
        </p:nvSpPr>
        <p:spPr>
          <a:xfrm>
            <a:off x="5961145" y="6361050"/>
            <a:ext cx="435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Zdroj: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https://jcr.clarivate.com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96A709-27AD-441D-8807-6153A2CA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282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3ab93460_0_26"/>
          <p:cNvSpPr txBox="1"/>
          <p:nvPr/>
        </p:nvSpPr>
        <p:spPr>
          <a:xfrm>
            <a:off x="6660232" y="6309320"/>
            <a:ext cx="237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https://doaj.org</a:t>
            </a:r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90247E-3390-41D7-8373-3A3BFB6F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281"/>
            <a:ext cx="9144000" cy="515143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6561CE1-50EA-459C-9AE3-C91FB84A7B66}"/>
              </a:ext>
            </a:extLst>
          </p:cNvPr>
          <p:cNvSpPr/>
          <p:nvPr/>
        </p:nvSpPr>
        <p:spPr>
          <a:xfrm>
            <a:off x="2396971" y="2503503"/>
            <a:ext cx="3124940" cy="346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613ab93460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5ffc877e4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dk1"/>
                </a:solidFill>
              </a:rPr>
              <a:t>Propagační </a:t>
            </a:r>
            <a:r>
              <a:rPr lang="cs-CZ" sz="3600" b="1" u="sng">
                <a:solidFill>
                  <a:srgbClr val="0000FF"/>
                </a:solidFill>
                <a:hlinkClick r:id="rId4"/>
              </a:rPr>
              <a:t>video</a:t>
            </a:r>
            <a:r>
              <a:rPr lang="cs-CZ" sz="3600" b="1">
                <a:solidFill>
                  <a:schemeClr val="dk1"/>
                </a:solidFill>
              </a:rPr>
              <a:t> Západočeské univerzity v Plzni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6211f007f8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5ffc877e4a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5ffc877e4a_0_41"/>
          <p:cNvSpPr txBox="1">
            <a:spLocks noGrp="1"/>
          </p:cNvSpPr>
          <p:nvPr>
            <p:ph type="title"/>
          </p:nvPr>
        </p:nvSpPr>
        <p:spPr>
          <a:xfrm>
            <a:off x="628650" y="669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17" name="Google Shape;217;g5ffc877e4a_0_41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i="0" u="none" strike="noStrike" cap="none">
                <a:solidFill>
                  <a:schemeClr val="dk1"/>
                </a:solidFill>
              </a:rPr>
              <a:t>Volba tématu a strategie přípravy</a:t>
            </a:r>
            <a:endParaRPr sz="2800" i="0" u="none" strike="noStrike" cap="none">
              <a:solidFill>
                <a:schemeClr val="dk1"/>
              </a:solidFill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6211f007f8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6211f007f8_0_43"/>
          <p:cNvSpPr txBox="1">
            <a:spLocks noGrp="1"/>
          </p:cNvSpPr>
          <p:nvPr>
            <p:ph type="title"/>
          </p:nvPr>
        </p:nvSpPr>
        <p:spPr>
          <a:xfrm>
            <a:off x="628650" y="669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24" name="Google Shape;224;g6211f007f8_0_4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Podívat se do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Archivu závěrečných prací IS MU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Případně na práce jiných univerzit: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Vysokoškolské kvalifikační práce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8195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informacemi, základy EIZ, psaní odborných (závěrečných) prací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Citace, citování, plagiátorství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základní terminologie, citační styly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a nadstavbové nástroje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databáze elektronických knih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5ffc877e4a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5ffc877e4a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5ffc877e4a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0"/>
            <a:ext cx="8591550" cy="59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5ffc877e4a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5ffc877e4a_0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0"/>
            <a:ext cx="8591550" cy="60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5ffc877e4a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5ffc877e4a_0_72"/>
          <p:cNvPicPr preferRelativeResize="0"/>
          <p:nvPr/>
        </p:nvPicPr>
        <p:blipFill rotWithShape="1">
          <a:blip r:embed="rId4">
            <a:alphaModFix/>
          </a:blip>
          <a:srcRect l="15539" t="9405" r="14240" b="8873"/>
          <a:stretch/>
        </p:blipFill>
        <p:spPr>
          <a:xfrm>
            <a:off x="287525" y="0"/>
            <a:ext cx="8568950" cy="60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5ffc877e4a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5ffc877e4a_0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425" y="0"/>
            <a:ext cx="8591550" cy="60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5ffc877e4a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5ffc877e4a_0_84"/>
          <p:cNvSpPr txBox="1">
            <a:spLocks noGrp="1"/>
          </p:cNvSpPr>
          <p:nvPr>
            <p:ph type="title"/>
          </p:nvPr>
        </p:nvSpPr>
        <p:spPr>
          <a:xfrm>
            <a:off x="935267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 dirty="0"/>
          </a:p>
        </p:txBody>
      </p:sp>
      <p:sp>
        <p:nvSpPr>
          <p:cNvPr id="268" name="Google Shape;268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60a5cf5ec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50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60a5cf5ecd_0_0"/>
          <p:cNvSpPr txBox="1">
            <a:spLocks noGrp="1"/>
          </p:cNvSpPr>
          <p:nvPr>
            <p:ph type="title"/>
          </p:nvPr>
        </p:nvSpPr>
        <p:spPr>
          <a:xfrm>
            <a:off x="806301" y="64607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 dirty="0"/>
          </a:p>
        </p:txBody>
      </p:sp>
      <p:sp>
        <p:nvSpPr>
          <p:cNvPr id="275" name="Google Shape;275;g60a5cf5ecd_0_0"/>
          <p:cNvSpPr txBox="1"/>
          <p:nvPr/>
        </p:nvSpPr>
        <p:spPr>
          <a:xfrm>
            <a:off x="263100" y="17023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Práce s informačními zdroji </a:t>
            </a:r>
          </a:p>
          <a:p>
            <a:pPr marL="381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</a:endParaRP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Hledání dokumentů, které souvisí se zvoleným tématem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4290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Získání dokumentů*: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 z knihovny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Výpůjčka/dodání dokumentu z jiné knihovny v  ČR/zahraničí -   MVS/MMVS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E-</a:t>
            </a:r>
            <a:r>
              <a:rPr lang="cs-CZ" sz="22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prezenčka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, Copy on </a:t>
            </a:r>
            <a:r>
              <a:rPr lang="cs-CZ" sz="22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Demand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(</a:t>
            </a:r>
            <a:r>
              <a:rPr lang="cs-CZ" sz="22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CoD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)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Licencované databáze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177650" y="16755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newslettery)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Web</a:t>
            </a:r>
            <a:b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Web</a:t>
            </a:r>
            <a:b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Web</a:t>
            </a:r>
            <a:b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cs-CZ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F0F5B7-AB08-4BDE-91AC-CA93F366D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44"/>
          <p:cNvSpPr txBox="1">
            <a:spLocks noGrp="1"/>
          </p:cNvSpPr>
          <p:nvPr>
            <p:ph type="title"/>
          </p:nvPr>
        </p:nvSpPr>
        <p:spPr>
          <a:xfrm>
            <a:off x="56240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 dirty="0"/>
          </a:p>
        </p:txBody>
      </p:sp>
      <p:sp>
        <p:nvSpPr>
          <p:cNvPr id="304" name="Google Shape;304;g60a5cf5ecd_0_44"/>
          <p:cNvSpPr txBox="1"/>
          <p:nvPr/>
        </p:nvSpPr>
        <p:spPr>
          <a:xfrm>
            <a:off x="443980" y="1838839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výrazy - komerční zdroje/databáze, elektronické informační zdroje,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e-zdroje, EIZ,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databáze, dokumenty v elektronické podobě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dostupné prostřednictvím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komerční (licencované)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179225" y="621150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Podmínky absolvování předmětu</a:t>
            </a:r>
            <a:endParaRPr sz="400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501"/>
            <a:ext cx="78867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Zápočet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účast</a:t>
            </a:r>
            <a:r>
              <a:rPr lang="cs-CZ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cs-CZ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všech</a:t>
            </a:r>
            <a:r>
              <a:rPr lang="cs-CZ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lekcích</a:t>
            </a:r>
            <a:endParaRPr b="1" u="sng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vypracování </a:t>
            </a: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všech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praktických </a:t>
            </a: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úkolů</a:t>
            </a: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úspěšné absolvování závěrečného </a:t>
            </a: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testu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Další termíny kurzu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lang="cs-CZ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ST   9. 10.          8:00  -  9:40        U32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lang="cs-CZ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ST 16. 10.          8:00  -  9:40        PC25</a:t>
            </a:r>
            <a:endParaRPr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Noto Sans Symbols"/>
              <a:buChar char="❖"/>
            </a:pPr>
            <a:r>
              <a:rPr lang="cs-CZ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ST 23. 10.          8:00  -  9:40</a:t>
            </a:r>
            <a:r>
              <a:rPr lang="pt-BR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</a:t>
            </a:r>
            <a:r>
              <a:rPr lang="cs-CZ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U32 (citace) </a:t>
            </a:r>
          </a:p>
          <a:p>
            <a:pPr marL="781050" lvl="1" indent="-28575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ST 13. 11.</a:t>
            </a:r>
            <a:r>
              <a:rPr lang="cs-CZ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     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8:00 -  9:40</a:t>
            </a:r>
            <a:r>
              <a:rPr lang="cs-CZ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    PC25</a:t>
            </a:r>
            <a:endParaRPr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60a5cf5ecd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60a5cf5ecd_0_51"/>
          <p:cNvSpPr txBox="1">
            <a:spLocks noGrp="1"/>
          </p:cNvSpPr>
          <p:nvPr>
            <p:ph type="title"/>
          </p:nvPr>
        </p:nvSpPr>
        <p:spPr>
          <a:xfrm>
            <a:off x="417298" y="46519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Databáze</a:t>
            </a:r>
            <a:endParaRPr sz="4000" dirty="0"/>
          </a:p>
        </p:txBody>
      </p:sp>
      <p:sp>
        <p:nvSpPr>
          <p:cNvPr id="311" name="Google Shape;311;g60a5cf5ecd_0_51"/>
          <p:cNvSpPr txBox="1"/>
          <p:nvPr/>
        </p:nvSpPr>
        <p:spPr>
          <a:xfrm>
            <a:off x="263100" y="161858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EBSCO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</a:t>
            </a:r>
          </a:p>
          <a:p>
            <a:pPr marL="356670"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</a:rPr>
              <a:t>    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všem fulltextům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60a5cf5ecd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/>
          </a:p>
        </p:txBody>
      </p:sp>
      <p:sp>
        <p:nvSpPr>
          <p:cNvPr id="318" name="Google Shape;318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úplatu -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studenty MU zdarma ☺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informace jsou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prověřené</a:t>
            </a: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(prochází recenzním řízením)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články většinou dostupné dříve než v tištěné podobě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doporučený zdroj pro psaní seminárních a závěrečných prací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60a5cf5ecd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177555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60a5cf5ecd_0_221"/>
          <p:cNvSpPr txBox="1">
            <a:spLocks noGrp="1"/>
          </p:cNvSpPr>
          <p:nvPr>
            <p:ph type="title"/>
          </p:nvPr>
        </p:nvSpPr>
        <p:spPr>
          <a:xfrm>
            <a:off x="882002" y="37457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4000" dirty="0"/>
          </a:p>
        </p:txBody>
      </p:sp>
      <p:sp>
        <p:nvSpPr>
          <p:cNvPr id="325" name="Google Shape;325;g60a5cf5ecd_0_221"/>
          <p:cNvSpPr txBox="1"/>
          <p:nvPr/>
        </p:nvSpPr>
        <p:spPr>
          <a:xfrm>
            <a:off x="-3" y="2171016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stránky knihovny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http://knihovna.fss.muni.cz/ezdroje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k oborům vyučovaným na FSS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Portál elektronických informačních zdrojů MU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http://ezdroje.muni.cz/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i z dalších oborů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79322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63100" y="271238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Nastavte si na počítači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vzdálený přístup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Shibboleth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EZproxy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60a5cf5ecd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60a5cf5ecd_0_72"/>
          <p:cNvSpPr txBox="1">
            <a:spLocks noGrp="1"/>
          </p:cNvSpPr>
          <p:nvPr>
            <p:ph type="title"/>
          </p:nvPr>
        </p:nvSpPr>
        <p:spPr>
          <a:xfrm>
            <a:off x="296075" y="640900"/>
            <a:ext cx="87165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začít?</a:t>
            </a:r>
            <a:b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Vyhledávače, discovery systémy a vědecké sítě</a:t>
            </a:r>
            <a:endParaRPr sz="3000"/>
          </a:p>
        </p:txBody>
      </p:sp>
      <p:sp>
        <p:nvSpPr>
          <p:cNvPr id="339" name="Google Shape;339;g60a5cf5ecd_0_72"/>
          <p:cNvSpPr txBox="1"/>
          <p:nvPr/>
        </p:nvSpPr>
        <p:spPr>
          <a:xfrm>
            <a:off x="131550" y="2307183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EBSCO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Service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Google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Scholar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Science Open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19372" y="1945679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6475" y="1970001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60a5cf5ecd_0_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6075" y="1812329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60a5cf5ecd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I.</a:t>
            </a:r>
            <a:endParaRPr sz="3600"/>
          </a:p>
        </p:txBody>
      </p:sp>
      <p:sp>
        <p:nvSpPr>
          <p:cNvPr id="349" name="Google Shape;349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Annual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Reviews</a:t>
            </a:r>
            <a:r>
              <a:rPr lang="cs-CZ" sz="2400" b="1" dirty="0">
                <a:solidFill>
                  <a:schemeClr val="dk1"/>
                </a:solidFill>
              </a:rPr>
              <a:t> (do 2018)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JSTOR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ProQuest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Journals</a:t>
            </a:r>
            <a:r>
              <a:rPr lang="cs-CZ" sz="2400" b="1" dirty="0">
                <a:solidFill>
                  <a:schemeClr val="dk1"/>
                </a:solidFill>
              </a:rPr>
              <a:t> Online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ScienceDirect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SpringerLink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Taylor&amp;Francis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Wiley</a:t>
            </a:r>
            <a:r>
              <a:rPr lang="cs-CZ" sz="2400" b="1" dirty="0">
                <a:solidFill>
                  <a:schemeClr val="dk1"/>
                </a:solidFill>
              </a:rPr>
              <a:t> Online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50" name="Google Shape;350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hromadně prostřednictvím </a:t>
            </a:r>
            <a:r>
              <a:rPr lang="cs-CZ" sz="2400" b="0" i="1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discovery</a:t>
            </a: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II.</a:t>
            </a:r>
            <a:endParaRPr sz="3600"/>
          </a:p>
        </p:txBody>
      </p:sp>
      <p:sp>
        <p:nvSpPr>
          <p:cNvPr id="358" name="Google Shape;358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Volně dostupné zdroje: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1" indent="-4445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Journals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(DOAJ)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adresář FT vědec. a akad. časopisů s otevřeným přístupem, přes 10.000 čas.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1929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Central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European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Journal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Social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and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Humanities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(CEJSH)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abstraktová a fulltextová databáze článků uveřejněných ve vědeckých časopisech z oblasti humanitních a společenských věd vycházejících v ČR, SR, v Maďarsku, Polsku, atd.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1929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De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Gruyter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Online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volně dostupný multioborový zdroj, stovky odborných časopisů.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79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60a5cf5ecd_0_107"/>
          <p:cNvSpPr txBox="1"/>
          <p:nvPr/>
        </p:nvSpPr>
        <p:spPr>
          <a:xfrm>
            <a:off x="560849" y="2142064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60a5cf5ecd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553528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</a:t>
            </a:r>
            <a:endParaRPr sz="3600" dirty="0"/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Katalog MU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Aleph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Souborné katalogy –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knihovny.cz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,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CASLIN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Discovery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Service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databáze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eBooks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Sage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Knowledge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60a5cf5ecd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 II.</a:t>
            </a:r>
            <a:endParaRPr sz="3600"/>
          </a:p>
        </p:txBody>
      </p:sp>
      <p:sp>
        <p:nvSpPr>
          <p:cNvPr id="380" name="Google Shape;38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3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lang="cs-CZ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OAPEN Library</a:t>
            </a:r>
            <a:r>
              <a:rPr lang="cs-CZ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přístupné akademické knihy, zejména z oblasti humanitních a společenských věd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Directory of Open Access Books (DOAB)</a:t>
            </a:r>
            <a:r>
              <a:rPr lang="cs-CZ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recenzovaných knih (OA), přes 4000 knih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Google Books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4216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DDA</a:t>
            </a:r>
            <a:r>
              <a:rPr lang="cs-CZ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nový způsob nákupu e-knih dle požadavku uživatelů, platforma ProQuest Ebook Central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4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03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60a5cf5ecd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60a5cf5ecd_0_227"/>
          <p:cNvSpPr txBox="1">
            <a:spLocks noGrp="1"/>
          </p:cNvSpPr>
          <p:nvPr>
            <p:ph type="title"/>
          </p:nvPr>
        </p:nvSpPr>
        <p:spPr>
          <a:xfrm>
            <a:off x="748837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 dirty="0"/>
          </a:p>
        </p:txBody>
      </p:sp>
      <p:sp>
        <p:nvSpPr>
          <p:cNvPr id="388" name="Google Shape;38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60a5cf5ecd_0_227"/>
          <p:cNvSpPr txBox="1"/>
          <p:nvPr/>
        </p:nvSpPr>
        <p:spPr>
          <a:xfrm>
            <a:off x="663036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Denní tisk, TV a rozhlasové vysílání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Anopress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Monitoring Online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60a5cf5ecd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60a5cf5ecd_0_126"/>
          <p:cNvSpPr txBox="1">
            <a:spLocks noGrp="1"/>
          </p:cNvSpPr>
          <p:nvPr>
            <p:ph type="title"/>
          </p:nvPr>
        </p:nvSpPr>
        <p:spPr>
          <a:xfrm>
            <a:off x="748836" y="4734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96" name="Google Shape;39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60a5cf5ecd_0_126"/>
          <p:cNvSpPr txBox="1"/>
          <p:nvPr/>
        </p:nvSpPr>
        <p:spPr>
          <a:xfrm>
            <a:off x="551627" y="18654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Archiv závěrečných prací MU – Thesis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Vysokoškolské kvalifikační práce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Theses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DART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Europe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E-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theses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Portal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evrop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závěrečné práce)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ProQuest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®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Dissertations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&amp;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Theses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(PQDT OPEN)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Open Access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Dissertatitons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404" name="Google Shape;40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Gale Virtual Reference Library </a:t>
            </a: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(encyklopedie)</a:t>
            </a:r>
            <a:endParaRPr sz="3200" b="0" i="0" u="sng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 World Factbook</a:t>
            </a:r>
            <a:endParaRPr sz="3200" b="1" i="0" u="sng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Český statistický úřad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Eurostat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60a5cf5ecd_0_241"/>
          <p:cNvSpPr txBox="1">
            <a:spLocks noGrp="1"/>
          </p:cNvSpPr>
          <p:nvPr>
            <p:ph type="title"/>
          </p:nvPr>
        </p:nvSpPr>
        <p:spPr>
          <a:xfrm>
            <a:off x="360150" y="269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 dirty="0"/>
          </a:p>
        </p:txBody>
      </p:sp>
      <p:sp>
        <p:nvSpPr>
          <p:cNvPr id="420" name="Google Shape;42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60a5cf5ecd_0_241"/>
          <p:cNvSpPr txBox="1"/>
          <p:nvPr/>
        </p:nvSpPr>
        <p:spPr>
          <a:xfrm>
            <a:off x="251550" y="1319812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ROAD - </a:t>
            </a:r>
            <a:r>
              <a:rPr lang="cs-CZ" sz="3200" b="1" u="sng" dirty="0" err="1">
                <a:solidFill>
                  <a:srgbClr val="0000FF"/>
                </a:solidFill>
                <a:hlinkClick r:id="rId4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4"/>
              </a:rPr>
              <a:t>Directory</a:t>
            </a: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4"/>
              </a:rPr>
              <a:t>of</a:t>
            </a: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 Open Access </a:t>
            </a:r>
            <a:r>
              <a:rPr lang="cs-CZ" sz="3200" b="1" u="sng" dirty="0" err="1">
                <a:solidFill>
                  <a:srgbClr val="0000FF"/>
                </a:solidFill>
                <a:hlinkClick r:id="rId4"/>
              </a:rPr>
              <a:t>scholarly</a:t>
            </a: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4"/>
              </a:rPr>
              <a:t>Resources</a:t>
            </a:r>
            <a:r>
              <a:rPr lang="cs-CZ" sz="3200" b="1" dirty="0">
                <a:solidFill>
                  <a:schemeClr val="dk1"/>
                </a:solidFill>
              </a:rPr>
              <a:t> </a:t>
            </a:r>
            <a:r>
              <a:rPr lang="cs-CZ" sz="3200" dirty="0">
                <a:solidFill>
                  <a:schemeClr val="dk1"/>
                </a:solidFill>
              </a:rPr>
              <a:t>- časopisy, konferenční sborníky, akademické </a:t>
            </a:r>
            <a:r>
              <a:rPr lang="cs-CZ" sz="3200" dirty="0" err="1">
                <a:solidFill>
                  <a:schemeClr val="dk1"/>
                </a:solidFill>
              </a:rPr>
              <a:t>repozitáře</a:t>
            </a:r>
            <a:r>
              <a:rPr lang="cs-CZ" sz="3200" dirty="0">
                <a:solidFill>
                  <a:schemeClr val="dk1"/>
                </a:solidFill>
              </a:rPr>
              <a:t>)</a:t>
            </a:r>
          </a:p>
          <a:p>
            <a:pPr marL="508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i="0" u="none" strike="noStrike" cap="none" dirty="0">
              <a:solidFill>
                <a:schemeClr val="dk1"/>
              </a:solidFill>
            </a:endParaRPr>
          </a:p>
          <a:p>
            <a:pPr marL="431999" marR="0" lvl="0" indent="-40659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sng" strike="noStrike" cap="none" dirty="0">
                <a:solidFill>
                  <a:srgbClr val="0000FF"/>
                </a:solidFill>
                <a:hlinkClick r:id="rId5"/>
              </a:rPr>
              <a:t>ICPSR (Inter-university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hlinkClick r:id="rId5"/>
              </a:rPr>
              <a:t>Consortium</a:t>
            </a:r>
            <a:r>
              <a:rPr lang="cs-CZ" sz="2800" b="1" i="0" u="sng" strike="noStrike" cap="none" dirty="0">
                <a:solidFill>
                  <a:srgbClr val="0000FF"/>
                </a:solidFill>
                <a:hlinkClick r:id="rId5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hlinkClick r:id="rId5"/>
              </a:rPr>
              <a:t>for</a:t>
            </a:r>
            <a:r>
              <a:rPr lang="cs-CZ" sz="2800" b="1" i="0" u="sng" strike="noStrike" cap="none" dirty="0">
                <a:solidFill>
                  <a:srgbClr val="0000FF"/>
                </a:solidFill>
                <a:hlinkClick r:id="rId5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hlinkClick r:id="rId5"/>
              </a:rPr>
              <a:t>Political</a:t>
            </a:r>
            <a:r>
              <a:rPr lang="cs-CZ" sz="2800" b="1" i="0" u="sng" strike="noStrike" cap="none" dirty="0">
                <a:solidFill>
                  <a:srgbClr val="0000FF"/>
                </a:solidFill>
                <a:hlinkClick r:id="rId5"/>
              </a:rPr>
              <a:t> and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hlinkClick r:id="rId5"/>
              </a:rPr>
              <a:t>Social</a:t>
            </a:r>
            <a:r>
              <a:rPr lang="cs-CZ" sz="2800" b="1" i="0" u="sng" strike="noStrike" cap="none" dirty="0">
                <a:solidFill>
                  <a:srgbClr val="0000FF"/>
                </a:solidFill>
                <a:hlinkClick r:id="rId5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hlinkClick r:id="rId5"/>
              </a:rPr>
              <a:t>Research</a:t>
            </a:r>
            <a:r>
              <a:rPr lang="cs-CZ" sz="2800" b="1" i="0" u="sng" strike="noStrike" cap="none" dirty="0">
                <a:solidFill>
                  <a:srgbClr val="0000FF"/>
                </a:solidFill>
                <a:hlinkClick r:id="rId5"/>
              </a:rPr>
              <a:t>) </a:t>
            </a:r>
            <a:r>
              <a:rPr lang="cs-CZ" sz="2800" i="0" u="none" strike="noStrike" cap="none" dirty="0">
                <a:solidFill>
                  <a:schemeClr val="dk1"/>
                </a:solidFill>
              </a:rPr>
              <a:t>– </a:t>
            </a:r>
            <a:r>
              <a:rPr lang="cs-CZ" sz="2800" i="0" u="none" strike="noStrike" cap="none" dirty="0" err="1">
                <a:solidFill>
                  <a:schemeClr val="dk1"/>
                </a:solidFill>
              </a:rPr>
              <a:t>sociálněvědný</a:t>
            </a:r>
            <a:r>
              <a:rPr lang="cs-CZ" sz="2800" i="0" u="none" strike="noStrike" cap="none" dirty="0">
                <a:solidFill>
                  <a:schemeClr val="dk1"/>
                </a:solidFill>
              </a:rPr>
              <a:t> datový archiv</a:t>
            </a:r>
          </a:p>
          <a:p>
            <a:pPr marL="25400"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i="0" u="none" strike="noStrike" cap="none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6"/>
              </a:rPr>
              <a:t>Oficiální dokumenty OSN</a:t>
            </a:r>
            <a:endParaRPr sz="2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193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  <a:endParaRPr sz="3600"/>
          </a:p>
        </p:txBody>
      </p:sp>
      <p:sp>
        <p:nvSpPr>
          <p:cNvPr id="496" name="Google Shape;496;g60a5cf5ecd_0_19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60a5cf5ecd_0_193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Kontrola v Archivu závěrečných prací IS 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 knihoven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Veřejné dostupné zdroje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0" u="none" strike="noStrike" cap="none">
                <a:solidFill>
                  <a:schemeClr val="dk1"/>
                </a:solidFill>
              </a:rPr>
              <a:t>KATUŠČÁK, D., B. DROBÍKOVÁ, R. PAPÍK. </a:t>
            </a:r>
            <a:r>
              <a:rPr lang="cs-CZ" sz="2400" i="1" u="none" strike="noStrike" cap="none">
                <a:solidFill>
                  <a:schemeClr val="dk1"/>
                </a:solidFill>
              </a:rPr>
              <a:t>Jak psát závěrečné a kvalifikační práce.</a:t>
            </a:r>
            <a:r>
              <a:rPr lang="cs-CZ" sz="2400" i="0" u="none" strike="noStrike" cap="none">
                <a:solidFill>
                  <a:schemeClr val="dk1"/>
                </a:solidFill>
              </a:rPr>
              <a:t> Nitra: Enigma, 2008, 161 s. ISBN 978-80-89132-70-6.</a:t>
            </a:r>
            <a:endParaRPr sz="3200" i="0" u="none" strike="noStrike" cap="none">
              <a:solidFill>
                <a:schemeClr val="dk1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0" u="none" strike="noStrike" cap="none">
                <a:solidFill>
                  <a:schemeClr val="dk1"/>
                </a:solidFill>
              </a:rPr>
              <a:t>BOTHMA, Theo. </a:t>
            </a:r>
            <a:r>
              <a:rPr lang="cs-CZ" sz="2400" i="1" u="none" strike="noStrike" cap="none">
                <a:solidFill>
                  <a:schemeClr val="dk1"/>
                </a:solidFill>
              </a:rPr>
              <a:t>Navigating information literacy: your information society survival toolkit</a:t>
            </a:r>
            <a:r>
              <a:rPr lang="cs-CZ" sz="2400" i="0" u="none" strike="noStrike" cap="none">
                <a:solidFill>
                  <a:schemeClr val="dk1"/>
                </a:solidFill>
              </a:rPr>
              <a:t>. 3rd ed. Cape Town: Pearson Education, 2011, 208 s. ISBN 9781775782278. </a:t>
            </a:r>
            <a:endParaRPr sz="24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GRÖPPEL-WEGENER, Alke a Claire PENKETH. </a:t>
            </a:r>
            <a:r>
              <a:rPr lang="cs-CZ" sz="2400" i="1">
                <a:solidFill>
                  <a:schemeClr val="dk1"/>
                </a:solidFill>
              </a:rPr>
              <a:t>The fishscale of academicness</a:t>
            </a:r>
            <a:r>
              <a:rPr lang="cs-CZ" sz="2400">
                <a:solidFill>
                  <a:schemeClr val="dk1"/>
                </a:solidFill>
              </a:rPr>
              <a:t>. Staffordshire: Staffordshire university, [2013]. A Tactile Academia book. ISBN 978-0-9927884-0-7.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g60a5cf5ecd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60a5cf5ecd_0_214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3600"/>
          </a:p>
        </p:txBody>
      </p:sp>
      <p:sp>
        <p:nvSpPr>
          <p:cNvPr id="519" name="Google Shape;519;g60a5cf5ecd_0_21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60a5cf5ecd_0_214"/>
          <p:cNvSpPr txBox="1"/>
          <p:nvPr/>
        </p:nvSpPr>
        <p:spPr>
          <a:xfrm>
            <a:off x="480150" y="15135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cs-CZ" sz="24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hlinkClick r:id="rId4"/>
              </a:rPr>
              <a:t>https://www.airsassociation.org/airs-articles/item/16220-how-to-access-the-dark-web</a:t>
            </a:r>
            <a:r>
              <a:rPr lang="cs-CZ" sz="24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cs-CZ" sz="1800" dirty="0">
                <a:solidFill>
                  <a:schemeClr val="dk1"/>
                </a:solidFill>
              </a:rPr>
              <a:t>(</a:t>
            </a:r>
            <a:r>
              <a:rPr lang="cs-CZ" sz="1800" dirty="0" err="1">
                <a:solidFill>
                  <a:schemeClr val="dk1"/>
                </a:solidFill>
              </a:rPr>
              <a:t>deep</a:t>
            </a:r>
            <a:r>
              <a:rPr lang="cs-CZ" sz="1800" dirty="0">
                <a:solidFill>
                  <a:schemeClr val="dk1"/>
                </a:solidFill>
              </a:rPr>
              <a:t> web)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1" u="sng" dirty="0">
                <a:solidFill>
                  <a:srgbClr val="0000FF"/>
                </a:solidFill>
                <a:hlinkClick r:id="rId5"/>
              </a:rPr>
              <a:t>https://s-media-cache-ak0.pinimg.com/736x/b1/8c/7d/b18c7dde7e01870bd4715b308241c155.jpg</a:t>
            </a:r>
            <a:r>
              <a:rPr lang="cs-CZ" sz="2400" i="1" dirty="0">
                <a:solidFill>
                  <a:schemeClr val="dk1"/>
                </a:solidFill>
              </a:rPr>
              <a:t>  </a:t>
            </a:r>
            <a:r>
              <a:rPr lang="cs-CZ" sz="1800" i="1" dirty="0">
                <a:solidFill>
                  <a:schemeClr val="dk1"/>
                </a:solidFill>
              </a:rPr>
              <a:t>(myšlenková mapa)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5ffc877e4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</a:t>
            </a:r>
            <a:endParaRPr sz="4000"/>
          </a:p>
        </p:txBody>
      </p:sp>
      <p:sp>
        <p:nvSpPr>
          <p:cNvPr id="124" name="Google Shape;124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typy informačních zdrojů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kde hledat knihy, odborné časopisy, informace z médií, závěrečné práce, referenční díla, statistické údaje, oborové brány?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Dana Mazancová, </a:t>
            </a:r>
            <a:r>
              <a:rPr lang="cs-CZ" sz="3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mazancov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@fss.muni.cz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infozdroje@fss.muni.cz</a:t>
            </a:r>
            <a:endParaRPr sz="4000" b="1" dirty="0">
              <a:solidFill>
                <a:srgbClr val="0000DC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/>
          </a:p>
        </p:txBody>
      </p:sp>
      <p:sp>
        <p:nvSpPr>
          <p:cNvPr id="137" name="Google Shape;137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kvalita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613ab93460_0_1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 online?</a:t>
            </a:r>
            <a:endParaRPr sz="4000"/>
          </a:p>
        </p:txBody>
      </p:sp>
      <p:sp>
        <p:nvSpPr>
          <p:cNvPr id="144" name="Google Shape;144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Množství informací na internetu v roce 2016 bylo 7,7 </a:t>
            </a:r>
            <a:r>
              <a:rPr lang="cs-CZ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zetabajtů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dat, což je 7,7 bilionu gigabajtů - běžný pevný disk má 1024 gigabajtů.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“Kdybychom všechny tyto informace vytiskli na papír s běžnou velikostí písma, pokryli bychom jím celé Spojené státy. Vrstvou vysokou 4,5 metru.”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13ab93460_0_13"/>
          <p:cNvSpPr txBox="1"/>
          <p:nvPr/>
        </p:nvSpPr>
        <p:spPr>
          <a:xfrm>
            <a:off x="323526" y="6308625"/>
            <a:ext cx="704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950" b="0" i="0" u="none" strike="noStrike" cap="none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GREGOR, Miloš a Petra VEJVODOVÁ. </a:t>
            </a:r>
            <a:r>
              <a:rPr lang="cs-CZ" sz="950" b="0" i="1" u="none" strike="noStrike" cap="none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Nejlepší kniha o fake news, dezinformacích a manipulacích!!!</a:t>
            </a:r>
            <a:r>
              <a:rPr lang="cs-CZ" sz="950" b="0" i="0" u="none" strike="noStrike" cap="none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. Brno: CPress, 2018. ISBN 978-80-264-1805-4.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ffc877e4a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ffc877e4a_0_1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informací?</a:t>
            </a:r>
            <a:endParaRPr sz="4000"/>
          </a:p>
        </p:txBody>
      </p:sp>
      <p:sp>
        <p:nvSpPr>
          <p:cNvPr id="152" name="Google Shape;152;g5ffc877e4a_0_13"/>
          <p:cNvSpPr txBox="1"/>
          <p:nvPr/>
        </p:nvSpPr>
        <p:spPr>
          <a:xfrm>
            <a:off x="205150" y="15869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Každý den vytvoří lidstvo 2,5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quintilionu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bytů dat = 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2,5 000 000 000 000 000 000 bytů.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Kvůli měření musely vzniknout nové jednotky.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5ffc877e4a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6250" y="3077375"/>
            <a:ext cx="4311325" cy="27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5ffc877e4a_0_13"/>
          <p:cNvSpPr txBox="1"/>
          <p:nvPr/>
        </p:nvSpPr>
        <p:spPr>
          <a:xfrm>
            <a:off x="0" y="5817950"/>
            <a:ext cx="852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Zdroje: </a:t>
            </a:r>
            <a:b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informace je zapotřebí nová jednotka, zettabyte. </a:t>
            </a:r>
            <a:r>
              <a:rPr lang="cs-CZ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Novinky.cz</a:t>
            </a:r>
            <a: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[online]. [cit. 2017-10-03]. Dostupné z: </a:t>
            </a:r>
            <a:r>
              <a:rPr lang="cs-CZ" sz="10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https://www.novinky.cz/internet-a-pc/209215-na-informace-je-zapotrebi-nova-jednotka-zettabyte.html</a:t>
            </a:r>
            <a:b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data do we create every day? </a:t>
            </a:r>
            <a:r>
              <a:rPr lang="cs-CZ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lang="cs-CZ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[cit. 2019-2-12]. Dostupné z: https://www.forbes.com/sites/bernardmarr/2018/05/21/how-much-data-do-we-create-every-day-the-mind-blowing-stats-everyone-should-read/#3ff7a21d60ba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1578</Words>
  <Application>Microsoft Office PowerPoint</Application>
  <PresentationFormat>Předvádění na obrazovce (4:3)</PresentationFormat>
  <Paragraphs>290</Paragraphs>
  <Slides>50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bc. studenty MVZ221</vt:lpstr>
      <vt:lpstr>Osnova kurzu</vt:lpstr>
      <vt:lpstr>Podmínky absolvování předmětu</vt:lpstr>
      <vt:lpstr>Prezentace aplikace PowerPoint</vt:lpstr>
      <vt:lpstr>Osnova</vt:lpstr>
      <vt:lpstr>Prezentace aplikace PowerPoint</vt:lpstr>
      <vt:lpstr>Informační společnost</vt:lpstr>
      <vt:lpstr>Kolik existuje informací online?</vt:lpstr>
      <vt:lpstr>Kolik existuje informací?</vt:lpstr>
      <vt:lpstr>Prezentace aplikace PowerPoint</vt:lpstr>
      <vt:lpstr>Prezentace aplikace PowerPoint</vt:lpstr>
      <vt:lpstr>Prezentace aplikace PowerPoint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Základní etapy přípravy písemné práce</vt:lpstr>
      <vt:lpstr>Volba tématu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</vt:lpstr>
      <vt:lpstr>Informační průzkum</vt:lpstr>
      <vt:lpstr>Informační zdroje</vt:lpstr>
      <vt:lpstr>Prezentace aplikace PowerPoint</vt:lpstr>
      <vt:lpstr>Licencované zdroje I.</vt:lpstr>
      <vt:lpstr>Databáze</vt:lpstr>
      <vt:lpstr>Licencované zdroje II.</vt:lpstr>
      <vt:lpstr>Jak se dostanu k licencovaným zdrojům?</vt:lpstr>
      <vt:lpstr>Jak se dostanu k licencovaným zdrojům mimo počítačovou síť univerzity?</vt:lpstr>
      <vt:lpstr>Kde začít? Vyhledávače, discovery systémy a vědecké sítě</vt:lpstr>
      <vt:lpstr>Kde hledat odborné časopisy? I.</vt:lpstr>
      <vt:lpstr>Kde hledat odborné časopisy? II.</vt:lpstr>
      <vt:lpstr>Prezentace aplikace PowerPoint</vt:lpstr>
      <vt:lpstr>Kde hledat knihy?</vt:lpstr>
      <vt:lpstr>Kde hledat knihy? II.</vt:lpstr>
      <vt:lpstr>Kde hledat informace z médií?</vt:lpstr>
      <vt:lpstr>Kde hledat závěrečné práce?</vt:lpstr>
      <vt:lpstr>Kde hledat referenční díla?</vt:lpstr>
      <vt:lpstr>Kde hledat statistické údaje?</vt:lpstr>
      <vt:lpstr>Kde hledat další zdroje?</vt:lpstr>
      <vt:lpstr>Prezentace aplikace PowerPoint</vt:lpstr>
      <vt:lpstr>Psaní odborných (závěrečných) prací</vt:lpstr>
      <vt:lpstr>Prezentace aplikace PowerPoint</vt:lpstr>
      <vt:lpstr>Literatura</vt:lpstr>
      <vt:lpstr>Obrázky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Martina Nedomová</cp:lastModifiedBy>
  <cp:revision>10</cp:revision>
  <cp:lastPrinted>2019-10-08T11:35:25Z</cp:lastPrinted>
  <dcterms:created xsi:type="dcterms:W3CDTF">2019-07-22T10:37:01Z</dcterms:created>
  <dcterms:modified xsi:type="dcterms:W3CDTF">2019-10-09T08:39:03Z</dcterms:modified>
</cp:coreProperties>
</file>