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1" r:id="rId9"/>
    <p:sldId id="2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6"/>
    <p:restoredTop sz="94643"/>
  </p:normalViewPr>
  <p:slideViewPr>
    <p:cSldViewPr snapToGrid="0" snapToObjects="1">
      <p:cViewPr varScale="1">
        <p:scale>
          <a:sx n="115" d="100"/>
          <a:sy n="115" d="100"/>
        </p:scale>
        <p:origin x="23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02EE-4774-EE41-86D7-3E8AFB78E8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History of the Cold War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73FA89-3B98-DF4D-B891-C040533848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MVZb2091</a:t>
            </a:r>
          </a:p>
          <a:p>
            <a:r>
              <a:rPr lang="en-US" dirty="0">
                <a:solidFill>
                  <a:schemeClr val="tx1"/>
                </a:solidFill>
              </a:rPr>
              <a:t>Thursday 10-11:40</a:t>
            </a:r>
          </a:p>
          <a:p>
            <a:r>
              <a:rPr lang="en-US" dirty="0">
                <a:solidFill>
                  <a:schemeClr val="tx1"/>
                </a:solidFill>
              </a:rPr>
              <a:t>James Richter</a:t>
            </a:r>
          </a:p>
        </p:txBody>
      </p:sp>
    </p:spTree>
    <p:extLst>
      <p:ext uri="{BB962C8B-B14F-4D97-AF65-F5344CB8AC3E}">
        <p14:creationId xmlns:p14="http://schemas.microsoft.com/office/powerpoint/2010/main" val="555498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0A12C-D666-204D-8492-4625C262E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BC6FC-B86A-4748-9D08-92A958F41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James Richter</a:t>
            </a:r>
          </a:p>
          <a:p>
            <a:r>
              <a:rPr lang="en-US" dirty="0"/>
              <a:t>Ph.D., University of California at Berkeley, 1989</a:t>
            </a:r>
          </a:p>
          <a:p>
            <a:r>
              <a:rPr lang="en-US" dirty="0"/>
              <a:t>Taught at Bates College in Maine</a:t>
            </a:r>
          </a:p>
          <a:p>
            <a:r>
              <a:rPr lang="en-US" dirty="0"/>
              <a:t>Publications in history of the cold war, US-Russian relations, Russian domestic politics</a:t>
            </a:r>
          </a:p>
          <a:p>
            <a:r>
              <a:rPr lang="en-US" dirty="0"/>
              <a:t>Teaching in international politics, US foreign policy, Russian politics</a:t>
            </a:r>
          </a:p>
          <a:p>
            <a:r>
              <a:rPr lang="en-US" dirty="0"/>
              <a:t>Working knowledge of German, Russian, very little Czech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270292-23BD-534C-BA52-DDD7D4322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179" y="103512"/>
            <a:ext cx="3139090" cy="31390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9AB10C-1C48-7B46-9639-38B0DBDF72E4}"/>
              </a:ext>
            </a:extLst>
          </p:cNvPr>
          <p:cNvSpPr txBox="1"/>
          <p:nvPr/>
        </p:nvSpPr>
        <p:spPr>
          <a:xfrm>
            <a:off x="10840730" y="1357803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766687-7530-1940-9C60-600243D8CC17}"/>
              </a:ext>
            </a:extLst>
          </p:cNvPr>
          <p:cNvSpPr txBox="1"/>
          <p:nvPr/>
        </p:nvSpPr>
        <p:spPr>
          <a:xfrm>
            <a:off x="6689202" y="1727438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BERKELEY</a:t>
            </a:r>
          </a:p>
        </p:txBody>
      </p:sp>
      <p:pic>
        <p:nvPicPr>
          <p:cNvPr id="8" name="Graphic 7" descr="Cursor">
            <a:extLst>
              <a:ext uri="{FF2B5EF4-FFF2-40B4-BE49-F238E27FC236}">
                <a16:creationId xmlns:a16="http://schemas.microsoft.com/office/drawing/2014/main" id="{F8BD1B2A-2BE9-6E42-8C70-F6974F9D9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43282" y="1114092"/>
            <a:ext cx="457200" cy="457200"/>
          </a:xfrm>
          <a:prstGeom prst="rect">
            <a:avLst/>
          </a:prstGeom>
        </p:spPr>
      </p:pic>
      <p:pic>
        <p:nvPicPr>
          <p:cNvPr id="10" name="Graphic 9" descr="Cursor">
            <a:extLst>
              <a:ext uri="{FF2B5EF4-FFF2-40B4-BE49-F238E27FC236}">
                <a16:creationId xmlns:a16="http://schemas.microsoft.com/office/drawing/2014/main" id="{11871740-C0AD-D241-921E-00B3E5BF6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7614978" y="1511460"/>
            <a:ext cx="584992" cy="58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17677-2299-1E40-85B3-D403EA475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B887A-B466-4D41-82D0-D174CDF8A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Groups of four or five</a:t>
            </a:r>
          </a:p>
          <a:p>
            <a:r>
              <a:rPr lang="en-US" dirty="0"/>
              <a:t>Introduce Yourselves</a:t>
            </a:r>
          </a:p>
          <a:p>
            <a:r>
              <a:rPr lang="en-US" dirty="0"/>
              <a:t>Tell the others where you are from?</a:t>
            </a:r>
          </a:p>
          <a:p>
            <a:r>
              <a:rPr lang="en-US" dirty="0"/>
              <a:t>What does the Cold War mean to you?</a:t>
            </a:r>
          </a:p>
          <a:p>
            <a:r>
              <a:rPr lang="en-US" dirty="0"/>
              <a:t>What do you want to learn from this class?  What do you want to discuss?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B5DF1F-306D-3B49-B24E-311D50059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02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57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21272-08D4-0E45-871C-713712ECE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DIFFERENT WAYS TO UNDERSTAND THE COLD WAR</a:t>
            </a:r>
            <a:br>
              <a:rPr lang="en-US" dirty="0"/>
            </a:br>
            <a:r>
              <a:rPr lang="en-US" dirty="0"/>
              <a:t>1.  Realism and the Balance of power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A001E-C70E-DF43-9F84-2FCE2D582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379913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r>
              <a:rPr lang="en-US" sz="3000" dirty="0"/>
              <a:t>FUNDAMENTAL PRINCIPLES OF REALISM</a:t>
            </a:r>
          </a:p>
          <a:p>
            <a:pPr marL="914400" lvl="2" indent="0">
              <a:buNone/>
            </a:pPr>
            <a:r>
              <a:rPr lang="en-US" dirty="0"/>
              <a:t>SYSTEM OF SOVEREIGN STATES:  ANARCHIC, NO AUTHORITY</a:t>
            </a:r>
          </a:p>
          <a:p>
            <a:pPr marL="914400" lvl="2" indent="0">
              <a:buNone/>
            </a:pPr>
            <a:r>
              <a:rPr lang="en-US" dirty="0"/>
              <a:t>ALL STATES MUST ENSURE THEIR OWN NATIONAL INTERESTS</a:t>
            </a:r>
          </a:p>
          <a:p>
            <a:pPr marL="914400" lvl="2" indent="0">
              <a:buNone/>
            </a:pPr>
            <a:r>
              <a:rPr lang="en-US" dirty="0"/>
              <a:t>HIERARCHY OF MILITARY POWER:  GREAT POWERS ARE THE KEY ACTORS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sz="3000" dirty="0"/>
              <a:t>BALANCE OF POWER IN THE COLD WAR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dirty="0"/>
              <a:t>Two great powers with power to harm or even destroy each other</a:t>
            </a:r>
          </a:p>
          <a:p>
            <a:pPr marL="0" indent="0">
              <a:buNone/>
            </a:pPr>
            <a:r>
              <a:rPr lang="en-US" dirty="0"/>
              <a:t>	Europe and Asia: with massive resources, in disarray, so competition</a:t>
            </a:r>
          </a:p>
          <a:p>
            <a:pPr marL="0" indent="0">
              <a:buNone/>
            </a:pPr>
            <a:r>
              <a:rPr lang="en-US" dirty="0"/>
              <a:t>	Role of nuclear weapons</a:t>
            </a:r>
          </a:p>
          <a:p>
            <a:pPr marL="0" indent="0">
              <a:buNone/>
            </a:pPr>
            <a:r>
              <a:rPr lang="en-US" dirty="0"/>
              <a:t>	Much of Cold War combat fought in the peripheries</a:t>
            </a:r>
          </a:p>
          <a:p>
            <a:pPr marL="0" indent="0">
              <a:buNone/>
            </a:pPr>
            <a:r>
              <a:rPr lang="en-US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6113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825A8-A038-2F45-9BCA-2F4D05C10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Different ways to understand the cold war: THE Role of ideology (AND/OR NATIONAL IDENTITY)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45476-1226-FF4F-A42E-CD235FADB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Similarities Between the United States and the Soviet Union</a:t>
            </a:r>
          </a:p>
          <a:p>
            <a:pPr marL="0" indent="0">
              <a:buNone/>
            </a:pPr>
            <a:r>
              <a:rPr lang="en-US" dirty="0"/>
              <a:t>	Continental Powers—Alexis </a:t>
            </a:r>
            <a:r>
              <a:rPr lang="en-US" dirty="0" err="1"/>
              <a:t>deTocqueville</a:t>
            </a:r>
            <a:r>
              <a:rPr lang="en-US" dirty="0"/>
              <a:t> in 1831</a:t>
            </a:r>
          </a:p>
          <a:p>
            <a:pPr marL="0" indent="0">
              <a:buNone/>
            </a:pPr>
            <a:r>
              <a:rPr lang="en-US" dirty="0"/>
              <a:t>		BUT:  US sea and air power; USSR land power</a:t>
            </a:r>
          </a:p>
          <a:p>
            <a:pPr marL="0" indent="0">
              <a:buNone/>
            </a:pPr>
            <a:r>
              <a:rPr lang="en-US" dirty="0"/>
              <a:t>	Both unpracticed in diplomacy</a:t>
            </a:r>
          </a:p>
          <a:p>
            <a:pPr marL="0" indent="0">
              <a:buNone/>
            </a:pPr>
            <a:r>
              <a:rPr lang="en-US" dirty="0"/>
              <a:t>	Regimes legitimated by universalist ideologies;  liberalism, communism</a:t>
            </a:r>
          </a:p>
          <a:p>
            <a:pPr marL="0" indent="0">
              <a:buNone/>
            </a:pPr>
            <a:r>
              <a:rPr lang="en-US" dirty="0"/>
              <a:t>		Both powers want to remake world in their image</a:t>
            </a:r>
          </a:p>
          <a:p>
            <a:pPr marL="0" indent="0">
              <a:buNone/>
            </a:pPr>
            <a:r>
              <a:rPr lang="en-US" dirty="0"/>
              <a:t>		Incompatible—US needs markets, Soviet-style socialism distrusts markets</a:t>
            </a:r>
          </a:p>
          <a:p>
            <a:pPr marL="0" indent="0">
              <a:buNone/>
            </a:pPr>
            <a:r>
              <a:rPr lang="en-US" dirty="0"/>
              <a:t>			difficult to negotiate, compromise</a:t>
            </a:r>
          </a:p>
          <a:p>
            <a:pPr marL="0" indent="0">
              <a:buNone/>
            </a:pPr>
            <a:r>
              <a:rPr lang="en-US" dirty="0"/>
              <a:t>		The very existence of competing ideology is a threat,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965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9B56B-B60F-A341-9ED0-D9A528147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Different ways to understand cold war:</a:t>
            </a:r>
            <a:br>
              <a:rPr lang="en-US" dirty="0"/>
            </a:br>
            <a:r>
              <a:rPr lang="en-US" dirty="0"/>
              <a:t>Domestic Politics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6B864-E092-2241-B8F6-2A62BBC47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TWO LEVEL GAME:  TWO SETS OF NEGOTIATIONS</a:t>
            </a:r>
          </a:p>
          <a:p>
            <a:pPr lvl="1"/>
            <a:r>
              <a:rPr lang="en-US" dirty="0"/>
              <a:t>First level:  Between diplomats, leaders of different countries</a:t>
            </a:r>
          </a:p>
          <a:p>
            <a:pPr lvl="1"/>
            <a:r>
              <a:rPr lang="en-US" dirty="0"/>
              <a:t>Second level:  Between leaders and domestic interests:  bureaucracy, economic interests, public opinion</a:t>
            </a:r>
          </a:p>
          <a:p>
            <a:r>
              <a:rPr lang="en-US" dirty="0"/>
              <a:t>UNITED STATES:  President has lots of power over foreign policy</a:t>
            </a:r>
          </a:p>
          <a:p>
            <a:pPr lvl="1"/>
            <a:r>
              <a:rPr lang="en-US" dirty="0"/>
              <a:t>But US domestic politics very decentralized: Congress, Economic Interests, Public opinion</a:t>
            </a:r>
          </a:p>
          <a:p>
            <a:pPr lvl="1"/>
            <a:r>
              <a:rPr lang="en-US" dirty="0"/>
              <a:t>Presidents must consider these interests if they want to succeed (Trump perhaps exception)</a:t>
            </a:r>
          </a:p>
          <a:p>
            <a:r>
              <a:rPr lang="en-US" dirty="0"/>
              <a:t>SOVIET UNION:  Decision making usually very centralized</a:t>
            </a:r>
          </a:p>
          <a:p>
            <a:pPr lvl="1"/>
            <a:r>
              <a:rPr lang="en-US" dirty="0"/>
              <a:t>Party-State bureaucratic interests very strong, though, and leaders had to consider them to be successful (Stalin is exception; </a:t>
            </a:r>
            <a:r>
              <a:rPr lang="en-US" dirty="0" err="1"/>
              <a:t>Khruschev</a:t>
            </a:r>
            <a:r>
              <a:rPr lang="en-US" dirty="0"/>
              <a:t> shows why necessary)</a:t>
            </a:r>
          </a:p>
        </p:txBody>
      </p:sp>
    </p:spTree>
    <p:extLst>
      <p:ext uri="{BB962C8B-B14F-4D97-AF65-F5344CB8AC3E}">
        <p14:creationId xmlns:p14="http://schemas.microsoft.com/office/powerpoint/2010/main" val="1933826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E580A-95C6-C747-90E6-06741788F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/>
              <a:t>Different WAYS to Understand the Cold War: Individuals, accidents,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3F393-274D-9F4D-A33A-4007F71E0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Role of Individuals:</a:t>
            </a:r>
          </a:p>
          <a:p>
            <a:pPr lvl="1"/>
            <a:r>
              <a:rPr lang="en-US" dirty="0"/>
              <a:t>What if Stalin died in 1946?  What if Roosevelt lived until 1948?  What if Khrushchev didn’t succeed Stalin, but Malenkov did?  What if Kennedy had lived longer? </a:t>
            </a:r>
          </a:p>
          <a:p>
            <a:pPr lvl="2"/>
            <a:r>
              <a:rPr lang="en-US" dirty="0"/>
              <a:t> THE ROLE OF GORBACHEV AS PARTICULARLY IMPORTANT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048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8B209-091E-DC44-A332-183EF24BE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MY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2EA7F-C63F-4041-BC9F-13149A489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61893"/>
            <a:ext cx="9905999" cy="4393580"/>
          </a:xfrm>
        </p:spPr>
        <p:txBody>
          <a:bodyPr>
            <a:noAutofit/>
          </a:bodyPr>
          <a:lstStyle/>
          <a:p>
            <a:r>
              <a:rPr lang="en-US" sz="1600" dirty="0"/>
              <a:t>E</a:t>
            </a:r>
            <a:r>
              <a:rPr lang="en-US" sz="1800" dirty="0"/>
              <a:t>ach of the three elements are important:   </a:t>
            </a:r>
          </a:p>
          <a:p>
            <a:pPr lvl="1"/>
            <a:r>
              <a:rPr lang="en-US" sz="1600" dirty="0"/>
              <a:t>Realism shows that’ some sort of competition is likely</a:t>
            </a:r>
          </a:p>
          <a:p>
            <a:pPr lvl="1"/>
            <a:r>
              <a:rPr lang="en-US" sz="1600" dirty="0"/>
              <a:t>Ideology helps explain why it is more severe than necessary</a:t>
            </a:r>
          </a:p>
          <a:p>
            <a:pPr lvl="1"/>
            <a:r>
              <a:rPr lang="en-US" sz="1600" dirty="0"/>
              <a:t>Domestic  politics  helps understand why reasonable foreign policy </a:t>
            </a:r>
            <a:r>
              <a:rPr lang="en-US" sz="1600" dirty="0" err="1"/>
              <a:t>decisios</a:t>
            </a:r>
            <a:r>
              <a:rPr lang="en-US" sz="1600" dirty="0"/>
              <a:t> become impossible domestically</a:t>
            </a:r>
          </a:p>
          <a:p>
            <a:pPr lvl="1"/>
            <a:r>
              <a:rPr lang="en-US" sz="1600" dirty="0"/>
              <a:t>Personality helps explain details of what choices are taken</a:t>
            </a:r>
          </a:p>
          <a:p>
            <a:r>
              <a:rPr lang="en-US" sz="1800" dirty="0"/>
              <a:t>Course will focus on Europe, with some discussion of Asia</a:t>
            </a:r>
          </a:p>
          <a:p>
            <a:r>
              <a:rPr lang="en-US" sz="1800" dirty="0"/>
              <a:t>Intellectual interest on relation between domestic and international politics</a:t>
            </a:r>
          </a:p>
          <a:p>
            <a:pPr lvl="1"/>
            <a:r>
              <a:rPr lang="en-US" sz="1600" dirty="0"/>
              <a:t>Two-level game</a:t>
            </a:r>
          </a:p>
          <a:p>
            <a:pPr lvl="1"/>
            <a:r>
              <a:rPr lang="en-US" sz="1600" dirty="0"/>
              <a:t>Competition required creation of institutions, military industries that still around</a:t>
            </a:r>
          </a:p>
          <a:p>
            <a:pPr lvl="2"/>
            <a:r>
              <a:rPr lang="en-US" sz="1600" dirty="0"/>
              <a:t>Affected foreign policies of both countries even today</a:t>
            </a:r>
          </a:p>
          <a:p>
            <a:pPr lvl="1"/>
            <a:r>
              <a:rPr lang="en-US" sz="1600" dirty="0"/>
              <a:t>Affected culture as well</a:t>
            </a:r>
          </a:p>
          <a:p>
            <a:pPr lvl="1"/>
            <a:endParaRPr lang="en-US" sz="1600" dirty="0"/>
          </a:p>
          <a:p>
            <a:pPr marL="457200" lvl="1" indent="0">
              <a:buNone/>
            </a:pP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662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A1E78-3A51-7D4C-8E21-6F73EA9EE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Mechanics of the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232D3-3823-2045-AB0D-18FD65107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17288"/>
            <a:ext cx="9905999" cy="462775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PLEASE BUY A COPY OF Vladislav </a:t>
            </a:r>
            <a:r>
              <a:rPr lang="en-US" dirty="0" err="1"/>
              <a:t>Zubok’s</a:t>
            </a:r>
            <a:r>
              <a:rPr lang="en-US" dirty="0"/>
              <a:t>, Failed Empire</a:t>
            </a:r>
          </a:p>
          <a:p>
            <a:r>
              <a:rPr lang="en-US" dirty="0"/>
              <a:t>Reading on Interactive Syllabus</a:t>
            </a:r>
          </a:p>
          <a:p>
            <a:pPr lvl="1"/>
            <a:r>
              <a:rPr lang="en-US" dirty="0"/>
              <a:t>Most are available on the syllabus</a:t>
            </a:r>
          </a:p>
          <a:p>
            <a:pPr lvl="1"/>
            <a:r>
              <a:rPr lang="en-US" dirty="0"/>
              <a:t>Some PDFs are sidewise.  Download, then rotate. </a:t>
            </a:r>
          </a:p>
          <a:p>
            <a:pPr lvl="1"/>
            <a:r>
              <a:rPr lang="en-US" dirty="0"/>
              <a:t>Some you will need to look up on J-STOR.</a:t>
            </a:r>
          </a:p>
          <a:p>
            <a:r>
              <a:rPr lang="en-US" dirty="0"/>
              <a:t>Attendance (10% of final grade). (Three freebies)</a:t>
            </a:r>
          </a:p>
          <a:p>
            <a:r>
              <a:rPr lang="en-US" dirty="0"/>
              <a:t>3 Quizzes:  October 10, October 31, November 21   (Each worth 10% of final grade, for a total of 30%)</a:t>
            </a:r>
          </a:p>
          <a:p>
            <a:r>
              <a:rPr lang="en-US" dirty="0"/>
              <a:t>Paper using primary and secondary resources to explain aspect of Cold War. (30 % of final grade)  Due December 5</a:t>
            </a:r>
          </a:p>
          <a:p>
            <a:r>
              <a:rPr lang="en-US" dirty="0"/>
              <a:t>Final Exam.   (30% of final grade).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1638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578</TotalTime>
  <Words>574</Words>
  <Application>Microsoft Macintosh PowerPoint</Application>
  <PresentationFormat>Widescreen</PresentationFormat>
  <Paragraphs>77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Tw Cen MT</vt:lpstr>
      <vt:lpstr>Circuit</vt:lpstr>
      <vt:lpstr>History of the Cold War</vt:lpstr>
      <vt:lpstr>Who AM I?</vt:lpstr>
      <vt:lpstr>Who are you?</vt:lpstr>
      <vt:lpstr>DIFFERENT WAYS TO UNDERSTAND THE COLD WAR 1.  Realism and the Balance of power </vt:lpstr>
      <vt:lpstr>Different ways to understand the cold war: THE Role of ideology (AND/OR NATIONAL IDENTITY)</vt:lpstr>
      <vt:lpstr>Different ways to understand cold war: Domestic Politics</vt:lpstr>
      <vt:lpstr>Different WAYS to Understand the Cold War: Individuals, accidents, </vt:lpstr>
      <vt:lpstr>MY APPROACH</vt:lpstr>
      <vt:lpstr>Mechanics of the Course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the Cold War</dc:title>
  <dc:creator>Microsoft Office User</dc:creator>
  <cp:lastModifiedBy>Microsoft Office User</cp:lastModifiedBy>
  <cp:revision>21</cp:revision>
  <dcterms:created xsi:type="dcterms:W3CDTF">2019-09-05T08:29:49Z</dcterms:created>
  <dcterms:modified xsi:type="dcterms:W3CDTF">2019-09-18T20:31:21Z</dcterms:modified>
</cp:coreProperties>
</file>