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1" r:id="rId13"/>
    <p:sldId id="269" r:id="rId14"/>
    <p:sldId id="296" r:id="rId15"/>
    <p:sldId id="297" r:id="rId16"/>
    <p:sldId id="299" r:id="rId17"/>
    <p:sldId id="29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3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BABB-0EF9-144B-BCA7-409784F3A3D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6A66-E9F7-454B-8AD6-33279DA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5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BABB-0EF9-144B-BCA7-409784F3A3D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6A66-E9F7-454B-8AD6-33279DA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2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BABB-0EF9-144B-BCA7-409784F3A3D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6A66-E9F7-454B-8AD6-33279DA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6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BABB-0EF9-144B-BCA7-409784F3A3D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6A66-E9F7-454B-8AD6-33279DA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6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BABB-0EF9-144B-BCA7-409784F3A3D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6A66-E9F7-454B-8AD6-33279DA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6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BABB-0EF9-144B-BCA7-409784F3A3D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6A66-E9F7-454B-8AD6-33279DA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6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BABB-0EF9-144B-BCA7-409784F3A3D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6A66-E9F7-454B-8AD6-33279DA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2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BABB-0EF9-144B-BCA7-409784F3A3D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6A66-E9F7-454B-8AD6-33279DA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9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BABB-0EF9-144B-BCA7-409784F3A3D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6A66-E9F7-454B-8AD6-33279DA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5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BABB-0EF9-144B-BCA7-409784F3A3D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6A66-E9F7-454B-8AD6-33279DA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BABB-0EF9-144B-BCA7-409784F3A3D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06A66-E9F7-454B-8AD6-33279DA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1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4BABB-0EF9-144B-BCA7-409784F3A3DC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06A66-E9F7-454B-8AD6-33279DA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93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V1ZmvAwrB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8458-5549-7344-BDBE-B5BB69195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KHRUSHCHEV’S BRINKSMANSHIP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D56FD-9FEB-6249-BF8B-164772811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Danger Years</a:t>
            </a:r>
          </a:p>
          <a:p>
            <a:r>
              <a:rPr lang="en-US" sz="3600" dirty="0"/>
              <a:t>1957-1962</a:t>
            </a:r>
          </a:p>
        </p:txBody>
      </p:sp>
    </p:spTree>
    <p:extLst>
      <p:ext uri="{BB962C8B-B14F-4D97-AF65-F5344CB8AC3E}">
        <p14:creationId xmlns:p14="http://schemas.microsoft.com/office/powerpoint/2010/main" val="283569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B063-E2AC-4D43-B6BE-B76745DF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President:  John F. Kennedy </a:t>
            </a:r>
            <a:br>
              <a:rPr lang="en-US" dirty="0"/>
            </a:br>
            <a:r>
              <a:rPr lang="en-US" dirty="0"/>
              <a:t>and a more vigorous foreign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7C25F-342A-854F-B67A-9252A0BB5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Attacks Eisenhower as too passive</a:t>
            </a:r>
          </a:p>
          <a:p>
            <a:pPr marL="0" indent="0">
              <a:buNone/>
            </a:pPr>
            <a:r>
              <a:rPr lang="en-US" dirty="0"/>
              <a:t>	The “Missile Gap”</a:t>
            </a:r>
          </a:p>
          <a:p>
            <a:pPr marL="0" indent="0">
              <a:buNone/>
            </a:pPr>
            <a:r>
              <a:rPr lang="en-US" dirty="0"/>
              <a:t>	Kennedy oversees very large defense buildup</a:t>
            </a:r>
          </a:p>
          <a:p>
            <a:pPr marL="0" indent="0">
              <a:buNone/>
            </a:pPr>
            <a:r>
              <a:rPr lang="en-US" dirty="0"/>
              <a:t>The debate over national liberation movements in the Third World</a:t>
            </a:r>
          </a:p>
          <a:p>
            <a:pPr marL="0" indent="0">
              <a:buNone/>
            </a:pPr>
            <a:r>
              <a:rPr lang="en-US" dirty="0"/>
              <a:t>	Decolonization in Africa and Asia</a:t>
            </a:r>
          </a:p>
          <a:p>
            <a:pPr marL="0" indent="0">
              <a:buNone/>
            </a:pPr>
            <a:r>
              <a:rPr lang="en-US" dirty="0"/>
              <a:t>	Nationalist wars inspired by left wing leaders:  Mao, Ho Chi Minh,</a:t>
            </a:r>
          </a:p>
          <a:p>
            <a:pPr marL="0" indent="0">
              <a:buNone/>
            </a:pPr>
            <a:r>
              <a:rPr lang="en-US" dirty="0"/>
              <a:t>		Fidel Castro, Che </a:t>
            </a:r>
            <a:r>
              <a:rPr lang="en-US" dirty="0" err="1"/>
              <a:t>Guevera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Mao again accuses Khrushchev of not doing enough; Khrushchev			 	responds with major speech in January, 1961; </a:t>
            </a:r>
          </a:p>
          <a:p>
            <a:pPr marL="0" indent="0">
              <a:buNone/>
            </a:pPr>
            <a:r>
              <a:rPr lang="en-US" dirty="0"/>
              <a:t>	Kennedy sees it as challenge: US must do more to prevent victory of left-			wing movements, esp. in Cuba	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90749-1C28-AA48-8DCD-038B49D2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142" y="65088"/>
            <a:ext cx="2419568" cy="316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7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018EC-7F2A-2741-8B9A-FB5B4587A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Khrushchev’s Issues in 1961-1962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65197-5B35-C44E-A684-5D0A25AC6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572"/>
            <a:ext cx="10515600" cy="45793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His claims that he had forced US to negotiating table discredited by U-2</a:t>
            </a:r>
          </a:p>
          <a:p>
            <a:pPr marL="0" indent="0">
              <a:buNone/>
            </a:pPr>
            <a:r>
              <a:rPr lang="en-US" dirty="0"/>
              <a:t>His claims of Soviet nuclear superiority exposed</a:t>
            </a:r>
          </a:p>
          <a:p>
            <a:pPr marL="0" indent="0">
              <a:buNone/>
            </a:pPr>
            <a:r>
              <a:rPr lang="en-US" dirty="0"/>
              <a:t>	By 1962, US had about 300 SLBMs and ICBMS, as well as missiles 		in Turkey and elsewhere</a:t>
            </a:r>
          </a:p>
          <a:p>
            <a:pPr marL="0" indent="0">
              <a:buNone/>
            </a:pPr>
            <a:r>
              <a:rPr lang="en-US" dirty="0"/>
              <a:t>	 In 1961, USSR had about four missiles; by 1962 less than 75</a:t>
            </a:r>
          </a:p>
          <a:p>
            <a:pPr marL="0" indent="0">
              <a:buNone/>
            </a:pPr>
            <a:r>
              <a:rPr lang="en-US" dirty="0"/>
              <a:t>	 New satellite surveillance technology makes Khrushchev lie 			public</a:t>
            </a:r>
          </a:p>
          <a:p>
            <a:pPr marL="0" indent="0">
              <a:buNone/>
            </a:pPr>
            <a:r>
              <a:rPr lang="en-US" dirty="0"/>
              <a:t>Berlin:   Emigration from East Germany even worse</a:t>
            </a:r>
          </a:p>
          <a:p>
            <a:pPr marL="0" indent="0">
              <a:buNone/>
            </a:pPr>
            <a:r>
              <a:rPr lang="en-US" dirty="0"/>
              <a:t>Cuba:     Castro’s alliance with USSR very important to Khrushchev</a:t>
            </a:r>
          </a:p>
          <a:p>
            <a:pPr marL="0" indent="0">
              <a:buNone/>
            </a:pPr>
            <a:r>
              <a:rPr lang="en-US" dirty="0"/>
              <a:t>		Shows USSR’s revolutionary credentials as opposed to China</a:t>
            </a:r>
          </a:p>
          <a:p>
            <a:pPr marL="0" indent="0">
              <a:buNone/>
            </a:pPr>
            <a:r>
              <a:rPr lang="en-US" dirty="0"/>
              <a:t>	But Cuba also threatened:  Bay of Pigs in April, 1961</a:t>
            </a:r>
          </a:p>
          <a:p>
            <a:pPr marL="0" indent="0">
              <a:buNone/>
            </a:pPr>
            <a:r>
              <a:rPr lang="en-US" dirty="0"/>
              <a:t>				Operation Mongoose:  Plans to overthrow Castro	</a:t>
            </a:r>
          </a:p>
        </p:txBody>
      </p:sp>
    </p:spTree>
    <p:extLst>
      <p:ext uri="{BB962C8B-B14F-4D97-AF65-F5344CB8AC3E}">
        <p14:creationId xmlns:p14="http://schemas.microsoft.com/office/powerpoint/2010/main" val="4262583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6A87-8167-FB4E-8546-9D3E22B8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Second Berlin Ultimatum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0682E-6A2F-8C41-A89F-6F99D228C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Vienna Summit:  Kennedy-Khrushchev June 4, 1961</a:t>
            </a:r>
          </a:p>
          <a:p>
            <a:pPr marL="0" indent="0">
              <a:buNone/>
            </a:pPr>
            <a:r>
              <a:rPr lang="en-US" dirty="0"/>
              <a:t>Khrushchev renews threat to negotiate separate peace treaty with </a:t>
            </a:r>
          </a:p>
          <a:p>
            <a:pPr marL="0" indent="0">
              <a:buNone/>
            </a:pPr>
            <a:r>
              <a:rPr lang="en-US" dirty="0"/>
              <a:t>	East Germany</a:t>
            </a:r>
          </a:p>
          <a:p>
            <a:pPr marL="0" indent="0">
              <a:buNone/>
            </a:pPr>
            <a:r>
              <a:rPr lang="en-US" dirty="0"/>
              <a:t>Kennedy announces additional troops</a:t>
            </a:r>
          </a:p>
          <a:p>
            <a:pPr marL="0" indent="0">
              <a:buNone/>
            </a:pPr>
            <a:r>
              <a:rPr lang="en-US" dirty="0"/>
              <a:t>Migration gets worse</a:t>
            </a:r>
          </a:p>
          <a:p>
            <a:pPr marL="0" indent="0">
              <a:buNone/>
            </a:pPr>
            <a:r>
              <a:rPr lang="en-US" dirty="0"/>
              <a:t>Creation of Berlin Wall—August 12-13, 1961</a:t>
            </a:r>
          </a:p>
          <a:p>
            <a:pPr marL="0" indent="0">
              <a:buNone/>
            </a:pPr>
            <a:r>
              <a:rPr lang="en-US" dirty="0"/>
              <a:t>The Stand-Off in Berlin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3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FF7B-CCA4-7744-B695-15690152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Decision to Put Missiles in Cuba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0AB16-27AF-844D-8750-B9E530798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Khrushchev 	</a:t>
            </a:r>
          </a:p>
          <a:p>
            <a:pPr marL="0" indent="0">
              <a:buNone/>
            </a:pPr>
            <a:r>
              <a:rPr lang="en-US" dirty="0"/>
              <a:t>	1.  Wants to improve economy: diminish defense spending </a:t>
            </a:r>
          </a:p>
          <a:p>
            <a:pPr marL="0" indent="0">
              <a:buNone/>
            </a:pPr>
            <a:r>
              <a:rPr lang="en-US" dirty="0"/>
              <a:t>	2.  Wants to reset balance of power</a:t>
            </a:r>
          </a:p>
          <a:p>
            <a:pPr marL="0" indent="0">
              <a:buNone/>
            </a:pPr>
            <a:r>
              <a:rPr lang="en-US" dirty="0"/>
              <a:t>			NATO Missiles in Turkey (JFK thinks they are useless)</a:t>
            </a:r>
          </a:p>
          <a:p>
            <a:pPr marL="0" indent="0">
              <a:buNone/>
            </a:pPr>
            <a:r>
              <a:rPr lang="en-US" dirty="0"/>
              <a:t>	3.   Wants to safeguard Cuba  (real threats from US)</a:t>
            </a:r>
          </a:p>
          <a:p>
            <a:pPr marL="0" indent="0">
              <a:buNone/>
            </a:pPr>
            <a:r>
              <a:rPr lang="en-US" dirty="0"/>
              <a:t>	4.   Pressure from military and others to build up weapons</a:t>
            </a:r>
          </a:p>
          <a:p>
            <a:pPr marL="0" indent="0">
              <a:buNone/>
            </a:pPr>
            <a:r>
              <a:rPr lang="en-US" dirty="0"/>
              <a:t>If he does it publicly, probably not a problem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8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752A-6BBE-DF44-99A7-24E42361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Crisis Unfolds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82DD-D6A3-574E-959B-D28A77AE2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United States discovers Soviet missiles in Cuba (just before elections)</a:t>
            </a:r>
          </a:p>
          <a:p>
            <a:pPr marL="0" indent="0">
              <a:buNone/>
            </a:pPr>
            <a:r>
              <a:rPr lang="en-US" dirty="0"/>
              <a:t>The Executive Committee in the US  meets (</a:t>
            </a:r>
            <a:r>
              <a:rPr lang="en-US" dirty="0" err="1"/>
              <a:t>ExComm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Initial discussion favors attack, but that turns</a:t>
            </a:r>
          </a:p>
          <a:p>
            <a:pPr marL="457200" lvl="1" indent="0">
              <a:buNone/>
            </a:pPr>
            <a:r>
              <a:rPr lang="en-US" dirty="0"/>
              <a:t>The decision to blockade:  provides time, puts burden of decision on USSR</a:t>
            </a:r>
          </a:p>
          <a:p>
            <a:pPr marL="457200" lvl="1" indent="0">
              <a:buNone/>
            </a:pPr>
            <a:r>
              <a:rPr lang="en-US" dirty="0"/>
              <a:t>US doesn’t realize missiles already on Cuba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https://www.youtube.com/watch?v=XV1ZmvAwrBE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Standoff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2400" dirty="0"/>
              <a:t>  Communication:  Letters and a back channel, very inefficient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400" dirty="0"/>
              <a:t>   Bureaucratic and other mishaps:   US flights over Siberia, US airplane and U-2		 shot down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sz="2600" dirty="0"/>
              <a:t>Still not completely clear who had control over tactical nukes in Cuba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46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EA0A-89CD-914B-9EAC-ADD5845B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Day of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6BD65-B359-774F-81A5-A3EAE4D2A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511"/>
            <a:ext cx="10515600" cy="4789489"/>
          </a:xfrm>
        </p:spPr>
        <p:txBody>
          <a:bodyPr/>
          <a:lstStyle/>
          <a:p>
            <a:r>
              <a:rPr lang="en-US" dirty="0"/>
              <a:t>October 26:  Castro writes Khrushchev a letter suggesting USSR use nuclear weapons if US invades,  Khrushchev later says no</a:t>
            </a:r>
          </a:p>
          <a:p>
            <a:r>
              <a:rPr lang="en-US" dirty="0"/>
              <a:t>October 26:  Soviet intelligence suggests an invasion is likely; Khrushchev writes a private letter suggesting he would remove missiles if US promises not to attack Cuba</a:t>
            </a:r>
          </a:p>
          <a:p>
            <a:r>
              <a:rPr lang="en-US" dirty="0"/>
              <a:t>October 27:  Khrushchev writes another, public message also demanding NATO missiles in Turkey be removed.</a:t>
            </a:r>
          </a:p>
          <a:p>
            <a:r>
              <a:rPr lang="en-US" dirty="0"/>
              <a:t>October 27:  SAM shoots down U-2.  US thinks Kremlin ordered it</a:t>
            </a:r>
          </a:p>
        </p:txBody>
      </p:sp>
    </p:spTree>
    <p:extLst>
      <p:ext uri="{BB962C8B-B14F-4D97-AF65-F5344CB8AC3E}">
        <p14:creationId xmlns:p14="http://schemas.microsoft.com/office/powerpoint/2010/main" val="525600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493A4-4A87-8B44-9C72-D822755D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65661-080A-C64E-8C47-54DEAB64C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Kennedy makes the decisions</a:t>
            </a:r>
          </a:p>
          <a:p>
            <a:pPr marL="0" indent="0">
              <a:buNone/>
            </a:pPr>
            <a:r>
              <a:rPr lang="en-US" dirty="0"/>
              <a:t>He doesn’t talk much about domestic politics here</a:t>
            </a:r>
          </a:p>
          <a:p>
            <a:pPr marL="0" indent="0">
              <a:buNone/>
            </a:pPr>
            <a:r>
              <a:rPr lang="en-US" dirty="0"/>
              <a:t>He is concerned that it is the Western Hemisphere</a:t>
            </a:r>
          </a:p>
          <a:p>
            <a:pPr marL="0" indent="0">
              <a:buNone/>
            </a:pPr>
            <a:r>
              <a:rPr lang="en-US" dirty="0"/>
              <a:t>He is very concerned about US credibility with NATO, Turkey</a:t>
            </a:r>
          </a:p>
          <a:p>
            <a:pPr marL="0" indent="0">
              <a:buNone/>
            </a:pPr>
            <a:r>
              <a:rPr lang="en-US" dirty="0"/>
              <a:t>He is very concerned about world opinion</a:t>
            </a:r>
          </a:p>
          <a:p>
            <a:pPr marL="0" indent="0">
              <a:buNone/>
            </a:pPr>
            <a:r>
              <a:rPr lang="en-US" dirty="0"/>
              <a:t>He is less concerned than others about looking weak</a:t>
            </a:r>
          </a:p>
          <a:p>
            <a:pPr marL="0" indent="0">
              <a:buNone/>
            </a:pPr>
            <a:r>
              <a:rPr lang="en-US" dirty="0"/>
              <a:t>He is very concerned about looking for time, for more options</a:t>
            </a:r>
          </a:p>
          <a:p>
            <a:pPr marL="0" indent="0">
              <a:buNone/>
            </a:pPr>
            <a:r>
              <a:rPr lang="en-US" dirty="0"/>
              <a:t>He is more willing than the others to make a trade on Turkey’s missiles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7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E943-F252-F844-AE15-B72377D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Decision: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AA4C3-7268-5F40-AC4E-80FA940BB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13"/>
            <a:ext cx="10515600" cy="47053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Kennedy makes a pledge that the United States will not attack Cuba</a:t>
            </a:r>
          </a:p>
          <a:p>
            <a:pPr marL="0" indent="0">
              <a:buNone/>
            </a:pPr>
            <a:r>
              <a:rPr lang="en-US" dirty="0"/>
              <a:t>The USSR takes out its missiles, allows verification</a:t>
            </a:r>
          </a:p>
          <a:p>
            <a:pPr marL="0" indent="0">
              <a:buNone/>
            </a:pPr>
            <a:r>
              <a:rPr lang="en-US" dirty="0"/>
              <a:t>SECRETLY:  Robert Kennedy makes a deal with Soviet ambassador that US will remove 	missiles from Turkey within the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RAMIFICATIONS OF THIS SECRET DEAL:</a:t>
            </a:r>
          </a:p>
          <a:p>
            <a:pPr marL="0" indent="0">
              <a:buNone/>
            </a:pPr>
            <a:r>
              <a:rPr lang="en-US" dirty="0"/>
              <a:t>Khrushchev is highly criticized by China, and privately in USSR</a:t>
            </a:r>
          </a:p>
          <a:p>
            <a:pPr marL="0" indent="0">
              <a:buNone/>
            </a:pPr>
            <a:r>
              <a:rPr lang="en-US" dirty="0"/>
              <a:t>Kennedy becomes popular</a:t>
            </a:r>
          </a:p>
          <a:p>
            <a:pPr marL="0" indent="0">
              <a:buNone/>
            </a:pPr>
            <a:r>
              <a:rPr lang="en-US" dirty="0"/>
              <a:t>It increases US mythology in bargaining from strength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LESSONS:  Leaders don’t want to go to war</a:t>
            </a:r>
          </a:p>
          <a:p>
            <a:pPr marL="0" indent="0">
              <a:buNone/>
            </a:pPr>
            <a:r>
              <a:rPr lang="en-US" dirty="0"/>
              <a:t>	Can’t control outcomes</a:t>
            </a:r>
          </a:p>
          <a:p>
            <a:pPr marL="0" indent="0">
              <a:buNone/>
            </a:pPr>
            <a:r>
              <a:rPr lang="en-US" dirty="0"/>
              <a:t>	Soviets learn they need more nukes</a:t>
            </a:r>
          </a:p>
        </p:txBody>
      </p:sp>
    </p:spTree>
    <p:extLst>
      <p:ext uri="{BB962C8B-B14F-4D97-AF65-F5344CB8AC3E}">
        <p14:creationId xmlns:p14="http://schemas.microsoft.com/office/powerpoint/2010/main" val="1838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AFD3-7915-F348-82DC-AFFBF623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B5DB9-7F50-BD4C-B3AB-BB4A79E61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QUIZ:   20 Questions, 60 Minutes  </a:t>
            </a:r>
          </a:p>
          <a:p>
            <a:pPr marL="0" indent="0">
              <a:buNone/>
            </a:pPr>
            <a:r>
              <a:rPr lang="en-US" dirty="0"/>
              <a:t>	  THURSDAY,  October 31 at 12:00 until </a:t>
            </a:r>
          </a:p>
          <a:p>
            <a:pPr marL="0" indent="0">
              <a:buNone/>
            </a:pPr>
            <a:r>
              <a:rPr lang="en-US" dirty="0"/>
              <a:t>	   TUESDAY, November 4  at  18</a:t>
            </a:r>
            <a:r>
              <a:rPr lang="en-US" dirty="0">
                <a:sym typeface="Wingdings" pitchFamily="2" charset="2"/>
              </a:rPr>
              <a:t>:00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TOPICS FOR PAPER. BY EMAIL. TODAY</a:t>
            </a:r>
          </a:p>
        </p:txBody>
      </p:sp>
    </p:spTree>
    <p:extLst>
      <p:ext uri="{BB962C8B-B14F-4D97-AF65-F5344CB8AC3E}">
        <p14:creationId xmlns:p14="http://schemas.microsoft.com/office/powerpoint/2010/main" val="385917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541D-26DA-AB4C-80AB-E20ACCA0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C871B-538C-C041-A0F4-2F388A54A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REVIEW:   KHRUSHCHEV AND EISENHOWER STRATEGIES AND THE 		NUCLEAR BALANCE</a:t>
            </a:r>
          </a:p>
          <a:p>
            <a:pPr marL="0" indent="0">
              <a:buNone/>
            </a:pPr>
            <a:r>
              <a:rPr lang="en-US" dirty="0"/>
              <a:t>THE SPUTNIK LAUNCH AND ITS IMPACTS</a:t>
            </a:r>
          </a:p>
          <a:p>
            <a:pPr marL="0" indent="0">
              <a:buNone/>
            </a:pPr>
            <a:r>
              <a:rPr lang="en-US" dirty="0"/>
              <a:t>THE TAIWAN STRAITS CRISIS OF 1958</a:t>
            </a:r>
          </a:p>
          <a:p>
            <a:pPr marL="0" indent="0">
              <a:buNone/>
            </a:pPr>
            <a:r>
              <a:rPr lang="en-US" dirty="0"/>
              <a:t>THE FIRST BERLIN ULTIMATUM</a:t>
            </a:r>
          </a:p>
          <a:p>
            <a:pPr marL="0" indent="0">
              <a:buNone/>
            </a:pPr>
            <a:r>
              <a:rPr lang="en-US" dirty="0"/>
              <a:t>THE SPIRIT OF CAMP DAVID</a:t>
            </a:r>
          </a:p>
          <a:p>
            <a:pPr marL="0" indent="0">
              <a:buNone/>
            </a:pPr>
            <a:r>
              <a:rPr lang="en-US" dirty="0"/>
              <a:t>THE U-2 AFFAIR</a:t>
            </a:r>
          </a:p>
          <a:p>
            <a:pPr marL="0" indent="0">
              <a:buNone/>
            </a:pPr>
            <a:r>
              <a:rPr lang="en-US" dirty="0"/>
              <a:t>THE SECOND BERLIN ULTIMATUM</a:t>
            </a:r>
          </a:p>
          <a:p>
            <a:pPr marL="0" indent="0">
              <a:buNone/>
            </a:pPr>
            <a:r>
              <a:rPr lang="en-US" dirty="0"/>
              <a:t>THE WALL</a:t>
            </a:r>
          </a:p>
          <a:p>
            <a:pPr marL="0" indent="0">
              <a:buNone/>
            </a:pPr>
            <a:r>
              <a:rPr lang="en-US" dirty="0"/>
              <a:t>THE CUBAN MISSILE CRISIS</a:t>
            </a:r>
          </a:p>
          <a:p>
            <a:pPr marL="0" indent="0">
              <a:buNone/>
            </a:pPr>
            <a:r>
              <a:rPr lang="en-US" dirty="0"/>
              <a:t>THE SOLUTION</a:t>
            </a:r>
          </a:p>
          <a:p>
            <a:pPr marL="0" indent="0">
              <a:buNone/>
            </a:pPr>
            <a:r>
              <a:rPr lang="en-US" dirty="0"/>
              <a:t>THE AFTERMATH</a:t>
            </a:r>
          </a:p>
        </p:txBody>
      </p:sp>
    </p:spTree>
    <p:extLst>
      <p:ext uri="{BB962C8B-B14F-4D97-AF65-F5344CB8AC3E}">
        <p14:creationId xmlns:p14="http://schemas.microsoft.com/office/powerpoint/2010/main" val="58314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D703-CD51-6049-B62D-1FD597A8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465DA-210F-9749-903E-E33FD0B0E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Eisenhower Strategy for the Nuclear Age</a:t>
            </a:r>
          </a:p>
          <a:p>
            <a:pPr marL="0" indent="0">
              <a:buNone/>
            </a:pPr>
            <a:r>
              <a:rPr lang="en-US" dirty="0"/>
              <a:t>	The New Look, or Massive Retaliation;  Korea, Taiwan</a:t>
            </a:r>
          </a:p>
          <a:p>
            <a:pPr marL="0" indent="0">
              <a:buNone/>
            </a:pPr>
            <a:r>
              <a:rPr lang="en-US" dirty="0"/>
              <a:t>Khrushchev’s Strategy</a:t>
            </a:r>
          </a:p>
          <a:p>
            <a:pPr marL="0" indent="0">
              <a:buNone/>
            </a:pPr>
            <a:r>
              <a:rPr lang="en-US" dirty="0"/>
              <a:t>	Nuclear Stalemate, Peaceful Coexistence, Victory from Below,</a:t>
            </a:r>
          </a:p>
          <a:p>
            <a:pPr marL="0" indent="0">
              <a:buNone/>
            </a:pPr>
            <a:r>
              <a:rPr lang="en-US" dirty="0"/>
              <a:t>	The Suez Crisis</a:t>
            </a:r>
          </a:p>
          <a:p>
            <a:pPr marL="0" indent="0">
              <a:buNone/>
            </a:pPr>
            <a:r>
              <a:rPr lang="en-US" dirty="0"/>
              <a:t>The Nuclear Balance of Power in January, 1957</a:t>
            </a:r>
          </a:p>
          <a:p>
            <a:pPr marL="0" indent="0">
              <a:buNone/>
            </a:pPr>
            <a:r>
              <a:rPr lang="en-US" dirty="0"/>
              <a:t>The Political Positions of Khrushchev and Eisenhower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3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D538-C4BF-F94C-807C-752BAF16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SPUTNIK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F374E-B912-3043-BD8F-7C042EBC0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What was it?</a:t>
            </a:r>
          </a:p>
          <a:p>
            <a:pPr marL="0" indent="0">
              <a:buNone/>
            </a:pPr>
            <a:r>
              <a:rPr lang="en-US" dirty="0"/>
              <a:t>Military Impact:  Very Big, But US still more powerful</a:t>
            </a:r>
          </a:p>
          <a:p>
            <a:pPr marL="0" indent="0">
              <a:buNone/>
            </a:pPr>
            <a:r>
              <a:rPr lang="en-US" dirty="0"/>
              <a:t>	The ability to reach the United States with nuclear weapons</a:t>
            </a:r>
          </a:p>
          <a:p>
            <a:pPr marL="0" indent="0">
              <a:buNone/>
            </a:pPr>
            <a:r>
              <a:rPr lang="en-US" dirty="0"/>
              <a:t>	Still very limited:   Liquid, unstable fuel</a:t>
            </a:r>
          </a:p>
          <a:p>
            <a:pPr marL="0" indent="0">
              <a:buNone/>
            </a:pPr>
            <a:r>
              <a:rPr lang="en-US" dirty="0"/>
              <a:t>	Khrushchev exaggerates the number and effectiveness of missiles</a:t>
            </a:r>
          </a:p>
          <a:p>
            <a:pPr marL="0" indent="0">
              <a:buNone/>
            </a:pPr>
            <a:r>
              <a:rPr lang="en-US" dirty="0"/>
              <a:t>Psychological Impact on US—HUGE</a:t>
            </a:r>
          </a:p>
          <a:p>
            <a:pPr marL="0" indent="0">
              <a:buNone/>
            </a:pPr>
            <a:r>
              <a:rPr lang="en-US" dirty="0"/>
              <a:t>	Blow to US notions of superiority, invulnerability—like 9/11</a:t>
            </a:r>
          </a:p>
          <a:p>
            <a:pPr marL="0" indent="0">
              <a:buNone/>
            </a:pPr>
            <a:r>
              <a:rPr lang="en-US" dirty="0"/>
              <a:t>	Gives rise to the “missile gap”</a:t>
            </a:r>
          </a:p>
          <a:p>
            <a:pPr marL="0" indent="0">
              <a:buNone/>
            </a:pPr>
            <a:r>
              <a:rPr lang="en-US" dirty="0"/>
              <a:t>	Eisenhower has better sense of truth—U-2 flights</a:t>
            </a:r>
          </a:p>
          <a:p>
            <a:pPr marL="0" indent="0">
              <a:buNone/>
            </a:pPr>
            <a:r>
              <a:rPr lang="en-US" dirty="0"/>
              <a:t>Impact on China:  Thrilled, suggests to push further</a:t>
            </a:r>
          </a:p>
          <a:p>
            <a:pPr marL="0" indent="0">
              <a:buNone/>
            </a:pPr>
            <a:r>
              <a:rPr lang="en-US" dirty="0"/>
              <a:t>	Taiwan Straits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C7E5-18AC-7B4E-970F-410B0430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Berlin Ultimatum:</a:t>
            </a:r>
            <a:br>
              <a:rPr lang="en-US" dirty="0"/>
            </a:br>
            <a:r>
              <a:rPr lang="en-US" dirty="0"/>
              <a:t>Khrushchev’s Strategy 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242D3-DA3E-A246-8CF8-2BE38BB3B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KHRUSHCHEV GETS IMPATIENT</a:t>
            </a:r>
          </a:p>
          <a:p>
            <a:pPr marL="0" indent="0">
              <a:buNone/>
            </a:pPr>
            <a:r>
              <a:rPr lang="en-US" dirty="0"/>
              <a:t>	Soviet Union economy growing, but not as fast as he promised</a:t>
            </a:r>
          </a:p>
          <a:p>
            <a:pPr marL="0" indent="0">
              <a:buNone/>
            </a:pPr>
            <a:r>
              <a:rPr lang="en-US" dirty="0"/>
              <a:t>	Missile infrastructure is expensive, would like to cut conventional		 		weapons</a:t>
            </a:r>
          </a:p>
          <a:p>
            <a:pPr marL="0" indent="0">
              <a:buNone/>
            </a:pPr>
            <a:r>
              <a:rPr lang="en-US" dirty="0"/>
              <a:t>	Resistance from military command</a:t>
            </a:r>
          </a:p>
          <a:p>
            <a:pPr marL="0" indent="0">
              <a:buNone/>
            </a:pPr>
            <a:r>
              <a:rPr lang="en-US" dirty="0"/>
              <a:t>	Pressure also from China</a:t>
            </a:r>
          </a:p>
          <a:p>
            <a:pPr marL="0" indent="0">
              <a:buNone/>
            </a:pPr>
            <a:r>
              <a:rPr lang="en-US" dirty="0"/>
              <a:t>The Problem of Germany</a:t>
            </a:r>
          </a:p>
          <a:p>
            <a:pPr marL="0" indent="0">
              <a:buNone/>
            </a:pPr>
            <a:r>
              <a:rPr lang="en-US" dirty="0"/>
              <a:t>	Germany remains undecided legacy of World War II</a:t>
            </a:r>
          </a:p>
          <a:p>
            <a:pPr marL="0" indent="0">
              <a:buNone/>
            </a:pPr>
            <a:r>
              <a:rPr lang="en-US" dirty="0"/>
              <a:t>		No peace treaty</a:t>
            </a:r>
          </a:p>
          <a:p>
            <a:pPr marL="0" indent="0">
              <a:buNone/>
            </a:pPr>
            <a:r>
              <a:rPr lang="en-US" dirty="0"/>
              <a:t>		NATO countries don’t recognize East Germany as sovereign	 			state: The “so-called DDR”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1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E1DE-2135-D94A-A618-63655A14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Particular Problem of Berlin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CD8CA-A122-AE41-92BA-AC650BFFB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Challenge to East German Sovereignty</a:t>
            </a:r>
          </a:p>
          <a:p>
            <a:pPr marL="0" indent="0">
              <a:buNone/>
            </a:pPr>
            <a:r>
              <a:rPr lang="en-US" dirty="0"/>
              <a:t>	East Berlin acts as East German capital</a:t>
            </a:r>
          </a:p>
          <a:p>
            <a:pPr marL="0" indent="0">
              <a:buNone/>
            </a:pPr>
            <a:r>
              <a:rPr lang="en-US" dirty="0"/>
              <a:t>	Legally under Four-Power Rule</a:t>
            </a:r>
          </a:p>
          <a:p>
            <a:pPr marL="0" indent="0">
              <a:buNone/>
            </a:pPr>
            <a:r>
              <a:rPr lang="en-US" dirty="0"/>
              <a:t>I	n the middle of East German state</a:t>
            </a:r>
          </a:p>
          <a:p>
            <a:pPr marL="0" indent="0">
              <a:buNone/>
            </a:pPr>
            <a:r>
              <a:rPr lang="en-US" dirty="0"/>
              <a:t>	Huge outflow of educated, ambitious people</a:t>
            </a:r>
          </a:p>
          <a:p>
            <a:pPr marL="0" indent="0">
              <a:buNone/>
            </a:pPr>
            <a:r>
              <a:rPr lang="en-US" dirty="0"/>
              <a:t>At the same time, “the blister on the heel” of NATO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66A7E-5211-9741-AB50-9CAD95183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936" y="579835"/>
            <a:ext cx="3167113" cy="2221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9B5C7F-214F-FD44-891B-AA5746152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116" y="4192190"/>
            <a:ext cx="3377716" cy="222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1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A9ED-1BE2-214F-90C2-A13A0CD3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Ultimatum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93C54-8084-7348-A016-ED29B237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November, 1958:   </a:t>
            </a:r>
          </a:p>
          <a:p>
            <a:pPr marL="0" indent="0">
              <a:buNone/>
            </a:pPr>
            <a:r>
              <a:rPr lang="en-US" dirty="0"/>
              <a:t>	Soviets argue Western allies have broken Potsdam Agreement</a:t>
            </a:r>
          </a:p>
          <a:p>
            <a:pPr marL="0" indent="0">
              <a:buNone/>
            </a:pPr>
            <a:r>
              <a:rPr lang="en-US" dirty="0"/>
              <a:t>	A solution must be found in six months</a:t>
            </a:r>
          </a:p>
          <a:p>
            <a:pPr marL="0" indent="0">
              <a:buNone/>
            </a:pPr>
            <a:r>
              <a:rPr lang="en-US" dirty="0"/>
              <a:t>	If not, USSR would negotiate treaty with East </a:t>
            </a:r>
            <a:r>
              <a:rPr lang="en-US" dirty="0" err="1"/>
              <a:t>Germanuy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East Berlin becomes part of East Germany,</a:t>
            </a:r>
          </a:p>
          <a:p>
            <a:pPr marL="0" indent="0">
              <a:buNone/>
            </a:pPr>
            <a:r>
              <a:rPr lang="en-US" dirty="0"/>
              <a:t>	West must negotiate with East Germany for access to W. Berlin	</a:t>
            </a:r>
          </a:p>
          <a:p>
            <a:pPr marL="0" indent="0">
              <a:buNone/>
            </a:pPr>
            <a:r>
              <a:rPr lang="en-US" dirty="0"/>
              <a:t>The Impact</a:t>
            </a:r>
          </a:p>
          <a:p>
            <a:pPr marL="0" indent="0">
              <a:buNone/>
            </a:pPr>
            <a:r>
              <a:rPr lang="en-US" dirty="0"/>
              <a:t>	Negotiations open, but nothing decided</a:t>
            </a:r>
          </a:p>
          <a:p>
            <a:pPr marL="0" indent="0">
              <a:buNone/>
            </a:pPr>
            <a:r>
              <a:rPr lang="en-US" dirty="0"/>
              <a:t>	Eisenhower agrees situation in Berlin is “abnormal”</a:t>
            </a:r>
          </a:p>
          <a:p>
            <a:pPr marL="0" indent="0">
              <a:buNone/>
            </a:pPr>
            <a:r>
              <a:rPr lang="en-US" dirty="0"/>
              <a:t>	Eisenhower invites Khrushchev to the United States</a:t>
            </a:r>
          </a:p>
          <a:p>
            <a:pPr marL="0" indent="0">
              <a:buNone/>
            </a:pPr>
            <a:r>
              <a:rPr lang="en-US" dirty="0"/>
              <a:t>	Khrushchev declares victory, rescinds </a:t>
            </a:r>
            <a:r>
              <a:rPr lang="en-US" dirty="0" err="1"/>
              <a:t>ultimatuam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2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1F91-2684-E741-A10E-F83353C7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Thaw:</a:t>
            </a:r>
            <a:br>
              <a:rPr lang="en-US" dirty="0"/>
            </a:br>
            <a:r>
              <a:rPr lang="en-US" dirty="0"/>
              <a:t>The Spirit of Camp David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5AF3-1F05-5446-8574-10FF909D9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97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Khrushchev arrives in US, travels all around</a:t>
            </a:r>
          </a:p>
          <a:p>
            <a:pPr marL="0" indent="0">
              <a:buNone/>
            </a:pPr>
            <a:r>
              <a:rPr lang="en-US" dirty="0"/>
              <a:t>Meets with Eisenhower, agree to further </a:t>
            </a:r>
          </a:p>
          <a:p>
            <a:pPr marL="0" indent="0">
              <a:buNone/>
            </a:pPr>
            <a:r>
              <a:rPr lang="en-US" dirty="0"/>
              <a:t>Khrushchev highly criticized by China, who see</a:t>
            </a:r>
          </a:p>
          <a:p>
            <a:pPr marL="0" indent="0">
              <a:buNone/>
            </a:pPr>
            <a:r>
              <a:rPr lang="en-US" dirty="0"/>
              <a:t>	Peaceful Coexistence as a betrayal of the communist movement</a:t>
            </a:r>
          </a:p>
          <a:p>
            <a:pPr marL="0" indent="0">
              <a:buNone/>
            </a:pPr>
            <a:r>
              <a:rPr lang="en-US" dirty="0"/>
              <a:t>Khrushchev recalls all Soviet assistance to China</a:t>
            </a:r>
          </a:p>
          <a:p>
            <a:pPr marL="0" indent="0">
              <a:buNone/>
            </a:pPr>
            <a:r>
              <a:rPr lang="en-US" dirty="0"/>
              <a:t>January, 1960:   Khrushchev announces unilateral cuts in conventional 	forces:  the military is upset</a:t>
            </a:r>
          </a:p>
          <a:p>
            <a:pPr marL="0" indent="0">
              <a:buNone/>
            </a:pPr>
            <a:r>
              <a:rPr lang="en-US" dirty="0"/>
              <a:t>The thaw ends in May, 1960:  Soviet Union shoots down U-2 over Russia, </a:t>
            </a:r>
          </a:p>
          <a:p>
            <a:pPr marL="0" indent="0">
              <a:buNone/>
            </a:pPr>
            <a:r>
              <a:rPr lang="en-US" dirty="0"/>
              <a:t>	Eisenhower refuses to apologize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610B1-AA10-564F-BEAC-A85D039FD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627" y="4925628"/>
            <a:ext cx="2926255" cy="16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21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D1FF1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1312</Words>
  <Application>Microsoft Macintosh PowerPoint</Application>
  <PresentationFormat>Widescreen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KHRUSHCHEV’S BRINKSMANSHIP</vt:lpstr>
      <vt:lpstr>Housekeeping</vt:lpstr>
      <vt:lpstr>TODAY</vt:lpstr>
      <vt:lpstr>REVIEW</vt:lpstr>
      <vt:lpstr>SPUTNIK</vt:lpstr>
      <vt:lpstr>The First Berlin Ultimatum: Khrushchev’s Strategy at work</vt:lpstr>
      <vt:lpstr>The Particular Problem of Berlin </vt:lpstr>
      <vt:lpstr>The Ultimatum</vt:lpstr>
      <vt:lpstr>A Brief Thaw: The Spirit of Camp David</vt:lpstr>
      <vt:lpstr>A New President:  John F. Kennedy  and a more vigorous foreign policy</vt:lpstr>
      <vt:lpstr>Khrushchev’s Issues in 1961-1962</vt:lpstr>
      <vt:lpstr>The Second Berlin Ultimatum</vt:lpstr>
      <vt:lpstr>The Decision to Put Missiles in Cuba</vt:lpstr>
      <vt:lpstr>The Crisis Unfolds</vt:lpstr>
      <vt:lpstr>The Day of Decision</vt:lpstr>
      <vt:lpstr>The Transcripts</vt:lpstr>
      <vt:lpstr>The Decision: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</cp:revision>
  <dcterms:created xsi:type="dcterms:W3CDTF">2019-10-29T13:21:58Z</dcterms:created>
  <dcterms:modified xsi:type="dcterms:W3CDTF">2019-10-31T08:41:42Z</dcterms:modified>
</cp:coreProperties>
</file>