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5" r:id="rId3"/>
    <p:sldId id="274" r:id="rId4"/>
    <p:sldId id="257" r:id="rId5"/>
    <p:sldId id="259" r:id="rId6"/>
    <p:sldId id="263" r:id="rId7"/>
    <p:sldId id="261" r:id="rId8"/>
    <p:sldId id="260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57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6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04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5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7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99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8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7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7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7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8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7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6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D50982E-859F-7C45-A81F-25AF51A06E62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9F71E73-C652-1D4B-93CE-389D41B0B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I8VGchVk7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gWqgpgVR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OaiR9xdyW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gWqgpgVR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v0rI-5ycB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DF13-D0E6-9E43-9C71-AE49629C4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Beyond the New Look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C26E0-E32F-C842-8C15-7290497418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Vietnam and the Cold War in the Third World </a:t>
            </a:r>
          </a:p>
        </p:txBody>
      </p:sp>
    </p:spTree>
    <p:extLst>
      <p:ext uri="{BB962C8B-B14F-4D97-AF65-F5344CB8AC3E}">
        <p14:creationId xmlns:p14="http://schemas.microsoft.com/office/powerpoint/2010/main" val="338508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8E3A-CD6D-D644-A50F-67ABF8064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National Liberation Movements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C0AB3-019B-C84B-B283-948EFCC9C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9159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Soviet Union</a:t>
            </a:r>
          </a:p>
          <a:p>
            <a:pPr marL="0" indent="0">
              <a:buNone/>
            </a:pPr>
            <a:r>
              <a:rPr lang="en-US" dirty="0"/>
              <a:t>	Khrushchev:  national liberation will win if USSR can hold off</a:t>
            </a:r>
          </a:p>
          <a:p>
            <a:pPr marL="0" indent="0">
              <a:buNone/>
            </a:pPr>
            <a:r>
              <a:rPr lang="en-US" dirty="0"/>
              <a:t>		 intervention</a:t>
            </a:r>
          </a:p>
          <a:p>
            <a:pPr marL="0" indent="0">
              <a:buNone/>
            </a:pPr>
            <a:r>
              <a:rPr lang="en-US" dirty="0"/>
              <a:t>	China attacks Khrushchev, says he sacrifices revolution to peaceful coexistence</a:t>
            </a:r>
          </a:p>
          <a:p>
            <a:pPr marL="0" indent="0">
              <a:buNone/>
            </a:pPr>
            <a:r>
              <a:rPr lang="en-US" dirty="0"/>
              <a:t>	Khrushchev replies in 1961 will support national liberation movements more United States 		under Kennedy:  </a:t>
            </a:r>
          </a:p>
          <a:p>
            <a:pPr marL="0" indent="0">
              <a:buNone/>
            </a:pPr>
            <a:r>
              <a:rPr lang="en-US" dirty="0"/>
              <a:t>	National Liberation nationalist more than communist, but US must still show credibility:</a:t>
            </a:r>
          </a:p>
          <a:p>
            <a:pPr marL="0" indent="0">
              <a:buNone/>
            </a:pPr>
            <a:r>
              <a:rPr lang="en-US" dirty="0"/>
              <a:t>		otherwise other national liberation movements will grow	</a:t>
            </a:r>
          </a:p>
          <a:p>
            <a:pPr marL="0" indent="0">
              <a:buNone/>
            </a:pPr>
            <a:r>
              <a:rPr lang="en-US" dirty="0"/>
              <a:t>			Domino Theory</a:t>
            </a:r>
          </a:p>
          <a:p>
            <a:pPr marL="0" indent="0">
              <a:buNone/>
            </a:pPr>
            <a:r>
              <a:rPr lang="en-US" dirty="0"/>
              <a:t>	Anti-insurgency fighting</a:t>
            </a:r>
          </a:p>
          <a:p>
            <a:pPr marL="0" indent="0">
              <a:buNone/>
            </a:pPr>
            <a:r>
              <a:rPr lang="en-US" dirty="0"/>
              <a:t>	 JFK:   "Now we have a problem making our power credible and Vietnam looks like the 		place."</a:t>
            </a:r>
          </a:p>
        </p:txBody>
      </p:sp>
    </p:spTree>
    <p:extLst>
      <p:ext uri="{BB962C8B-B14F-4D97-AF65-F5344CB8AC3E}">
        <p14:creationId xmlns:p14="http://schemas.microsoft.com/office/powerpoint/2010/main" val="283334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5948-4E96-1844-A27F-FEC965CB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Vietnam Before 1964: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3821F-C9D3-0B4F-8481-614AEDE22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1462"/>
            <a:ext cx="10515600" cy="4779087"/>
          </a:xfrm>
        </p:spPr>
        <p:txBody>
          <a:bodyPr>
            <a:normAutofit/>
          </a:bodyPr>
          <a:lstStyle/>
          <a:p>
            <a:r>
              <a:rPr lang="en-US" dirty="0"/>
              <a:t>French Colony</a:t>
            </a:r>
          </a:p>
          <a:p>
            <a:r>
              <a:rPr lang="en-US" dirty="0"/>
              <a:t>Ho Chi Minh defeats French at Bien </a:t>
            </a:r>
            <a:r>
              <a:rPr lang="en-US" dirty="0" err="1"/>
              <a:t>Dien</a:t>
            </a:r>
            <a:r>
              <a:rPr lang="en-US" dirty="0"/>
              <a:t> </a:t>
            </a:r>
            <a:r>
              <a:rPr lang="en-US" dirty="0" err="1"/>
              <a:t>Phu</a:t>
            </a:r>
            <a:r>
              <a:rPr lang="en-US" dirty="0"/>
              <a:t>, 1954</a:t>
            </a:r>
          </a:p>
          <a:p>
            <a:r>
              <a:rPr lang="en-US" dirty="0"/>
              <a:t>Geneva Conference:  Divide Vietnam, hold nationwide elections in 	1956</a:t>
            </a:r>
          </a:p>
          <a:p>
            <a:r>
              <a:rPr lang="en-US" dirty="0"/>
              <a:t>South Vietnamese leader Diem calls off elections with support from US</a:t>
            </a:r>
          </a:p>
          <a:p>
            <a:r>
              <a:rPr lang="en-US" dirty="0"/>
              <a:t>Eisenhower sends troops to train troops in South Vietnam</a:t>
            </a:r>
          </a:p>
          <a:p>
            <a:r>
              <a:rPr lang="en-US" dirty="0"/>
              <a:t>1959-1960:  Diem becomes increasing unpopular, N. Vietnam send troops, supplies to South Vietnamese communists</a:t>
            </a:r>
          </a:p>
          <a:p>
            <a:r>
              <a:rPr lang="en-US" dirty="0"/>
              <a:t>Kennedy increases “advisors" from 900 to 16,000</a:t>
            </a:r>
          </a:p>
          <a:p>
            <a:r>
              <a:rPr lang="en-US" dirty="0"/>
              <a:t>The US approves coup removing Diem in August 1963</a:t>
            </a:r>
          </a:p>
          <a:p>
            <a:r>
              <a:rPr lang="en-US" dirty="0"/>
              <a:t>Increased instability in South </a:t>
            </a:r>
          </a:p>
          <a:p>
            <a:r>
              <a:rPr lang="en-US" dirty="0"/>
              <a:t>Kennedy Shot in November 1963</a:t>
            </a:r>
          </a:p>
        </p:txBody>
      </p:sp>
    </p:spTree>
    <p:extLst>
      <p:ext uri="{BB962C8B-B14F-4D97-AF65-F5344CB8AC3E}">
        <p14:creationId xmlns:p14="http://schemas.microsoft.com/office/powerpoint/2010/main" val="291147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9F3C-D50F-554C-BF18-59C52793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Tonkin Gulf Resolution</a:t>
            </a:r>
            <a:r>
              <a:rPr lang="en-US" dirty="0">
                <a:hlinkClick r:id="rId2"/>
              </a:rPr>
              <a:t> </a:t>
            </a:r>
            <a:r>
              <a:rPr lang="en-US" sz="2700" dirty="0">
                <a:hlinkClick r:id="rId2"/>
              </a:rPr>
              <a:t>https://www.youtube.com/watch?v=gI8VGchVk7E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ABFF-9519-D045-B378-6BED78D79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Background:</a:t>
            </a:r>
          </a:p>
          <a:p>
            <a:pPr marL="0" indent="0">
              <a:buNone/>
            </a:pPr>
            <a:r>
              <a:rPr lang="en-US" dirty="0"/>
              <a:t>	Kennedy’s Successor, Vice President Lyndon Johnson</a:t>
            </a:r>
          </a:p>
          <a:p>
            <a:pPr marL="0" indent="0">
              <a:buNone/>
            </a:pPr>
            <a:r>
              <a:rPr lang="en-US" dirty="0"/>
              <a:t>	Domestic Politics, Not Foreign Policy</a:t>
            </a:r>
          </a:p>
          <a:p>
            <a:pPr marL="0" indent="0">
              <a:buNone/>
            </a:pPr>
            <a:r>
              <a:rPr lang="en-US" dirty="0"/>
              <a:t>	Ambitious Domestic Agenda</a:t>
            </a:r>
          </a:p>
          <a:p>
            <a:pPr marL="0" indent="0">
              <a:buNone/>
            </a:pPr>
            <a:r>
              <a:rPr lang="en-US" dirty="0"/>
              <a:t>	Relied on John F. Kennedy’s advisers for foreign policy</a:t>
            </a:r>
          </a:p>
          <a:p>
            <a:pPr marL="0" indent="0">
              <a:buNone/>
            </a:pPr>
            <a:r>
              <a:rPr lang="en-US" dirty="0"/>
              <a:t>		Robert </a:t>
            </a:r>
            <a:r>
              <a:rPr lang="en-US" dirty="0" err="1"/>
              <a:t>MacNamara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Election in 1964 coming up</a:t>
            </a:r>
          </a:p>
          <a:p>
            <a:pPr marL="0" indent="0">
              <a:buNone/>
            </a:pPr>
            <a:r>
              <a:rPr lang="en-US" dirty="0"/>
              <a:t>	South Vietnam government clearly losing hold, as did Nationalist</a:t>
            </a:r>
          </a:p>
          <a:p>
            <a:pPr marL="0" indent="0">
              <a:buNone/>
            </a:pPr>
            <a:r>
              <a:rPr lang="en-US" dirty="0"/>
              <a:t>		 China</a:t>
            </a:r>
          </a:p>
        </p:txBody>
      </p:sp>
    </p:spTree>
    <p:extLst>
      <p:ext uri="{BB962C8B-B14F-4D97-AF65-F5344CB8AC3E}">
        <p14:creationId xmlns:p14="http://schemas.microsoft.com/office/powerpoint/2010/main" val="216096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5AA9-8C6D-4249-BDDA-9FC76692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Escalation in Vietnam, 1965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4857-43E3-DB41-A519-7F4F0490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South Vietnam threatens to fall, needs US troops	</a:t>
            </a:r>
          </a:p>
          <a:p>
            <a:pPr marL="0" indent="0">
              <a:buNone/>
            </a:pPr>
            <a:r>
              <a:rPr lang="en-US" dirty="0"/>
              <a:t>March 8, 1965:  3,500 ground troops</a:t>
            </a:r>
          </a:p>
          <a:p>
            <a:pPr marL="0" indent="0">
              <a:buNone/>
            </a:pPr>
            <a:r>
              <a:rPr lang="en-US" dirty="0"/>
              <a:t>By 1966:   386,000 ground troops</a:t>
            </a:r>
          </a:p>
          <a:p>
            <a:pPr marL="0" indent="0">
              <a:buNone/>
            </a:pPr>
            <a:r>
              <a:rPr lang="en-US" dirty="0"/>
              <a:t>By 1968:    The Peak:  536, 100 ground troops</a:t>
            </a:r>
          </a:p>
          <a:p>
            <a:pPr marL="0" indent="0">
              <a:buNone/>
            </a:pPr>
            <a:r>
              <a:rPr lang="en-US" dirty="0"/>
              <a:t>The US continually says it is winning, based on body counts</a:t>
            </a:r>
          </a:p>
          <a:p>
            <a:pPr marL="0" indent="0">
              <a:buNone/>
            </a:pPr>
            <a:r>
              <a:rPr lang="en-US" dirty="0"/>
              <a:t>1968:  The Tet Offensive. </a:t>
            </a:r>
            <a:r>
              <a:rPr lang="en-US" dirty="0">
                <a:hlinkClick r:id="rId2"/>
              </a:rPr>
              <a:t>https://www.youtube.com/watch?v=BPgWqgpgVRc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Johnson drops 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58461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4982-D30A-1F42-AAA7-2297EE3C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Reasons for Escalation</a:t>
            </a:r>
            <a:br>
              <a:rPr lang="en-US" dirty="0"/>
            </a:br>
            <a:r>
              <a:rPr lang="en-US" sz="2000" dirty="0">
                <a:hlinkClick r:id="rId2"/>
              </a:rPr>
              <a:t>https://www.youtube.com/watch?v=0OaiR9xdyWg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69DBB-BF13-AD47-BCA5-8BF14744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  Flexible Response:  Have to show the flag, have to show credibility</a:t>
            </a:r>
          </a:p>
          <a:p>
            <a:pPr marL="0" indent="0">
              <a:buNone/>
            </a:pPr>
            <a:r>
              <a:rPr lang="en-US" dirty="0"/>
              <a:t>	Issue of Credibility </a:t>
            </a:r>
          </a:p>
          <a:p>
            <a:pPr marL="0" indent="0">
              <a:buNone/>
            </a:pPr>
            <a:r>
              <a:rPr lang="en-US" dirty="0"/>
              <a:t>B.  Domestic Politics:</a:t>
            </a:r>
          </a:p>
          <a:p>
            <a:pPr marL="0" indent="0">
              <a:buNone/>
            </a:pPr>
            <a:r>
              <a:rPr lang="en-US" dirty="0"/>
              <a:t>“I knew that Harry Truman and Dean Acheson had lost their effectiveness from the day that the Communists took over in China…The loss of China played a large role in the rise of Joe McCarthy. And I knew that all of these problems, taken together, were chickenshit compared with what might happen if we lost Vietnam.”</a:t>
            </a:r>
          </a:p>
          <a:p>
            <a:pPr marL="0" indent="0">
              <a:buNone/>
            </a:pPr>
            <a:r>
              <a:rPr lang="en-US" dirty="0"/>
              <a:t>C.  Johnson continually assures people US is winning</a:t>
            </a:r>
          </a:p>
        </p:txBody>
      </p:sp>
    </p:spTree>
    <p:extLst>
      <p:ext uri="{BB962C8B-B14F-4D97-AF65-F5344CB8AC3E}">
        <p14:creationId xmlns:p14="http://schemas.microsoft.com/office/powerpoint/2010/main" val="35209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B51BB-3207-FC47-82D3-770D9108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Tet Offensive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E20ED-EA1A-9748-A3E2-236D89A74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https://www.youtube.com/watch?v=BPgWqgpgVRc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32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1382-A450-1241-9D1E-7013C1A9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Vietnam:  No More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1FFD-C47D-A64E-A8D8-3A60135A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7587"/>
            <a:ext cx="10515600" cy="4684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“Make America Great Again”. Reference to US before Vietnam</a:t>
            </a:r>
          </a:p>
          <a:p>
            <a:pPr marL="0" indent="0">
              <a:buNone/>
            </a:pPr>
            <a:r>
              <a:rPr lang="en-US" dirty="0"/>
              <a:t>The Consensus Endangered:  The Civil Rights Movement</a:t>
            </a:r>
          </a:p>
          <a:p>
            <a:pPr marL="0" indent="0">
              <a:buNone/>
            </a:pPr>
            <a:r>
              <a:rPr lang="en-US" dirty="0"/>
              <a:t>	The Baby Boom reaches adolescence</a:t>
            </a:r>
          </a:p>
          <a:p>
            <a:pPr marL="0" indent="0">
              <a:buNone/>
            </a:pPr>
            <a:r>
              <a:rPr lang="en-US" dirty="0"/>
              <a:t>	The draft and its impact</a:t>
            </a:r>
          </a:p>
          <a:p>
            <a:pPr marL="0" indent="0">
              <a:buNone/>
            </a:pPr>
            <a:r>
              <a:rPr lang="en-US" dirty="0"/>
              <a:t>The “Credibility Gap”</a:t>
            </a:r>
          </a:p>
          <a:p>
            <a:pPr marL="0" indent="0">
              <a:buNone/>
            </a:pPr>
            <a:r>
              <a:rPr lang="en-US" dirty="0"/>
              <a:t>	The Tet Offensive</a:t>
            </a:r>
          </a:p>
          <a:p>
            <a:pPr marL="0" indent="0">
              <a:buNone/>
            </a:pPr>
            <a:r>
              <a:rPr lang="en-US" dirty="0"/>
              <a:t>	The “Pentagon Papers”</a:t>
            </a:r>
          </a:p>
          <a:p>
            <a:pPr marL="0" indent="0">
              <a:buNone/>
            </a:pPr>
            <a:r>
              <a:rPr lang="en-US" dirty="0"/>
              <a:t>	The Elites Start Debating, and the Newscasters pick it up</a:t>
            </a:r>
          </a:p>
          <a:p>
            <a:pPr marL="0" indent="0">
              <a:buNone/>
            </a:pPr>
            <a:r>
              <a:rPr lang="en-US" dirty="0"/>
              <a:t>Chicago, 1968. </a:t>
            </a:r>
            <a:r>
              <a:rPr lang="en-US" dirty="0">
                <a:hlinkClick r:id="rId2"/>
              </a:rPr>
              <a:t>https://www.youtube.com/watch?v=tv0rI-5ycBU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99655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0FEA8-7803-654D-A7C7-65DC6D60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Nixon Presidency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3BED-6046-B749-AA1F-B780444AB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war cannot be won</a:t>
            </a:r>
          </a:p>
          <a:p>
            <a:pPr marL="0" indent="0">
              <a:buNone/>
            </a:pPr>
            <a:r>
              <a:rPr lang="en-US" dirty="0"/>
              <a:t>How to get out without damaging credibility</a:t>
            </a:r>
          </a:p>
          <a:p>
            <a:pPr marL="0" indent="0">
              <a:buNone/>
            </a:pPr>
            <a:r>
              <a:rPr lang="en-US" dirty="0"/>
              <a:t>Vietnamization:  By 1972 only 69,000</a:t>
            </a:r>
          </a:p>
          <a:p>
            <a:pPr marL="0" indent="0">
              <a:buNone/>
            </a:pPr>
            <a:r>
              <a:rPr lang="en-US" dirty="0"/>
              <a:t>Peace Talks</a:t>
            </a:r>
          </a:p>
          <a:p>
            <a:pPr marL="0" indent="0">
              <a:buNone/>
            </a:pPr>
            <a:r>
              <a:rPr lang="en-US" dirty="0"/>
              <a:t>To strengthen bargaining position </a:t>
            </a:r>
          </a:p>
        </p:txBody>
      </p:sp>
    </p:spTree>
    <p:extLst>
      <p:ext uri="{BB962C8B-B14F-4D97-AF65-F5344CB8AC3E}">
        <p14:creationId xmlns:p14="http://schemas.microsoft.com/office/powerpoint/2010/main" val="69852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65F8-19EF-B244-B92F-839BF8E1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Change in Quiz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381B-CFE6-CB41-84D3-13461DCF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CHANGES IN COUNTING FOR GRADES</a:t>
            </a:r>
          </a:p>
          <a:p>
            <a:pPr marL="0" indent="0">
              <a:buNone/>
            </a:pPr>
            <a:r>
              <a:rPr lang="en-US" dirty="0"/>
              <a:t>	3 Quizzes—10%</a:t>
            </a:r>
          </a:p>
          <a:p>
            <a:pPr marL="0" indent="0">
              <a:buNone/>
            </a:pPr>
            <a:r>
              <a:rPr lang="en-US" dirty="0"/>
              <a:t>		Highest grade – 15%</a:t>
            </a:r>
          </a:p>
          <a:p>
            <a:pPr marL="0" indent="0">
              <a:buNone/>
            </a:pPr>
            <a:r>
              <a:rPr lang="en-US" dirty="0"/>
              <a:t>		Second highest grade- 10%</a:t>
            </a:r>
          </a:p>
          <a:p>
            <a:pPr marL="0" indent="0">
              <a:buNone/>
            </a:pPr>
            <a:r>
              <a:rPr lang="en-US" dirty="0"/>
              <a:t>		Lowest Grade---	5%</a:t>
            </a:r>
          </a:p>
        </p:txBody>
      </p:sp>
    </p:spTree>
    <p:extLst>
      <p:ext uri="{BB962C8B-B14F-4D97-AF65-F5344CB8AC3E}">
        <p14:creationId xmlns:p14="http://schemas.microsoft.com/office/powerpoint/2010/main" val="332262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25EF-1746-6741-9064-9BEB306C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THINGS TO UNDERSTAND: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9148-B739-EE42-A025-2F823B9B5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/>
              <a:t>THE MOVE IN US STRATEGIC THINKING FROM MASSIVE RETALIATION TO FLEXIBLE RESPONSE:  WHY?  WITH WHAT CONSEQUENCES</a:t>
            </a:r>
          </a:p>
          <a:p>
            <a:pPr>
              <a:buAutoNum type="arabicPeriod"/>
            </a:pPr>
            <a:r>
              <a:rPr lang="en-US" dirty="0"/>
              <a:t>THE IMPORTANCE OF DECOLONIZATION (AND STRATEGIES)</a:t>
            </a:r>
          </a:p>
          <a:p>
            <a:pPr>
              <a:buAutoNum type="arabicPeriod"/>
            </a:pPr>
            <a:r>
              <a:rPr lang="en-US" dirty="0"/>
              <a:t>THE ESSENTIAL LIE BEHIND THE GULF OF TONKIN RESOLUTION</a:t>
            </a:r>
          </a:p>
          <a:p>
            <a:pPr>
              <a:buAutoNum type="arabicPeriod"/>
            </a:pPr>
            <a:r>
              <a:rPr lang="en-US" dirty="0"/>
              <a:t>THE MOTIVATIONS OF PRESIDENT JOHNSON:  DOMESTIC POLITICS AND CREDIBILITY</a:t>
            </a:r>
          </a:p>
          <a:p>
            <a:pPr>
              <a:buAutoNum type="arabicPeriod"/>
            </a:pPr>
            <a:r>
              <a:rPr lang="en-US" dirty="0"/>
              <a:t>THE IMPACT OF VIETNAM ON US SOCIETY</a:t>
            </a:r>
          </a:p>
        </p:txBody>
      </p:sp>
    </p:spTree>
    <p:extLst>
      <p:ext uri="{BB962C8B-B14F-4D97-AF65-F5344CB8AC3E}">
        <p14:creationId xmlns:p14="http://schemas.microsoft.com/office/powerpoint/2010/main" val="133601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2685D-8AEC-1E47-89A9-3FEB8E53B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Where are we after the Cuban Missile Crisis?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0C229-0A65-2C40-949C-A55EE255C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United States :</a:t>
            </a:r>
          </a:p>
          <a:p>
            <a:pPr marL="0" indent="0">
              <a:buNone/>
            </a:pPr>
            <a:r>
              <a:rPr lang="en-US" dirty="0"/>
              <a:t>	The Truman Doctrine makes containment a global struggle against communism</a:t>
            </a:r>
          </a:p>
          <a:p>
            <a:pPr marL="0" indent="0">
              <a:buNone/>
            </a:pPr>
            <a:r>
              <a:rPr lang="en-US" dirty="0"/>
              <a:t>	The “loss” of China, the Soviet atomic bomb and genuine spies bring about</a:t>
            </a:r>
          </a:p>
          <a:p>
            <a:pPr marL="0" indent="0">
              <a:buNone/>
            </a:pPr>
            <a:r>
              <a:rPr lang="en-US" dirty="0"/>
              <a:t>		 red scare and McCarthyism</a:t>
            </a:r>
          </a:p>
          <a:p>
            <a:pPr marL="0" indent="0">
              <a:buNone/>
            </a:pPr>
            <a:r>
              <a:rPr lang="en-US" dirty="0"/>
              <a:t>	Eisenhower uses US superiority to create strategy of retaliation</a:t>
            </a:r>
          </a:p>
          <a:p>
            <a:pPr marL="0" indent="0">
              <a:buNone/>
            </a:pPr>
            <a:r>
              <a:rPr lang="en-US" dirty="0"/>
              <a:t>The Soviet Union: </a:t>
            </a:r>
          </a:p>
          <a:p>
            <a:pPr marL="0" indent="0">
              <a:buNone/>
            </a:pPr>
            <a:r>
              <a:rPr lang="en-US" dirty="0"/>
              <a:t>	After Stalin’s death, must deal with threat of nuclear war</a:t>
            </a:r>
          </a:p>
          <a:p>
            <a:pPr marL="0" indent="0">
              <a:buNone/>
            </a:pPr>
            <a:r>
              <a:rPr lang="en-US" dirty="0"/>
              <a:t>	Khrushchev:  Soviet nuclear weapons deter imperialists, create </a:t>
            </a:r>
            <a:r>
              <a:rPr lang="en-US" dirty="0" err="1"/>
              <a:t>stalement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Stalemate allows Soviet Union to fight imperialists with economic, political means</a:t>
            </a:r>
          </a:p>
          <a:p>
            <a:pPr marL="0" indent="0">
              <a:buNone/>
            </a:pPr>
            <a:r>
              <a:rPr lang="en-US" dirty="0"/>
              <a:t>	Looks for allies among nationalist movements in decolonized world</a:t>
            </a:r>
          </a:p>
          <a:p>
            <a:pPr marL="0" indent="0">
              <a:buNone/>
            </a:pPr>
            <a:r>
              <a:rPr lang="en-US" dirty="0"/>
              <a:t>The Cuban Missile Crisis:</a:t>
            </a:r>
          </a:p>
          <a:p>
            <a:pPr marL="0" indent="0">
              <a:buNone/>
            </a:pPr>
            <a:r>
              <a:rPr lang="en-US" dirty="0"/>
              <a:t>	Both sides acknowledge danger</a:t>
            </a:r>
          </a:p>
          <a:p>
            <a:pPr marL="0" indent="0">
              <a:buNone/>
            </a:pPr>
            <a:r>
              <a:rPr lang="en-US" dirty="0"/>
              <a:t>	Move to stable nuclear balance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8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BA50-BF6B-B246-8AF7-28182DBB0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Strategic Thinking in the United States:</a:t>
            </a:r>
            <a:br>
              <a:rPr lang="en-US" dirty="0"/>
            </a:br>
            <a:r>
              <a:rPr lang="en-US" dirty="0"/>
              <a:t>The Issue of Extended Deterrence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66ABA-B332-1748-BA45-EFDB7DFA1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Soviet intercontinental capability raises question about Eisenhower</a:t>
            </a:r>
          </a:p>
          <a:p>
            <a:pPr marL="0" indent="0">
              <a:buNone/>
            </a:pPr>
            <a:r>
              <a:rPr lang="en-US" dirty="0"/>
              <a:t>		Massive Retaliation strategy</a:t>
            </a:r>
          </a:p>
          <a:p>
            <a:pPr marL="0" indent="0">
              <a:buNone/>
            </a:pPr>
            <a:r>
              <a:rPr lang="en-US" dirty="0"/>
              <a:t>	The question:  Will the United States “trade Washington for			Frankfurt?”</a:t>
            </a:r>
          </a:p>
          <a:p>
            <a:pPr marL="0" indent="0">
              <a:buNone/>
            </a:pPr>
            <a:r>
              <a:rPr lang="en-US" dirty="0"/>
              <a:t>	One Answer:  Nuclearize NATO, and esp. Germany and France</a:t>
            </a:r>
          </a:p>
          <a:p>
            <a:pPr marL="0" indent="0">
              <a:buNone/>
            </a:pPr>
            <a:r>
              <a:rPr lang="en-US" dirty="0"/>
              <a:t>	Another Answer:   A conventional alternative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1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7884-5A8D-7446-941F-15E7C176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Kennedy’s Response:  Flexible Response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00DAF8-BCC7-BB4D-A727-EB1BE9562EE4}"/>
              </a:ext>
            </a:extLst>
          </p:cNvPr>
          <p:cNvSpPr/>
          <p:nvPr/>
        </p:nvSpPr>
        <p:spPr>
          <a:xfrm>
            <a:off x="945931" y="2321309"/>
            <a:ext cx="98692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Kennedy’s Answer:  Flexible Response</a:t>
            </a:r>
          </a:p>
          <a:p>
            <a:r>
              <a:rPr lang="en-US" sz="2400" dirty="0"/>
              <a:t>	Demonstrate credibility by being able to respond at every level</a:t>
            </a:r>
          </a:p>
          <a:p>
            <a:r>
              <a:rPr lang="en-US" sz="2400" dirty="0"/>
              <a:t>	Conventional defense against conventional attack</a:t>
            </a:r>
          </a:p>
          <a:p>
            <a:r>
              <a:rPr lang="en-US" sz="2400" dirty="0"/>
              <a:t>	Limited nuclear response to limited nuclear attack</a:t>
            </a:r>
          </a:p>
          <a:p>
            <a:r>
              <a:rPr lang="en-US" sz="2400" dirty="0"/>
              <a:t>	All the way up the “escalation ladder”</a:t>
            </a:r>
          </a:p>
          <a:p>
            <a:r>
              <a:rPr lang="en-US" sz="2400" dirty="0"/>
              <a:t>Issues:   Unlike Massive Retaliation, have to respond everywhere</a:t>
            </a:r>
          </a:p>
          <a:p>
            <a:r>
              <a:rPr lang="en-US" sz="2400" dirty="0"/>
              <a:t>	Very Expensive—Largest peacetime defense buildup until Reagan</a:t>
            </a:r>
          </a:p>
          <a:p>
            <a:r>
              <a:rPr lang="en-US" sz="2400" dirty="0"/>
              <a:t>	Aimed both at Europe, and at Third World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5651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77E-50F4-014A-A758-3BAA2FD7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Decolonization between </a:t>
            </a:r>
            <a:br>
              <a:rPr lang="en-US" dirty="0"/>
            </a:br>
            <a:r>
              <a:rPr lang="en-US" dirty="0"/>
              <a:t>	1946 and 1975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B907260-9E40-DE4D-AC8A-22C692628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737" y="2292185"/>
            <a:ext cx="9101959" cy="4494093"/>
          </a:xfrm>
        </p:spPr>
      </p:pic>
    </p:spTree>
    <p:extLst>
      <p:ext uri="{BB962C8B-B14F-4D97-AF65-F5344CB8AC3E}">
        <p14:creationId xmlns:p14="http://schemas.microsoft.com/office/powerpoint/2010/main" val="1084926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9C75F-6D22-8646-A645-E2C65384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War in the Global South:  </a:t>
            </a:r>
            <a:br>
              <a:rPr lang="en-US" dirty="0"/>
            </a:br>
            <a:r>
              <a:rPr lang="en-US" dirty="0"/>
              <a:t>The Birth of the “Third World”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986A9-FDE0-7245-8051-F4F8CD06D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1945-1955:  Nationalism in Middle East and South India</a:t>
            </a:r>
          </a:p>
          <a:p>
            <a:pPr marL="0" indent="0">
              <a:buNone/>
            </a:pPr>
            <a:r>
              <a:rPr lang="en-US" dirty="0"/>
              <a:t>		Eisenhower builds alliances:  </a:t>
            </a:r>
          </a:p>
          <a:p>
            <a:pPr marL="0" indent="0">
              <a:buNone/>
            </a:pPr>
            <a:r>
              <a:rPr lang="en-US" dirty="0"/>
              <a:t>			SEATO (Thailand, Philippines, Britain, France, </a:t>
            </a:r>
          </a:p>
          <a:p>
            <a:pPr marL="0" indent="0">
              <a:buNone/>
            </a:pPr>
            <a:r>
              <a:rPr lang="en-US" dirty="0"/>
              <a:t>				Australia, New Zealand) </a:t>
            </a:r>
          </a:p>
          <a:p>
            <a:pPr marL="0" indent="0">
              <a:buNone/>
            </a:pPr>
            <a:r>
              <a:rPr lang="en-US" dirty="0"/>
              <a:t>			CENTO (Iran, Iraq, Pakistan, Turkey, UK)</a:t>
            </a:r>
          </a:p>
          <a:p>
            <a:pPr marL="0" indent="0">
              <a:buNone/>
            </a:pPr>
            <a:r>
              <a:rPr lang="en-US" dirty="0"/>
              <a:t>		The Non-Aligned Movement </a:t>
            </a:r>
          </a:p>
          <a:p>
            <a:pPr marL="0" indent="0">
              <a:buNone/>
            </a:pPr>
            <a:r>
              <a:rPr lang="en-US" dirty="0"/>
              <a:t>			India(Nehru), Egypt (Nasser), Indonesia (Suharto), </a:t>
            </a:r>
          </a:p>
          <a:p>
            <a:pPr marL="0" indent="0">
              <a:buNone/>
            </a:pPr>
            <a:r>
              <a:rPr lang="en-US" dirty="0"/>
              <a:t>				Yugoslavia (Tito)</a:t>
            </a:r>
          </a:p>
          <a:p>
            <a:pPr marL="0" indent="0">
              <a:buNone/>
            </a:pPr>
            <a:r>
              <a:rPr lang="en-US" dirty="0"/>
              <a:t>1955-1965:  Rapid Decolonization of Africa</a:t>
            </a:r>
          </a:p>
        </p:txBody>
      </p:sp>
    </p:spTree>
    <p:extLst>
      <p:ext uri="{BB962C8B-B14F-4D97-AF65-F5344CB8AC3E}">
        <p14:creationId xmlns:p14="http://schemas.microsoft.com/office/powerpoint/2010/main" val="182222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25359-BEF5-714E-A536-CC6AF092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Cold War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1B017-37A0-384A-B9B7-66D354731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Opportunities and Threats to the Superpowers</a:t>
            </a:r>
          </a:p>
          <a:p>
            <a:pPr marL="0" indent="0">
              <a:buNone/>
            </a:pPr>
            <a:r>
              <a:rPr lang="en-US" dirty="0"/>
              <a:t>	Instability in the wake of decolonization means can be influenced</a:t>
            </a:r>
          </a:p>
          <a:p>
            <a:pPr marL="0" indent="0">
              <a:buNone/>
            </a:pPr>
            <a:r>
              <a:rPr lang="en-US" dirty="0"/>
              <a:t>	Some mineral wealth, but relatively little strategic value</a:t>
            </a:r>
          </a:p>
          <a:p>
            <a:pPr marL="0" indent="0">
              <a:buNone/>
            </a:pPr>
            <a:r>
              <a:rPr lang="en-US" dirty="0"/>
              <a:t>	Demonstration of ideological legitimacy, strength</a:t>
            </a:r>
          </a:p>
          <a:p>
            <a:pPr marL="0" indent="0">
              <a:buNone/>
            </a:pPr>
            <a:r>
              <a:rPr lang="en-US" dirty="0"/>
              <a:t>		USSR:  particularly with regard to competition with China</a:t>
            </a:r>
          </a:p>
          <a:p>
            <a:pPr marL="0" indent="0">
              <a:buNone/>
            </a:pPr>
            <a:r>
              <a:rPr lang="en-US" dirty="0"/>
              <a:t>		United States:  Suggests people want to be “free”</a:t>
            </a:r>
          </a:p>
          <a:p>
            <a:pPr marL="0" indent="0">
              <a:buNone/>
            </a:pPr>
            <a:r>
              <a:rPr lang="en-US" dirty="0"/>
              <a:t>			The Domino Theory</a:t>
            </a:r>
          </a:p>
          <a:p>
            <a:pPr marL="0" indent="0">
              <a:buNone/>
            </a:pPr>
            <a:r>
              <a:rPr lang="en-US" dirty="0"/>
              <a:t>				If Vietnam goes, then Thailand, then Burma,</a:t>
            </a:r>
          </a:p>
          <a:p>
            <a:pPr marL="0" indent="0">
              <a:buNone/>
            </a:pPr>
            <a:r>
              <a:rPr lang="en-US" dirty="0"/>
              <a:t>				 then may even </a:t>
            </a:r>
            <a:r>
              <a:rPr lang="en-US" dirty="0" err="1"/>
              <a:t>Phillipines</a:t>
            </a:r>
            <a:r>
              <a:rPr lang="en-US" dirty="0"/>
              <a:t> or India</a:t>
            </a:r>
          </a:p>
          <a:p>
            <a:pPr marL="0" indent="0">
              <a:buNone/>
            </a:pPr>
            <a:r>
              <a:rPr lang="en-US" dirty="0"/>
              <a:t>			Domestic costs</a:t>
            </a:r>
          </a:p>
        </p:txBody>
      </p:sp>
    </p:spTree>
    <p:extLst>
      <p:ext uri="{BB962C8B-B14F-4D97-AF65-F5344CB8AC3E}">
        <p14:creationId xmlns:p14="http://schemas.microsoft.com/office/powerpoint/2010/main" val="3676117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{C4C5813D-1D7F-5D4D-991F-5BB74A833BE2}tf10001076</Template>
  <TotalTime>1149</TotalTime>
  <Words>1178</Words>
  <Application>Microsoft Macintosh PowerPoint</Application>
  <PresentationFormat>Widescreen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 Boardroom</vt:lpstr>
      <vt:lpstr>Beyond the New Look</vt:lpstr>
      <vt:lpstr>A Change in Quiz Format</vt:lpstr>
      <vt:lpstr>FIVE THINGS TO UNDERSTAND:</vt:lpstr>
      <vt:lpstr>REVIEW: Where are we after the Cuban Missile Crisis?</vt:lpstr>
      <vt:lpstr>1. Strategic Thinking in the United States: The Issue of Extended Deterrence</vt:lpstr>
      <vt:lpstr>Kennedy’s Response:  Flexible Response</vt:lpstr>
      <vt:lpstr>2. Decolonization between   1946 and 1975</vt:lpstr>
      <vt:lpstr>Cold War in the Global South:   The Birth of the “Third World”</vt:lpstr>
      <vt:lpstr>The Cold War Competition</vt:lpstr>
      <vt:lpstr>Response to National Liberation Movements</vt:lpstr>
      <vt:lpstr>Vietnam Before 1964:</vt:lpstr>
      <vt:lpstr>The Tonkin Gulf Resolution https://www.youtube.com/watch?v=gI8VGchVk7E</vt:lpstr>
      <vt:lpstr>US Escalation in Vietnam, 1965</vt:lpstr>
      <vt:lpstr>The Reasons for Escalation https://www.youtube.com/watch?v=0OaiR9xdyWg</vt:lpstr>
      <vt:lpstr>The Tet Offensive</vt:lpstr>
      <vt:lpstr>The Impact of Vietnam:  No More Consensus</vt:lpstr>
      <vt:lpstr>The Nixon Presidency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the New Look</dc:title>
  <dc:creator>Microsoft Office User</dc:creator>
  <cp:lastModifiedBy>Microsoft Office User</cp:lastModifiedBy>
  <cp:revision>28</cp:revision>
  <dcterms:created xsi:type="dcterms:W3CDTF">2019-11-05T21:36:32Z</dcterms:created>
  <dcterms:modified xsi:type="dcterms:W3CDTF">2019-11-07T08:45:40Z</dcterms:modified>
</cp:coreProperties>
</file>