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74" r:id="rId4"/>
    <p:sldId id="273" r:id="rId5"/>
    <p:sldId id="278" r:id="rId6"/>
    <p:sldId id="279" r:id="rId7"/>
    <p:sldId id="286" r:id="rId8"/>
    <p:sldId id="287" r:id="rId9"/>
    <p:sldId id="288" r:id="rId10"/>
    <p:sldId id="289" r:id="rId11"/>
    <p:sldId id="281" r:id="rId12"/>
    <p:sldId id="302" r:id="rId13"/>
    <p:sldId id="290" r:id="rId14"/>
    <p:sldId id="283" r:id="rId15"/>
    <p:sldId id="285" r:id="rId16"/>
    <p:sldId id="298" r:id="rId17"/>
    <p:sldId id="291" r:id="rId18"/>
    <p:sldId id="300" r:id="rId19"/>
    <p:sldId id="301" r:id="rId20"/>
    <p:sldId id="292" r:id="rId21"/>
    <p:sldId id="293" r:id="rId22"/>
    <p:sldId id="276" r:id="rId23"/>
    <p:sldId id="297" r:id="rId24"/>
    <p:sldId id="29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FCF9-FD8A-9C47-814E-2DE9000D6D4B}"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3935588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47FCF9-FD8A-9C47-814E-2DE9000D6D4B}"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237519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47FCF9-FD8A-9C47-814E-2DE9000D6D4B}"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241020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47FCF9-FD8A-9C47-814E-2DE9000D6D4B}"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188507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47FCF9-FD8A-9C47-814E-2DE9000D6D4B}" type="datetimeFigureOut">
              <a:rPr lang="en-US" smtClean="0"/>
              <a:t>10/3/19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373118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47FCF9-FD8A-9C47-814E-2DE9000D6D4B}"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239898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47FCF9-FD8A-9C47-814E-2DE9000D6D4B}" type="datetimeFigureOut">
              <a:rPr lang="en-US" smtClean="0"/>
              <a:t>10/3/19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264842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47FCF9-FD8A-9C47-814E-2DE9000D6D4B}" type="datetimeFigureOut">
              <a:rPr lang="en-US" smtClean="0"/>
              <a:t>10/3/19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104459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7FCF9-FD8A-9C47-814E-2DE9000D6D4B}" type="datetimeFigureOut">
              <a:rPr lang="en-US" smtClean="0"/>
              <a:t>10/3/19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134532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47FCF9-FD8A-9C47-814E-2DE9000D6D4B}"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139360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47FCF9-FD8A-9C47-814E-2DE9000D6D4B}" type="datetimeFigureOut">
              <a:rPr lang="en-US" smtClean="0"/>
              <a:t>10/3/19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B7DF6-E31F-FB4C-9889-2C709721191C}" type="slidenum">
              <a:rPr lang="en-US" smtClean="0"/>
              <a:t>‹#›</a:t>
            </a:fld>
            <a:endParaRPr lang="en-US"/>
          </a:p>
        </p:txBody>
      </p:sp>
    </p:spTree>
    <p:extLst>
      <p:ext uri="{BB962C8B-B14F-4D97-AF65-F5344CB8AC3E}">
        <p14:creationId xmlns:p14="http://schemas.microsoft.com/office/powerpoint/2010/main" val="344465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7FCF9-FD8A-9C47-814E-2DE9000D6D4B}" type="datetimeFigureOut">
              <a:rPr lang="en-US" smtClean="0"/>
              <a:t>10/3/19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B7DF6-E31F-FB4C-9889-2C709721191C}" type="slidenum">
              <a:rPr lang="en-US" smtClean="0"/>
              <a:t>‹#›</a:t>
            </a:fld>
            <a:endParaRPr lang="en-US"/>
          </a:p>
        </p:txBody>
      </p:sp>
    </p:spTree>
    <p:extLst>
      <p:ext uri="{BB962C8B-B14F-4D97-AF65-F5344CB8AC3E}">
        <p14:creationId xmlns:p14="http://schemas.microsoft.com/office/powerpoint/2010/main" val="951902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3D097-4353-8940-B073-61A11EC83B47}"/>
              </a:ext>
            </a:extLst>
          </p:cNvPr>
          <p:cNvSpPr>
            <a:spLocks noGrp="1"/>
          </p:cNvSpPr>
          <p:nvPr>
            <p:ph type="ctrTitle"/>
          </p:nvPr>
        </p:nvSpPr>
        <p:spPr/>
        <p:txBody>
          <a:bodyPr>
            <a:normAutofit fontScale="90000"/>
          </a:bodyPr>
          <a:lstStyle/>
          <a:p>
            <a:r>
              <a:rPr lang="en-US" dirty="0"/>
              <a:t>The Consolidation and Militarization of the Cold War</a:t>
            </a:r>
          </a:p>
        </p:txBody>
      </p:sp>
      <p:sp>
        <p:nvSpPr>
          <p:cNvPr id="3" name="Subtitle 2">
            <a:extLst>
              <a:ext uri="{FF2B5EF4-FFF2-40B4-BE49-F238E27FC236}">
                <a16:creationId xmlns:a16="http://schemas.microsoft.com/office/drawing/2014/main" id="{5CCA6622-F104-6E49-A929-0D808412B1FE}"/>
              </a:ext>
            </a:extLst>
          </p:cNvPr>
          <p:cNvSpPr>
            <a:spLocks noGrp="1"/>
          </p:cNvSpPr>
          <p:nvPr>
            <p:ph type="subTitle" idx="1"/>
          </p:nvPr>
        </p:nvSpPr>
        <p:spPr/>
        <p:txBody>
          <a:bodyPr>
            <a:normAutofit/>
          </a:bodyPr>
          <a:lstStyle/>
          <a:p>
            <a:r>
              <a:rPr lang="en-US" sz="3200" dirty="0"/>
              <a:t>1947-1953</a:t>
            </a:r>
          </a:p>
        </p:txBody>
      </p:sp>
    </p:spTree>
    <p:extLst>
      <p:ext uri="{BB962C8B-B14F-4D97-AF65-F5344CB8AC3E}">
        <p14:creationId xmlns:p14="http://schemas.microsoft.com/office/powerpoint/2010/main" val="2452594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77013-DFD2-3743-B8F4-091342B0DC6B}"/>
              </a:ext>
            </a:extLst>
          </p:cNvPr>
          <p:cNvSpPr>
            <a:spLocks noGrp="1"/>
          </p:cNvSpPr>
          <p:nvPr>
            <p:ph type="title"/>
          </p:nvPr>
        </p:nvSpPr>
        <p:spPr/>
        <p:txBody>
          <a:bodyPr/>
          <a:lstStyle/>
          <a:p>
            <a:r>
              <a:rPr lang="en-US" dirty="0"/>
              <a:t>The Truman Doctrine, March 12, 1947</a:t>
            </a:r>
          </a:p>
        </p:txBody>
      </p:sp>
      <p:sp>
        <p:nvSpPr>
          <p:cNvPr id="3" name="Content Placeholder 2">
            <a:extLst>
              <a:ext uri="{FF2B5EF4-FFF2-40B4-BE49-F238E27FC236}">
                <a16:creationId xmlns:a16="http://schemas.microsoft.com/office/drawing/2014/main" id="{D72169CA-3648-D24D-9251-19438DE0AE9F}"/>
              </a:ext>
            </a:extLst>
          </p:cNvPr>
          <p:cNvSpPr>
            <a:spLocks noGrp="1"/>
          </p:cNvSpPr>
          <p:nvPr>
            <p:ph idx="1"/>
          </p:nvPr>
        </p:nvSpPr>
        <p:spPr/>
        <p:txBody>
          <a:bodyPr>
            <a:normAutofit fontScale="62500" lnSpcReduction="20000"/>
          </a:bodyPr>
          <a:lstStyle/>
          <a:p>
            <a:pPr marL="0" indent="0">
              <a:buNone/>
            </a:pPr>
            <a:r>
              <a:rPr lang="en-US" dirty="0"/>
              <a:t>Containment as the strategy</a:t>
            </a:r>
          </a:p>
          <a:p>
            <a:pPr marL="0" indent="0">
              <a:buNone/>
            </a:pPr>
            <a:r>
              <a:rPr lang="en-US" dirty="0"/>
              <a:t>	Do not allow Soviet expansion in areas of strategic importance</a:t>
            </a:r>
          </a:p>
          <a:p>
            <a:pPr marL="0" indent="0">
              <a:buNone/>
            </a:pPr>
            <a:r>
              <a:rPr lang="en-US" dirty="0"/>
              <a:t>	Not anti-communism, but directed against a great power</a:t>
            </a:r>
          </a:p>
          <a:p>
            <a:pPr marL="0" indent="0">
              <a:buNone/>
            </a:pPr>
            <a:r>
              <a:rPr lang="en-US" dirty="0"/>
              <a:t>	Keep firm, steady policy</a:t>
            </a:r>
          </a:p>
          <a:p>
            <a:pPr marL="0" indent="0">
              <a:buNone/>
            </a:pPr>
            <a:r>
              <a:rPr lang="en-US" dirty="0"/>
              <a:t>	Mostly economic</a:t>
            </a:r>
          </a:p>
          <a:p>
            <a:pPr marL="0" indent="0">
              <a:buNone/>
            </a:pPr>
            <a:r>
              <a:rPr lang="en-US" dirty="0"/>
              <a:t>Turkey and Greece:</a:t>
            </a:r>
          </a:p>
          <a:p>
            <a:pPr marL="0" indent="0">
              <a:buNone/>
            </a:pPr>
            <a:r>
              <a:rPr lang="en-US" dirty="0"/>
              <a:t>	Both in economic need</a:t>
            </a:r>
          </a:p>
          <a:p>
            <a:pPr marL="0" indent="0">
              <a:buNone/>
            </a:pPr>
            <a:r>
              <a:rPr lang="en-US" dirty="0"/>
              <a:t>	Face Economic Press</a:t>
            </a:r>
          </a:p>
          <a:p>
            <a:pPr marL="0" indent="0">
              <a:buNone/>
            </a:pPr>
            <a:r>
              <a:rPr lang="en-US" dirty="0"/>
              <a:t>	Key areas in Mediterranean</a:t>
            </a:r>
          </a:p>
          <a:p>
            <a:pPr marL="0" indent="0">
              <a:buNone/>
            </a:pPr>
            <a:r>
              <a:rPr lang="en-US" dirty="0"/>
              <a:t>	Britain can no longer support:  A Key Moment</a:t>
            </a:r>
          </a:p>
          <a:p>
            <a:pPr marL="0" indent="0">
              <a:buNone/>
            </a:pPr>
            <a:r>
              <a:rPr lang="en-US" dirty="0"/>
              <a:t>Domestic Problems</a:t>
            </a:r>
          </a:p>
          <a:p>
            <a:pPr marL="0" indent="0">
              <a:buNone/>
            </a:pPr>
            <a:r>
              <a:rPr lang="en-US" dirty="0"/>
              <a:t>	Truman needs money to support Turkey and Greece</a:t>
            </a:r>
          </a:p>
          <a:p>
            <a:pPr marL="0" indent="0">
              <a:buNone/>
            </a:pPr>
            <a:r>
              <a:rPr lang="en-US" dirty="0"/>
              <a:t>	Needs Congress to approve that money, but many isolationists</a:t>
            </a:r>
          </a:p>
          <a:p>
            <a:pPr marL="0" indent="0">
              <a:buNone/>
            </a:pPr>
            <a:endParaRPr lang="en-US" dirty="0"/>
          </a:p>
          <a:p>
            <a:pPr lvl="1"/>
            <a:endParaRPr lang="en-US" dirty="0"/>
          </a:p>
        </p:txBody>
      </p:sp>
    </p:spTree>
    <p:extLst>
      <p:ext uri="{BB962C8B-B14F-4D97-AF65-F5344CB8AC3E}">
        <p14:creationId xmlns:p14="http://schemas.microsoft.com/office/powerpoint/2010/main" val="3487384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182A3-8E97-F84F-B80E-50920A6BD5CE}"/>
              </a:ext>
            </a:extLst>
          </p:cNvPr>
          <p:cNvSpPr>
            <a:spLocks noGrp="1"/>
          </p:cNvSpPr>
          <p:nvPr>
            <p:ph type="title"/>
          </p:nvPr>
        </p:nvSpPr>
        <p:spPr/>
        <p:txBody>
          <a:bodyPr/>
          <a:lstStyle/>
          <a:p>
            <a:r>
              <a:rPr lang="en-US" dirty="0"/>
              <a:t>Truman Doctrine</a:t>
            </a:r>
          </a:p>
        </p:txBody>
      </p:sp>
      <p:sp>
        <p:nvSpPr>
          <p:cNvPr id="3" name="Content Placeholder 2">
            <a:extLst>
              <a:ext uri="{FF2B5EF4-FFF2-40B4-BE49-F238E27FC236}">
                <a16:creationId xmlns:a16="http://schemas.microsoft.com/office/drawing/2014/main" id="{74231DEA-BDAA-D347-9AAC-04661CE0B8CA}"/>
              </a:ext>
            </a:extLst>
          </p:cNvPr>
          <p:cNvSpPr>
            <a:spLocks noGrp="1"/>
          </p:cNvSpPr>
          <p:nvPr>
            <p:ph idx="1"/>
          </p:nvPr>
        </p:nvSpPr>
        <p:spPr>
          <a:xfrm>
            <a:off x="943303" y="1520825"/>
            <a:ext cx="10515600" cy="4351338"/>
          </a:xfrm>
        </p:spPr>
        <p:txBody>
          <a:bodyPr>
            <a:normAutofit/>
          </a:bodyPr>
          <a:lstStyle/>
          <a:p>
            <a:pPr marL="0" indent="0">
              <a:buNone/>
            </a:pPr>
            <a:r>
              <a:rPr lang="en-US" dirty="0"/>
              <a:t>To persuade Congress, Truman says he will :</a:t>
            </a:r>
          </a:p>
          <a:p>
            <a:pPr marL="0" indent="0">
              <a:buNone/>
            </a:pPr>
            <a:endParaRPr lang="en-US" sz="3900" dirty="0"/>
          </a:p>
          <a:p>
            <a:pPr marL="0" indent="0">
              <a:buNone/>
            </a:pPr>
            <a:r>
              <a:rPr lang="en-US" sz="3900" dirty="0"/>
              <a:t>“Scare the Hell out of them”</a:t>
            </a:r>
          </a:p>
          <a:p>
            <a:pPr marL="0" indent="0">
              <a:buNone/>
            </a:pPr>
            <a:endParaRPr lang="en-US" dirty="0"/>
          </a:p>
          <a:p>
            <a:pPr lvl="1"/>
            <a:endParaRPr lang="en-US" dirty="0"/>
          </a:p>
        </p:txBody>
      </p:sp>
    </p:spTree>
    <p:extLst>
      <p:ext uri="{BB962C8B-B14F-4D97-AF65-F5344CB8AC3E}">
        <p14:creationId xmlns:p14="http://schemas.microsoft.com/office/powerpoint/2010/main" val="519746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B99E7-5CA7-594F-9F56-D48A41C93EFF}"/>
              </a:ext>
            </a:extLst>
          </p:cNvPr>
          <p:cNvSpPr>
            <a:spLocks noGrp="1"/>
          </p:cNvSpPr>
          <p:nvPr>
            <p:ph type="title"/>
          </p:nvPr>
        </p:nvSpPr>
        <p:spPr/>
        <p:txBody>
          <a:bodyPr/>
          <a:lstStyle/>
          <a:p>
            <a:r>
              <a:rPr lang="en-US" dirty="0"/>
              <a:t>Truman Doctrine:  </a:t>
            </a:r>
            <a:br>
              <a:rPr lang="en-US" dirty="0"/>
            </a:br>
            <a:r>
              <a:rPr lang="en-US" dirty="0"/>
              <a:t>Scaring the Hell Out of Them</a:t>
            </a:r>
          </a:p>
        </p:txBody>
      </p:sp>
      <p:sp>
        <p:nvSpPr>
          <p:cNvPr id="3" name="Content Placeholder 2">
            <a:extLst>
              <a:ext uri="{FF2B5EF4-FFF2-40B4-BE49-F238E27FC236}">
                <a16:creationId xmlns:a16="http://schemas.microsoft.com/office/drawing/2014/main" id="{AAFB95E1-1A20-CD47-BD6E-885039AFCD71}"/>
              </a:ext>
            </a:extLst>
          </p:cNvPr>
          <p:cNvSpPr>
            <a:spLocks noGrp="1"/>
          </p:cNvSpPr>
          <p:nvPr>
            <p:ph idx="1"/>
          </p:nvPr>
        </p:nvSpPr>
        <p:spPr/>
        <p:txBody>
          <a:bodyPr>
            <a:normAutofit fontScale="92500"/>
          </a:bodyPr>
          <a:lstStyle/>
          <a:p>
            <a:pPr marL="0" indent="0">
              <a:buNone/>
            </a:pPr>
            <a:r>
              <a:rPr lang="en-US" dirty="0"/>
              <a:t>First:  Not Soviet Union, but communism everywhere in the world is a risk to security:</a:t>
            </a:r>
          </a:p>
          <a:p>
            <a:pPr marL="0" indent="0">
              <a:buNone/>
            </a:pPr>
            <a:endParaRPr lang="en-US" dirty="0"/>
          </a:p>
          <a:p>
            <a:pPr marL="0" indent="0">
              <a:buNone/>
            </a:pPr>
            <a:r>
              <a:rPr lang="en-US" dirty="0"/>
              <a:t>“The United Nations is designed to make possible lasting freedom and independence for all its members. We shall not realize our objectives, however, unless we are willing to help free peoples to maintain their free institutions and their national integrity against aggressive movements that seek to impose upon them totalitarian regimes. This is no more than a frank recognition that totalitarian regimes imposed on free peoples, by direct or indirect aggression, undermine the foundations of international peace and hence the security of the United States.</a:t>
            </a:r>
          </a:p>
          <a:p>
            <a:pPr marL="0" indent="0">
              <a:buNone/>
            </a:pPr>
            <a:endParaRPr lang="en-US" dirty="0"/>
          </a:p>
        </p:txBody>
      </p:sp>
    </p:spTree>
    <p:extLst>
      <p:ext uri="{BB962C8B-B14F-4D97-AF65-F5344CB8AC3E}">
        <p14:creationId xmlns:p14="http://schemas.microsoft.com/office/powerpoint/2010/main" val="237172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724C3-DD6C-1643-8F18-85EF0B676412}"/>
              </a:ext>
            </a:extLst>
          </p:cNvPr>
          <p:cNvSpPr>
            <a:spLocks noGrp="1"/>
          </p:cNvSpPr>
          <p:nvPr>
            <p:ph type="title"/>
          </p:nvPr>
        </p:nvSpPr>
        <p:spPr/>
        <p:txBody>
          <a:bodyPr/>
          <a:lstStyle/>
          <a:p>
            <a:r>
              <a:rPr lang="en-US" dirty="0"/>
              <a:t>Truman Doctrine:</a:t>
            </a:r>
            <a:br>
              <a:rPr lang="en-US" dirty="0"/>
            </a:br>
            <a:r>
              <a:rPr lang="en-US" dirty="0"/>
              <a:t>Scaring the Hell Out of Them</a:t>
            </a:r>
          </a:p>
        </p:txBody>
      </p:sp>
      <p:sp>
        <p:nvSpPr>
          <p:cNvPr id="3" name="Content Placeholder 2">
            <a:extLst>
              <a:ext uri="{FF2B5EF4-FFF2-40B4-BE49-F238E27FC236}">
                <a16:creationId xmlns:a16="http://schemas.microsoft.com/office/drawing/2014/main" id="{8F1F6078-B13B-B44A-911D-4ADBBECEBE51}"/>
              </a:ext>
            </a:extLst>
          </p:cNvPr>
          <p:cNvSpPr>
            <a:spLocks noGrp="1"/>
          </p:cNvSpPr>
          <p:nvPr>
            <p:ph idx="1"/>
          </p:nvPr>
        </p:nvSpPr>
        <p:spPr/>
        <p:txBody>
          <a:bodyPr>
            <a:normAutofit fontScale="92500" lnSpcReduction="10000"/>
          </a:bodyPr>
          <a:lstStyle/>
          <a:p>
            <a:pPr marL="0" indent="0">
              <a:buNone/>
            </a:pPr>
            <a:r>
              <a:rPr lang="en-US" dirty="0"/>
              <a:t>Second:  A Simplistic View of the Ideological Struggle:</a:t>
            </a:r>
          </a:p>
          <a:p>
            <a:pPr marL="0" indent="0">
              <a:buNone/>
            </a:pPr>
            <a:endParaRPr lang="en-US" dirty="0"/>
          </a:p>
          <a:p>
            <a:pPr marL="0" indent="0">
              <a:buNone/>
            </a:pPr>
            <a:r>
              <a:rPr lang="en-US" dirty="0"/>
              <a:t>“At the present moment in world history nearly every nation must choose between alternative ways of life. The choice is too often not a free one.</a:t>
            </a:r>
          </a:p>
          <a:p>
            <a:pPr marL="0" indent="0">
              <a:buNone/>
            </a:pPr>
            <a:r>
              <a:rPr lang="en-US" dirty="0"/>
              <a:t>One way of life is based upon the will of the majority, and is distinguished by free institutions, representative government, free elections, guarantees of individual liberty, freedom of speech and religion, and freedom from political oppression.</a:t>
            </a:r>
          </a:p>
          <a:p>
            <a:pPr marL="0" indent="0">
              <a:buNone/>
            </a:pPr>
            <a:r>
              <a:rPr lang="en-US" dirty="0"/>
              <a:t>The second way of life is based upon the will of a minority forcibly imposed upon the majority. It relies upon terror and oppression, a controlled press and radio; fixed elections, and the suppression of personal freedoms.</a:t>
            </a:r>
          </a:p>
          <a:p>
            <a:pPr marL="0" indent="0">
              <a:buNone/>
            </a:pPr>
            <a:endParaRPr lang="en-US" dirty="0"/>
          </a:p>
        </p:txBody>
      </p:sp>
    </p:spTree>
    <p:extLst>
      <p:ext uri="{BB962C8B-B14F-4D97-AF65-F5344CB8AC3E}">
        <p14:creationId xmlns:p14="http://schemas.microsoft.com/office/powerpoint/2010/main" val="348764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D4A06-F1A2-1A48-BBD2-22EAECA9F73E}"/>
              </a:ext>
            </a:extLst>
          </p:cNvPr>
          <p:cNvSpPr>
            <a:spLocks noGrp="1"/>
          </p:cNvSpPr>
          <p:nvPr>
            <p:ph type="title"/>
          </p:nvPr>
        </p:nvSpPr>
        <p:spPr/>
        <p:txBody>
          <a:bodyPr/>
          <a:lstStyle/>
          <a:p>
            <a:r>
              <a:rPr lang="en-US" dirty="0"/>
              <a:t>But NOT THROUGH THE MILITARY</a:t>
            </a:r>
          </a:p>
        </p:txBody>
      </p:sp>
      <p:sp>
        <p:nvSpPr>
          <p:cNvPr id="3" name="Content Placeholder 2">
            <a:extLst>
              <a:ext uri="{FF2B5EF4-FFF2-40B4-BE49-F238E27FC236}">
                <a16:creationId xmlns:a16="http://schemas.microsoft.com/office/drawing/2014/main" id="{940BCA4E-C995-BC4D-BBFF-077024623948}"/>
              </a:ext>
            </a:extLst>
          </p:cNvPr>
          <p:cNvSpPr>
            <a:spLocks noGrp="1"/>
          </p:cNvSpPr>
          <p:nvPr>
            <p:ph idx="1"/>
          </p:nvPr>
        </p:nvSpPr>
        <p:spPr/>
        <p:txBody>
          <a:bodyPr>
            <a:normAutofit/>
          </a:bodyPr>
          <a:lstStyle/>
          <a:p>
            <a:pPr marL="0" indent="0">
              <a:buNone/>
            </a:pPr>
            <a:r>
              <a:rPr lang="en-US" dirty="0"/>
              <a:t>“I believe that our help should be primarily through economic and financial aid which is essential to economic stability and orderly political processes.”</a:t>
            </a:r>
          </a:p>
          <a:p>
            <a:pPr marL="0" indent="0">
              <a:buNone/>
            </a:pPr>
            <a:r>
              <a:rPr lang="en-US" dirty="0"/>
              <a:t>…</a:t>
            </a:r>
          </a:p>
          <a:p>
            <a:pPr marL="0" indent="0">
              <a:buNone/>
            </a:pPr>
            <a:r>
              <a:rPr lang="en-US" dirty="0"/>
              <a:t>“The seeds of totalitarian regimes are nurtured by misery and want. They spread and grow in the evil soil of poverty and strife. They reach their full growth when the hope of a people for a better </a:t>
            </a:r>
            <a:r>
              <a:rPr lang="en-US" dirty="0" err="1"/>
              <a:t>lifehas</a:t>
            </a:r>
            <a:r>
              <a:rPr lang="en-US" dirty="0"/>
              <a:t> died. We must keep that hope alive. The free peoples of the world look to us for support in maintaining their freedoms.”</a:t>
            </a:r>
          </a:p>
          <a:p>
            <a:pPr marL="0" indent="0">
              <a:buNone/>
            </a:pPr>
            <a:endParaRPr lang="en-US" dirty="0"/>
          </a:p>
          <a:p>
            <a:endParaRPr lang="en-US" dirty="0"/>
          </a:p>
        </p:txBody>
      </p:sp>
    </p:spTree>
    <p:extLst>
      <p:ext uri="{BB962C8B-B14F-4D97-AF65-F5344CB8AC3E}">
        <p14:creationId xmlns:p14="http://schemas.microsoft.com/office/powerpoint/2010/main" val="34853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D0999-5948-A84D-A5B9-231F7CB6A6F7}"/>
              </a:ext>
            </a:extLst>
          </p:cNvPr>
          <p:cNvSpPr>
            <a:spLocks noGrp="1"/>
          </p:cNvSpPr>
          <p:nvPr>
            <p:ph type="title"/>
          </p:nvPr>
        </p:nvSpPr>
        <p:spPr/>
        <p:txBody>
          <a:bodyPr/>
          <a:lstStyle/>
          <a:p>
            <a:r>
              <a:rPr lang="en-US" dirty="0"/>
              <a:t>The Marshall Plan, June 1947</a:t>
            </a:r>
          </a:p>
        </p:txBody>
      </p:sp>
      <p:sp>
        <p:nvSpPr>
          <p:cNvPr id="3" name="Content Placeholder 2">
            <a:extLst>
              <a:ext uri="{FF2B5EF4-FFF2-40B4-BE49-F238E27FC236}">
                <a16:creationId xmlns:a16="http://schemas.microsoft.com/office/drawing/2014/main" id="{8515DA2F-7444-834C-8B6F-5476D5A147C7}"/>
              </a:ext>
            </a:extLst>
          </p:cNvPr>
          <p:cNvSpPr>
            <a:spLocks noGrp="1"/>
          </p:cNvSpPr>
          <p:nvPr>
            <p:ph idx="1"/>
          </p:nvPr>
        </p:nvSpPr>
        <p:spPr/>
        <p:txBody>
          <a:bodyPr>
            <a:normAutofit fontScale="92500" lnSpcReduction="10000"/>
          </a:bodyPr>
          <a:lstStyle/>
          <a:p>
            <a:pPr marL="0" indent="0">
              <a:buNone/>
            </a:pPr>
            <a:r>
              <a:rPr lang="en-US" dirty="0"/>
              <a:t>The need to strengthen European countries, particularly Germany</a:t>
            </a:r>
          </a:p>
          <a:p>
            <a:pPr marL="0" indent="0">
              <a:buNone/>
            </a:pPr>
            <a:r>
              <a:rPr lang="en-US" dirty="0"/>
              <a:t>Offers over $20 million in aid; enables local governments freedom to</a:t>
            </a:r>
          </a:p>
          <a:p>
            <a:pPr marL="0" indent="0">
              <a:buNone/>
            </a:pPr>
            <a:r>
              <a:rPr lang="en-US" dirty="0"/>
              <a:t>	 allocate </a:t>
            </a:r>
          </a:p>
          <a:p>
            <a:pPr marL="0" indent="0">
              <a:buNone/>
            </a:pPr>
            <a:r>
              <a:rPr lang="en-US" dirty="0"/>
              <a:t>Some strings attached:  must allow US corporate investment</a:t>
            </a:r>
          </a:p>
          <a:p>
            <a:pPr marL="0" indent="0">
              <a:buNone/>
            </a:pPr>
            <a:r>
              <a:rPr lang="en-US" dirty="0"/>
              <a:t>All European countries invited, included USSR and other occupied </a:t>
            </a:r>
            <a:r>
              <a:rPr lang="en-US" dirty="0" err="1"/>
              <a:t>countres</a:t>
            </a:r>
            <a:endParaRPr lang="en-US" dirty="0"/>
          </a:p>
          <a:p>
            <a:pPr marL="0" indent="0">
              <a:buNone/>
            </a:pPr>
            <a:r>
              <a:rPr lang="en-US" dirty="0"/>
              <a:t>USSR goes to initial meetings, Molotov briefly interested, Czechoslovakia very interested</a:t>
            </a:r>
          </a:p>
          <a:p>
            <a:pPr marL="0" indent="0">
              <a:buNone/>
            </a:pPr>
            <a:r>
              <a:rPr lang="en-US" dirty="0"/>
              <a:t>	Stalin rejects Marshall plan, forces occupied countries to leave as well</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86932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20FFC-D5F4-DA4B-9CDA-0ECFFD71E66C}"/>
              </a:ext>
            </a:extLst>
          </p:cNvPr>
          <p:cNvSpPr>
            <a:spLocks noGrp="1"/>
          </p:cNvSpPr>
          <p:nvPr>
            <p:ph type="title"/>
          </p:nvPr>
        </p:nvSpPr>
        <p:spPr/>
        <p:txBody>
          <a:bodyPr/>
          <a:lstStyle/>
          <a:p>
            <a:r>
              <a:rPr lang="en-US" dirty="0"/>
              <a:t>The Soviet Reaction</a:t>
            </a:r>
          </a:p>
        </p:txBody>
      </p:sp>
      <p:sp>
        <p:nvSpPr>
          <p:cNvPr id="3" name="Content Placeholder 2">
            <a:extLst>
              <a:ext uri="{FF2B5EF4-FFF2-40B4-BE49-F238E27FC236}">
                <a16:creationId xmlns:a16="http://schemas.microsoft.com/office/drawing/2014/main" id="{59FF9204-82DF-234A-BECE-9ABB1019FB84}"/>
              </a:ext>
            </a:extLst>
          </p:cNvPr>
          <p:cNvSpPr>
            <a:spLocks noGrp="1"/>
          </p:cNvSpPr>
          <p:nvPr>
            <p:ph idx="1"/>
          </p:nvPr>
        </p:nvSpPr>
        <p:spPr/>
        <p:txBody>
          <a:bodyPr/>
          <a:lstStyle/>
          <a:p>
            <a:r>
              <a:rPr lang="en-US" dirty="0"/>
              <a:t>Initially some interest from Soviet Union and occupied countries, an and particularly from Czechoslovakia</a:t>
            </a:r>
          </a:p>
          <a:p>
            <a:r>
              <a:rPr lang="en-US" dirty="0"/>
              <a:t>Stalin decides it would undermine Soviet control</a:t>
            </a:r>
          </a:p>
          <a:p>
            <a:r>
              <a:rPr lang="en-US" dirty="0"/>
              <a:t>Summer, 1947. Cominform—Focus on conformity</a:t>
            </a:r>
          </a:p>
          <a:p>
            <a:r>
              <a:rPr lang="en-US" dirty="0"/>
              <a:t>Titoism and the Expulsion of Yugoslavia—June, 1948</a:t>
            </a:r>
          </a:p>
          <a:p>
            <a:r>
              <a:rPr lang="en-US" dirty="0"/>
              <a:t>Ousts Yugoslavia</a:t>
            </a:r>
          </a:p>
        </p:txBody>
      </p:sp>
    </p:spTree>
    <p:extLst>
      <p:ext uri="{BB962C8B-B14F-4D97-AF65-F5344CB8AC3E}">
        <p14:creationId xmlns:p14="http://schemas.microsoft.com/office/powerpoint/2010/main" val="2448145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CF2EF-5DAE-294A-8E71-C678560ED5ED}"/>
              </a:ext>
            </a:extLst>
          </p:cNvPr>
          <p:cNvSpPr>
            <a:spLocks noGrp="1"/>
          </p:cNvSpPr>
          <p:nvPr>
            <p:ph type="title"/>
          </p:nvPr>
        </p:nvSpPr>
        <p:spPr/>
        <p:txBody>
          <a:bodyPr/>
          <a:lstStyle/>
          <a:p>
            <a:r>
              <a:rPr lang="en-US" dirty="0"/>
              <a:t>The Communist Take-Over of Eastern Europe:</a:t>
            </a:r>
            <a:br>
              <a:rPr lang="en-US" dirty="0"/>
            </a:br>
            <a:r>
              <a:rPr lang="en-US" dirty="0"/>
              <a:t>The Case of Czechoslovakia</a:t>
            </a:r>
          </a:p>
        </p:txBody>
      </p:sp>
      <p:sp>
        <p:nvSpPr>
          <p:cNvPr id="3" name="Content Placeholder 2">
            <a:extLst>
              <a:ext uri="{FF2B5EF4-FFF2-40B4-BE49-F238E27FC236}">
                <a16:creationId xmlns:a16="http://schemas.microsoft.com/office/drawing/2014/main" id="{CBC3FA76-4233-5743-B2EB-CBF27C2F6D98}"/>
              </a:ext>
            </a:extLst>
          </p:cNvPr>
          <p:cNvSpPr>
            <a:spLocks noGrp="1"/>
          </p:cNvSpPr>
          <p:nvPr>
            <p:ph idx="1"/>
          </p:nvPr>
        </p:nvSpPr>
        <p:spPr/>
        <p:txBody>
          <a:bodyPr>
            <a:normAutofit fontScale="92500" lnSpcReduction="20000"/>
          </a:bodyPr>
          <a:lstStyle/>
          <a:p>
            <a:pPr marL="0" indent="0">
              <a:buNone/>
            </a:pPr>
            <a:r>
              <a:rPr lang="en-US" dirty="0"/>
              <a:t>Soviet-installed governments in Eastern Europe</a:t>
            </a:r>
          </a:p>
          <a:p>
            <a:pPr marL="0" indent="0">
              <a:buNone/>
            </a:pPr>
            <a:r>
              <a:rPr lang="en-US" dirty="0"/>
              <a:t>	Installed provisional governments, including members of other	</a:t>
            </a:r>
          </a:p>
          <a:p>
            <a:pPr marL="0" indent="0">
              <a:buNone/>
            </a:pPr>
            <a:r>
              <a:rPr lang="en-US" dirty="0"/>
              <a:t>		 ”anti-fascist” parties</a:t>
            </a:r>
          </a:p>
          <a:p>
            <a:pPr marL="0" indent="0">
              <a:buNone/>
            </a:pPr>
            <a:r>
              <a:rPr lang="en-US" dirty="0"/>
              <a:t>	Land Reform</a:t>
            </a:r>
          </a:p>
          <a:p>
            <a:pPr marL="0" indent="0">
              <a:buNone/>
            </a:pPr>
            <a:r>
              <a:rPr lang="en-US" dirty="0"/>
              <a:t>	Communists, with Soviet help, held control over internal security,		 	military</a:t>
            </a:r>
          </a:p>
          <a:p>
            <a:pPr marL="0" indent="0">
              <a:buNone/>
            </a:pPr>
            <a:r>
              <a:rPr lang="en-US" dirty="0"/>
              <a:t>	Elections of 1946:  Poland, Romania, Bulgaria quickly under			 			Soviet control</a:t>
            </a:r>
          </a:p>
          <a:p>
            <a:pPr marL="0" indent="0">
              <a:buNone/>
            </a:pPr>
            <a:r>
              <a:rPr lang="en-US" dirty="0"/>
              <a:t>		Hungary and especially Czechoslovakia:  More open to wider 					coalition</a:t>
            </a:r>
          </a:p>
          <a:p>
            <a:pPr marL="0" indent="0">
              <a:buNone/>
            </a:pPr>
            <a:r>
              <a:rPr lang="en-US" dirty="0"/>
              <a:t>			Gottwald seems very willing to work with others</a:t>
            </a:r>
          </a:p>
          <a:p>
            <a:pPr marL="0" indent="0">
              <a:buNone/>
            </a:pPr>
            <a:endParaRPr lang="en-US" dirty="0"/>
          </a:p>
        </p:txBody>
      </p:sp>
    </p:spTree>
    <p:extLst>
      <p:ext uri="{BB962C8B-B14F-4D97-AF65-F5344CB8AC3E}">
        <p14:creationId xmlns:p14="http://schemas.microsoft.com/office/powerpoint/2010/main" val="1935626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D24F-F710-C147-B1E3-A3A3A7A43D27}"/>
              </a:ext>
            </a:extLst>
          </p:cNvPr>
          <p:cNvSpPr>
            <a:spLocks noGrp="1"/>
          </p:cNvSpPr>
          <p:nvPr>
            <p:ph type="title"/>
          </p:nvPr>
        </p:nvSpPr>
        <p:spPr/>
        <p:txBody>
          <a:bodyPr/>
          <a:lstStyle/>
          <a:p>
            <a:r>
              <a:rPr lang="en-US" dirty="0"/>
              <a:t>Czechoslovakia:  A Constitutional ”Coup”</a:t>
            </a:r>
          </a:p>
        </p:txBody>
      </p:sp>
      <p:sp>
        <p:nvSpPr>
          <p:cNvPr id="3" name="Content Placeholder 2">
            <a:extLst>
              <a:ext uri="{FF2B5EF4-FFF2-40B4-BE49-F238E27FC236}">
                <a16:creationId xmlns:a16="http://schemas.microsoft.com/office/drawing/2014/main" id="{D37C239E-E6F9-6B48-9927-B9DB637EAF4C}"/>
              </a:ext>
            </a:extLst>
          </p:cNvPr>
          <p:cNvSpPr>
            <a:spLocks noGrp="1"/>
          </p:cNvSpPr>
          <p:nvPr>
            <p:ph idx="1"/>
          </p:nvPr>
        </p:nvSpPr>
        <p:spPr/>
        <p:txBody>
          <a:bodyPr/>
          <a:lstStyle/>
          <a:p>
            <a:pPr marL="0" indent="0">
              <a:buNone/>
            </a:pPr>
            <a:r>
              <a:rPr lang="en-US" dirty="0"/>
              <a:t>1946 Elections:  Communists gain plurality with 38%</a:t>
            </a:r>
          </a:p>
          <a:p>
            <a:pPr marL="0" indent="0">
              <a:buNone/>
            </a:pPr>
            <a:r>
              <a:rPr lang="en-US" dirty="0"/>
              <a:t>	Right-wing parties outlawed</a:t>
            </a:r>
          </a:p>
          <a:p>
            <a:pPr marL="0" indent="0">
              <a:buNone/>
            </a:pPr>
            <a:r>
              <a:rPr lang="en-US" dirty="0"/>
              <a:t>	Land reform helped</a:t>
            </a:r>
          </a:p>
          <a:p>
            <a:pPr marL="0" indent="0">
              <a:buNone/>
            </a:pPr>
            <a:r>
              <a:rPr lang="en-US" dirty="0"/>
              <a:t>	Transfer of Germans helped</a:t>
            </a:r>
          </a:p>
          <a:p>
            <a:pPr marL="0" indent="0">
              <a:buNone/>
            </a:pPr>
            <a:r>
              <a:rPr lang="en-US" dirty="0"/>
              <a:t>	Strong labor, communist movement in interwar period</a:t>
            </a:r>
          </a:p>
          <a:p>
            <a:pPr marL="0" indent="0">
              <a:buNone/>
            </a:pPr>
            <a:r>
              <a:rPr lang="en-US" dirty="0"/>
              <a:t>	Western allies discredited by Munich</a:t>
            </a:r>
          </a:p>
          <a:p>
            <a:pPr marL="0" indent="0">
              <a:buNone/>
            </a:pPr>
            <a:r>
              <a:rPr lang="en-US" dirty="0"/>
              <a:t>	</a:t>
            </a:r>
            <a:r>
              <a:rPr lang="en-US" dirty="0" err="1"/>
              <a:t>Beneš</a:t>
            </a:r>
            <a:r>
              <a:rPr lang="en-US" dirty="0"/>
              <a:t>, others convinced alliance with Moscow a good idea</a:t>
            </a:r>
          </a:p>
          <a:p>
            <a:pPr marL="0" indent="0">
              <a:buNone/>
            </a:pPr>
            <a:r>
              <a:rPr lang="en-US" dirty="0"/>
              <a:t>	</a:t>
            </a:r>
          </a:p>
        </p:txBody>
      </p:sp>
    </p:spTree>
    <p:extLst>
      <p:ext uri="{BB962C8B-B14F-4D97-AF65-F5344CB8AC3E}">
        <p14:creationId xmlns:p14="http://schemas.microsoft.com/office/powerpoint/2010/main" val="2004568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E2790-3F38-3F46-9E7F-26822CE1A633}"/>
              </a:ext>
            </a:extLst>
          </p:cNvPr>
          <p:cNvSpPr>
            <a:spLocks noGrp="1"/>
          </p:cNvSpPr>
          <p:nvPr>
            <p:ph type="title"/>
          </p:nvPr>
        </p:nvSpPr>
        <p:spPr/>
        <p:txBody>
          <a:bodyPr/>
          <a:lstStyle/>
          <a:p>
            <a:r>
              <a:rPr lang="en-US" dirty="0"/>
              <a:t>February, 1948</a:t>
            </a:r>
          </a:p>
        </p:txBody>
      </p:sp>
      <p:sp>
        <p:nvSpPr>
          <p:cNvPr id="3" name="Content Placeholder 2">
            <a:extLst>
              <a:ext uri="{FF2B5EF4-FFF2-40B4-BE49-F238E27FC236}">
                <a16:creationId xmlns:a16="http://schemas.microsoft.com/office/drawing/2014/main" id="{7D530AE8-1065-3547-92FD-42474C1CE1C6}"/>
              </a:ext>
            </a:extLst>
          </p:cNvPr>
          <p:cNvSpPr>
            <a:spLocks noGrp="1"/>
          </p:cNvSpPr>
          <p:nvPr>
            <p:ph idx="1"/>
          </p:nvPr>
        </p:nvSpPr>
        <p:spPr>
          <a:xfrm>
            <a:off x="838200" y="1334814"/>
            <a:ext cx="10515600" cy="4842149"/>
          </a:xfrm>
        </p:spPr>
        <p:txBody>
          <a:bodyPr/>
          <a:lstStyle/>
          <a:p>
            <a:pPr marL="0" indent="0">
              <a:buNone/>
            </a:pPr>
            <a:r>
              <a:rPr lang="en-US" dirty="0"/>
              <a:t>After Marshall Plan, Cominform Stalin demands Gottwald consolidate		 power</a:t>
            </a:r>
          </a:p>
          <a:p>
            <a:pPr marL="0" indent="0">
              <a:buNone/>
            </a:pPr>
            <a:r>
              <a:rPr lang="en-US" dirty="0"/>
              <a:t>Divisions widen between communists and others in cabinet</a:t>
            </a:r>
          </a:p>
          <a:p>
            <a:pPr marL="0" indent="0">
              <a:buNone/>
            </a:pPr>
            <a:r>
              <a:rPr lang="en-US" dirty="0"/>
              <a:t>	Particularly with regard to police and security personnel</a:t>
            </a:r>
          </a:p>
          <a:p>
            <a:pPr marL="0" indent="0">
              <a:buNone/>
            </a:pPr>
            <a:r>
              <a:rPr lang="en-US" dirty="0"/>
              <a:t>Non-communists in cabinet (except J. Masaryk) resign when 	communists refuse to personnel policy in police and security</a:t>
            </a:r>
          </a:p>
          <a:p>
            <a:pPr marL="0" indent="0">
              <a:buNone/>
            </a:pPr>
            <a:r>
              <a:rPr lang="en-US" dirty="0"/>
              <a:t>Communists create new government giving them full </a:t>
            </a:r>
            <a:r>
              <a:rPr lang="en-US" dirty="0" err="1"/>
              <a:t>controle</a:t>
            </a:r>
            <a:endParaRPr lang="en-US" dirty="0"/>
          </a:p>
          <a:p>
            <a:pPr marL="0" indent="0">
              <a:buNone/>
            </a:pPr>
            <a:r>
              <a:rPr lang="en-US" dirty="0" err="1"/>
              <a:t>Beneš</a:t>
            </a:r>
            <a:r>
              <a:rPr lang="en-US" dirty="0"/>
              <a:t> accepts new government, Masaryk found dead</a:t>
            </a:r>
          </a:p>
          <a:p>
            <a:pPr marL="0" indent="0">
              <a:buNone/>
            </a:pPr>
            <a:r>
              <a:rPr lang="en-US" dirty="0"/>
              <a:t>Widespread arrests</a:t>
            </a:r>
          </a:p>
          <a:p>
            <a:pPr marL="0" indent="0">
              <a:buNone/>
            </a:pPr>
            <a:endParaRPr lang="en-US" dirty="0"/>
          </a:p>
        </p:txBody>
      </p:sp>
    </p:spTree>
    <p:extLst>
      <p:ext uri="{BB962C8B-B14F-4D97-AF65-F5344CB8AC3E}">
        <p14:creationId xmlns:p14="http://schemas.microsoft.com/office/powerpoint/2010/main" val="122377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4CE46-8145-C64E-B97B-6C8B33D81819}"/>
              </a:ext>
            </a:extLst>
          </p:cNvPr>
          <p:cNvSpPr>
            <a:spLocks noGrp="1"/>
          </p:cNvSpPr>
          <p:nvPr>
            <p:ph type="title"/>
          </p:nvPr>
        </p:nvSpPr>
        <p:spPr/>
        <p:txBody>
          <a:bodyPr/>
          <a:lstStyle/>
          <a:p>
            <a:r>
              <a:rPr lang="en-US" dirty="0"/>
              <a:t>This Week’s Class</a:t>
            </a:r>
          </a:p>
        </p:txBody>
      </p:sp>
      <p:sp>
        <p:nvSpPr>
          <p:cNvPr id="3" name="Content Placeholder 2">
            <a:extLst>
              <a:ext uri="{FF2B5EF4-FFF2-40B4-BE49-F238E27FC236}">
                <a16:creationId xmlns:a16="http://schemas.microsoft.com/office/drawing/2014/main" id="{C27DF51D-776A-2D40-B248-F47BA3FD1A83}"/>
              </a:ext>
            </a:extLst>
          </p:cNvPr>
          <p:cNvSpPr>
            <a:spLocks noGrp="1"/>
          </p:cNvSpPr>
          <p:nvPr>
            <p:ph idx="1"/>
          </p:nvPr>
        </p:nvSpPr>
        <p:spPr/>
        <p:txBody>
          <a:bodyPr>
            <a:normAutofit lnSpcReduction="10000"/>
          </a:bodyPr>
          <a:lstStyle/>
          <a:p>
            <a:r>
              <a:rPr lang="en-US" dirty="0"/>
              <a:t>Housekeeping:  Quiz</a:t>
            </a:r>
          </a:p>
          <a:p>
            <a:r>
              <a:rPr lang="en-US" dirty="0"/>
              <a:t>Review</a:t>
            </a:r>
          </a:p>
          <a:p>
            <a:r>
              <a:rPr lang="en-US" dirty="0"/>
              <a:t>The Long Telegram, The Novikov Telegram, The Truman Doctrine</a:t>
            </a:r>
          </a:p>
          <a:p>
            <a:r>
              <a:rPr lang="en-US" dirty="0"/>
              <a:t>The Marshall Plan</a:t>
            </a:r>
          </a:p>
          <a:p>
            <a:r>
              <a:rPr lang="en-US" dirty="0"/>
              <a:t>Yugoslavia and the Cominform</a:t>
            </a:r>
          </a:p>
          <a:p>
            <a:r>
              <a:rPr lang="en-US" dirty="0"/>
              <a:t>The Communist Take-Over of Czechoslovakia</a:t>
            </a:r>
          </a:p>
          <a:p>
            <a:r>
              <a:rPr lang="en-US" dirty="0"/>
              <a:t>The Berlin Blockade and the Reunification of Germany</a:t>
            </a:r>
          </a:p>
          <a:p>
            <a:r>
              <a:rPr lang="en-US" dirty="0"/>
              <a:t>NATO </a:t>
            </a:r>
          </a:p>
          <a:p>
            <a:r>
              <a:rPr lang="en-US" dirty="0"/>
              <a:t>Korea and NSC-68</a:t>
            </a:r>
          </a:p>
          <a:p>
            <a:pPr marL="0" indent="0">
              <a:buNone/>
            </a:pPr>
            <a:endParaRPr lang="en-US" dirty="0"/>
          </a:p>
          <a:p>
            <a:endParaRPr lang="en-US" dirty="0"/>
          </a:p>
        </p:txBody>
      </p:sp>
    </p:spTree>
    <p:extLst>
      <p:ext uri="{BB962C8B-B14F-4D97-AF65-F5344CB8AC3E}">
        <p14:creationId xmlns:p14="http://schemas.microsoft.com/office/powerpoint/2010/main" val="1278579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B3EC4-6208-2D4F-8F25-2766E930B501}"/>
              </a:ext>
            </a:extLst>
          </p:cNvPr>
          <p:cNvSpPr>
            <a:spLocks noGrp="1"/>
          </p:cNvSpPr>
          <p:nvPr>
            <p:ph type="title"/>
          </p:nvPr>
        </p:nvSpPr>
        <p:spPr/>
        <p:txBody>
          <a:bodyPr/>
          <a:lstStyle/>
          <a:p>
            <a:r>
              <a:rPr lang="en-US" dirty="0"/>
              <a:t>Germany and the Berlin Blockade</a:t>
            </a:r>
          </a:p>
        </p:txBody>
      </p:sp>
      <p:sp>
        <p:nvSpPr>
          <p:cNvPr id="3" name="Content Placeholder 2">
            <a:extLst>
              <a:ext uri="{FF2B5EF4-FFF2-40B4-BE49-F238E27FC236}">
                <a16:creationId xmlns:a16="http://schemas.microsoft.com/office/drawing/2014/main" id="{6442EACC-6794-E945-A35F-2CE60BB1FC78}"/>
              </a:ext>
            </a:extLst>
          </p:cNvPr>
          <p:cNvSpPr>
            <a:spLocks noGrp="1"/>
          </p:cNvSpPr>
          <p:nvPr>
            <p:ph idx="1"/>
          </p:nvPr>
        </p:nvSpPr>
        <p:spPr/>
        <p:txBody>
          <a:bodyPr>
            <a:normAutofit/>
          </a:bodyPr>
          <a:lstStyle/>
          <a:p>
            <a:r>
              <a:rPr lang="en-US" dirty="0"/>
              <a:t>German remains the key piece in the European Cold War puzzle</a:t>
            </a:r>
          </a:p>
          <a:p>
            <a:endParaRPr lang="en-US" dirty="0"/>
          </a:p>
          <a:p>
            <a:r>
              <a:rPr lang="en-US" dirty="0"/>
              <a:t>1947:   USSR holds out possibility of unity as neutral, hoping to play 			on German nationalism, perhaps hoping  US will leave</a:t>
            </a:r>
          </a:p>
          <a:p>
            <a:pPr lvl="2"/>
            <a:r>
              <a:rPr lang="en-US" sz="2800" dirty="0"/>
              <a:t>US and Britain build up West Germany, Creates </a:t>
            </a:r>
            <a:r>
              <a:rPr lang="en-US" sz="2800" dirty="0" err="1"/>
              <a:t>Bizonia</a:t>
            </a:r>
            <a:endParaRPr lang="en-US" sz="2800" dirty="0"/>
          </a:p>
          <a:p>
            <a:r>
              <a:rPr lang="en-US" sz="2800" dirty="0"/>
              <a:t>1948:  US and Britain create currency reform</a:t>
            </a:r>
          </a:p>
          <a:p>
            <a:r>
              <a:rPr lang="en-US" dirty="0"/>
              <a:t>Stalin responds with Berlin Blockade</a:t>
            </a:r>
          </a:p>
          <a:p>
            <a:r>
              <a:rPr lang="en-US" dirty="0"/>
              <a:t>US responds with airlift; cements US popularity in West Germany</a:t>
            </a:r>
          </a:p>
        </p:txBody>
      </p:sp>
    </p:spTree>
    <p:extLst>
      <p:ext uri="{BB962C8B-B14F-4D97-AF65-F5344CB8AC3E}">
        <p14:creationId xmlns:p14="http://schemas.microsoft.com/office/powerpoint/2010/main" val="4159634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56DAE-2059-8144-BAB2-597002EF22F7}"/>
              </a:ext>
            </a:extLst>
          </p:cNvPr>
          <p:cNvSpPr>
            <a:spLocks noGrp="1"/>
          </p:cNvSpPr>
          <p:nvPr>
            <p:ph type="title"/>
          </p:nvPr>
        </p:nvSpPr>
        <p:spPr/>
        <p:txBody>
          <a:bodyPr/>
          <a:lstStyle/>
          <a:p>
            <a:r>
              <a:rPr lang="en-US" dirty="0"/>
              <a:t>1949:  The Year of Consolidation</a:t>
            </a:r>
          </a:p>
        </p:txBody>
      </p:sp>
      <p:sp>
        <p:nvSpPr>
          <p:cNvPr id="3" name="Content Placeholder 2">
            <a:extLst>
              <a:ext uri="{FF2B5EF4-FFF2-40B4-BE49-F238E27FC236}">
                <a16:creationId xmlns:a16="http://schemas.microsoft.com/office/drawing/2014/main" id="{155212FA-08F8-284B-937F-B229E1F8543F}"/>
              </a:ext>
            </a:extLst>
          </p:cNvPr>
          <p:cNvSpPr>
            <a:spLocks noGrp="1"/>
          </p:cNvSpPr>
          <p:nvPr>
            <p:ph idx="1"/>
          </p:nvPr>
        </p:nvSpPr>
        <p:spPr/>
        <p:txBody>
          <a:bodyPr>
            <a:normAutofit fontScale="92500" lnSpcReduction="20000"/>
          </a:bodyPr>
          <a:lstStyle/>
          <a:p>
            <a:r>
              <a:rPr lang="en-US" dirty="0"/>
              <a:t>NATO. April, 1949.  </a:t>
            </a:r>
          </a:p>
          <a:p>
            <a:pPr lvl="1"/>
            <a:r>
              <a:rPr lang="en-US" dirty="0"/>
              <a:t>Western European Union in 1948 </a:t>
            </a:r>
          </a:p>
          <a:p>
            <a:pPr lvl="1"/>
            <a:r>
              <a:rPr lang="en-US" dirty="0"/>
              <a:t>Spurred on by Czechoslovak February. </a:t>
            </a:r>
          </a:p>
          <a:p>
            <a:pPr lvl="1"/>
            <a:r>
              <a:rPr lang="en-US" dirty="0"/>
              <a:t>Call for US participation, 1948:  </a:t>
            </a:r>
          </a:p>
          <a:p>
            <a:pPr lvl="1"/>
            <a:r>
              <a:rPr lang="en-US" dirty="0"/>
              <a:t>“Russia out, US in, Germans down”</a:t>
            </a:r>
          </a:p>
          <a:p>
            <a:r>
              <a:rPr lang="en-US" dirty="0"/>
              <a:t>The Soviet Bomb:  August 29</a:t>
            </a:r>
          </a:p>
          <a:p>
            <a:r>
              <a:rPr lang="en-US" dirty="0"/>
              <a:t>China:  September 21</a:t>
            </a:r>
          </a:p>
          <a:p>
            <a:r>
              <a:rPr lang="en-US" dirty="0"/>
              <a:t>Two Germanies</a:t>
            </a:r>
          </a:p>
          <a:p>
            <a:pPr lvl="1"/>
            <a:r>
              <a:rPr lang="en-US" dirty="0" err="1"/>
              <a:t>Bundesrepublik</a:t>
            </a:r>
            <a:r>
              <a:rPr lang="en-US" dirty="0"/>
              <a:t>:  September 21</a:t>
            </a:r>
          </a:p>
          <a:p>
            <a:pPr lvl="1"/>
            <a:r>
              <a:rPr lang="en-US" dirty="0"/>
              <a:t>DDR: 	October 7, 1949</a:t>
            </a:r>
          </a:p>
          <a:p>
            <a:r>
              <a:rPr lang="en-US" dirty="0"/>
              <a:t>Korean War</a:t>
            </a:r>
          </a:p>
          <a:p>
            <a:pPr marL="1828800" lvl="4" indent="0">
              <a:buNone/>
            </a:pPr>
            <a:r>
              <a:rPr lang="en-US" dirty="0"/>
              <a:t>		</a:t>
            </a:r>
          </a:p>
          <a:p>
            <a:pPr marL="914400" lvl="2" indent="0">
              <a:buNone/>
            </a:pPr>
            <a:endParaRPr lang="en-US" dirty="0"/>
          </a:p>
        </p:txBody>
      </p:sp>
    </p:spTree>
    <p:extLst>
      <p:ext uri="{BB962C8B-B14F-4D97-AF65-F5344CB8AC3E}">
        <p14:creationId xmlns:p14="http://schemas.microsoft.com/office/powerpoint/2010/main" val="2713576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2E189-B3F7-5B46-9374-A2F5373777E6}"/>
              </a:ext>
            </a:extLst>
          </p:cNvPr>
          <p:cNvSpPr>
            <a:spLocks noGrp="1"/>
          </p:cNvSpPr>
          <p:nvPr>
            <p:ph type="title"/>
          </p:nvPr>
        </p:nvSpPr>
        <p:spPr/>
        <p:txBody>
          <a:bodyPr>
            <a:normAutofit/>
          </a:bodyPr>
          <a:lstStyle/>
          <a:p>
            <a:pPr algn="ctr"/>
            <a:r>
              <a:rPr lang="en-US" dirty="0"/>
              <a:t>NSC-68: Commissioned in 1949 after setbacks, but Korea made it possible </a:t>
            </a:r>
          </a:p>
        </p:txBody>
      </p:sp>
      <p:sp>
        <p:nvSpPr>
          <p:cNvPr id="3" name="Content Placeholder 2">
            <a:extLst>
              <a:ext uri="{FF2B5EF4-FFF2-40B4-BE49-F238E27FC236}">
                <a16:creationId xmlns:a16="http://schemas.microsoft.com/office/drawing/2014/main" id="{59AF3B7F-BBB3-394C-867E-3B6F240885AD}"/>
              </a:ext>
            </a:extLst>
          </p:cNvPr>
          <p:cNvSpPr>
            <a:spLocks noGrp="1"/>
          </p:cNvSpPr>
          <p:nvPr>
            <p:ph idx="1"/>
          </p:nvPr>
        </p:nvSpPr>
        <p:spPr/>
        <p:txBody>
          <a:bodyPr>
            <a:normAutofit fontScale="92500" lnSpcReduction="10000"/>
          </a:bodyPr>
          <a:lstStyle/>
          <a:p>
            <a:pPr marL="0" indent="0">
              <a:buNone/>
            </a:pPr>
            <a:r>
              <a:rPr lang="en-US" dirty="0"/>
              <a:t>Kremlin policy has three main objectives: (I) to preserve and to strengthen its position as the ideological and power center of the Communist world; ( 2) to extend and to consolidate that power by the acquisition of new satellites; and ( 3) to oppose and to weaken any competing system of power that threatens Communist world hegemony.</a:t>
            </a:r>
          </a:p>
          <a:p>
            <a:pPr marL="0" indent="0">
              <a:buNone/>
            </a:pPr>
            <a:r>
              <a:rPr lang="en-US" dirty="0"/>
              <a:t> These objectives are inimical to American ideals, which are predicated on the concepts of freedom and dignity. . .. It must be assumed that these concepts and objectives of American life will come under increasing attack. If they are to be protected, the nation must be determined, at whatever cost or sacrifice, to preserve at home and abroad those conditions of life in which these objectives can survive and prosper. We must seek to do this by peaceful means and with the cooperation of other like-minded peoples. But if peaceful means fail we must be willing and ready to fight.</a:t>
            </a:r>
          </a:p>
          <a:p>
            <a:endParaRPr lang="en-US" dirty="0"/>
          </a:p>
        </p:txBody>
      </p:sp>
    </p:spTree>
    <p:extLst>
      <p:ext uri="{BB962C8B-B14F-4D97-AF65-F5344CB8AC3E}">
        <p14:creationId xmlns:p14="http://schemas.microsoft.com/office/powerpoint/2010/main" val="4268827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8793-3993-9142-BD41-19585E6C2B1B}"/>
              </a:ext>
            </a:extLst>
          </p:cNvPr>
          <p:cNvSpPr>
            <a:spLocks noGrp="1"/>
          </p:cNvSpPr>
          <p:nvPr>
            <p:ph type="title"/>
          </p:nvPr>
        </p:nvSpPr>
        <p:spPr/>
        <p:txBody>
          <a:bodyPr/>
          <a:lstStyle/>
          <a:p>
            <a:r>
              <a:rPr lang="en-US" dirty="0"/>
              <a:t>The US perceives itself as weak</a:t>
            </a:r>
          </a:p>
        </p:txBody>
      </p:sp>
      <p:sp>
        <p:nvSpPr>
          <p:cNvPr id="3" name="Content Placeholder 2">
            <a:extLst>
              <a:ext uri="{FF2B5EF4-FFF2-40B4-BE49-F238E27FC236}">
                <a16:creationId xmlns:a16="http://schemas.microsoft.com/office/drawing/2014/main" id="{2C2D5EDD-A69A-E044-9B68-AB19F152E276}"/>
              </a:ext>
            </a:extLst>
          </p:cNvPr>
          <p:cNvSpPr>
            <a:spLocks noGrp="1"/>
          </p:cNvSpPr>
          <p:nvPr>
            <p:ph idx="1"/>
          </p:nvPr>
        </p:nvSpPr>
        <p:spPr/>
        <p:txBody>
          <a:bodyPr>
            <a:normAutofit/>
          </a:bodyPr>
          <a:lstStyle/>
          <a:p>
            <a:pPr marL="0" indent="0">
              <a:buNone/>
            </a:pPr>
            <a:r>
              <a:rPr lang="en-US" dirty="0"/>
              <a:t>Russia's progress in the development of atomic bombs probably means that an approximate stalemate in nuclear weapons will be reached by about 1954.</a:t>
            </a:r>
          </a:p>
          <a:p>
            <a:pPr marL="0" indent="0">
              <a:buNone/>
            </a:pPr>
            <a:r>
              <a:rPr lang="en-US" dirty="0"/>
              <a:t>…</a:t>
            </a:r>
          </a:p>
          <a:p>
            <a:pPr marL="0" indent="0">
              <a:buNone/>
            </a:pPr>
            <a:r>
              <a:rPr lang="en-US" dirty="0"/>
              <a:t>In spite of these weaknesses, the Communist military capability for conventional, or </a:t>
            </a:r>
            <a:r>
              <a:rPr lang="en-US" dirty="0" err="1"/>
              <a:t>nonatomic</a:t>
            </a:r>
            <a:r>
              <a:rPr lang="en-US" dirty="0"/>
              <a:t>, warfare is now substantially superior to that of the West and is continuing to improve at a more rapid rate.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25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68FE6-6AB3-9E40-AE4C-4558B34F7B1F}"/>
              </a:ext>
            </a:extLst>
          </p:cNvPr>
          <p:cNvSpPr>
            <a:spLocks noGrp="1"/>
          </p:cNvSpPr>
          <p:nvPr>
            <p:ph type="title"/>
          </p:nvPr>
        </p:nvSpPr>
        <p:spPr/>
        <p:txBody>
          <a:bodyPr/>
          <a:lstStyle/>
          <a:p>
            <a:r>
              <a:rPr lang="en-US" dirty="0"/>
              <a:t>NSC-68:  The Recommendations</a:t>
            </a:r>
          </a:p>
        </p:txBody>
      </p:sp>
      <p:sp>
        <p:nvSpPr>
          <p:cNvPr id="3" name="Content Placeholder 2">
            <a:extLst>
              <a:ext uri="{FF2B5EF4-FFF2-40B4-BE49-F238E27FC236}">
                <a16:creationId xmlns:a16="http://schemas.microsoft.com/office/drawing/2014/main" id="{21CF6250-5DCB-024E-864E-8D2E0CA1C01C}"/>
              </a:ext>
            </a:extLst>
          </p:cNvPr>
          <p:cNvSpPr>
            <a:spLocks noGrp="1"/>
          </p:cNvSpPr>
          <p:nvPr>
            <p:ph idx="1"/>
          </p:nvPr>
        </p:nvSpPr>
        <p:spPr/>
        <p:txBody>
          <a:bodyPr>
            <a:normAutofit fontScale="92500" lnSpcReduction="10000"/>
          </a:bodyPr>
          <a:lstStyle/>
          <a:p>
            <a:pPr marL="0" indent="0">
              <a:buNone/>
            </a:pPr>
            <a:r>
              <a:rPr lang="en-US" dirty="0"/>
              <a:t>”[Our preferred policy] calls for the United States to take the lead in a rapid and substantial buildup in the defensive power of the West, beginning "at the center" and radiating outward. This means virtual abandonment by the United States of trying to distinguish between national and global security. It also means the end of subordinating security needs to the traditional budgeting restrictions; of asking, "How much security can we afford?" In other words, security must henceforth become the dominant element in the national budget, and other elements must be accommodated to it. The wealth potential of the country is such that as much as 20 percent of the gross national product can be devoted to security without causing national bankruptcy. This new concept of the security needs of the nation calls for annual appropriations of the order of $50 billion, or not much below </a:t>
            </a:r>
            <a:r>
              <a:rPr lang="en-US"/>
              <a:t>the former </a:t>
            </a:r>
            <a:r>
              <a:rPr lang="en-US" dirty="0"/>
              <a:t>wartime levels.”</a:t>
            </a:r>
          </a:p>
          <a:p>
            <a:pPr marL="0" indent="0">
              <a:buNone/>
            </a:pPr>
            <a:endParaRPr lang="en-US" dirty="0"/>
          </a:p>
        </p:txBody>
      </p:sp>
    </p:spTree>
    <p:extLst>
      <p:ext uri="{BB962C8B-B14F-4D97-AF65-F5344CB8AC3E}">
        <p14:creationId xmlns:p14="http://schemas.microsoft.com/office/powerpoint/2010/main" val="288312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024E5-3193-E942-99A5-A33D164AA6B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0B5DFE0E-2FD4-B74C-9F76-1ABB6E9F8C9C}"/>
              </a:ext>
            </a:extLst>
          </p:cNvPr>
          <p:cNvSpPr>
            <a:spLocks noGrp="1"/>
          </p:cNvSpPr>
          <p:nvPr>
            <p:ph idx="1"/>
          </p:nvPr>
        </p:nvSpPr>
        <p:spPr/>
        <p:txBody>
          <a:bodyPr>
            <a:normAutofit fontScale="92500" lnSpcReduction="20000"/>
          </a:bodyPr>
          <a:lstStyle/>
          <a:p>
            <a:pPr marL="0" indent="0">
              <a:buNone/>
            </a:pPr>
            <a:r>
              <a:rPr lang="en-US" dirty="0"/>
              <a:t>Two radically different versions of post-war world</a:t>
            </a:r>
          </a:p>
          <a:p>
            <a:pPr marL="0" indent="0">
              <a:buNone/>
            </a:pPr>
            <a:r>
              <a:rPr lang="en-US" dirty="0"/>
              <a:t>USSR:  Belief in Essential Antagonism of Capitalism; Desire to			 	strengthen Soviet Union and encourage splits among 			capitalist powers</a:t>
            </a:r>
          </a:p>
          <a:p>
            <a:pPr marL="0" indent="0">
              <a:buNone/>
            </a:pPr>
            <a:r>
              <a:rPr lang="en-US" dirty="0"/>
              <a:t>	  Vision of sphere of influence, willing to negotiation in hope that US 		will leave Europe, that capitalism will suffer crisis, allowing 			USSR to dominate</a:t>
            </a:r>
          </a:p>
          <a:p>
            <a:pPr marL="0" indent="0">
              <a:buNone/>
            </a:pPr>
            <a:r>
              <a:rPr lang="en-US" dirty="0"/>
              <a:t>USA:  Fears economic crisis that will lead to new depression and war</a:t>
            </a:r>
          </a:p>
          <a:p>
            <a:pPr marL="0" indent="0">
              <a:buNone/>
            </a:pPr>
            <a:r>
              <a:rPr lang="en-US" dirty="0"/>
              <a:t>	Seeks to strengthen European economies and create global	 		economic order that will support US domestic prosperity</a:t>
            </a:r>
          </a:p>
          <a:p>
            <a:pPr marL="0" indent="0">
              <a:buNone/>
            </a:pPr>
            <a:r>
              <a:rPr lang="en-US" dirty="0"/>
              <a:t>1947:   US comes to believe Stalin not honest in dealings—election speech in 	1946, 	chooses CONTAINMENT STRATEGY</a:t>
            </a:r>
          </a:p>
        </p:txBody>
      </p:sp>
    </p:spTree>
    <p:extLst>
      <p:ext uri="{BB962C8B-B14F-4D97-AF65-F5344CB8AC3E}">
        <p14:creationId xmlns:p14="http://schemas.microsoft.com/office/powerpoint/2010/main" val="1413279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3C8E2-C2DA-C34F-A70E-A6CEAED6FB0C}"/>
              </a:ext>
            </a:extLst>
          </p:cNvPr>
          <p:cNvSpPr>
            <a:spLocks noGrp="1"/>
          </p:cNvSpPr>
          <p:nvPr>
            <p:ph type="title"/>
          </p:nvPr>
        </p:nvSpPr>
        <p:spPr/>
        <p:txBody>
          <a:bodyPr/>
          <a:lstStyle/>
          <a:p>
            <a:r>
              <a:rPr lang="en-US" dirty="0"/>
              <a:t>Kennan Long Telegram: CONTAINMENT</a:t>
            </a:r>
          </a:p>
        </p:txBody>
      </p:sp>
      <p:sp>
        <p:nvSpPr>
          <p:cNvPr id="3" name="Content Placeholder 2">
            <a:extLst>
              <a:ext uri="{FF2B5EF4-FFF2-40B4-BE49-F238E27FC236}">
                <a16:creationId xmlns:a16="http://schemas.microsoft.com/office/drawing/2014/main" id="{BED2C1C7-2A40-FA45-B9B5-55BBDC31569F}"/>
              </a:ext>
            </a:extLst>
          </p:cNvPr>
          <p:cNvSpPr>
            <a:spLocks noGrp="1"/>
          </p:cNvSpPr>
          <p:nvPr>
            <p:ph idx="1"/>
          </p:nvPr>
        </p:nvSpPr>
        <p:spPr/>
        <p:txBody>
          <a:bodyPr/>
          <a:lstStyle/>
          <a:p>
            <a:r>
              <a:rPr lang="en-US" dirty="0"/>
              <a:t>Kennan was one of the best experts on Russia in US State Department</a:t>
            </a:r>
          </a:p>
          <a:p>
            <a:pPr lvl="1"/>
            <a:r>
              <a:rPr lang="en-US" dirty="0"/>
              <a:t>Had worked in Russia since 1930s, and read much more</a:t>
            </a:r>
          </a:p>
          <a:p>
            <a:pPr lvl="1"/>
            <a:r>
              <a:rPr lang="en-US" dirty="0"/>
              <a:t>Thought Stalin did not believe negotiation was possible</a:t>
            </a:r>
          </a:p>
          <a:p>
            <a:pPr lvl="1"/>
            <a:r>
              <a:rPr lang="en-US" dirty="0"/>
              <a:t>Thought Stalin always pressing for advantage</a:t>
            </a:r>
          </a:p>
          <a:p>
            <a:pPr lvl="1"/>
            <a:r>
              <a:rPr lang="en-US" dirty="0"/>
              <a:t>Thought Stalin understood only strength</a:t>
            </a:r>
          </a:p>
          <a:p>
            <a:pPr lvl="1"/>
            <a:r>
              <a:rPr lang="en-US" dirty="0"/>
              <a:t>Frustrated with Roosevelt’s efforts to persuade Stalin</a:t>
            </a:r>
          </a:p>
          <a:p>
            <a:pPr lvl="1"/>
            <a:r>
              <a:rPr lang="en-US" dirty="0"/>
              <a:t>Felt Roosevelt could have been tougher</a:t>
            </a:r>
          </a:p>
          <a:p>
            <a:pPr lvl="1"/>
            <a:r>
              <a:rPr lang="en-US" dirty="0"/>
              <a:t>By 1946, thought spheres of influence were locked in, must accept them</a:t>
            </a:r>
          </a:p>
          <a:p>
            <a:pPr lvl="1"/>
            <a:r>
              <a:rPr lang="en-US" dirty="0"/>
              <a:t>But must contain Soviet expansion in matters of importance</a:t>
            </a:r>
          </a:p>
          <a:p>
            <a:pPr lvl="1"/>
            <a:endParaRPr lang="en-US" dirty="0"/>
          </a:p>
          <a:p>
            <a:pPr marL="457200" lvl="1" indent="0">
              <a:buNone/>
            </a:pPr>
            <a:endParaRPr lang="en-US" dirty="0"/>
          </a:p>
        </p:txBody>
      </p:sp>
      <p:pic>
        <p:nvPicPr>
          <p:cNvPr id="4" name="Picture 3">
            <a:extLst>
              <a:ext uri="{FF2B5EF4-FFF2-40B4-BE49-F238E27FC236}">
                <a16:creationId xmlns:a16="http://schemas.microsoft.com/office/drawing/2014/main" id="{B6CDB5D7-B79D-5C46-ADBA-108F868640AE}"/>
              </a:ext>
            </a:extLst>
          </p:cNvPr>
          <p:cNvPicPr>
            <a:picLocks noChangeAspect="1"/>
          </p:cNvPicPr>
          <p:nvPr/>
        </p:nvPicPr>
        <p:blipFill>
          <a:blip r:embed="rId2"/>
          <a:stretch>
            <a:fillRect/>
          </a:stretch>
        </p:blipFill>
        <p:spPr>
          <a:xfrm>
            <a:off x="10110951" y="2241111"/>
            <a:ext cx="1839311" cy="2375777"/>
          </a:xfrm>
          <a:prstGeom prst="rect">
            <a:avLst/>
          </a:prstGeom>
        </p:spPr>
      </p:pic>
    </p:spTree>
    <p:extLst>
      <p:ext uri="{BB962C8B-B14F-4D97-AF65-F5344CB8AC3E}">
        <p14:creationId xmlns:p14="http://schemas.microsoft.com/office/powerpoint/2010/main" val="1137811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5E8D-2E5B-0C49-8903-853DF360E761}"/>
              </a:ext>
            </a:extLst>
          </p:cNvPr>
          <p:cNvSpPr>
            <a:spLocks noGrp="1"/>
          </p:cNvSpPr>
          <p:nvPr>
            <p:ph type="title"/>
          </p:nvPr>
        </p:nvSpPr>
        <p:spPr/>
        <p:txBody>
          <a:bodyPr/>
          <a:lstStyle/>
          <a:p>
            <a:r>
              <a:rPr lang="en-US" dirty="0"/>
              <a:t>Kennan Quotes</a:t>
            </a:r>
          </a:p>
        </p:txBody>
      </p:sp>
      <p:sp>
        <p:nvSpPr>
          <p:cNvPr id="3" name="Content Placeholder 2">
            <a:extLst>
              <a:ext uri="{FF2B5EF4-FFF2-40B4-BE49-F238E27FC236}">
                <a16:creationId xmlns:a16="http://schemas.microsoft.com/office/drawing/2014/main" id="{68D84E16-693D-FF46-AF79-8FB9E82C527F}"/>
              </a:ext>
            </a:extLst>
          </p:cNvPr>
          <p:cNvSpPr>
            <a:spLocks noGrp="1"/>
          </p:cNvSpPr>
          <p:nvPr>
            <p:ph idx="1"/>
          </p:nvPr>
        </p:nvSpPr>
        <p:spPr>
          <a:xfrm>
            <a:off x="838199" y="1408386"/>
            <a:ext cx="10964917" cy="4768577"/>
          </a:xfrm>
        </p:spPr>
        <p:txBody>
          <a:bodyPr>
            <a:normAutofit fontScale="55000" lnSpcReduction="20000"/>
          </a:bodyPr>
          <a:lstStyle/>
          <a:p>
            <a:pPr marL="0" indent="0">
              <a:buNone/>
            </a:pPr>
            <a:endParaRPr lang="en-US" dirty="0"/>
          </a:p>
          <a:p>
            <a:pPr marL="0" indent="0">
              <a:buNone/>
            </a:pPr>
            <a:r>
              <a:rPr lang="en-US" sz="3800" dirty="0"/>
              <a:t>Why does Soviet Union accept such an ideology? </a:t>
            </a:r>
          </a:p>
          <a:p>
            <a:pPr marL="457200" lvl="1" indent="0">
              <a:buNone/>
            </a:pPr>
            <a:endParaRPr lang="en-US" dirty="0"/>
          </a:p>
          <a:p>
            <a:pPr marL="457200" lvl="1" indent="0">
              <a:buNone/>
            </a:pPr>
            <a:r>
              <a:rPr lang="en-US" sz="3200" dirty="0"/>
              <a:t>First, ideological language does not reflect Russian people:</a:t>
            </a:r>
          </a:p>
          <a:p>
            <a:pPr marL="457200" lvl="1" indent="0">
              <a:buNone/>
            </a:pPr>
            <a:r>
              <a:rPr lang="en-US" sz="3200" dirty="0"/>
              <a:t>“it does not represent natural outlook of Russian people. Latter are, by and large, friendly to outside world, eager for experience of it, eager to measure against it talents they are conscious of possessing, eager above all to live in peace and enjoy fruits of their own labor. ... But party line is binding for outlook and conduct of people who make up apparatus of power--party, secret police and Government--and it is exclusively with these that we have to deal.</a:t>
            </a:r>
          </a:p>
          <a:p>
            <a:pPr marL="0" indent="0">
              <a:buNone/>
            </a:pPr>
            <a:r>
              <a:rPr lang="en-US" sz="3800" dirty="0"/>
              <a:t>Why does leadership propagate such a line?  Arises from Ancient Roots of Russian system</a:t>
            </a:r>
          </a:p>
          <a:p>
            <a:pPr marL="0" indent="0">
              <a:buNone/>
            </a:pPr>
            <a:r>
              <a:rPr lang="en-US" sz="3300" dirty="0"/>
              <a:t>	At bottom of Kremlin's neurotic view of world affairs is traditional and instinctive Russian sense of 	insecurity. Originally, this was insecurity of a peaceful agricultural people trying to live on vast exposed 	plain in neighborhood of fierce nomadic peoples. To this was added, as Russia came into contact with 	economically advanced West, fear of more competent, more powerful, more highly organized societies in 	that area. But this latter type of insecurity was one which afflicted rather Russian rulers 	than Russian 	people; for Russian rulers have invariably sensed that their rule </a:t>
            </a:r>
            <a:r>
              <a:rPr lang="en-US" sz="3300" dirty="0" err="1"/>
              <a:t>wasrelatively</a:t>
            </a:r>
            <a:r>
              <a:rPr lang="en-US" sz="3300" dirty="0"/>
              <a:t> archaic in form fragile and 	artificial in its psychological foundation, unable to </a:t>
            </a:r>
            <a:r>
              <a:rPr lang="en-US" sz="3300" dirty="0" err="1"/>
              <a:t>standcomparison</a:t>
            </a:r>
            <a:r>
              <a:rPr lang="en-US" sz="3300" dirty="0"/>
              <a:t> or contact with political systems of 	Western countries.</a:t>
            </a:r>
          </a:p>
          <a:p>
            <a:pPr marL="457200" lvl="1" indent="0">
              <a:buNone/>
            </a:pPr>
            <a:r>
              <a:rPr lang="en-US" dirty="0"/>
              <a:t>.</a:t>
            </a:r>
          </a:p>
          <a:p>
            <a:pPr marL="0" indent="0">
              <a:buNone/>
            </a:pPr>
            <a:endParaRPr lang="en-US" dirty="0"/>
          </a:p>
          <a:p>
            <a:pPr marL="457200" lvl="1"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126254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4179D-1028-654F-9035-8F931CC9FD10}"/>
              </a:ext>
            </a:extLst>
          </p:cNvPr>
          <p:cNvSpPr>
            <a:spLocks noGrp="1"/>
          </p:cNvSpPr>
          <p:nvPr>
            <p:ph type="title"/>
          </p:nvPr>
        </p:nvSpPr>
        <p:spPr/>
        <p:txBody>
          <a:bodyPr/>
          <a:lstStyle/>
          <a:p>
            <a:r>
              <a:rPr lang="en-US" dirty="0"/>
              <a:t>Kennan, February 22, 1946</a:t>
            </a:r>
          </a:p>
        </p:txBody>
      </p:sp>
      <p:sp>
        <p:nvSpPr>
          <p:cNvPr id="3" name="Content Placeholder 2">
            <a:extLst>
              <a:ext uri="{FF2B5EF4-FFF2-40B4-BE49-F238E27FC236}">
                <a16:creationId xmlns:a16="http://schemas.microsoft.com/office/drawing/2014/main" id="{37517E25-6C53-AD45-B20F-394FC063E581}"/>
              </a:ext>
            </a:extLst>
          </p:cNvPr>
          <p:cNvSpPr>
            <a:spLocks noGrp="1"/>
          </p:cNvSpPr>
          <p:nvPr>
            <p:ph idx="1"/>
          </p:nvPr>
        </p:nvSpPr>
        <p:spPr/>
        <p:txBody>
          <a:bodyPr>
            <a:normAutofit fontScale="92500" lnSpcReduction="20000"/>
          </a:bodyPr>
          <a:lstStyle/>
          <a:p>
            <a:pPr marL="0" indent="0">
              <a:buNone/>
            </a:pPr>
            <a:r>
              <a:rPr lang="en-US" dirty="0"/>
              <a:t>Why do Soviets not abandon ideology?</a:t>
            </a:r>
          </a:p>
          <a:p>
            <a:pPr marL="0" indent="0">
              <a:buNone/>
            </a:pPr>
            <a:r>
              <a:rPr lang="en-US" dirty="0"/>
              <a:t>“In the name of Marxism they sacrificed every single ethical value in their methods and tactics. Today they cannot dispense with it. It is fig leaf of their </a:t>
            </a:r>
            <a:r>
              <a:rPr lang="en-US" dirty="0" err="1"/>
              <a:t>moraland</a:t>
            </a:r>
            <a:r>
              <a:rPr lang="en-US" dirty="0"/>
              <a:t> intellectual respectability. Without it they would stand before history, at best, as only the last long succession of cruel and wasteful Russian rulers who have relentlessly forced country onto ever new heights of military power in order to guarantee external security of their internally weak regimes.</a:t>
            </a:r>
          </a:p>
          <a:p>
            <a:pPr marL="0" indent="0">
              <a:buNone/>
            </a:pPr>
            <a:r>
              <a:rPr lang="en-US" dirty="0"/>
              <a:t>[Marxism] provides justification for that increase of military and police power of Russian state, for that isolation of Russian population from outside world, and for that fluid and constant pressure to extend limits </a:t>
            </a:r>
            <a:r>
              <a:rPr lang="en-US" dirty="0" err="1"/>
              <a:t>ofRussian</a:t>
            </a:r>
            <a:r>
              <a:rPr lang="en-US" dirty="0"/>
              <a:t> police power which are together the natural and instinctive urges of Russian rulers.”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1873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FCAB-849A-C745-9EEB-A90FA298EB11}"/>
              </a:ext>
            </a:extLst>
          </p:cNvPr>
          <p:cNvSpPr>
            <a:spLocks noGrp="1"/>
          </p:cNvSpPr>
          <p:nvPr>
            <p:ph type="title"/>
          </p:nvPr>
        </p:nvSpPr>
        <p:spPr/>
        <p:txBody>
          <a:bodyPr/>
          <a:lstStyle/>
          <a:p>
            <a:r>
              <a:rPr lang="en-US" dirty="0"/>
              <a:t>Containment in Action:  Events of 1946</a:t>
            </a:r>
          </a:p>
        </p:txBody>
      </p:sp>
      <p:sp>
        <p:nvSpPr>
          <p:cNvPr id="3" name="Content Placeholder 2">
            <a:extLst>
              <a:ext uri="{FF2B5EF4-FFF2-40B4-BE49-F238E27FC236}">
                <a16:creationId xmlns:a16="http://schemas.microsoft.com/office/drawing/2014/main" id="{6EA020FA-BC84-994F-BD97-28651D447AFF}"/>
              </a:ext>
            </a:extLst>
          </p:cNvPr>
          <p:cNvSpPr>
            <a:spLocks noGrp="1"/>
          </p:cNvSpPr>
          <p:nvPr>
            <p:ph idx="1"/>
          </p:nvPr>
        </p:nvSpPr>
        <p:spPr/>
        <p:txBody>
          <a:bodyPr>
            <a:normAutofit fontScale="92500" lnSpcReduction="20000"/>
          </a:bodyPr>
          <a:lstStyle/>
          <a:p>
            <a:pPr marL="0" indent="0">
              <a:buNone/>
            </a:pPr>
            <a:r>
              <a:rPr lang="en-US" dirty="0"/>
              <a:t>Iran, March 1946</a:t>
            </a:r>
          </a:p>
          <a:p>
            <a:pPr marL="0" indent="0">
              <a:buNone/>
            </a:pPr>
            <a:r>
              <a:rPr lang="en-US" dirty="0"/>
              <a:t>	Soviets do not comply with agreed withdrawal date</a:t>
            </a:r>
          </a:p>
          <a:p>
            <a:pPr marL="0" indent="0">
              <a:buNone/>
            </a:pPr>
            <a:r>
              <a:rPr lang="en-US" dirty="0"/>
              <a:t>	US and Britain react strongly in complaint, </a:t>
            </a:r>
          </a:p>
          <a:p>
            <a:pPr marL="0" indent="0">
              <a:buNone/>
            </a:pPr>
            <a:r>
              <a:rPr lang="en-US" dirty="0"/>
              <a:t>	USSR withdraws</a:t>
            </a:r>
          </a:p>
          <a:p>
            <a:pPr marL="0" indent="0">
              <a:buNone/>
            </a:pPr>
            <a:r>
              <a:rPr lang="en-US" dirty="0"/>
              <a:t>Turkey, August, 1946</a:t>
            </a:r>
          </a:p>
          <a:p>
            <a:pPr marL="0" indent="0">
              <a:buNone/>
            </a:pPr>
            <a:r>
              <a:rPr lang="en-US" dirty="0"/>
              <a:t>	USSR seeks to intimidate Turkey to have more say in </a:t>
            </a:r>
            <a:r>
              <a:rPr lang="en-US" dirty="0" err="1"/>
              <a:t>Bosphorous</a:t>
            </a:r>
            <a:endParaRPr lang="en-US" dirty="0"/>
          </a:p>
          <a:p>
            <a:pPr marL="0" indent="0">
              <a:buNone/>
            </a:pPr>
            <a:r>
              <a:rPr lang="en-US" dirty="0"/>
              <a:t>	US naval exercises and USSR backs down</a:t>
            </a:r>
          </a:p>
          <a:p>
            <a:pPr marL="0" indent="0">
              <a:buNone/>
            </a:pPr>
            <a:r>
              <a:rPr lang="en-US" dirty="0"/>
              <a:t>Germany</a:t>
            </a:r>
          </a:p>
          <a:p>
            <a:pPr marL="0" indent="0">
              <a:buNone/>
            </a:pPr>
            <a:r>
              <a:rPr lang="en-US" dirty="0"/>
              <a:t>	May, 1946:  US suspends reparation payments from West to USSR</a:t>
            </a:r>
          </a:p>
          <a:p>
            <a:pPr marL="0" indent="0">
              <a:buNone/>
            </a:pPr>
            <a:r>
              <a:rPr lang="en-US" dirty="0"/>
              <a:t>	September, 1946:  US says will not leave Europe, announces </a:t>
            </a:r>
            <a:r>
              <a:rPr lang="en-US" dirty="0" err="1"/>
              <a:t>Bizonia</a:t>
            </a:r>
            <a:endParaRPr lang="en-US" dirty="0"/>
          </a:p>
        </p:txBody>
      </p:sp>
    </p:spTree>
    <p:extLst>
      <p:ext uri="{BB962C8B-B14F-4D97-AF65-F5344CB8AC3E}">
        <p14:creationId xmlns:p14="http://schemas.microsoft.com/office/powerpoint/2010/main" val="1792985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27345-6146-5E4E-8827-FF093CB85EF0}"/>
              </a:ext>
            </a:extLst>
          </p:cNvPr>
          <p:cNvSpPr>
            <a:spLocks noGrp="1"/>
          </p:cNvSpPr>
          <p:nvPr>
            <p:ph type="title"/>
          </p:nvPr>
        </p:nvSpPr>
        <p:spPr/>
        <p:txBody>
          <a:bodyPr/>
          <a:lstStyle/>
          <a:p>
            <a:r>
              <a:rPr lang="en-US" dirty="0"/>
              <a:t>Novikov Telegram, September 1946:</a:t>
            </a:r>
            <a:br>
              <a:rPr lang="en-US" dirty="0"/>
            </a:br>
            <a:r>
              <a:rPr lang="en-US" dirty="0"/>
              <a:t>A Response to Kennan</a:t>
            </a:r>
          </a:p>
        </p:txBody>
      </p:sp>
      <p:sp>
        <p:nvSpPr>
          <p:cNvPr id="3" name="Content Placeholder 2">
            <a:extLst>
              <a:ext uri="{FF2B5EF4-FFF2-40B4-BE49-F238E27FC236}">
                <a16:creationId xmlns:a16="http://schemas.microsoft.com/office/drawing/2014/main" id="{48C38A04-A627-C64A-A745-2A17069DDF0F}"/>
              </a:ext>
            </a:extLst>
          </p:cNvPr>
          <p:cNvSpPr>
            <a:spLocks noGrp="1"/>
          </p:cNvSpPr>
          <p:nvPr>
            <p:ph idx="1"/>
          </p:nvPr>
        </p:nvSpPr>
        <p:spPr/>
        <p:txBody>
          <a:bodyPr>
            <a:normAutofit fontScale="92500" lnSpcReduction="20000"/>
          </a:bodyPr>
          <a:lstStyle/>
          <a:p>
            <a:pPr marL="0" indent="0">
              <a:buNone/>
            </a:pPr>
            <a:r>
              <a:rPr lang="en-US" dirty="0"/>
              <a:t>“For this purpose broad plans for expansion have been developed and are being implemented through diplomacy and the establishment of a system of naval and air bases stretching far beyond the boundaries of the United States, through the arms race, and through the creation of ever newer types of weapons.”</a:t>
            </a:r>
          </a:p>
          <a:p>
            <a:pPr marL="0" indent="0">
              <a:buNone/>
            </a:pPr>
            <a:endParaRPr lang="en-US" dirty="0"/>
          </a:p>
          <a:p>
            <a:pPr marL="0" indent="0">
              <a:buNone/>
            </a:pPr>
            <a:r>
              <a:rPr lang="en-US" dirty="0"/>
              <a:t>“All of the countries of Europe and Asia are experiencing a colossal need for consumer goods, industrial and transportation equipment, etc. Such a situation provides American monopolistic capital with prospects for enormous shipments of goods and the importation of capital into these countries -- a circumstance that would permit it to infiltrate their national economies. Such a development would mean a serious strengthening of the economic position of the United States in the whole world and would be a stage on the road to world domination by the United States.”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4955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D8E0-7216-7047-A36F-3C003C37696E}"/>
              </a:ext>
            </a:extLst>
          </p:cNvPr>
          <p:cNvSpPr>
            <a:spLocks noGrp="1"/>
          </p:cNvSpPr>
          <p:nvPr>
            <p:ph type="title"/>
          </p:nvPr>
        </p:nvSpPr>
        <p:spPr/>
        <p:txBody>
          <a:bodyPr/>
          <a:lstStyle/>
          <a:p>
            <a:r>
              <a:rPr lang="en-US" dirty="0"/>
              <a:t>Questions:</a:t>
            </a:r>
            <a:br>
              <a:rPr lang="en-US" dirty="0"/>
            </a:br>
            <a:endParaRPr lang="en-US" dirty="0"/>
          </a:p>
        </p:txBody>
      </p:sp>
      <p:sp>
        <p:nvSpPr>
          <p:cNvPr id="3" name="Content Placeholder 2">
            <a:extLst>
              <a:ext uri="{FF2B5EF4-FFF2-40B4-BE49-F238E27FC236}">
                <a16:creationId xmlns:a16="http://schemas.microsoft.com/office/drawing/2014/main" id="{621796F7-F415-2E4C-9782-2A4B18198F64}"/>
              </a:ext>
            </a:extLst>
          </p:cNvPr>
          <p:cNvSpPr>
            <a:spLocks noGrp="1"/>
          </p:cNvSpPr>
          <p:nvPr>
            <p:ph idx="1"/>
          </p:nvPr>
        </p:nvSpPr>
        <p:spPr/>
        <p:txBody>
          <a:bodyPr/>
          <a:lstStyle/>
          <a:p>
            <a:pPr marL="0" indent="0">
              <a:buNone/>
            </a:pPr>
            <a:endParaRPr lang="en-US" dirty="0"/>
          </a:p>
          <a:p>
            <a:r>
              <a:rPr lang="en-US" dirty="0"/>
              <a:t>What is role of personalities?</a:t>
            </a:r>
          </a:p>
          <a:p>
            <a:pPr lvl="1"/>
            <a:r>
              <a:rPr lang="en-US" dirty="0"/>
              <a:t>If Stalin had died in 1946, would things have been different?</a:t>
            </a:r>
          </a:p>
          <a:p>
            <a:pPr lvl="1"/>
            <a:r>
              <a:rPr lang="en-US" dirty="0"/>
              <a:t>If Roosevelt had lived until 1948, would things have been different?</a:t>
            </a:r>
          </a:p>
        </p:txBody>
      </p:sp>
    </p:spTree>
    <p:extLst>
      <p:ext uri="{BB962C8B-B14F-4D97-AF65-F5344CB8AC3E}">
        <p14:creationId xmlns:p14="http://schemas.microsoft.com/office/powerpoint/2010/main" val="4672761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829</TotalTime>
  <Words>1515</Words>
  <Application>Microsoft Macintosh PowerPoint</Application>
  <PresentationFormat>Widescreen</PresentationFormat>
  <Paragraphs>168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The Consolidation and Militarization of the Cold War</vt:lpstr>
      <vt:lpstr>This Week’s Class</vt:lpstr>
      <vt:lpstr>REVIEW</vt:lpstr>
      <vt:lpstr>Kennan Long Telegram: CONTAINMENT</vt:lpstr>
      <vt:lpstr>Kennan Quotes</vt:lpstr>
      <vt:lpstr>Kennan, February 22, 1946</vt:lpstr>
      <vt:lpstr>Containment in Action:  Events of 1946</vt:lpstr>
      <vt:lpstr>Novikov Telegram, September 1946: A Response to Kennan</vt:lpstr>
      <vt:lpstr>Questions: </vt:lpstr>
      <vt:lpstr>The Truman Doctrine, March 12, 1947</vt:lpstr>
      <vt:lpstr>Truman Doctrine</vt:lpstr>
      <vt:lpstr>Truman Doctrine:   Scaring the Hell Out of Them</vt:lpstr>
      <vt:lpstr>Truman Doctrine: Scaring the Hell Out of Them</vt:lpstr>
      <vt:lpstr>But NOT THROUGH THE MILITARY</vt:lpstr>
      <vt:lpstr>The Marshall Plan, June 1947</vt:lpstr>
      <vt:lpstr>The Soviet Reaction</vt:lpstr>
      <vt:lpstr>The Communist Take-Over of Eastern Europe: The Case of Czechoslovakia</vt:lpstr>
      <vt:lpstr>Czechoslovakia:  A Constitutional ”Coup”</vt:lpstr>
      <vt:lpstr>February, 1948</vt:lpstr>
      <vt:lpstr>Germany and the Berlin Blockade</vt:lpstr>
      <vt:lpstr>1949:  The Year of Consolidation</vt:lpstr>
      <vt:lpstr>NSC-68: Commissioned in 1949 after setbacks, but Korea made it possible </vt:lpstr>
      <vt:lpstr>The US perceives itself as weak</vt:lpstr>
      <vt:lpstr>NSC-68:  The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21</cp:revision>
  <dcterms:created xsi:type="dcterms:W3CDTF">2019-09-30T21:31:49Z</dcterms:created>
  <dcterms:modified xsi:type="dcterms:W3CDTF">2019-10-03T07:32:11Z</dcterms:modified>
</cp:coreProperties>
</file>