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8" r:id="rId15"/>
    <p:sldId id="270" r:id="rId16"/>
    <p:sldId id="273" r:id="rId17"/>
    <p:sldId id="272" r:id="rId18"/>
    <p:sldId id="274" r:id="rId19"/>
    <p:sldId id="276" r:id="rId20"/>
    <p:sldId id="275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3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B48F3-1A7E-6648-9D94-E7116EDC3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13099-14AC-D346-B196-7B6066823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5CA1C-DBE8-A341-BA4E-94F48291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95A2-B61E-D04E-B960-50AA4A9CD270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314BE-7E92-7E49-BFD9-B7F801B5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3E9DC-D760-C34F-A98C-758EC575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955D-BF6F-6C41-81B9-169E735E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4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0023D-B3DE-BA49-B44F-D431311D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27EFB-1B80-7448-A42F-13EB25188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5323D-B735-F045-A932-8B6A9A08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95A2-B61E-D04E-B960-50AA4A9CD270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39AE2-1A04-9A43-9727-DC0BFBAD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5C124-B287-934E-AC00-70A8C295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955D-BF6F-6C41-81B9-169E735E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3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F5-2765-8F4C-9170-482827D2D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57994-0CB6-664E-AA5D-5312B3E0E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0700B-2E23-A74C-ACD5-91343E7D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95A2-B61E-D04E-B960-50AA4A9CD270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ADE14-58AF-534A-BC95-C166FA18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FB88-47A8-9F48-BFA4-9198D592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955D-BF6F-6C41-81B9-169E735E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5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E8BA-64C3-A942-8386-978E4F3B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88C3F-5DAB-F541-A3C9-879F1809C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49AEB-67FE-5341-B16E-A80530D8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95A2-B61E-D04E-B960-50AA4A9CD270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998C3-6241-7C4C-9206-3C383B2C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3FBA-DA1D-C74C-9027-404971E7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955D-BF6F-6C41-81B9-169E735E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1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19B1-15BF-254C-A94F-DEEF32B0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D3346-A45A-034C-B2AA-4167320B1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015E5-ACF5-3B47-8E9C-78BFD721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95A2-B61E-D04E-B960-50AA4A9CD270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56998-5E3E-B24A-84F7-6A797050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E74F9-3973-3941-A56A-0F4A3375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955D-BF6F-6C41-81B9-169E735E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4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F8A0-3394-C244-9C82-47F3C471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54429-DFC1-C44C-942C-E90B02F53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53924-68E4-D74A-A0AB-B6558A9F4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055E2-84EF-7A4F-8DEF-7192C71C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95A2-B61E-D04E-B960-50AA4A9CD270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581D6-7602-1848-9280-61BE6A19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C144F-EED4-874A-812B-782771B1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955D-BF6F-6C41-81B9-169E735E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4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59EF-66A9-F742-9CE3-C14DE9F7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BD86A-337A-384C-9A70-30CE75A09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11F85-40CA-614A-8DC0-4680D123F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EBAF8B-7668-FA49-BF99-BB4FCF7AD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A1BE2-1D09-6E4D-AC78-C2B2881AB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38CC9C-0C30-2348-8C0A-47514654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95A2-B61E-D04E-B960-50AA4A9CD270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E7FCB-A7B6-7D4A-AD7E-30C01C38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6833F6-89EF-5045-A8C6-41B53F78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955D-BF6F-6C41-81B9-169E735E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2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DC82-E805-9D42-9535-77BF94FF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DA192-A944-3747-9158-5E890969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95A2-B61E-D04E-B960-50AA4A9CD270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69710-8459-5746-A54E-930B7747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63BE3-931B-314C-B5D8-CE177604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955D-BF6F-6C41-81B9-169E735E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5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D23857-FAA6-7449-B04F-1A39E5D1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95A2-B61E-D04E-B960-50AA4A9CD270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47D73-05E8-2F41-9932-E6264D0A9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89CAA-33C1-C346-BD52-2488C9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955D-BF6F-6C41-81B9-169E735E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5046-E07C-BD46-9DF8-C9BDBE70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46B6E-B8FB-D142-98CA-81AF6EF6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88EA3-44C2-EB48-B007-055928DB2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C5D30-B436-B54B-863D-B76C1F93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95A2-B61E-D04E-B960-50AA4A9CD270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F466E-F579-404D-829D-8F31F2A3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515AC-FC21-1441-85E1-F7E6516F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955D-BF6F-6C41-81B9-169E735E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7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A539-25FA-7F4F-9E71-9B79B4E9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11D47A-76F4-DE4F-819B-0B274BC32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FC0DB-6F56-5741-8674-F7C5EFE3E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DB43A-57F4-BA40-9EB0-B0735037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95A2-B61E-D04E-B960-50AA4A9CD270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69871-456D-3345-A1D8-B440ABA5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0AAC0-94B1-F849-AE2D-61E930C6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955D-BF6F-6C41-81B9-169E735E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7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CF92CD-6373-3448-A275-AB089C61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4FA37-63EA-2942-954D-2D07303D7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3BB0E-02A3-7E4F-84B0-1F692F94E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95A2-B61E-D04E-B960-50AA4A9CD270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767BF-A94A-4247-9D8B-13249BA93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D1ED-9127-2E4C-80C2-4DA30DECC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B955D-BF6F-6C41-81B9-169E735E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8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3CC1-0D4B-E94D-84EE-8500788FBE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Khrushchev’s Secret Speech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E6743-8163-E142-B0AB-96887F9550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And Its Consequences in Eastern Europe</a:t>
            </a:r>
          </a:p>
        </p:txBody>
      </p:sp>
    </p:spTree>
    <p:extLst>
      <p:ext uri="{BB962C8B-B14F-4D97-AF65-F5344CB8AC3E}">
        <p14:creationId xmlns:p14="http://schemas.microsoft.com/office/powerpoint/2010/main" val="377661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BA43-F0E7-6C45-9F7E-67A740C1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Khrushchev’s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CEC92-50A2-2E4C-B131-BC490A17C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Socialism and Capitalism must clash</a:t>
            </a:r>
          </a:p>
          <a:p>
            <a:pPr marL="0" indent="0">
              <a:buNone/>
            </a:pPr>
            <a:r>
              <a:rPr lang="en-US" dirty="0"/>
              <a:t>Capitalist camp wants to destroy socialism</a:t>
            </a:r>
          </a:p>
          <a:p>
            <a:pPr marL="0" indent="0">
              <a:buNone/>
            </a:pPr>
            <a:r>
              <a:rPr lang="en-US" dirty="0"/>
              <a:t>But socialist camp has grown stronger</a:t>
            </a:r>
          </a:p>
          <a:p>
            <a:pPr marL="0" indent="0">
              <a:buNone/>
            </a:pPr>
            <a:r>
              <a:rPr lang="en-US" dirty="0"/>
              <a:t>	Nuclear weapons</a:t>
            </a:r>
          </a:p>
          <a:p>
            <a:pPr marL="0" indent="0">
              <a:buNone/>
            </a:pPr>
            <a:r>
              <a:rPr lang="en-US" dirty="0"/>
              <a:t>	More economic growth</a:t>
            </a:r>
          </a:p>
          <a:p>
            <a:pPr marL="0" indent="0">
              <a:buNone/>
            </a:pPr>
            <a:r>
              <a:rPr lang="en-US" dirty="0"/>
              <a:t>	Allies not only in Eastern Europe, but China, elsewhere</a:t>
            </a:r>
          </a:p>
          <a:p>
            <a:pPr marL="0" indent="0">
              <a:buNone/>
            </a:pPr>
            <a:r>
              <a:rPr lang="en-US" dirty="0"/>
              <a:t>As a result, capitalists won’t attack socialism</a:t>
            </a:r>
          </a:p>
          <a:p>
            <a:pPr marL="0" indent="0">
              <a:buNone/>
            </a:pPr>
            <a:r>
              <a:rPr lang="en-US" dirty="0"/>
              <a:t>	Meanwhile, continuing economic and political progress of</a:t>
            </a:r>
          </a:p>
          <a:p>
            <a:pPr marL="0" indent="0">
              <a:buNone/>
            </a:pPr>
            <a:r>
              <a:rPr lang="en-US" dirty="0"/>
              <a:t>		 socialist camp will lead to victory</a:t>
            </a:r>
          </a:p>
        </p:txBody>
      </p:sp>
    </p:spTree>
    <p:extLst>
      <p:ext uri="{BB962C8B-B14F-4D97-AF65-F5344CB8AC3E}">
        <p14:creationId xmlns:p14="http://schemas.microsoft.com/office/powerpoint/2010/main" val="128060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668C-045D-4442-9AE8-17C10352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Khrushchev’s Foreign Policy: 1955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24B01-CAB3-1747-8C6F-4EEB541A4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Investment on nuclear capabilities:  Bombers, Missiles</a:t>
            </a:r>
          </a:p>
          <a:p>
            <a:pPr marL="0" indent="0">
              <a:buNone/>
            </a:pPr>
            <a:r>
              <a:rPr lang="en-US" dirty="0"/>
              <a:t>Creation of the Warsaw Pact as answer to NATO</a:t>
            </a:r>
          </a:p>
          <a:p>
            <a:pPr marL="0" indent="0">
              <a:buNone/>
            </a:pPr>
            <a:r>
              <a:rPr lang="en-US" dirty="0"/>
              <a:t>Loosen Stalin-Molotov vision of either friend or enemy</a:t>
            </a:r>
          </a:p>
          <a:p>
            <a:pPr marL="0" indent="0">
              <a:buNone/>
            </a:pPr>
            <a:r>
              <a:rPr lang="en-US" dirty="0"/>
              <a:t>	Austrian State Treaty</a:t>
            </a:r>
          </a:p>
          <a:p>
            <a:pPr marL="0" indent="0">
              <a:buNone/>
            </a:pPr>
            <a:r>
              <a:rPr lang="en-US" dirty="0"/>
              <a:t>	Repairs relationship with Yugoslavia</a:t>
            </a:r>
          </a:p>
          <a:p>
            <a:pPr marL="0" indent="0">
              <a:buNone/>
            </a:pPr>
            <a:r>
              <a:rPr lang="en-US" dirty="0"/>
              <a:t>Expand alliances to newly independent, nationalist states that don’t 	like 	Britain, France, US:  Egypt, India, Indonesia</a:t>
            </a:r>
          </a:p>
          <a:p>
            <a:pPr marL="0" indent="0">
              <a:buNone/>
            </a:pPr>
            <a:r>
              <a:rPr lang="en-US" dirty="0"/>
              <a:t>Peaceful Coexistence with West</a:t>
            </a:r>
          </a:p>
          <a:p>
            <a:pPr marL="0" indent="0">
              <a:buNone/>
            </a:pPr>
            <a:r>
              <a:rPr lang="en-US" dirty="0"/>
              <a:t>	Proposals to reduce conventional forces</a:t>
            </a:r>
          </a:p>
          <a:p>
            <a:pPr marL="0" indent="0">
              <a:buNone/>
            </a:pPr>
            <a:r>
              <a:rPr lang="en-US" dirty="0"/>
              <a:t>	Geneva Conference</a:t>
            </a:r>
          </a:p>
          <a:p>
            <a:pPr marL="0" indent="0">
              <a:buNone/>
            </a:pPr>
            <a:r>
              <a:rPr lang="en-US" dirty="0"/>
              <a:t>	Normalizes relations with West Germany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2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BDD1-08C3-8942-BF9B-D97332C8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</a:t>
            </a:r>
            <a:r>
              <a:rPr lang="en-US" baseline="30000" dirty="0"/>
              <a:t>th</a:t>
            </a:r>
            <a:r>
              <a:rPr lang="en-US" dirty="0"/>
              <a:t> Congress of the CPSU:   1956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2228B-11B1-1C4C-B957-9F4BA075B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Public Section</a:t>
            </a:r>
          </a:p>
          <a:p>
            <a:pPr marL="0" indent="0">
              <a:buNone/>
            </a:pPr>
            <a:r>
              <a:rPr lang="en-US" dirty="0"/>
              <a:t>	War is no longer inevitable:  Peaceful Coexistence</a:t>
            </a:r>
          </a:p>
          <a:p>
            <a:pPr marL="0" indent="0">
              <a:buNone/>
            </a:pPr>
            <a:r>
              <a:rPr lang="en-US" dirty="0"/>
              <a:t>	Different Roads to Communism</a:t>
            </a:r>
          </a:p>
          <a:p>
            <a:pPr marL="0" indent="0">
              <a:buNone/>
            </a:pPr>
            <a:r>
              <a:rPr lang="en-US" dirty="0"/>
              <a:t>	Socialism doesn’t need a violent revolution, can come to power			 peacefully</a:t>
            </a:r>
          </a:p>
          <a:p>
            <a:pPr marL="0" indent="0">
              <a:buNone/>
            </a:pPr>
            <a:r>
              <a:rPr lang="en-US" dirty="0"/>
              <a:t>	Global clash between camp of imperialism/war and camp of 			peace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88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4C03-5CB5-EE4B-BE4F-9C84B684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</a:t>
            </a:r>
            <a:r>
              <a:rPr lang="en-US" baseline="30000" dirty="0"/>
              <a:t>th</a:t>
            </a:r>
            <a:r>
              <a:rPr lang="en-US" dirty="0"/>
              <a:t> Congress:  The Private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637AE-B937-8A4C-961A-082654E45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Khrushchev attacks Stalin</a:t>
            </a:r>
          </a:p>
          <a:p>
            <a:pPr marL="0" indent="0">
              <a:buNone/>
            </a:pPr>
            <a:r>
              <a:rPr lang="en-US" dirty="0"/>
              <a:t>	Why?  Understands contradiction in Soviet Union</a:t>
            </a:r>
          </a:p>
          <a:p>
            <a:pPr marL="0" indent="0">
              <a:buNone/>
            </a:pPr>
            <a:r>
              <a:rPr lang="en-US" dirty="0"/>
              <a:t>			Has to explain</a:t>
            </a:r>
          </a:p>
          <a:p>
            <a:pPr marL="0" indent="0">
              <a:buNone/>
            </a:pPr>
            <a:r>
              <a:rPr lang="en-US" dirty="0"/>
              <a:t>		Also sees it as a way to weaken opponents to his policies</a:t>
            </a:r>
          </a:p>
          <a:p>
            <a:pPr marL="0" indent="0">
              <a:buNone/>
            </a:pPr>
            <a:r>
              <a:rPr lang="en-US" dirty="0"/>
              <a:t>	What?  Stalin betrayed Leninism and the Party</a:t>
            </a:r>
          </a:p>
          <a:p>
            <a:pPr marL="0" indent="0">
              <a:buNone/>
            </a:pPr>
            <a:r>
              <a:rPr lang="en-US" dirty="0"/>
              <a:t>		Lenin recommended Stalin’s removal</a:t>
            </a:r>
          </a:p>
          <a:p>
            <a:pPr marL="0" indent="0">
              <a:buNone/>
            </a:pPr>
            <a:r>
              <a:rPr lang="en-US" dirty="0"/>
              <a:t>		Stalin murdered Old Bolsheviks:  over 50% of 1934					 “Congress of Victors”;  over 78% of Central 					Committee</a:t>
            </a:r>
          </a:p>
          <a:p>
            <a:pPr marL="0" indent="0">
              <a:buNone/>
            </a:pPr>
            <a:r>
              <a:rPr lang="en-US" dirty="0"/>
              <a:t>		Stalin tried to remove Tito</a:t>
            </a:r>
          </a:p>
          <a:p>
            <a:pPr marL="0" indent="0">
              <a:buNone/>
            </a:pPr>
            <a:r>
              <a:rPr lang="en-US" dirty="0"/>
              <a:t>BUT:   Stalin’s decision to suppress enemies of party, collectivize agriculture and rapid industrialize were good</a:t>
            </a:r>
          </a:p>
        </p:txBody>
      </p:sp>
    </p:spTree>
    <p:extLst>
      <p:ext uri="{BB962C8B-B14F-4D97-AF65-F5344CB8AC3E}">
        <p14:creationId xmlns:p14="http://schemas.microsoft.com/office/powerpoint/2010/main" val="188849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78D0-6BC7-654B-AE72-E0F1BCFB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in Soviet 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0586B-D1E7-E74F-B795-4A46C535F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Distributed to Party</a:t>
            </a:r>
          </a:p>
          <a:p>
            <a:pPr marL="0" indent="0">
              <a:buNone/>
            </a:pPr>
            <a:r>
              <a:rPr lang="en-US" dirty="0"/>
              <a:t>	Raised many questions</a:t>
            </a:r>
          </a:p>
          <a:p>
            <a:pPr marL="0" indent="0">
              <a:buNone/>
            </a:pPr>
            <a:r>
              <a:rPr lang="en-US" dirty="0"/>
              <a:t>	Resulted in Crackdown</a:t>
            </a:r>
          </a:p>
          <a:p>
            <a:pPr marL="0" indent="0">
              <a:buNone/>
            </a:pPr>
            <a:r>
              <a:rPr lang="en-US" dirty="0"/>
              <a:t>	Unpopular within many party elites</a:t>
            </a:r>
          </a:p>
        </p:txBody>
      </p:sp>
    </p:spTree>
    <p:extLst>
      <p:ext uri="{BB962C8B-B14F-4D97-AF65-F5344CB8AC3E}">
        <p14:creationId xmlns:p14="http://schemas.microsoft.com/office/powerpoint/2010/main" val="141730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7056-936A-5341-B023-336FDDAA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in Eastern Europe: Poland. 1956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6F95F-3D3D-1B4F-9783-DCB6631E5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938"/>
            <a:ext cx="10515600" cy="5129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Post-WWII:  “Home” and “Moscow” Communists</a:t>
            </a:r>
          </a:p>
          <a:p>
            <a:pPr marL="0" indent="0">
              <a:buNone/>
            </a:pPr>
            <a:r>
              <a:rPr lang="en-US" dirty="0"/>
              <a:t>Wladyslaw Gomulka, Home Communist, Sent to Prison in </a:t>
            </a:r>
          </a:p>
          <a:p>
            <a:pPr marL="0" indent="0">
              <a:buNone/>
            </a:pPr>
            <a:r>
              <a:rPr lang="en-US" dirty="0"/>
              <a:t>	1951, Released in 1954</a:t>
            </a:r>
          </a:p>
          <a:p>
            <a:pPr marL="0" indent="0">
              <a:buNone/>
            </a:pPr>
            <a:r>
              <a:rPr lang="en-US" dirty="0"/>
              <a:t>Khrushchev’s speech in February, 1956</a:t>
            </a:r>
          </a:p>
          <a:p>
            <a:pPr marL="0" indent="0">
              <a:buNone/>
            </a:pPr>
            <a:r>
              <a:rPr lang="en-US" dirty="0"/>
              <a:t>Polish communist leader, Boleslaw </a:t>
            </a:r>
            <a:r>
              <a:rPr lang="en-US" dirty="0" err="1"/>
              <a:t>Bierut</a:t>
            </a:r>
            <a:r>
              <a:rPr lang="en-US" dirty="0"/>
              <a:t>, dies in March</a:t>
            </a:r>
          </a:p>
          <a:p>
            <a:pPr marL="0" indent="0">
              <a:buNone/>
            </a:pPr>
            <a:r>
              <a:rPr lang="en-US" dirty="0"/>
              <a:t>Struggle within communist party</a:t>
            </a:r>
          </a:p>
          <a:p>
            <a:pPr marL="0" indent="0">
              <a:buNone/>
            </a:pPr>
            <a:r>
              <a:rPr lang="en-US" dirty="0"/>
              <a:t>Uprisings begin in Poznan in June, around 70 killed, but </a:t>
            </a:r>
          </a:p>
          <a:p>
            <a:pPr marL="0" indent="0">
              <a:buNone/>
            </a:pPr>
            <a:r>
              <a:rPr lang="en-US" dirty="0"/>
              <a:t>	unrest continues</a:t>
            </a:r>
          </a:p>
          <a:p>
            <a:pPr marL="0" indent="0">
              <a:buNone/>
            </a:pPr>
            <a:r>
              <a:rPr lang="en-US" dirty="0"/>
              <a:t>In October, Party appoints Gomulka as leader, who calls for reform</a:t>
            </a:r>
          </a:p>
          <a:p>
            <a:pPr marL="0" indent="0">
              <a:buNone/>
            </a:pPr>
            <a:r>
              <a:rPr lang="en-US" dirty="0"/>
              <a:t>Soviets concerned, but Khrushchev believes won’t go to far, allows it to 	happen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0CE28-1BCC-1748-874E-B703B474F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1331639"/>
            <a:ext cx="2438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23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DC3AF-1843-7A4C-B886-C8CC1AB3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Hungary, 1956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5343B-E81E-7547-8A67-2EE2A5DD9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in Poland, Struggles within Party</a:t>
            </a:r>
          </a:p>
          <a:p>
            <a:pPr marL="0" indent="0">
              <a:buNone/>
            </a:pPr>
            <a:r>
              <a:rPr lang="en-US" dirty="0"/>
              <a:t>	Stalinist </a:t>
            </a:r>
            <a:r>
              <a:rPr lang="en-US" dirty="0" err="1"/>
              <a:t>Rákosi</a:t>
            </a:r>
            <a:r>
              <a:rPr lang="en-US" dirty="0"/>
              <a:t> and Reformist Nagy</a:t>
            </a:r>
          </a:p>
          <a:p>
            <a:pPr marL="0" indent="0">
              <a:buNone/>
            </a:pPr>
            <a:r>
              <a:rPr lang="en-US" dirty="0"/>
              <a:t>	1953:  Nagy made Prime Minister to oversee New Course</a:t>
            </a:r>
          </a:p>
          <a:p>
            <a:pPr marL="0" indent="0">
              <a:buNone/>
            </a:pPr>
            <a:r>
              <a:rPr lang="en-US" dirty="0"/>
              <a:t>	1955:  Nagy deposed as Prime Minister, </a:t>
            </a:r>
            <a:r>
              <a:rPr lang="en-US" dirty="0" err="1"/>
              <a:t>Rákosi</a:t>
            </a:r>
            <a:r>
              <a:rPr lang="en-US" dirty="0"/>
              <a:t> returns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Rákosi</a:t>
            </a:r>
            <a:r>
              <a:rPr lang="en-US" dirty="0"/>
              <a:t> deeply unpopular, Economy doing badly</a:t>
            </a:r>
          </a:p>
          <a:p>
            <a:pPr marL="0" indent="0">
              <a:buNone/>
            </a:pPr>
            <a:r>
              <a:rPr lang="en-US" dirty="0"/>
              <a:t>	Secret Speech undermines </a:t>
            </a:r>
            <a:r>
              <a:rPr lang="en-US" dirty="0" err="1"/>
              <a:t>Rákosi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Students, intellectuals encouraged by events in Poland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3AC38-4800-7F4A-8955-52121ADC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196" y="809625"/>
            <a:ext cx="838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74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E4E4-64CF-304D-A0D2-5263790D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Soviet Decision on Hungary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772C-5E20-CE44-94B6-446656B9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875"/>
            <a:ext cx="10515600" cy="5094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CASE FOR WITHDRAWAL (Mikoyan, </a:t>
            </a:r>
            <a:r>
              <a:rPr lang="en-US" dirty="0" err="1"/>
              <a:t>Shepilov</a:t>
            </a:r>
            <a:r>
              <a:rPr lang="en-US" dirty="0"/>
              <a:t>, Zhukov)</a:t>
            </a:r>
          </a:p>
          <a:p>
            <a:pPr marL="457200" lvl="1" indent="0">
              <a:buNone/>
            </a:pPr>
            <a:r>
              <a:rPr lang="en-US" sz="2800" dirty="0"/>
              <a:t>	It will make matters worse in Soviet-dominated countries in Central Europe</a:t>
            </a:r>
          </a:p>
          <a:p>
            <a:pPr marL="457200" lvl="1" indent="0">
              <a:buNone/>
            </a:pPr>
            <a:r>
              <a:rPr lang="en-US" sz="2800" dirty="0"/>
              <a:t>	It will strengthen NATO</a:t>
            </a:r>
          </a:p>
          <a:p>
            <a:pPr marL="457200" lvl="1" indent="0">
              <a:buNone/>
            </a:pPr>
            <a:r>
              <a:rPr lang="en-US" sz="2800" dirty="0"/>
              <a:t>	It will damage peace offensive in nationalist newly independent countries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CASE FOR INTERVENTION (Molotov, </a:t>
            </a:r>
            <a:r>
              <a:rPr lang="en-US" dirty="0" err="1"/>
              <a:t>Kaganovich</a:t>
            </a:r>
            <a:r>
              <a:rPr lang="en-US" dirty="0"/>
              <a:t>, Voroshilov)</a:t>
            </a:r>
          </a:p>
          <a:p>
            <a:pPr marL="0" indent="0">
              <a:buNone/>
            </a:pPr>
            <a:r>
              <a:rPr lang="en-US" dirty="0"/>
              <a:t>	It will make USSR look weak and encourage imperialists</a:t>
            </a:r>
          </a:p>
          <a:p>
            <a:pPr marL="0" indent="0">
              <a:buNone/>
            </a:pPr>
            <a:r>
              <a:rPr lang="en-US" dirty="0"/>
              <a:t>	It will encourage other Eastern European countries to revolt</a:t>
            </a:r>
          </a:p>
          <a:p>
            <a:pPr marL="0" indent="0">
              <a:buNone/>
            </a:pPr>
            <a:r>
              <a:rPr lang="en-US" dirty="0"/>
              <a:t>	It will encourage nationalist dissent in USSR (esp. Ukraine, Moldova, Baltics)</a:t>
            </a:r>
          </a:p>
          <a:p>
            <a:pPr marL="0" indent="0">
              <a:buNone/>
            </a:pPr>
            <a:r>
              <a:rPr lang="en-US" dirty="0"/>
              <a:t>	It will hurt standing with other Communist Parties (China, Tito)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KHRUSHCHEV WAVERS, THEN SUPPORTS</a:t>
            </a:r>
          </a:p>
          <a:p>
            <a:pPr marL="0" indent="0">
              <a:buNone/>
            </a:pPr>
            <a:r>
              <a:rPr lang="en-US" dirty="0"/>
              <a:t>	Key Issue:  Nagy says he wants out of Warsaw Pact</a:t>
            </a:r>
          </a:p>
          <a:p>
            <a:pPr marL="0" indent="0">
              <a:buNone/>
            </a:pPr>
            <a:r>
              <a:rPr lang="en-US" dirty="0"/>
              <a:t>	Khrushchev needs to keep his own authority, can’t look weak</a:t>
            </a:r>
          </a:p>
        </p:txBody>
      </p:sp>
    </p:spTree>
    <p:extLst>
      <p:ext uri="{BB962C8B-B14F-4D97-AF65-F5344CB8AC3E}">
        <p14:creationId xmlns:p14="http://schemas.microsoft.com/office/powerpoint/2010/main" val="832937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752C-ECD2-404B-B8A3-960B9A54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Crisis in Suez: 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C949B-5FBE-C84E-AA8E-819C61CDB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3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Suez Canal:  Finished in 1869 by British</a:t>
            </a:r>
          </a:p>
          <a:p>
            <a:pPr marL="0" indent="0">
              <a:buNone/>
            </a:pPr>
            <a:r>
              <a:rPr lang="en-US" dirty="0"/>
              <a:t>	Key waterway connecting Indian Ocean and Mediterranean Sea</a:t>
            </a:r>
          </a:p>
          <a:p>
            <a:pPr marL="0" indent="0">
              <a:buNone/>
            </a:pPr>
            <a:r>
              <a:rPr lang="en-US" dirty="0" err="1"/>
              <a:t>Gamel</a:t>
            </a:r>
            <a:r>
              <a:rPr lang="en-US" dirty="0"/>
              <a:t> Abdel Nasser heads Egypt as Arab Nationalist</a:t>
            </a:r>
          </a:p>
          <a:p>
            <a:pPr marL="0" indent="0">
              <a:buNone/>
            </a:pPr>
            <a:r>
              <a:rPr lang="en-US" dirty="0"/>
              <a:t>	Looks to Soviet model for industrial development</a:t>
            </a:r>
          </a:p>
          <a:p>
            <a:pPr marL="0" indent="0">
              <a:buNone/>
            </a:pPr>
            <a:r>
              <a:rPr lang="en-US" dirty="0"/>
              <a:t>	Confrontation towards former imperialist countries</a:t>
            </a:r>
          </a:p>
          <a:p>
            <a:pPr marL="0" indent="0">
              <a:buNone/>
            </a:pPr>
            <a:r>
              <a:rPr lang="en-US" dirty="0"/>
              <a:t>	Stalin/Molotov ignores him</a:t>
            </a:r>
          </a:p>
          <a:p>
            <a:pPr marL="0" indent="0">
              <a:buNone/>
            </a:pPr>
            <a:r>
              <a:rPr lang="en-US" dirty="0"/>
              <a:t>	Khrushchev begins to court him in 1955 with arms sales, help 			with Aswan Dam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17621-765E-9742-A2B1-C50DD1318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371" y="224550"/>
            <a:ext cx="3042745" cy="266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89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2C3A-C10C-A54E-B799-7AE99F198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Crisis Unfolds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56145-38F0-004D-B4FC-776FA2AEB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July, 1956:  Nasser nationalizes Suez Canal</a:t>
            </a:r>
          </a:p>
          <a:p>
            <a:pPr marL="0" indent="0">
              <a:buNone/>
            </a:pPr>
            <a:r>
              <a:rPr lang="en-US" dirty="0"/>
              <a:t>October 26-28:  Israel, Britain and France attack Egypt</a:t>
            </a:r>
          </a:p>
          <a:p>
            <a:pPr marL="0" indent="0">
              <a:buNone/>
            </a:pPr>
            <a:r>
              <a:rPr lang="en-US" dirty="0"/>
              <a:t>October 30:  US and USSR join in criticizing attack at UN</a:t>
            </a:r>
          </a:p>
          <a:p>
            <a:pPr marL="0" indent="0">
              <a:buNone/>
            </a:pPr>
            <a:r>
              <a:rPr lang="en-US" dirty="0"/>
              <a:t>Eisenhower threatens economic sanctions, in particular selling British		 pounds, resulting in devaluation</a:t>
            </a:r>
          </a:p>
          <a:p>
            <a:pPr marL="0" indent="0">
              <a:buNone/>
            </a:pPr>
            <a:r>
              <a:rPr lang="en-US" dirty="0"/>
              <a:t>Soviets threaten military action:  Soviet volunteers, nuclear retaliation</a:t>
            </a:r>
          </a:p>
          <a:p>
            <a:pPr marL="0" indent="0">
              <a:buNone/>
            </a:pPr>
            <a:r>
              <a:rPr lang="en-US" dirty="0"/>
              <a:t>Israel, Britain and France stop the attack</a:t>
            </a:r>
          </a:p>
          <a:p>
            <a:pPr marL="0" indent="0">
              <a:buNone/>
            </a:pPr>
            <a:r>
              <a:rPr lang="en-US" dirty="0"/>
              <a:t>Khrushchev’s lesson:  Nuclear threats work</a:t>
            </a:r>
          </a:p>
        </p:txBody>
      </p:sp>
    </p:spTree>
    <p:extLst>
      <p:ext uri="{BB962C8B-B14F-4D97-AF65-F5344CB8AC3E}">
        <p14:creationId xmlns:p14="http://schemas.microsoft.com/office/powerpoint/2010/main" val="247093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F538-9410-5442-88C6-B7680E25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510F-2108-C041-83E7-BD897D483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quiz</a:t>
            </a:r>
          </a:p>
          <a:p>
            <a:r>
              <a:rPr lang="en-US" dirty="0"/>
              <a:t>New Quiz</a:t>
            </a:r>
          </a:p>
          <a:p>
            <a:r>
              <a:rPr lang="en-US" dirty="0"/>
              <a:t>Paper at the end:  Topic by October 31</a:t>
            </a:r>
          </a:p>
          <a:p>
            <a:pPr lvl="1"/>
            <a:r>
              <a:rPr lang="en-US" dirty="0"/>
              <a:t>Review some of the existing scholarship</a:t>
            </a:r>
          </a:p>
          <a:p>
            <a:pPr lvl="1"/>
            <a:r>
              <a:rPr lang="en-US" dirty="0"/>
              <a:t>Use 4-5 original documents</a:t>
            </a:r>
          </a:p>
        </p:txBody>
      </p:sp>
    </p:spTree>
    <p:extLst>
      <p:ext uri="{BB962C8B-B14F-4D97-AF65-F5344CB8AC3E}">
        <p14:creationId xmlns:p14="http://schemas.microsoft.com/office/powerpoint/2010/main" val="533868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117A-0DB1-F34B-8D12-1F9F661B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Memory: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AD83-9866-5743-B7A3-C4CEAB5EB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Lessons We (Mis)Learn</a:t>
            </a:r>
          </a:p>
          <a:p>
            <a:pPr marL="0" indent="0">
              <a:buNone/>
            </a:pPr>
            <a:r>
              <a:rPr lang="en-US" dirty="0"/>
              <a:t>	Two misinterpretations of brinksmanship:  Korea, Suez</a:t>
            </a:r>
          </a:p>
          <a:p>
            <a:pPr marL="0" indent="0">
              <a:buNone/>
            </a:pPr>
            <a:r>
              <a:rPr lang="en-US" dirty="0"/>
              <a:t>Creates a narrative by which we understand ourselves</a:t>
            </a:r>
          </a:p>
          <a:p>
            <a:pPr marL="0" indent="0">
              <a:buNone/>
            </a:pPr>
            <a:r>
              <a:rPr lang="en-US" dirty="0"/>
              <a:t>	But different people have different narratives</a:t>
            </a:r>
          </a:p>
          <a:p>
            <a:pPr marL="0" indent="0">
              <a:buNone/>
            </a:pPr>
            <a:r>
              <a:rPr lang="en-US" dirty="0"/>
              <a:t>	Want to persuade others</a:t>
            </a:r>
          </a:p>
          <a:p>
            <a:pPr marL="0" indent="0">
              <a:buNone/>
            </a:pPr>
            <a:r>
              <a:rPr lang="en-US" dirty="0"/>
              <a:t>	History becomes political </a:t>
            </a:r>
          </a:p>
        </p:txBody>
      </p:sp>
    </p:spTree>
    <p:extLst>
      <p:ext uri="{BB962C8B-B14F-4D97-AF65-F5344CB8AC3E}">
        <p14:creationId xmlns:p14="http://schemas.microsoft.com/office/powerpoint/2010/main" val="381497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622A8-7FBC-9641-9302-61EEECBD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of 1956 in Hungary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4E18B-C0E8-0945-A5C2-B9334F77C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Write three things </a:t>
            </a:r>
          </a:p>
          <a:p>
            <a:pPr marL="0" indent="0">
              <a:buNone/>
            </a:pPr>
            <a:r>
              <a:rPr lang="en-US" dirty="0"/>
              <a:t>	Big in 1989:  Reburial of Nagy a key event</a:t>
            </a:r>
          </a:p>
          <a:p>
            <a:pPr marL="0" indent="0">
              <a:buNone/>
            </a:pPr>
            <a:r>
              <a:rPr lang="en-US" dirty="0"/>
              <a:t>	By 1990s, less important</a:t>
            </a:r>
          </a:p>
          <a:p>
            <a:pPr marL="0" indent="0">
              <a:buNone/>
            </a:pPr>
            <a:r>
              <a:rPr lang="en-US" dirty="0"/>
              <a:t>	Seems to be more important now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82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30C1-F886-1947-B5DC-17AAEAAF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ABE4D-99B9-E54C-BAEB-4BB3266A3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40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3EBB2-C21F-5C4D-98AD-456978D7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D6A4C-DECF-0B46-A9AC-B9321395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5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363F-A178-F742-A51E-9E0269377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3CB5-39EE-8843-B803-534E6E364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Stalin’s Death and the Impulse for Change</a:t>
            </a:r>
          </a:p>
          <a:p>
            <a:pPr marL="0" indent="0">
              <a:buNone/>
            </a:pPr>
            <a:r>
              <a:rPr lang="en-US" dirty="0"/>
              <a:t>	The new leadership is fearful of foreign threats and internal</a:t>
            </a:r>
          </a:p>
          <a:p>
            <a:pPr marL="0" indent="0">
              <a:buNone/>
            </a:pPr>
            <a:r>
              <a:rPr lang="en-US" dirty="0"/>
              <a:t>		stability</a:t>
            </a:r>
          </a:p>
          <a:p>
            <a:pPr marL="0" indent="0">
              <a:buNone/>
            </a:pPr>
            <a:r>
              <a:rPr lang="en-US" dirty="0"/>
              <a:t>	Agree for the need to change</a:t>
            </a:r>
          </a:p>
          <a:p>
            <a:pPr marL="0" indent="0">
              <a:buNone/>
            </a:pPr>
            <a:r>
              <a:rPr lang="en-US" dirty="0"/>
              <a:t>		Stalin had become inflexible, and the policies he used to 				industrialize Soviet Union were no longer working  </a:t>
            </a:r>
          </a:p>
          <a:p>
            <a:pPr marL="0" indent="0">
              <a:buNone/>
            </a:pPr>
            <a:r>
              <a:rPr lang="en-US" dirty="0"/>
              <a:t>		People expected better life</a:t>
            </a:r>
          </a:p>
          <a:p>
            <a:pPr marL="0" indent="0">
              <a:buNone/>
            </a:pPr>
            <a:r>
              <a:rPr lang="en-US" dirty="0"/>
              <a:t>	Domestic political change</a:t>
            </a:r>
          </a:p>
          <a:p>
            <a:pPr marL="0" indent="0">
              <a:buNone/>
            </a:pPr>
            <a:r>
              <a:rPr lang="en-US" dirty="0"/>
              <a:t>		No more terror:  amnesty</a:t>
            </a:r>
          </a:p>
          <a:p>
            <a:pPr marL="0" indent="0">
              <a:buNone/>
            </a:pPr>
            <a:r>
              <a:rPr lang="en-US" dirty="0"/>
              <a:t>		More money for food, consumer goods, housing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5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F3919-D928-8447-860F-2F29016A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1953:  Enter the Eisenhower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EE6A3-7F91-8B42-B00B-1C3D4DF7F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Review of US foreign policy:</a:t>
            </a:r>
          </a:p>
          <a:p>
            <a:pPr marL="0" indent="0">
              <a:buNone/>
            </a:pPr>
            <a:r>
              <a:rPr lang="en-US" sz="2400" dirty="0"/>
              <a:t>      The balance of power:  US strategic advantage</a:t>
            </a:r>
          </a:p>
          <a:p>
            <a:pPr marL="0" indent="0">
              <a:buNone/>
            </a:pPr>
            <a:r>
              <a:rPr lang="en-US" sz="2400" dirty="0"/>
              <a:t>	Capacity to deliver nuclear weapons to USSR</a:t>
            </a:r>
          </a:p>
          <a:p>
            <a:pPr marL="0" indent="0">
              <a:buNone/>
            </a:pPr>
            <a:r>
              <a:rPr lang="en-US" sz="2400" dirty="0"/>
              <a:t>	USSR does not have that capacity</a:t>
            </a:r>
          </a:p>
          <a:p>
            <a:pPr marL="457200" lvl="1" indent="0">
              <a:buNone/>
            </a:pPr>
            <a:r>
              <a:rPr lang="en-US" dirty="0"/>
              <a:t>NSC-68:  Global ideological conflict</a:t>
            </a:r>
          </a:p>
          <a:p>
            <a:pPr marL="457200" lvl="1" indent="0">
              <a:buNone/>
            </a:pPr>
            <a:r>
              <a:rPr lang="en-US" dirty="0"/>
              <a:t>	Security and defense top budgetary priority</a:t>
            </a:r>
          </a:p>
          <a:p>
            <a:pPr marL="457200" lvl="1" indent="0">
              <a:buNone/>
            </a:pPr>
            <a:r>
              <a:rPr lang="en-US" dirty="0"/>
              <a:t>	Massive increase in spending</a:t>
            </a:r>
          </a:p>
          <a:p>
            <a:pPr marL="457200" lvl="1" indent="0">
              <a:buNone/>
            </a:pPr>
            <a:r>
              <a:rPr lang="en-US" dirty="0"/>
              <a:t>The Korean War:  US bogged down in a stalemate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C14E6-4979-EC4F-A936-4352E4C2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042" y="1690688"/>
            <a:ext cx="3437758" cy="435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6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5B52-017F-C349-8AC6-2CC90D25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Eisenhower’s Foreign Policy Rhetoric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585AD-7F81-5B41-96A4-E374BABDE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Eisenhower and Republicans Run Against Containment Policy</a:t>
            </a:r>
          </a:p>
          <a:p>
            <a:pPr marL="0" indent="0">
              <a:buNone/>
            </a:pPr>
            <a:r>
              <a:rPr lang="en-US" dirty="0"/>
              <a:t>	Appropriate vision of global ideological struggle</a:t>
            </a:r>
          </a:p>
          <a:p>
            <a:pPr marL="0" indent="0">
              <a:buNone/>
            </a:pPr>
            <a:r>
              <a:rPr lang="en-US" dirty="0"/>
              <a:t>		John Foster Dulles (and Allen Dulles)</a:t>
            </a:r>
          </a:p>
          <a:p>
            <a:pPr marL="0" indent="0">
              <a:buNone/>
            </a:pPr>
            <a:r>
              <a:rPr lang="en-US" dirty="0"/>
              <a:t>	Containment is a policy of reaction, not action</a:t>
            </a:r>
          </a:p>
          <a:p>
            <a:pPr marL="0" indent="0">
              <a:buNone/>
            </a:pPr>
            <a:r>
              <a:rPr lang="en-US" dirty="0"/>
              <a:t>		US must take offensive:  “Roll Back”</a:t>
            </a:r>
          </a:p>
          <a:p>
            <a:pPr marL="0" indent="0">
              <a:buNone/>
            </a:pPr>
            <a:r>
              <a:rPr lang="en-US" dirty="0"/>
              <a:t>Eisenhower very cautious on military spending</a:t>
            </a:r>
          </a:p>
          <a:p>
            <a:pPr marL="0" indent="0">
              <a:buNone/>
            </a:pPr>
            <a:r>
              <a:rPr lang="en-US" dirty="0"/>
              <a:t>	High budget deficits endanger stability</a:t>
            </a:r>
          </a:p>
          <a:p>
            <a:pPr marL="0" indent="0">
              <a:buNone/>
            </a:pPr>
            <a:r>
              <a:rPr lang="en-US" dirty="0"/>
              <a:t>	“Military-Industrial Complex”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661C5-5844-8F4F-B544-D4FF52A6B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543" y="3823246"/>
            <a:ext cx="3426836" cy="28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0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9230-EF83-1149-85C0-728F8454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Eisenhower’s Strategic Policy:  The New 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8C0F0-E08B-BC42-B39E-3F9C9E0A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Not Containment, which is reactive</a:t>
            </a:r>
          </a:p>
          <a:p>
            <a:pPr marL="0" indent="0">
              <a:buNone/>
            </a:pPr>
            <a:r>
              <a:rPr lang="en-US" dirty="0"/>
              <a:t>Wants to save money</a:t>
            </a:r>
          </a:p>
          <a:p>
            <a:pPr marL="0" indent="0">
              <a:buNone/>
            </a:pPr>
            <a:r>
              <a:rPr lang="en-US" dirty="0"/>
              <a:t>Massive Retaliation</a:t>
            </a:r>
          </a:p>
          <a:p>
            <a:pPr marL="0" indent="0">
              <a:buNone/>
            </a:pPr>
            <a:r>
              <a:rPr lang="en-US" dirty="0"/>
              <a:t>Willingness to strike where most strategic</a:t>
            </a:r>
          </a:p>
          <a:p>
            <a:pPr marL="0" indent="0">
              <a:buNone/>
            </a:pPr>
            <a:r>
              <a:rPr lang="en-US" dirty="0"/>
              <a:t>Willingness to use whatever weapons make sense</a:t>
            </a:r>
          </a:p>
          <a:p>
            <a:pPr marL="0" indent="0">
              <a:buNone/>
            </a:pPr>
            <a:r>
              <a:rPr lang="en-US" dirty="0"/>
              <a:t>	Korea?  An Unfortunate Miscommunication</a:t>
            </a:r>
          </a:p>
          <a:p>
            <a:pPr marL="0" indent="0">
              <a:buNone/>
            </a:pPr>
            <a:r>
              <a:rPr lang="en-US" dirty="0"/>
              <a:t>Germany and NATO</a:t>
            </a:r>
          </a:p>
        </p:txBody>
      </p:sp>
    </p:spTree>
    <p:extLst>
      <p:ext uri="{BB962C8B-B14F-4D97-AF65-F5344CB8AC3E}">
        <p14:creationId xmlns:p14="http://schemas.microsoft.com/office/powerpoint/2010/main" val="379100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214B-77FF-3E41-BCE3-CAEC4E2A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Use of Undercover Operations:</a:t>
            </a:r>
            <a:br>
              <a:rPr lang="en-US" dirty="0"/>
            </a:br>
            <a:r>
              <a:rPr lang="en-US" dirty="0"/>
              <a:t>An Aside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789DE-B458-704B-B4A5-B158FA0E9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Iran, 1953:   Mohammad Mossadegh:  Wants to gain control over Iran’s 			oil, which earlier had been owned by British</a:t>
            </a:r>
          </a:p>
          <a:p>
            <a:pPr marL="0" indent="0">
              <a:buNone/>
            </a:pPr>
            <a:r>
              <a:rPr lang="en-US" dirty="0"/>
              <a:t>	Sanctions against Iran, but Truman did not approve of coup</a:t>
            </a:r>
          </a:p>
          <a:p>
            <a:pPr marL="0" indent="0">
              <a:buNone/>
            </a:pPr>
            <a:r>
              <a:rPr lang="en-US" dirty="0"/>
              <a:t>	Eisenhower Administration approves, Mossadegh replaced by</a:t>
            </a:r>
          </a:p>
          <a:p>
            <a:pPr marL="0" indent="0">
              <a:buNone/>
            </a:pPr>
            <a:r>
              <a:rPr lang="en-US" dirty="0"/>
              <a:t>		Shah Reza Pahlavi</a:t>
            </a:r>
          </a:p>
          <a:p>
            <a:pPr marL="0" indent="0">
              <a:buNone/>
            </a:pPr>
            <a:r>
              <a:rPr lang="en-US" dirty="0"/>
              <a:t>	Eisenhower administration maintains Mossadegh at risk of			 communist takeover</a:t>
            </a:r>
          </a:p>
          <a:p>
            <a:pPr marL="0" indent="0">
              <a:buNone/>
            </a:pPr>
            <a:r>
              <a:rPr lang="en-US" dirty="0"/>
              <a:t>	US companies now gain access to Iranian Oil</a:t>
            </a:r>
          </a:p>
          <a:p>
            <a:pPr marL="0" indent="0">
              <a:buNone/>
            </a:pPr>
            <a:r>
              <a:rPr lang="en-US" dirty="0"/>
              <a:t>	Shah Reza Pahlavi installs harsh dictatorship</a:t>
            </a:r>
          </a:p>
        </p:txBody>
      </p:sp>
    </p:spTree>
    <p:extLst>
      <p:ext uri="{BB962C8B-B14F-4D97-AF65-F5344CB8AC3E}">
        <p14:creationId xmlns:p14="http://schemas.microsoft.com/office/powerpoint/2010/main" val="393348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EFA6-7CEB-5948-B197-14CCA911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Guatemala, 1954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CF941-0B74-244F-8C91-3B3A50DF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Jacobo</a:t>
            </a:r>
            <a:r>
              <a:rPr lang="en-US" dirty="0"/>
              <a:t> Arbenz elected to presidency in 1951</a:t>
            </a:r>
          </a:p>
          <a:p>
            <a:pPr marL="0" indent="0">
              <a:buNone/>
            </a:pPr>
            <a:r>
              <a:rPr lang="en-US" dirty="0"/>
              <a:t>Arbenz institutes fairly radical reforms </a:t>
            </a:r>
          </a:p>
          <a:p>
            <a:pPr marL="0" indent="0">
              <a:buNone/>
            </a:pPr>
            <a:r>
              <a:rPr lang="en-US" dirty="0"/>
              <a:t>	Appropriates land from United Fruit Company for landless</a:t>
            </a:r>
          </a:p>
          <a:p>
            <a:pPr marL="0" indent="0">
              <a:buNone/>
            </a:pPr>
            <a:r>
              <a:rPr lang="en-US" dirty="0"/>
              <a:t>		 peasants (John Foster Dulles is on the board of UFC)</a:t>
            </a:r>
          </a:p>
          <a:p>
            <a:pPr marL="0" indent="0">
              <a:buNone/>
            </a:pPr>
            <a:r>
              <a:rPr lang="en-US" dirty="0"/>
              <a:t>	Legalizes communist party in Guatemala</a:t>
            </a:r>
          </a:p>
          <a:p>
            <a:pPr marL="0" indent="0">
              <a:buNone/>
            </a:pPr>
            <a:r>
              <a:rPr lang="en-US" dirty="0"/>
              <a:t>Dulles portrays Arbenz as Communist</a:t>
            </a:r>
          </a:p>
          <a:p>
            <a:pPr marL="0" indent="0">
              <a:buNone/>
            </a:pPr>
            <a:r>
              <a:rPr lang="en-US" dirty="0"/>
              <a:t>Organizes CIA operation and overthrows Arbenz, installs dictator</a:t>
            </a:r>
          </a:p>
          <a:p>
            <a:pPr marL="0" indent="0">
              <a:buNone/>
            </a:pPr>
            <a:r>
              <a:rPr lang="en-US" dirty="0"/>
              <a:t>Guatemala has been unstable repressive regime ever since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83499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25DB7-6006-8441-9CFD-23CB9E04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Soviet  New Leadership and Foreign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ACE32-027F-5B49-97DB-356E63DDD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Domestic pressures to improve people’s lives</a:t>
            </a:r>
          </a:p>
          <a:p>
            <a:pPr marL="0" indent="0">
              <a:buNone/>
            </a:pPr>
            <a:r>
              <a:rPr lang="en-US" dirty="0"/>
              <a:t>Poor economic performance in countries of Eastern Europe</a:t>
            </a:r>
          </a:p>
          <a:p>
            <a:pPr marL="0" indent="0">
              <a:buNone/>
            </a:pPr>
            <a:r>
              <a:rPr lang="en-US" dirty="0"/>
              <a:t>	The New Course</a:t>
            </a:r>
          </a:p>
          <a:p>
            <a:pPr marL="0" indent="0">
              <a:buNone/>
            </a:pPr>
            <a:r>
              <a:rPr lang="en-US" dirty="0"/>
              <a:t>The threat of nuclear annihilation</a:t>
            </a:r>
          </a:p>
          <a:p>
            <a:pPr marL="0" indent="0">
              <a:buNone/>
            </a:pPr>
            <a:r>
              <a:rPr lang="en-US" dirty="0"/>
              <a:t>Belligerent US rhetoric that seems to approve nuclear war</a:t>
            </a:r>
          </a:p>
          <a:p>
            <a:pPr marL="0" indent="0">
              <a:buNone/>
            </a:pPr>
            <a:r>
              <a:rPr lang="en-US" dirty="0"/>
              <a:t>Considerable concerns about German rearmament in NATO</a:t>
            </a:r>
          </a:p>
          <a:p>
            <a:pPr marL="0" indent="0">
              <a:buNone/>
            </a:pPr>
            <a:r>
              <a:rPr lang="en-US" dirty="0"/>
              <a:t>Little influence beyond communist world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MALENKOV:  For greater reform, war will end civilization:   Weak</a:t>
            </a:r>
          </a:p>
          <a:p>
            <a:pPr marL="0" indent="0">
              <a:buNone/>
            </a:pPr>
            <a:r>
              <a:rPr lang="en-US" dirty="0"/>
              <a:t>MOLOTOV:     Little reform; war is inevitable, sharp divide between socialist and 			capitalist camps:  Inflexible Germany rearms in 1954</a:t>
            </a:r>
          </a:p>
        </p:txBody>
      </p:sp>
    </p:spTree>
    <p:extLst>
      <p:ext uri="{BB962C8B-B14F-4D97-AF65-F5344CB8AC3E}">
        <p14:creationId xmlns:p14="http://schemas.microsoft.com/office/powerpoint/2010/main" val="1505221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1383</Words>
  <Application>Microsoft Macintosh PowerPoint</Application>
  <PresentationFormat>Widescreen</PresentationFormat>
  <Paragraphs>179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Khrushchev’s Secret Speech</vt:lpstr>
      <vt:lpstr>Housekeeping</vt:lpstr>
      <vt:lpstr>REVIEW:</vt:lpstr>
      <vt:lpstr>1953:  Enter the Eisenhower Administration</vt:lpstr>
      <vt:lpstr>Eisenhower’s Foreign Policy Rhetoric</vt:lpstr>
      <vt:lpstr>Eisenhower’s Strategic Policy:  The New Look</vt:lpstr>
      <vt:lpstr>The Use of Undercover Operations: An Aside</vt:lpstr>
      <vt:lpstr>Guatemala, 1954</vt:lpstr>
      <vt:lpstr>Soviet  New Leadership and Foreign Policy</vt:lpstr>
      <vt:lpstr>Khrushchev’s Strategy</vt:lpstr>
      <vt:lpstr>Khrushchev’s Foreign Policy: 1955</vt:lpstr>
      <vt:lpstr>The 20th Congress of the CPSU:   1956</vt:lpstr>
      <vt:lpstr>The 20th Congress:  The Private Section</vt:lpstr>
      <vt:lpstr>Impact in Soviet Union</vt:lpstr>
      <vt:lpstr>Impact in Eastern Europe: Poland. 1956</vt:lpstr>
      <vt:lpstr>Hungary, 1956</vt:lpstr>
      <vt:lpstr>The Soviet Decision on Hungary</vt:lpstr>
      <vt:lpstr>The Crisis in Suez:  Background</vt:lpstr>
      <vt:lpstr>The Crisis Unfolds</vt:lpstr>
      <vt:lpstr>The Role of Memory:</vt:lpstr>
      <vt:lpstr>Memory of 1956 in Hungary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Khrushchev’s Secret Speech</dc:title>
  <dc:creator>Microsoft Office User</dc:creator>
  <cp:lastModifiedBy>Microsoft Office User</cp:lastModifiedBy>
  <cp:revision>31</cp:revision>
  <dcterms:created xsi:type="dcterms:W3CDTF">2019-10-15T08:45:24Z</dcterms:created>
  <dcterms:modified xsi:type="dcterms:W3CDTF">2019-10-17T07:47:29Z</dcterms:modified>
</cp:coreProperties>
</file>