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6" r:id="rId2"/>
    <p:sldId id="257" r:id="rId3"/>
    <p:sldId id="258" r:id="rId4"/>
    <p:sldId id="274" r:id="rId5"/>
    <p:sldId id="276" r:id="rId6"/>
    <p:sldId id="259" r:id="rId7"/>
    <p:sldId id="278" r:id="rId8"/>
    <p:sldId id="280" r:id="rId9"/>
    <p:sldId id="279" r:id="rId10"/>
    <p:sldId id="277" r:id="rId11"/>
    <p:sldId id="281" r:id="rId12"/>
    <p:sldId id="282" r:id="rId13"/>
    <p:sldId id="284" r:id="rId14"/>
    <p:sldId id="285" r:id="rId15"/>
    <p:sldId id="283" r:id="rId16"/>
    <p:sldId id="286" r:id="rId17"/>
    <p:sldId id="28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23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6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20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8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6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0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9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5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5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0059F9-827D-8F4C-950F-72D41CC0CC5B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AB879-315E-D746-9FE2-2032A22E9FFE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72267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C0CAC-FAF3-F949-B9CF-D00D3666AB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Cold War in Asia</a:t>
            </a:r>
          </a:p>
        </p:txBody>
      </p:sp>
    </p:spTree>
    <p:extLst>
      <p:ext uri="{BB962C8B-B14F-4D97-AF65-F5344CB8AC3E}">
        <p14:creationId xmlns:p14="http://schemas.microsoft.com/office/powerpoint/2010/main" val="1387107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53AFE-C7AD-EF4D-BFBC-3EC9A0AF8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Stalin and Mao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FE672-CCA7-FA49-B40F-40FC6CD84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9834" y="1546367"/>
            <a:ext cx="7796540" cy="49898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Stalin skeptical of Mao and Chinese Communist Party</a:t>
            </a:r>
          </a:p>
          <a:p>
            <a:pPr marL="0" indent="0">
              <a:buNone/>
            </a:pPr>
            <a:r>
              <a:rPr lang="en-US" dirty="0"/>
              <a:t>	Early on, Moscow had opposed Mao’s guerrilla war in the 	countryside in favor of 			strategy focused on cities</a:t>
            </a:r>
          </a:p>
          <a:p>
            <a:pPr marL="0" indent="0">
              <a:buNone/>
            </a:pPr>
            <a:r>
              <a:rPr lang="en-US" dirty="0"/>
              <a:t>	in 1945, Stalin signed a Friendship Treaty with Nationalists</a:t>
            </a:r>
          </a:p>
          <a:p>
            <a:pPr marL="0" indent="0">
              <a:buNone/>
            </a:pPr>
            <a:r>
              <a:rPr lang="en-US" dirty="0"/>
              <a:t>	During civil war, Stalin suggested Mao remain cautious</a:t>
            </a:r>
          </a:p>
          <a:p>
            <a:pPr marL="0" indent="0">
              <a:buNone/>
            </a:pPr>
            <a:r>
              <a:rPr lang="en-US" dirty="0"/>
              <a:t>	After civil war, Mao looks to Soviet Union as ally</a:t>
            </a:r>
          </a:p>
          <a:p>
            <a:pPr marL="0" indent="0">
              <a:buNone/>
            </a:pPr>
            <a:r>
              <a:rPr lang="en-US" dirty="0"/>
              <a:t>		“Lean to One Side”</a:t>
            </a:r>
          </a:p>
          <a:p>
            <a:pPr marL="0" indent="0">
              <a:buNone/>
            </a:pPr>
            <a:r>
              <a:rPr lang="en-US" dirty="0"/>
              <a:t>	Stalin suspects Mao of being another Tito: Mao suspects Stalin of Great</a:t>
            </a:r>
          </a:p>
          <a:p>
            <a:pPr marL="0" indent="0">
              <a:buNone/>
            </a:pPr>
            <a:r>
              <a:rPr lang="en-US" dirty="0"/>
              <a:t>			 power chauvinism</a:t>
            </a:r>
          </a:p>
          <a:p>
            <a:pPr marL="0" indent="0">
              <a:buNone/>
            </a:pPr>
            <a:r>
              <a:rPr lang="en-US" dirty="0"/>
              <a:t>	1949:  Mao waits for a month before an audience</a:t>
            </a:r>
          </a:p>
          <a:p>
            <a:pPr marL="0" indent="0">
              <a:buNone/>
            </a:pPr>
            <a:r>
              <a:rPr lang="en-US" dirty="0"/>
              <a:t>			Stalin maintains advantages in Manchuria</a:t>
            </a:r>
          </a:p>
          <a:p>
            <a:pPr marL="0" indent="0">
              <a:buNone/>
            </a:pPr>
            <a:r>
              <a:rPr lang="en-US" dirty="0"/>
              <a:t>	1950:  Korean War (Which Mao embraces)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B70594-A18B-C14D-8609-CCD7AF97C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76" y="2183438"/>
            <a:ext cx="3918621" cy="249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38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E1BD-ED73-A742-B9B6-3D4616AAF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 Problem:</a:t>
            </a:r>
            <a:br>
              <a:rPr lang="en-US" dirty="0"/>
            </a:br>
            <a:r>
              <a:rPr lang="en-US" dirty="0"/>
              <a:t>Two Different Stages of Revolution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2FB14-60CA-2A4D-B50C-F7D2C9789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2052115"/>
            <a:ext cx="7796540" cy="46745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China:  The Revolutionary Stage:</a:t>
            </a:r>
          </a:p>
          <a:p>
            <a:pPr marL="0" indent="0">
              <a:buNone/>
            </a:pPr>
            <a:r>
              <a:rPr lang="en-US" dirty="0"/>
              <a:t>	Massive changes, must mobilize population, huge 				</a:t>
            </a:r>
            <a:r>
              <a:rPr lang="en-US" dirty="0" err="1"/>
              <a:t>campaigns,uses</a:t>
            </a:r>
            <a:r>
              <a:rPr lang="en-US" dirty="0"/>
              <a:t> external enemies, “imperialism”, 			as a means to mobilize</a:t>
            </a:r>
          </a:p>
          <a:p>
            <a:pPr marL="0" indent="0">
              <a:buNone/>
            </a:pPr>
            <a:r>
              <a:rPr lang="en-US" dirty="0"/>
              <a:t>	Uses foreign policy as a means to mobilize:  </a:t>
            </a:r>
            <a:r>
              <a:rPr lang="en-US" dirty="0" err="1"/>
              <a:t>agressive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Soviet Union:  “Mature” Post-Revolutionary Phase</a:t>
            </a:r>
          </a:p>
          <a:p>
            <a:pPr marL="0" indent="0">
              <a:buNone/>
            </a:pPr>
            <a:r>
              <a:rPr lang="en-US" dirty="0"/>
              <a:t>	Revolutionary changes already occurred</a:t>
            </a:r>
          </a:p>
          <a:p>
            <a:pPr marL="0" indent="0">
              <a:buNone/>
            </a:pPr>
            <a:r>
              <a:rPr lang="en-US" dirty="0"/>
              <a:t>	New Soviet elite interested in maintaining position</a:t>
            </a:r>
          </a:p>
          <a:p>
            <a:pPr marL="0" indent="0">
              <a:buNone/>
            </a:pPr>
            <a:r>
              <a:rPr lang="en-US" dirty="0"/>
              <a:t>	Gradual change rather than upheave</a:t>
            </a:r>
          </a:p>
          <a:p>
            <a:pPr marL="457200" lvl="1" indent="0">
              <a:buNone/>
            </a:pPr>
            <a:r>
              <a:rPr lang="en-US" dirty="0"/>
              <a:t>	More interested in Peaceful Coexistence rather than war</a:t>
            </a:r>
          </a:p>
        </p:txBody>
      </p:sp>
    </p:spTree>
    <p:extLst>
      <p:ext uri="{BB962C8B-B14F-4D97-AF65-F5344CB8AC3E}">
        <p14:creationId xmlns:p14="http://schemas.microsoft.com/office/powerpoint/2010/main" val="1744888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CED51-BC1C-CE47-94A8-1EA0A0D41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Golden Age, 1954-1957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51B40-A614-2347-BFF4-EE607276A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629103"/>
            <a:ext cx="7796540" cy="442084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After Stalin dies, Khrushchev in charge of USSR-China</a:t>
            </a:r>
          </a:p>
          <a:p>
            <a:pPr marL="0" indent="0">
              <a:buNone/>
            </a:pPr>
            <a:r>
              <a:rPr lang="en-US" dirty="0"/>
              <a:t>	Offers more equal relationship</a:t>
            </a:r>
          </a:p>
          <a:p>
            <a:pPr marL="0" indent="0">
              <a:buNone/>
            </a:pPr>
            <a:r>
              <a:rPr lang="en-US" dirty="0"/>
              <a:t>	Changes Friendship Treaty so USSR no longer gets	</a:t>
            </a:r>
          </a:p>
          <a:p>
            <a:pPr marL="0" indent="0">
              <a:buNone/>
            </a:pPr>
            <a:r>
              <a:rPr lang="en-US" dirty="0"/>
              <a:t>		 special privileges</a:t>
            </a:r>
          </a:p>
          <a:p>
            <a:pPr marL="0" indent="0">
              <a:buNone/>
            </a:pPr>
            <a:r>
              <a:rPr lang="en-US" dirty="0"/>
              <a:t>	Offers large amount of economic assistance (7% of USSR</a:t>
            </a:r>
          </a:p>
          <a:p>
            <a:pPr marL="0" indent="0">
              <a:buNone/>
            </a:pPr>
            <a:r>
              <a:rPr lang="en-US" dirty="0"/>
              <a:t>		 GDP)</a:t>
            </a:r>
          </a:p>
          <a:p>
            <a:pPr marL="0" indent="0">
              <a:buNone/>
            </a:pPr>
            <a:r>
              <a:rPr lang="en-US" dirty="0"/>
              <a:t>	Help with attaining atomic weapons</a:t>
            </a:r>
          </a:p>
          <a:p>
            <a:pPr marL="0" indent="0">
              <a:buNone/>
            </a:pPr>
            <a:r>
              <a:rPr lang="en-US" dirty="0"/>
              <a:t>	More status in consulting</a:t>
            </a:r>
          </a:p>
          <a:p>
            <a:pPr marL="0" indent="0">
              <a:buNone/>
            </a:pPr>
            <a:r>
              <a:rPr lang="en-US" dirty="0"/>
              <a:t>WHY IS KHRUSHCHEV SO GENEROUS?</a:t>
            </a:r>
          </a:p>
          <a:p>
            <a:pPr marL="0" indent="0">
              <a:buNone/>
            </a:pPr>
            <a:r>
              <a:rPr lang="en-US" dirty="0"/>
              <a:t>STILL, USSR still portrays itself as leader of communist movement</a:t>
            </a:r>
          </a:p>
          <a:p>
            <a:pPr marL="0" indent="0">
              <a:buNone/>
            </a:pPr>
            <a:r>
              <a:rPr lang="en-US" dirty="0"/>
              <a:t>	Mao is not impressed with Khrushchev’s theoretical vision</a:t>
            </a:r>
          </a:p>
        </p:txBody>
      </p:sp>
    </p:spTree>
    <p:extLst>
      <p:ext uri="{BB962C8B-B14F-4D97-AF65-F5344CB8AC3E}">
        <p14:creationId xmlns:p14="http://schemas.microsoft.com/office/powerpoint/2010/main" val="331891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423D5-7696-C944-9C59-EFE9808D6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Mao’s Response to Khrushchev’s Secret Speech</a:t>
            </a:r>
          </a:p>
          <a:p>
            <a:pPr marL="0" indent="0">
              <a:buNone/>
            </a:pPr>
            <a:r>
              <a:rPr lang="en-US" dirty="0"/>
              <a:t>	More negative than positive:  why?</a:t>
            </a:r>
          </a:p>
          <a:p>
            <a:pPr marL="0" indent="0">
              <a:buNone/>
            </a:pPr>
            <a:r>
              <a:rPr lang="en-US" dirty="0"/>
              <a:t>China gets involved in decisions about Eastern Europe</a:t>
            </a:r>
          </a:p>
          <a:p>
            <a:pPr marL="0" indent="0">
              <a:buNone/>
            </a:pPr>
            <a:r>
              <a:rPr lang="en-US" dirty="0"/>
              <a:t>	Defends Gomulka as national avenue to socialism</a:t>
            </a:r>
          </a:p>
          <a:p>
            <a:pPr marL="0" indent="0">
              <a:buNone/>
            </a:pPr>
            <a:r>
              <a:rPr lang="en-US" dirty="0"/>
              <a:t>	Argues for intervention in Hungary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FD07C79-BC05-B34F-BE63-D7C55188E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Destalinization and the </a:t>
            </a:r>
            <a:br>
              <a:rPr lang="en-US" dirty="0"/>
            </a:br>
            <a:r>
              <a:rPr lang="en-US" dirty="0"/>
              <a:t>Beginning of Tension</a:t>
            </a:r>
          </a:p>
        </p:txBody>
      </p:sp>
    </p:spTree>
    <p:extLst>
      <p:ext uri="{BB962C8B-B14F-4D97-AF65-F5344CB8AC3E}">
        <p14:creationId xmlns:p14="http://schemas.microsoft.com/office/powerpoint/2010/main" val="3576331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05BC9-8A7C-C14E-BBFC-070AFE768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Mao’s Brinksmanship and</a:t>
            </a:r>
            <a:br>
              <a:rPr lang="en-US" dirty="0"/>
            </a:br>
            <a:r>
              <a:rPr lang="en-US"/>
              <a:t>Tension Escalates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8132A-F3AF-EB4F-AC0E-3C87DA1F6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2052116"/>
            <a:ext cx="7796540" cy="4706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Khrushchev wants to improve economy, Mao wants to transform it, coming up to Great Leap Forward</a:t>
            </a:r>
          </a:p>
          <a:p>
            <a:pPr marL="0" indent="0">
              <a:buNone/>
            </a:pPr>
            <a:r>
              <a:rPr lang="en-US" dirty="0"/>
              <a:t>1957-1961:  Soviet Union launches Sputnik; Khrushchev brags about nuclear capability</a:t>
            </a:r>
          </a:p>
          <a:p>
            <a:pPr marL="0" indent="0">
              <a:buNone/>
            </a:pPr>
            <a:r>
              <a:rPr lang="en-US" dirty="0"/>
              <a:t>1958:  USSR wants submarine bases in China; Mao considerate Great Power Chauvinism</a:t>
            </a:r>
          </a:p>
          <a:p>
            <a:pPr marL="0" indent="0">
              <a:buNone/>
            </a:pPr>
            <a:r>
              <a:rPr lang="en-US" dirty="0"/>
              <a:t>Mao launches 2</a:t>
            </a:r>
            <a:r>
              <a:rPr lang="en-US" baseline="30000" dirty="0"/>
              <a:t>nd</a:t>
            </a:r>
            <a:r>
              <a:rPr lang="en-US" dirty="0"/>
              <a:t> Taiwan Straits Crisis, Does not tell Soviets</a:t>
            </a:r>
          </a:p>
          <a:p>
            <a:pPr marL="0" indent="0">
              <a:buNone/>
            </a:pPr>
            <a:r>
              <a:rPr lang="en-US" dirty="0"/>
              <a:t>Mao’s rhetoric on nuclear war escalates:  “Paper Tiger”</a:t>
            </a:r>
          </a:p>
          <a:p>
            <a:pPr marL="0" indent="0">
              <a:buNone/>
            </a:pPr>
            <a:r>
              <a:rPr lang="en-US" dirty="0"/>
              <a:t>1958:  Khrushchev cancels nuclear help to China</a:t>
            </a:r>
          </a:p>
        </p:txBody>
      </p:sp>
    </p:spTree>
    <p:extLst>
      <p:ext uri="{BB962C8B-B14F-4D97-AF65-F5344CB8AC3E}">
        <p14:creationId xmlns:p14="http://schemas.microsoft.com/office/powerpoint/2010/main" val="2008768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270C0-2971-4A41-8514-4EE9B1AC9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1957:  Two Communist giants going in two directions</a:t>
            </a:r>
          </a:p>
          <a:p>
            <a:pPr marL="0" indent="0">
              <a:buNone/>
            </a:pPr>
            <a:r>
              <a:rPr lang="en-US" dirty="0"/>
              <a:t>	USSR:  rapid improvement in economy</a:t>
            </a:r>
          </a:p>
          <a:p>
            <a:pPr marL="0" indent="0">
              <a:buNone/>
            </a:pPr>
            <a:r>
              <a:rPr lang="en-US" dirty="0"/>
              <a:t>	China:  Transformation of economy:  Great Leap Forward</a:t>
            </a:r>
          </a:p>
          <a:p>
            <a:pPr marL="0" indent="0">
              <a:buNone/>
            </a:pPr>
            <a:r>
              <a:rPr lang="en-US" dirty="0"/>
              <a:t>		Mao believes USSR has lost revolutionary spirit,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1957:  USSR launches Sputnik, brags about capability</a:t>
            </a:r>
          </a:p>
          <a:p>
            <a:pPr marL="0" indent="0">
              <a:buNone/>
            </a:pPr>
            <a:r>
              <a:rPr lang="en-US" dirty="0"/>
              <a:t>	Khrushchev wants peaceful coexistence from position of equality, hopes to use nuclear capability to extract concession, but vows he doesn’t want war </a:t>
            </a:r>
          </a:p>
          <a:p>
            <a:pPr marL="0" indent="0">
              <a:buNone/>
            </a:pPr>
            <a:r>
              <a:rPr lang="en-US" dirty="0"/>
              <a:t>1958	China begins 2</a:t>
            </a:r>
            <a:r>
              <a:rPr lang="en-US" baseline="30000" dirty="0"/>
              <a:t>nd</a:t>
            </a:r>
            <a:r>
              <a:rPr lang="en-US" dirty="0"/>
              <a:t> Taiwan Straits crisis without telling USSR</a:t>
            </a:r>
          </a:p>
          <a:p>
            <a:pPr marL="0" indent="0">
              <a:buNone/>
            </a:pPr>
            <a:r>
              <a:rPr lang="en-US" dirty="0"/>
              <a:t>	Mao’s rhetoric suggests he doesn’t believe nuclear war would be the end</a:t>
            </a:r>
          </a:p>
          <a:p>
            <a:pPr marL="0" indent="0">
              <a:buNone/>
            </a:pPr>
            <a:r>
              <a:rPr lang="en-US" dirty="0"/>
              <a:t>	Soviet Union stops providing help with nuclear weapons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D3AF7C-580E-E949-A1A6-95A5DC0A7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 for Leader of </a:t>
            </a:r>
            <a:br>
              <a:rPr lang="en-US" dirty="0"/>
            </a:br>
            <a:r>
              <a:rPr lang="en-US" dirty="0"/>
              <a:t>Communist Movement</a:t>
            </a:r>
          </a:p>
        </p:txBody>
      </p:sp>
    </p:spTree>
    <p:extLst>
      <p:ext uri="{BB962C8B-B14F-4D97-AF65-F5344CB8AC3E}">
        <p14:creationId xmlns:p14="http://schemas.microsoft.com/office/powerpoint/2010/main" val="1183805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9255E-D5BB-5148-813F-FBDDCDF4A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 Competition Continues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FC78E-7779-E640-A864-7F995AEC6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1959:   Khrushchev visits US, brief easing of tensions</a:t>
            </a:r>
          </a:p>
          <a:p>
            <a:pPr marL="0" indent="0">
              <a:buNone/>
            </a:pPr>
            <a:r>
              <a:rPr lang="en-US" dirty="0"/>
              <a:t>Mao privately accuses Khrushchev of favoring peace over 		socialism</a:t>
            </a:r>
          </a:p>
          <a:p>
            <a:pPr marL="0" indent="0">
              <a:buNone/>
            </a:pPr>
            <a:r>
              <a:rPr lang="en-US" dirty="0"/>
              <a:t>The competition moves to Third World National Liberation movements:  Khrushchev reluctant to help, says they can liberate selves, while demands more active support</a:t>
            </a:r>
          </a:p>
          <a:p>
            <a:pPr marL="0" indent="0">
              <a:buNone/>
            </a:pPr>
            <a:r>
              <a:rPr lang="en-US" dirty="0"/>
              <a:t>1960:  Khrushchev retracts aid from China</a:t>
            </a:r>
          </a:p>
          <a:p>
            <a:pPr marL="0" indent="0">
              <a:buNone/>
            </a:pPr>
            <a:r>
              <a:rPr lang="en-US" dirty="0"/>
              <a:t>1962:  China criticizes Khrushchev’s handling of Cuban Missile Crisis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606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1C157-6A75-294F-BB73-B11996323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Open Feud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E3DEA-7C48-6D4C-B7DC-428F91987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1963:  The rift goes public</a:t>
            </a:r>
          </a:p>
          <a:p>
            <a:r>
              <a:rPr lang="en-US" dirty="0"/>
              <a:t>1968:  Skirmish on border dispute on </a:t>
            </a:r>
            <a:r>
              <a:rPr lang="en-US"/>
              <a:t>Amur River</a:t>
            </a:r>
          </a:p>
        </p:txBody>
      </p:sp>
    </p:spTree>
    <p:extLst>
      <p:ext uri="{BB962C8B-B14F-4D97-AF65-F5344CB8AC3E}">
        <p14:creationId xmlns:p14="http://schemas.microsoft.com/office/powerpoint/2010/main" val="82434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EB916-38D4-334A-A06A-F4FA942EF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2A751-7C6A-F043-995A-20EEA7D5C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QUIZ:</a:t>
            </a:r>
          </a:p>
          <a:p>
            <a:pPr marL="0" indent="0">
              <a:buNone/>
            </a:pPr>
            <a:r>
              <a:rPr lang="en-US" dirty="0"/>
              <a:t>PAPER</a:t>
            </a:r>
          </a:p>
          <a:p>
            <a:pPr marL="0" indent="0">
              <a:buNone/>
            </a:pPr>
            <a:r>
              <a:rPr lang="en-US" dirty="0"/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428421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A85BE-6D79-BB4B-BB3E-3922144FB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CE572-DE1A-0041-9E7C-171E1CC22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44716"/>
            <a:ext cx="7796540" cy="43052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THE SUEZ CRISIS</a:t>
            </a:r>
          </a:p>
          <a:p>
            <a:pPr marL="0" indent="0">
              <a:buNone/>
            </a:pPr>
            <a:r>
              <a:rPr lang="en-US" dirty="0"/>
              <a:t>ASIA AFTER THE WAR</a:t>
            </a:r>
          </a:p>
          <a:p>
            <a:pPr marL="0" indent="0">
              <a:buNone/>
            </a:pPr>
            <a:r>
              <a:rPr lang="en-US" dirty="0"/>
              <a:t>JAPAN</a:t>
            </a:r>
          </a:p>
          <a:p>
            <a:pPr marL="0" indent="0">
              <a:buNone/>
            </a:pPr>
            <a:r>
              <a:rPr lang="en-US" dirty="0"/>
              <a:t>KOREA</a:t>
            </a:r>
          </a:p>
          <a:p>
            <a:pPr marL="0" indent="0">
              <a:buNone/>
            </a:pPr>
            <a:r>
              <a:rPr lang="en-US" dirty="0"/>
              <a:t>VIETNAM</a:t>
            </a:r>
          </a:p>
          <a:p>
            <a:pPr marL="0" indent="0">
              <a:buNone/>
            </a:pPr>
            <a:r>
              <a:rPr lang="en-US" dirty="0"/>
              <a:t>CHINA:  Different Kind of Communism</a:t>
            </a:r>
          </a:p>
          <a:p>
            <a:pPr marL="0" indent="0">
              <a:buNone/>
            </a:pPr>
            <a:r>
              <a:rPr lang="en-US" dirty="0"/>
              <a:t>	100 Years of Humiliation</a:t>
            </a:r>
          </a:p>
          <a:p>
            <a:pPr marL="0" indent="0">
              <a:buNone/>
            </a:pPr>
            <a:r>
              <a:rPr lang="en-US" dirty="0"/>
              <a:t>	Communists and Nationalists</a:t>
            </a:r>
          </a:p>
          <a:p>
            <a:pPr marL="0" indent="0">
              <a:buNone/>
            </a:pPr>
            <a:r>
              <a:rPr lang="en-US" dirty="0"/>
              <a:t>	Mao’s Permanent Revolution</a:t>
            </a:r>
          </a:p>
        </p:txBody>
      </p:sp>
    </p:spTree>
    <p:extLst>
      <p:ext uri="{BB962C8B-B14F-4D97-AF65-F5344CB8AC3E}">
        <p14:creationId xmlns:p14="http://schemas.microsoft.com/office/powerpoint/2010/main" val="3057883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8752C-ECD2-404B-B8A3-960B9A546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Crisis in Suez: 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C949B-5FBE-C84E-AA8E-819C61CDB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386" y="17656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Suez Canal:  Finished in 1869 by British</a:t>
            </a:r>
          </a:p>
          <a:p>
            <a:pPr marL="0" indent="0">
              <a:buNone/>
            </a:pPr>
            <a:r>
              <a:rPr lang="en-US" dirty="0"/>
              <a:t>	Key waterway connecting Indian Ocean and Mediterranean Sea</a:t>
            </a:r>
          </a:p>
          <a:p>
            <a:pPr marL="0" indent="0">
              <a:buNone/>
            </a:pPr>
            <a:r>
              <a:rPr lang="en-US" dirty="0" err="1"/>
              <a:t>Gamel</a:t>
            </a:r>
            <a:r>
              <a:rPr lang="en-US" dirty="0"/>
              <a:t> Abdel Nasser heads Egypt as Arab Nationalist</a:t>
            </a:r>
          </a:p>
          <a:p>
            <a:pPr marL="0" indent="0">
              <a:buNone/>
            </a:pPr>
            <a:r>
              <a:rPr lang="en-US" dirty="0"/>
              <a:t>	Looks to Soviet model for industrial development</a:t>
            </a:r>
          </a:p>
          <a:p>
            <a:pPr marL="0" indent="0">
              <a:buNone/>
            </a:pPr>
            <a:r>
              <a:rPr lang="en-US" dirty="0"/>
              <a:t>	Confrontation towards former imperialist countries</a:t>
            </a:r>
          </a:p>
          <a:p>
            <a:pPr marL="0" indent="0">
              <a:buNone/>
            </a:pPr>
            <a:r>
              <a:rPr lang="en-US" dirty="0"/>
              <a:t>	Stalin/Molotov ignores him</a:t>
            </a:r>
          </a:p>
          <a:p>
            <a:pPr marL="0" indent="0">
              <a:buNone/>
            </a:pPr>
            <a:r>
              <a:rPr lang="en-US" dirty="0"/>
              <a:t>	Khrushchev begins to court him in 1955 with arms sales, help 			with Aswan Dam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517621-765E-9742-A2B1-C50DD1318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66" y="2872609"/>
            <a:ext cx="3042745" cy="266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03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72C3A-C10C-A54E-B799-7AE99F198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Crisis Unfolds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56145-38F0-004D-B4FC-776FA2AEB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116" y="2230791"/>
            <a:ext cx="7796540" cy="39978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July, 1956:  Nasser nationalizes Suez Canal</a:t>
            </a:r>
          </a:p>
          <a:p>
            <a:pPr marL="0" indent="0">
              <a:buNone/>
            </a:pPr>
            <a:r>
              <a:rPr lang="en-US" dirty="0"/>
              <a:t>October 26-28:  Israel, Britain and France attack Egypt</a:t>
            </a:r>
          </a:p>
          <a:p>
            <a:pPr marL="0" indent="0">
              <a:buNone/>
            </a:pPr>
            <a:r>
              <a:rPr lang="en-US" dirty="0"/>
              <a:t>October 30:  US and USSR join in criticizing attack at UN</a:t>
            </a:r>
          </a:p>
          <a:p>
            <a:pPr marL="0" indent="0">
              <a:buNone/>
            </a:pPr>
            <a:r>
              <a:rPr lang="en-US" dirty="0"/>
              <a:t>Eisenhower threatens economic sanctions, in particular selling British		 pounds, resulting in devaluation</a:t>
            </a:r>
          </a:p>
          <a:p>
            <a:pPr marL="0" indent="0">
              <a:buNone/>
            </a:pPr>
            <a:r>
              <a:rPr lang="en-US" dirty="0"/>
              <a:t>Soviets threaten military action:  Soviet volunteers, nuclear retaliation</a:t>
            </a:r>
          </a:p>
          <a:p>
            <a:pPr marL="0" indent="0">
              <a:buNone/>
            </a:pPr>
            <a:r>
              <a:rPr lang="en-US" dirty="0"/>
              <a:t>Israel, Britain and France stop the attack</a:t>
            </a:r>
          </a:p>
          <a:p>
            <a:pPr marL="0" indent="0">
              <a:buNone/>
            </a:pPr>
            <a:r>
              <a:rPr lang="en-US" dirty="0"/>
              <a:t>Khrushchev’s lesson:  Nuclear threats work</a:t>
            </a:r>
          </a:p>
        </p:txBody>
      </p:sp>
    </p:spTree>
    <p:extLst>
      <p:ext uri="{BB962C8B-B14F-4D97-AF65-F5344CB8AC3E}">
        <p14:creationId xmlns:p14="http://schemas.microsoft.com/office/powerpoint/2010/main" val="2498689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18EEA-7D1A-364A-BEB4-E261AB889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600" y="808056"/>
            <a:ext cx="7958331" cy="1077229"/>
          </a:xfrm>
        </p:spPr>
        <p:txBody>
          <a:bodyPr/>
          <a:lstStyle/>
          <a:p>
            <a:r>
              <a:rPr lang="en-US" dirty="0"/>
              <a:t>Asia after the War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8AB63-CB61-BD4D-BA40-470580B54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876" y="1608083"/>
            <a:ext cx="7796540" cy="476118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The Reach of Japan</a:t>
            </a:r>
          </a:p>
          <a:p>
            <a:pPr marL="0" indent="0">
              <a:buNone/>
            </a:pPr>
            <a:r>
              <a:rPr lang="en-US" dirty="0"/>
              <a:t>	Civil wars in China, Southeast Asia</a:t>
            </a:r>
          </a:p>
          <a:p>
            <a:pPr marL="0" indent="0">
              <a:buNone/>
            </a:pPr>
            <a:r>
              <a:rPr lang="en-US" dirty="0"/>
              <a:t>Soviet Union agrees to join war against Japan at Yalta</a:t>
            </a:r>
          </a:p>
          <a:p>
            <a:pPr marL="0" indent="0">
              <a:buNone/>
            </a:pPr>
            <a:r>
              <a:rPr lang="en-US" dirty="0"/>
              <a:t>	Soviet Union given control of Kurile Islands, Korea north of 38</a:t>
            </a:r>
            <a:r>
              <a:rPr lang="en-US" baseline="30000" dirty="0"/>
              <a:t>th</a:t>
            </a:r>
            <a:r>
              <a:rPr lang="en-US" dirty="0"/>
              <a:t> 			parallel</a:t>
            </a:r>
          </a:p>
          <a:p>
            <a:pPr marL="0" indent="0">
              <a:buNone/>
            </a:pPr>
            <a:r>
              <a:rPr lang="en-US" dirty="0"/>
              <a:t>	Soviet Union gets economic advantages in Manchuria</a:t>
            </a:r>
          </a:p>
          <a:p>
            <a:pPr marL="0" indent="0">
              <a:buNone/>
            </a:pPr>
            <a:r>
              <a:rPr lang="en-US" dirty="0"/>
              <a:t>Soviet Union Invades Manchuria, North Korea on August 9</a:t>
            </a:r>
          </a:p>
          <a:p>
            <a:pPr marL="0" indent="0">
              <a:buNone/>
            </a:pPr>
            <a:r>
              <a:rPr lang="en-US" dirty="0"/>
              <a:t>	Places communists in charge of Manchuria, North Korea</a:t>
            </a:r>
          </a:p>
          <a:p>
            <a:pPr marL="0" indent="0">
              <a:buNone/>
            </a:pPr>
            <a:r>
              <a:rPr lang="en-US" dirty="0"/>
              <a:t>	But US occupies South Korea, Japan, keeps rejects Kurile Island deal</a:t>
            </a:r>
          </a:p>
          <a:p>
            <a:pPr marL="0" indent="0">
              <a:buNone/>
            </a:pPr>
            <a:r>
              <a:rPr lang="en-US" dirty="0"/>
              <a:t>	With cold war, US reverses plans for Japanese occupation to allow rapid recovery</a:t>
            </a:r>
          </a:p>
          <a:p>
            <a:pPr marL="0" indent="0">
              <a:buNone/>
            </a:pPr>
            <a:r>
              <a:rPr lang="en-US" dirty="0"/>
              <a:t>Vietnam:  Ho Chi Minh fights Japanese, ties to communists but looks to United States</a:t>
            </a:r>
          </a:p>
          <a:p>
            <a:pPr marL="0" indent="0">
              <a:buNone/>
            </a:pPr>
            <a:r>
              <a:rPr lang="en-US" dirty="0"/>
              <a:t>	US decides to support France, which wants Indochina back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358B95-EB81-824E-B54B-E8534DDB1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6" y="-1"/>
            <a:ext cx="3386170" cy="2808043"/>
          </a:xfrm>
          <a:prstGeom prst="rect">
            <a:avLst/>
          </a:prstGeom>
        </p:spPr>
      </p:pic>
      <p:pic>
        <p:nvPicPr>
          <p:cNvPr id="1026" name="Picture 2" descr="Political map of East Asia and the Western Pacific on 27 Mar 1946 (End of the Old Order: Reclaiming China), showing the following events: Retrocession Day; Battle of Surabaya; British Commonwealth Occupation Force; Franco-Chinese Agreement; French land at Haiphong; Soviet Union withdraws from Manchuria.">
            <a:extLst>
              <a:ext uri="{FF2B5EF4-FFF2-40B4-BE49-F238E27FC236}">
                <a16:creationId xmlns:a16="http://schemas.microsoft.com/office/drawing/2014/main" id="{9845D800-BDF5-2C49-A6AC-57BDF583B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6" y="3727263"/>
            <a:ext cx="3575820" cy="246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5DBB71-5E1D-B345-829F-8E5F80BE0DB8}"/>
              </a:ext>
            </a:extLst>
          </p:cNvPr>
          <p:cNvSpPr txBox="1"/>
          <p:nvPr/>
        </p:nvSpPr>
        <p:spPr>
          <a:xfrm>
            <a:off x="1093076" y="307953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1942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24378B-2252-AA4F-9C38-F1D418D25668}"/>
              </a:ext>
            </a:extLst>
          </p:cNvPr>
          <p:cNvSpPr txBox="1"/>
          <p:nvPr/>
        </p:nvSpPr>
        <p:spPr>
          <a:xfrm>
            <a:off x="1303283" y="636926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1946</a:t>
            </a:r>
          </a:p>
        </p:txBody>
      </p:sp>
    </p:spTree>
    <p:extLst>
      <p:ext uri="{BB962C8B-B14F-4D97-AF65-F5344CB8AC3E}">
        <p14:creationId xmlns:p14="http://schemas.microsoft.com/office/powerpoint/2010/main" val="192744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9863B-AB2B-8840-93BC-442B1D599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Communists in China’s Civil War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D194-5639-CC4B-9DAC-1503A281D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885285"/>
            <a:ext cx="7796540" cy="45694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China’s “100 Years of Humiliation”</a:t>
            </a:r>
          </a:p>
          <a:p>
            <a:pPr marL="0" indent="0">
              <a:buNone/>
            </a:pPr>
            <a:r>
              <a:rPr lang="en-US" dirty="0"/>
              <a:t>The Republic of China—1912</a:t>
            </a:r>
          </a:p>
          <a:p>
            <a:pPr marL="0" indent="0">
              <a:buNone/>
            </a:pPr>
            <a:r>
              <a:rPr lang="en-US" dirty="0"/>
              <a:t>	Cooperation between Nationalists and Communists,1921-1927</a:t>
            </a:r>
          </a:p>
          <a:p>
            <a:pPr marL="0" indent="0">
              <a:buNone/>
            </a:pPr>
            <a:r>
              <a:rPr lang="en-US" dirty="0"/>
              <a:t>Comparing the revolutions in China and the Soviet Union</a:t>
            </a:r>
          </a:p>
          <a:p>
            <a:pPr marL="0" indent="0">
              <a:buNone/>
            </a:pPr>
            <a:r>
              <a:rPr lang="en-US" dirty="0"/>
              <a:t>	The Bolshevik Revolution:  a rapid coup </a:t>
            </a:r>
            <a:r>
              <a:rPr lang="en-US" dirty="0" err="1"/>
              <a:t>d’etat</a:t>
            </a:r>
            <a:r>
              <a:rPr lang="en-US" dirty="0"/>
              <a:t>, relatively few Bolshevik 			party members,  no experience in government, civil war after 		holding power</a:t>
            </a:r>
          </a:p>
          <a:p>
            <a:pPr marL="0" indent="0">
              <a:buNone/>
            </a:pPr>
            <a:r>
              <a:rPr lang="en-US" dirty="0"/>
              <a:t>	The Chinese Communist Revolution:  civil war lasting 21 years before 			gaining power, administered large territories, many party 			members</a:t>
            </a:r>
          </a:p>
          <a:p>
            <a:pPr marL="0" indent="0">
              <a:buNone/>
            </a:pPr>
            <a:r>
              <a:rPr lang="en-US" dirty="0"/>
              <a:t>	Chinese Revolution more nationalist, peasant-based, practical 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198481-B1A3-CE4E-B041-A05895DBB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61" y="2435367"/>
            <a:ext cx="2168164" cy="2168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90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C059C-46E0-EE46-964C-A5F853F13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2703" y="597849"/>
            <a:ext cx="7958331" cy="1077229"/>
          </a:xfrm>
        </p:spPr>
        <p:txBody>
          <a:bodyPr/>
          <a:lstStyle/>
          <a:p>
            <a:r>
              <a:rPr lang="en-US" dirty="0"/>
              <a:t>Mao’s  Vision of Communism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F7C4D-F847-6F49-B12A-275801FD4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675078"/>
            <a:ext cx="7796540" cy="437486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Mao looks more to peasant population than workers</a:t>
            </a:r>
          </a:p>
          <a:p>
            <a:pPr marL="0" indent="0">
              <a:buNone/>
            </a:pPr>
            <a:r>
              <a:rPr lang="en-US" dirty="0"/>
              <a:t>More “voluntarist”:  Believes human will can overcome material</a:t>
            </a:r>
          </a:p>
          <a:p>
            <a:pPr marL="0" indent="0">
              <a:buNone/>
            </a:pPr>
            <a:r>
              <a:rPr lang="en-US" dirty="0"/>
              <a:t>		 constraints</a:t>
            </a:r>
          </a:p>
          <a:p>
            <a:pPr marL="0" indent="0">
              <a:buNone/>
            </a:pPr>
            <a:r>
              <a:rPr lang="en-US" dirty="0"/>
              <a:t>Mao indicates notion of “permanent revolution”</a:t>
            </a:r>
          </a:p>
          <a:p>
            <a:pPr marL="0" indent="0">
              <a:buNone/>
            </a:pPr>
            <a:r>
              <a:rPr lang="en-US" dirty="0"/>
              <a:t>	Revolution not only struggle against external enemies</a:t>
            </a:r>
          </a:p>
          <a:p>
            <a:pPr marL="0" indent="0">
              <a:buNone/>
            </a:pPr>
            <a:r>
              <a:rPr lang="en-US" dirty="0"/>
              <a:t>	Also internal struggle</a:t>
            </a:r>
          </a:p>
          <a:p>
            <a:pPr marL="0" indent="0">
              <a:buNone/>
            </a:pPr>
            <a:r>
              <a:rPr lang="en-US" dirty="0"/>
              <a:t>	Struggle against bureaucracy</a:t>
            </a:r>
          </a:p>
          <a:p>
            <a:pPr marL="0" indent="0">
              <a:buNone/>
            </a:pPr>
            <a:r>
              <a:rPr lang="en-US" dirty="0"/>
              <a:t>		Land Reform, Collectivization, Hundred Flowers, 		the Three antis, the Great Leap Forward, the 			Cultural Revolution</a:t>
            </a:r>
          </a:p>
        </p:txBody>
      </p:sp>
    </p:spTree>
    <p:extLst>
      <p:ext uri="{BB962C8B-B14F-4D97-AF65-F5344CB8AC3E}">
        <p14:creationId xmlns:p14="http://schemas.microsoft.com/office/powerpoint/2010/main" val="4092297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E1344-3898-DD4F-B09B-01D2101A8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United States</a:t>
            </a:r>
            <a:br>
              <a:rPr lang="en-US" dirty="0"/>
            </a:br>
            <a:r>
              <a:rPr lang="en-US" dirty="0"/>
              <a:t> and Communist China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698D8-D199-974C-BBF1-05EE4D3C8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During the war, US actively supported Nationalist Chinese</a:t>
            </a:r>
          </a:p>
          <a:p>
            <a:pPr marL="0" indent="0">
              <a:buNone/>
            </a:pPr>
            <a:r>
              <a:rPr lang="en-US" dirty="0"/>
              <a:t>Roosevelt pushes for China seat on UN Security Council</a:t>
            </a:r>
          </a:p>
          <a:p>
            <a:pPr marL="0" indent="0">
              <a:buNone/>
            </a:pPr>
            <a:r>
              <a:rPr lang="en-US" dirty="0"/>
              <a:t>1949:  Truman refuses to intervene to save Nationalists in 1949</a:t>
            </a:r>
          </a:p>
          <a:p>
            <a:pPr marL="0" indent="0">
              <a:buNone/>
            </a:pPr>
            <a:r>
              <a:rPr lang="en-US" dirty="0"/>
              <a:t>Victory of Communists has huge result on US domestic politics</a:t>
            </a:r>
          </a:p>
          <a:p>
            <a:pPr marL="0" indent="0">
              <a:buNone/>
            </a:pPr>
            <a:r>
              <a:rPr lang="en-US" dirty="0"/>
              <a:t>“The China Lobby” and a purge of </a:t>
            </a:r>
            <a:r>
              <a:rPr lang="en-US" dirty="0" err="1"/>
              <a:t>Asianists</a:t>
            </a:r>
            <a:r>
              <a:rPr lang="en-US" dirty="0"/>
              <a:t> in State Dept. </a:t>
            </a:r>
          </a:p>
          <a:p>
            <a:pPr marL="0" indent="0">
              <a:buNone/>
            </a:pPr>
            <a:r>
              <a:rPr lang="en-US" dirty="0"/>
              <a:t>US refuses to recognize Chinese government until 1979</a:t>
            </a:r>
          </a:p>
          <a:p>
            <a:pPr marL="0" indent="0">
              <a:buNone/>
            </a:pPr>
            <a:r>
              <a:rPr lang="en-US" dirty="0"/>
              <a:t>	Provides promises support to Taiwan in 1950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493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{AED42A76-5280-CF4C-86FD-67813E990E56}tf16401378</Template>
  <TotalTime>327</TotalTime>
  <Words>1200</Words>
  <Application>Microsoft Macintosh PowerPoint</Application>
  <PresentationFormat>Widescreen</PresentationFormat>
  <Paragraphs>137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MS Shell Dlg 2</vt:lpstr>
      <vt:lpstr>Wingdings</vt:lpstr>
      <vt:lpstr>Wingdings 3</vt:lpstr>
      <vt:lpstr>Madison</vt:lpstr>
      <vt:lpstr>The Cold War in Asia</vt:lpstr>
      <vt:lpstr>Housekeeping</vt:lpstr>
      <vt:lpstr>THIS WEEK</vt:lpstr>
      <vt:lpstr>The Crisis in Suez:  Background</vt:lpstr>
      <vt:lpstr>The Crisis Unfolds</vt:lpstr>
      <vt:lpstr>Asia after the War</vt:lpstr>
      <vt:lpstr>The Communists in China’s Civil War</vt:lpstr>
      <vt:lpstr>Mao’s  Vision of Communism</vt:lpstr>
      <vt:lpstr>The United States  and Communist China</vt:lpstr>
      <vt:lpstr>Stalin and Mao</vt:lpstr>
      <vt:lpstr>The Basic Problem: Two Different Stages of Revolution</vt:lpstr>
      <vt:lpstr>The Golden Age, 1954-1957</vt:lpstr>
      <vt:lpstr>Destalinization and the  Beginning of Tension</vt:lpstr>
      <vt:lpstr>Mao’s Brinksmanship and Tension Escalates</vt:lpstr>
      <vt:lpstr>Competition for Leader of  Communist Movement</vt:lpstr>
      <vt:lpstr>The  Competition Continues</vt:lpstr>
      <vt:lpstr>The Open Feud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22</cp:revision>
  <dcterms:created xsi:type="dcterms:W3CDTF">2019-10-22T18:08:42Z</dcterms:created>
  <dcterms:modified xsi:type="dcterms:W3CDTF">2019-10-23T21:55:12Z</dcterms:modified>
</cp:coreProperties>
</file>