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10589-1C8A-41B0-8401-E5F1C038110C}" type="doc">
      <dgm:prSet loTypeId="urn:microsoft.com/office/officeart/2005/8/layout/radial6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ECB29EE8-1089-4A5B-8CB7-279463775C76}">
      <dgm:prSet phldrT="[Text]" custT="1"/>
      <dgm:spPr/>
      <dgm:t>
        <a:bodyPr/>
        <a:lstStyle/>
        <a:p>
          <a:r>
            <a:rPr lang="sk-SK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Historical</a:t>
          </a:r>
          <a:r>
            <a:rPr 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sk-SK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political</a:t>
          </a:r>
          <a:r>
            <a:rPr 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responsibility</a:t>
          </a:r>
          <a:r>
            <a:rPr 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</a:t>
          </a:r>
          <a:r>
            <a:rPr 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stable</a:t>
          </a:r>
          <a:r>
            <a:rPr 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sk-SK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peaceful</a:t>
          </a:r>
          <a:r>
            <a:rPr 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Europe</a:t>
          </a:r>
          <a:r>
            <a:rPr 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sk-SK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5148DD-DF31-4FC0-80D5-F83937C419D9}" type="parTrans" cxnId="{237B04CC-D51B-4B95-8786-39CAC8C734D5}">
      <dgm:prSet/>
      <dgm:spPr/>
      <dgm:t>
        <a:bodyPr/>
        <a:lstStyle/>
        <a:p>
          <a:endParaRPr lang="sk-SK"/>
        </a:p>
      </dgm:t>
    </dgm:pt>
    <dgm:pt modelId="{64397CA3-E1C5-45F8-82E8-81FF56A846CC}" type="sibTrans" cxnId="{237B04CC-D51B-4B95-8786-39CAC8C734D5}">
      <dgm:prSet/>
      <dgm:spPr/>
      <dgm:t>
        <a:bodyPr/>
        <a:lstStyle/>
        <a:p>
          <a:endParaRPr lang="sk-SK"/>
        </a:p>
      </dgm:t>
    </dgm:pt>
    <dgm:pt modelId="{5C6AEEF5-F4FE-4C4A-803A-FB0B3BB2FBBD}">
      <dgm:prSet phldrT="[Text]" custT="1"/>
      <dgm:spPr/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Germany as the most important business and economic partner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E4885609-3A4E-43E4-A6F6-6F54B7F281CA}" type="parTrans" cxnId="{081C9A07-B6E2-4BD0-81AC-D74C44E2F11E}">
      <dgm:prSet/>
      <dgm:spPr/>
      <dgm:t>
        <a:bodyPr/>
        <a:lstStyle/>
        <a:p>
          <a:endParaRPr lang="sk-SK"/>
        </a:p>
      </dgm:t>
    </dgm:pt>
    <dgm:pt modelId="{542A2CF6-E302-45F2-8E18-72EB77DADA27}" type="sibTrans" cxnId="{081C9A07-B6E2-4BD0-81AC-D74C44E2F11E}">
      <dgm:prSet/>
      <dgm:spPr/>
      <dgm:t>
        <a:bodyPr/>
        <a:lstStyle/>
        <a:p>
          <a:endParaRPr lang="sk-SK"/>
        </a:p>
      </dgm:t>
    </dgm:pt>
    <dgm:pt modelId="{0686C23A-25E4-4B86-9A1C-C44392C90256}">
      <dgm:prSet phldrT="[Text]" custT="1"/>
      <dgm:spPr/>
      <dgm:t>
        <a:bodyPr/>
        <a:lstStyle/>
        <a:p>
          <a:r>
            <a:rPr lang="sk-SK" sz="1600" b="1" dirty="0" err="1" smtClean="0">
              <a:solidFill>
                <a:schemeClr val="tx1"/>
              </a:solidFill>
            </a:rPr>
            <a:t>Germany</a:t>
          </a:r>
          <a:r>
            <a:rPr lang="sk-SK" sz="1600" b="1" dirty="0" smtClean="0">
              <a:solidFill>
                <a:schemeClr val="tx1"/>
              </a:solidFill>
            </a:rPr>
            <a:t> as a </a:t>
          </a:r>
          <a:r>
            <a:rPr lang="sk-SK" sz="1600" b="1" dirty="0" err="1" smtClean="0">
              <a:solidFill>
                <a:schemeClr val="tx1"/>
              </a:solidFill>
            </a:rPr>
            <a:t>key</a:t>
          </a:r>
          <a:r>
            <a:rPr lang="sk-SK" sz="1600" b="1" dirty="0" smtClean="0">
              <a:solidFill>
                <a:schemeClr val="tx1"/>
              </a:solidFill>
            </a:rPr>
            <a:t> </a:t>
          </a:r>
          <a:r>
            <a:rPr lang="sk-SK" sz="1600" b="1" dirty="0" err="1" smtClean="0">
              <a:solidFill>
                <a:schemeClr val="tx1"/>
              </a:solidFill>
            </a:rPr>
            <a:t>promoter</a:t>
          </a:r>
          <a:r>
            <a:rPr lang="sk-SK" sz="1600" b="1" dirty="0" smtClean="0">
              <a:solidFill>
                <a:schemeClr val="tx1"/>
              </a:solidFill>
            </a:rPr>
            <a:t> of CEE </a:t>
          </a:r>
          <a:r>
            <a:rPr lang="sk-SK" sz="1600" b="1" dirty="0" err="1" smtClean="0">
              <a:solidFill>
                <a:schemeClr val="tx1"/>
              </a:solidFill>
            </a:rPr>
            <a:t>integration</a:t>
          </a:r>
          <a:r>
            <a:rPr lang="sk-SK" sz="1600" b="1" dirty="0" smtClean="0">
              <a:solidFill>
                <a:schemeClr val="tx1"/>
              </a:solidFill>
            </a:rPr>
            <a:t> in </a:t>
          </a:r>
          <a:r>
            <a:rPr lang="sk-SK" sz="1600" b="1" dirty="0" err="1" smtClean="0">
              <a:solidFill>
                <a:schemeClr val="tx1"/>
              </a:solidFill>
            </a:rPr>
            <a:t>the</a:t>
          </a:r>
          <a:r>
            <a:rPr lang="sk-SK" sz="1600" b="1" dirty="0" smtClean="0">
              <a:solidFill>
                <a:schemeClr val="tx1"/>
              </a:solidFill>
            </a:rPr>
            <a:t> EU and NATO</a:t>
          </a:r>
          <a:endParaRPr lang="sk-SK" sz="1600" b="1" dirty="0">
            <a:solidFill>
              <a:schemeClr val="tx1"/>
            </a:solidFill>
          </a:endParaRPr>
        </a:p>
      </dgm:t>
    </dgm:pt>
    <dgm:pt modelId="{AB77317C-0ECD-4028-9419-CED008C9DDD0}" type="parTrans" cxnId="{81FD7DC3-15CA-4FD1-A52B-AEF5230FF102}">
      <dgm:prSet/>
      <dgm:spPr/>
      <dgm:t>
        <a:bodyPr/>
        <a:lstStyle/>
        <a:p>
          <a:endParaRPr lang="sk-SK"/>
        </a:p>
      </dgm:t>
    </dgm:pt>
    <dgm:pt modelId="{37205E42-E240-42FD-A6B3-E5A1B997ECC0}" type="sibTrans" cxnId="{81FD7DC3-15CA-4FD1-A52B-AEF5230FF102}">
      <dgm:prSet/>
      <dgm:spPr/>
      <dgm:t>
        <a:bodyPr/>
        <a:lstStyle/>
        <a:p>
          <a:endParaRPr lang="sk-SK"/>
        </a:p>
      </dgm:t>
    </dgm:pt>
    <dgm:pt modelId="{3F4691B1-8FED-4341-B6FA-02BB3C9F6309}">
      <dgm:prSet phldrT="[Text]" custT="1"/>
      <dgm:spPr/>
      <dgm:t>
        <a:bodyPr/>
        <a:lstStyle/>
        <a:p>
          <a:r>
            <a:rPr lang="sk-SK" sz="1600" b="1" dirty="0" err="1" smtClean="0">
              <a:solidFill>
                <a:schemeClr val="tx1"/>
              </a:solidFill>
            </a:rPr>
            <a:t>Germany</a:t>
          </a:r>
          <a:r>
            <a:rPr lang="sk-SK" sz="1600" b="1" dirty="0" smtClean="0">
              <a:solidFill>
                <a:schemeClr val="tx1"/>
              </a:solidFill>
            </a:rPr>
            <a:t> as „</a:t>
          </a:r>
          <a:r>
            <a:rPr lang="sk-SK" sz="1600" b="1" dirty="0" err="1" smtClean="0">
              <a:solidFill>
                <a:schemeClr val="tx1"/>
              </a:solidFill>
            </a:rPr>
            <a:t>civilian</a:t>
          </a:r>
          <a:r>
            <a:rPr lang="sk-SK" sz="1600" b="1" dirty="0" smtClean="0">
              <a:solidFill>
                <a:schemeClr val="tx1"/>
              </a:solidFill>
            </a:rPr>
            <a:t> </a:t>
          </a:r>
          <a:r>
            <a:rPr lang="sk-SK" sz="1600" b="1" dirty="0" err="1" smtClean="0">
              <a:solidFill>
                <a:schemeClr val="tx1"/>
              </a:solidFill>
            </a:rPr>
            <a:t>power</a:t>
          </a:r>
          <a:r>
            <a:rPr lang="sk-SK" sz="1600" b="1" dirty="0" smtClean="0">
              <a:solidFill>
                <a:schemeClr val="tx1"/>
              </a:solidFill>
            </a:rPr>
            <a:t>“ or/and „</a:t>
          </a:r>
          <a:r>
            <a:rPr lang="sk-SK" sz="1600" b="1" dirty="0" err="1" smtClean="0">
              <a:solidFill>
                <a:schemeClr val="tx1"/>
              </a:solidFill>
            </a:rPr>
            <a:t>servant</a:t>
          </a:r>
          <a:r>
            <a:rPr lang="sk-SK" sz="1600" b="1" dirty="0" smtClean="0">
              <a:solidFill>
                <a:schemeClr val="tx1"/>
              </a:solidFill>
            </a:rPr>
            <a:t> </a:t>
          </a:r>
          <a:r>
            <a:rPr lang="sk-SK" sz="1600" b="1" dirty="0" err="1" smtClean="0">
              <a:solidFill>
                <a:schemeClr val="tx1"/>
              </a:solidFill>
            </a:rPr>
            <a:t>leader</a:t>
          </a:r>
          <a:r>
            <a:rPr lang="sk-SK" sz="1600" b="1" dirty="0" smtClean="0">
              <a:solidFill>
                <a:schemeClr val="tx1"/>
              </a:solidFill>
            </a:rPr>
            <a:t>“</a:t>
          </a:r>
          <a:endParaRPr lang="sk-SK" sz="1600" b="1" dirty="0">
            <a:solidFill>
              <a:schemeClr val="tx1"/>
            </a:solidFill>
          </a:endParaRPr>
        </a:p>
      </dgm:t>
    </dgm:pt>
    <dgm:pt modelId="{FABC1EEB-573B-4F2C-A222-E1196B2EFBC6}" type="parTrans" cxnId="{D63A54EC-6BEF-40C5-BFE8-3B6518391900}">
      <dgm:prSet/>
      <dgm:spPr/>
      <dgm:t>
        <a:bodyPr/>
        <a:lstStyle/>
        <a:p>
          <a:endParaRPr lang="sk-SK"/>
        </a:p>
      </dgm:t>
    </dgm:pt>
    <dgm:pt modelId="{7A5DE495-68A1-4C93-AE9F-A14E1FEB40B9}" type="sibTrans" cxnId="{D63A54EC-6BEF-40C5-BFE8-3B6518391900}">
      <dgm:prSet/>
      <dgm:spPr/>
      <dgm:t>
        <a:bodyPr/>
        <a:lstStyle/>
        <a:p>
          <a:endParaRPr lang="sk-SK"/>
        </a:p>
      </dgm:t>
    </dgm:pt>
    <dgm:pt modelId="{CF210235-64FB-42C3-A14F-5E202643AD7D}">
      <dgm:prSet phldrT="[Text]" custT="1"/>
      <dgm:spPr/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Germany as a bridge and mediator between East and West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3B924A1B-EDC0-4E43-B1E0-2DF6416761F2}" type="parTrans" cxnId="{CCC7531A-1A1C-4343-8B4D-3EFD077DAA11}">
      <dgm:prSet/>
      <dgm:spPr/>
      <dgm:t>
        <a:bodyPr/>
        <a:lstStyle/>
        <a:p>
          <a:endParaRPr lang="sk-SK"/>
        </a:p>
      </dgm:t>
    </dgm:pt>
    <dgm:pt modelId="{269D34EB-8560-4A1E-BBA1-39169F0D9FF2}" type="sibTrans" cxnId="{CCC7531A-1A1C-4343-8B4D-3EFD077DAA11}">
      <dgm:prSet/>
      <dgm:spPr/>
      <dgm:t>
        <a:bodyPr/>
        <a:lstStyle/>
        <a:p>
          <a:endParaRPr lang="sk-SK"/>
        </a:p>
      </dgm:t>
    </dgm:pt>
    <dgm:pt modelId="{6E8DEA79-AAC4-4277-8294-22DE8E57A8C8}" type="pres">
      <dgm:prSet presAssocID="{DA710589-1C8A-41B0-8401-E5F1C03811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62B8382-5E87-4789-8E36-E949339D4947}" type="pres">
      <dgm:prSet presAssocID="{ECB29EE8-1089-4A5B-8CB7-279463775C76}" presName="centerShape" presStyleLbl="node0" presStyleIdx="0" presStyleCnt="1" custScaleX="116971" custScaleY="106132"/>
      <dgm:spPr/>
      <dgm:t>
        <a:bodyPr/>
        <a:lstStyle/>
        <a:p>
          <a:endParaRPr lang="sk-SK"/>
        </a:p>
      </dgm:t>
    </dgm:pt>
    <dgm:pt modelId="{5479C9F0-2AFD-480D-B64F-2052447E67F9}" type="pres">
      <dgm:prSet presAssocID="{5C6AEEF5-F4FE-4C4A-803A-FB0B3BB2FBBD}" presName="node" presStyleLbl="node1" presStyleIdx="0" presStyleCnt="4" custScaleX="118670" custScaleY="11592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26660EB-928E-4D2A-9C6E-D7421BD289BE}" type="pres">
      <dgm:prSet presAssocID="{5C6AEEF5-F4FE-4C4A-803A-FB0B3BB2FBBD}" presName="dummy" presStyleCnt="0"/>
      <dgm:spPr/>
    </dgm:pt>
    <dgm:pt modelId="{11658405-D28F-41AD-BFB8-E2E5C17A1E2F}" type="pres">
      <dgm:prSet presAssocID="{542A2CF6-E302-45F2-8E18-72EB77DADA27}" presName="sibTrans" presStyleLbl="sibTrans2D1" presStyleIdx="0" presStyleCnt="4"/>
      <dgm:spPr/>
      <dgm:t>
        <a:bodyPr/>
        <a:lstStyle/>
        <a:p>
          <a:endParaRPr lang="sk-SK"/>
        </a:p>
      </dgm:t>
    </dgm:pt>
    <dgm:pt modelId="{22D8EE7A-938D-48A0-B4B9-FAFEF8433BE4}" type="pres">
      <dgm:prSet presAssocID="{0686C23A-25E4-4B86-9A1C-C44392C90256}" presName="node" presStyleLbl="node1" presStyleIdx="1" presStyleCnt="4" custScaleX="127614" custScaleY="12915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7EDF663-796C-476A-A6D3-D31DC0F41288}" type="pres">
      <dgm:prSet presAssocID="{0686C23A-25E4-4B86-9A1C-C44392C90256}" presName="dummy" presStyleCnt="0"/>
      <dgm:spPr/>
    </dgm:pt>
    <dgm:pt modelId="{692142B0-758E-4B50-A109-DD90C8CC1D20}" type="pres">
      <dgm:prSet presAssocID="{37205E42-E240-42FD-A6B3-E5A1B997ECC0}" presName="sibTrans" presStyleLbl="sibTrans2D1" presStyleIdx="1" presStyleCnt="4"/>
      <dgm:spPr/>
      <dgm:t>
        <a:bodyPr/>
        <a:lstStyle/>
        <a:p>
          <a:endParaRPr lang="sk-SK"/>
        </a:p>
      </dgm:t>
    </dgm:pt>
    <dgm:pt modelId="{4FC81952-CEEE-43DF-BE1D-A8A91C51DE41}" type="pres">
      <dgm:prSet presAssocID="{3F4691B1-8FED-4341-B6FA-02BB3C9F6309}" presName="node" presStyleLbl="node1" presStyleIdx="2" presStyleCnt="4" custScaleX="121309" custScaleY="128257" custRadScaleRad="97510" custRadScaleInc="-11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86E30CD-73F4-4513-BD8F-06684E075A27}" type="pres">
      <dgm:prSet presAssocID="{3F4691B1-8FED-4341-B6FA-02BB3C9F6309}" presName="dummy" presStyleCnt="0"/>
      <dgm:spPr/>
    </dgm:pt>
    <dgm:pt modelId="{143F4B0A-6BCE-4614-BA8C-08538AEEF67C}" type="pres">
      <dgm:prSet presAssocID="{7A5DE495-68A1-4C93-AE9F-A14E1FEB40B9}" presName="sibTrans" presStyleLbl="sibTrans2D1" presStyleIdx="2" presStyleCnt="4"/>
      <dgm:spPr/>
      <dgm:t>
        <a:bodyPr/>
        <a:lstStyle/>
        <a:p>
          <a:endParaRPr lang="sk-SK"/>
        </a:p>
      </dgm:t>
    </dgm:pt>
    <dgm:pt modelId="{C6B8AB01-1559-4079-8650-18034E15A50B}" type="pres">
      <dgm:prSet presAssocID="{CF210235-64FB-42C3-A14F-5E202643AD7D}" presName="node" presStyleLbl="node1" presStyleIdx="3" presStyleCnt="4" custScaleX="121512" custScaleY="12444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AC782CB-EDE1-4102-8B11-A8E87A4BAB75}" type="pres">
      <dgm:prSet presAssocID="{CF210235-64FB-42C3-A14F-5E202643AD7D}" presName="dummy" presStyleCnt="0"/>
      <dgm:spPr/>
    </dgm:pt>
    <dgm:pt modelId="{A77974B2-D62E-4D21-8514-180FE096B0C0}" type="pres">
      <dgm:prSet presAssocID="{269D34EB-8560-4A1E-BBA1-39169F0D9FF2}" presName="sibTrans" presStyleLbl="sibTrans2D1" presStyleIdx="3" presStyleCnt="4"/>
      <dgm:spPr/>
      <dgm:t>
        <a:bodyPr/>
        <a:lstStyle/>
        <a:p>
          <a:endParaRPr lang="sk-SK"/>
        </a:p>
      </dgm:t>
    </dgm:pt>
  </dgm:ptLst>
  <dgm:cxnLst>
    <dgm:cxn modelId="{B43F157A-09B9-4B1B-A9CA-C4912D5E276C}" type="presOf" srcId="{542A2CF6-E302-45F2-8E18-72EB77DADA27}" destId="{11658405-D28F-41AD-BFB8-E2E5C17A1E2F}" srcOrd="0" destOrd="0" presId="urn:microsoft.com/office/officeart/2005/8/layout/radial6"/>
    <dgm:cxn modelId="{23C1CC75-CABF-4D26-9311-D50DEBF69D16}" type="presOf" srcId="{7A5DE495-68A1-4C93-AE9F-A14E1FEB40B9}" destId="{143F4B0A-6BCE-4614-BA8C-08538AEEF67C}" srcOrd="0" destOrd="0" presId="urn:microsoft.com/office/officeart/2005/8/layout/radial6"/>
    <dgm:cxn modelId="{47D52000-9764-4815-A340-468D4649BF17}" type="presOf" srcId="{5C6AEEF5-F4FE-4C4A-803A-FB0B3BB2FBBD}" destId="{5479C9F0-2AFD-480D-B64F-2052447E67F9}" srcOrd="0" destOrd="0" presId="urn:microsoft.com/office/officeart/2005/8/layout/radial6"/>
    <dgm:cxn modelId="{ED83758F-4DB8-4654-B4E0-FD4ACE80AD41}" type="presOf" srcId="{37205E42-E240-42FD-A6B3-E5A1B997ECC0}" destId="{692142B0-758E-4B50-A109-DD90C8CC1D20}" srcOrd="0" destOrd="0" presId="urn:microsoft.com/office/officeart/2005/8/layout/radial6"/>
    <dgm:cxn modelId="{081C9A07-B6E2-4BD0-81AC-D74C44E2F11E}" srcId="{ECB29EE8-1089-4A5B-8CB7-279463775C76}" destId="{5C6AEEF5-F4FE-4C4A-803A-FB0B3BB2FBBD}" srcOrd="0" destOrd="0" parTransId="{E4885609-3A4E-43E4-A6F6-6F54B7F281CA}" sibTransId="{542A2CF6-E302-45F2-8E18-72EB77DADA27}"/>
    <dgm:cxn modelId="{D63A54EC-6BEF-40C5-BFE8-3B6518391900}" srcId="{ECB29EE8-1089-4A5B-8CB7-279463775C76}" destId="{3F4691B1-8FED-4341-B6FA-02BB3C9F6309}" srcOrd="2" destOrd="0" parTransId="{FABC1EEB-573B-4F2C-A222-E1196B2EFBC6}" sibTransId="{7A5DE495-68A1-4C93-AE9F-A14E1FEB40B9}"/>
    <dgm:cxn modelId="{19590324-D437-4C75-9803-C02D821E1189}" type="presOf" srcId="{269D34EB-8560-4A1E-BBA1-39169F0D9FF2}" destId="{A77974B2-D62E-4D21-8514-180FE096B0C0}" srcOrd="0" destOrd="0" presId="urn:microsoft.com/office/officeart/2005/8/layout/radial6"/>
    <dgm:cxn modelId="{B40DAB4C-5C96-4F22-810A-FBF894F38BE3}" type="presOf" srcId="{0686C23A-25E4-4B86-9A1C-C44392C90256}" destId="{22D8EE7A-938D-48A0-B4B9-FAFEF8433BE4}" srcOrd="0" destOrd="0" presId="urn:microsoft.com/office/officeart/2005/8/layout/radial6"/>
    <dgm:cxn modelId="{DE972B81-03FF-4DA5-ABE6-3ACD3BF1C5B3}" type="presOf" srcId="{CF210235-64FB-42C3-A14F-5E202643AD7D}" destId="{C6B8AB01-1559-4079-8650-18034E15A50B}" srcOrd="0" destOrd="0" presId="urn:microsoft.com/office/officeart/2005/8/layout/radial6"/>
    <dgm:cxn modelId="{237B04CC-D51B-4B95-8786-39CAC8C734D5}" srcId="{DA710589-1C8A-41B0-8401-E5F1C038110C}" destId="{ECB29EE8-1089-4A5B-8CB7-279463775C76}" srcOrd="0" destOrd="0" parTransId="{C15148DD-DF31-4FC0-80D5-F83937C419D9}" sibTransId="{64397CA3-E1C5-45F8-82E8-81FF56A846CC}"/>
    <dgm:cxn modelId="{81FD7DC3-15CA-4FD1-A52B-AEF5230FF102}" srcId="{ECB29EE8-1089-4A5B-8CB7-279463775C76}" destId="{0686C23A-25E4-4B86-9A1C-C44392C90256}" srcOrd="1" destOrd="0" parTransId="{AB77317C-0ECD-4028-9419-CED008C9DDD0}" sibTransId="{37205E42-E240-42FD-A6B3-E5A1B997ECC0}"/>
    <dgm:cxn modelId="{870827CC-1A42-4583-8A9C-BD02C94E0930}" type="presOf" srcId="{DA710589-1C8A-41B0-8401-E5F1C038110C}" destId="{6E8DEA79-AAC4-4277-8294-22DE8E57A8C8}" srcOrd="0" destOrd="0" presId="urn:microsoft.com/office/officeart/2005/8/layout/radial6"/>
    <dgm:cxn modelId="{C1328BBE-4A42-464B-A6EA-1D9C9E38C340}" type="presOf" srcId="{3F4691B1-8FED-4341-B6FA-02BB3C9F6309}" destId="{4FC81952-CEEE-43DF-BE1D-A8A91C51DE41}" srcOrd="0" destOrd="0" presId="urn:microsoft.com/office/officeart/2005/8/layout/radial6"/>
    <dgm:cxn modelId="{CCC7531A-1A1C-4343-8B4D-3EFD077DAA11}" srcId="{ECB29EE8-1089-4A5B-8CB7-279463775C76}" destId="{CF210235-64FB-42C3-A14F-5E202643AD7D}" srcOrd="3" destOrd="0" parTransId="{3B924A1B-EDC0-4E43-B1E0-2DF6416761F2}" sibTransId="{269D34EB-8560-4A1E-BBA1-39169F0D9FF2}"/>
    <dgm:cxn modelId="{91260511-82B2-4C5C-8889-70F839799497}" type="presOf" srcId="{ECB29EE8-1089-4A5B-8CB7-279463775C76}" destId="{C62B8382-5E87-4789-8E36-E949339D4947}" srcOrd="0" destOrd="0" presId="urn:microsoft.com/office/officeart/2005/8/layout/radial6"/>
    <dgm:cxn modelId="{0361A014-95D1-48A9-8011-D77D4DF844B2}" type="presParOf" srcId="{6E8DEA79-AAC4-4277-8294-22DE8E57A8C8}" destId="{C62B8382-5E87-4789-8E36-E949339D4947}" srcOrd="0" destOrd="0" presId="urn:microsoft.com/office/officeart/2005/8/layout/radial6"/>
    <dgm:cxn modelId="{75073AC2-72E5-43F8-B4A1-64E908BD1684}" type="presParOf" srcId="{6E8DEA79-AAC4-4277-8294-22DE8E57A8C8}" destId="{5479C9F0-2AFD-480D-B64F-2052447E67F9}" srcOrd="1" destOrd="0" presId="urn:microsoft.com/office/officeart/2005/8/layout/radial6"/>
    <dgm:cxn modelId="{D947E17B-8724-4A10-B160-DC6B90F00742}" type="presParOf" srcId="{6E8DEA79-AAC4-4277-8294-22DE8E57A8C8}" destId="{F26660EB-928E-4D2A-9C6E-D7421BD289BE}" srcOrd="2" destOrd="0" presId="urn:microsoft.com/office/officeart/2005/8/layout/radial6"/>
    <dgm:cxn modelId="{146765BB-8902-4FF6-8420-3703BF1EC6D8}" type="presParOf" srcId="{6E8DEA79-AAC4-4277-8294-22DE8E57A8C8}" destId="{11658405-D28F-41AD-BFB8-E2E5C17A1E2F}" srcOrd="3" destOrd="0" presId="urn:microsoft.com/office/officeart/2005/8/layout/radial6"/>
    <dgm:cxn modelId="{56FB88D4-F7E0-43B7-9228-05440403F2DD}" type="presParOf" srcId="{6E8DEA79-AAC4-4277-8294-22DE8E57A8C8}" destId="{22D8EE7A-938D-48A0-B4B9-FAFEF8433BE4}" srcOrd="4" destOrd="0" presId="urn:microsoft.com/office/officeart/2005/8/layout/radial6"/>
    <dgm:cxn modelId="{7DE9AF23-1921-495A-A57A-D554E452D236}" type="presParOf" srcId="{6E8DEA79-AAC4-4277-8294-22DE8E57A8C8}" destId="{87EDF663-796C-476A-A6D3-D31DC0F41288}" srcOrd="5" destOrd="0" presId="urn:microsoft.com/office/officeart/2005/8/layout/radial6"/>
    <dgm:cxn modelId="{1EEBD4BF-6620-4EB6-9381-711143D0DBAE}" type="presParOf" srcId="{6E8DEA79-AAC4-4277-8294-22DE8E57A8C8}" destId="{692142B0-758E-4B50-A109-DD90C8CC1D20}" srcOrd="6" destOrd="0" presId="urn:microsoft.com/office/officeart/2005/8/layout/radial6"/>
    <dgm:cxn modelId="{74A11209-8089-49E4-98B3-C52923764BF9}" type="presParOf" srcId="{6E8DEA79-AAC4-4277-8294-22DE8E57A8C8}" destId="{4FC81952-CEEE-43DF-BE1D-A8A91C51DE41}" srcOrd="7" destOrd="0" presId="urn:microsoft.com/office/officeart/2005/8/layout/radial6"/>
    <dgm:cxn modelId="{48493C9F-A391-410A-AA4A-DA3FC8BD5947}" type="presParOf" srcId="{6E8DEA79-AAC4-4277-8294-22DE8E57A8C8}" destId="{886E30CD-73F4-4513-BD8F-06684E075A27}" srcOrd="8" destOrd="0" presId="urn:microsoft.com/office/officeart/2005/8/layout/radial6"/>
    <dgm:cxn modelId="{652538C8-656E-4500-A226-F7B8C44E7BA2}" type="presParOf" srcId="{6E8DEA79-AAC4-4277-8294-22DE8E57A8C8}" destId="{143F4B0A-6BCE-4614-BA8C-08538AEEF67C}" srcOrd="9" destOrd="0" presId="urn:microsoft.com/office/officeart/2005/8/layout/radial6"/>
    <dgm:cxn modelId="{F8C1487E-D401-4DAC-BC2E-67AAAE73A3B0}" type="presParOf" srcId="{6E8DEA79-AAC4-4277-8294-22DE8E57A8C8}" destId="{C6B8AB01-1559-4079-8650-18034E15A50B}" srcOrd="10" destOrd="0" presId="urn:microsoft.com/office/officeart/2005/8/layout/radial6"/>
    <dgm:cxn modelId="{064B2B47-EF37-4B6C-9E1E-AD8F44FA4DA7}" type="presParOf" srcId="{6E8DEA79-AAC4-4277-8294-22DE8E57A8C8}" destId="{7AC782CB-EDE1-4102-8B11-A8E87A4BAB75}" srcOrd="11" destOrd="0" presId="urn:microsoft.com/office/officeart/2005/8/layout/radial6"/>
    <dgm:cxn modelId="{8E01CD5A-B748-4F76-9529-9758B84CC26E}" type="presParOf" srcId="{6E8DEA79-AAC4-4277-8294-22DE8E57A8C8}" destId="{A77974B2-D62E-4D21-8514-180FE096B0C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E1183-5CCD-4A3A-99AF-1DB48C349EB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319DD51-B3D4-44EA-AEB7-4819CB95169B}">
      <dgm:prSet custT="1"/>
      <dgm:spPr/>
      <dgm:t>
        <a:bodyPr/>
        <a:lstStyle/>
        <a:p>
          <a:r>
            <a:rPr lang="en-GB" sz="1800" b="1" dirty="0" smtClean="0"/>
            <a:t>the risk of a negative spill-over effect </a:t>
          </a:r>
          <a:endParaRPr lang="sk-SK" sz="1800" b="1" dirty="0"/>
        </a:p>
      </dgm:t>
    </dgm:pt>
    <dgm:pt modelId="{E459830A-60FF-41AE-8161-C6F3FC3CC1AB}" type="parTrans" cxnId="{462E636B-EFA1-4913-94EE-2DFBB7EC1C27}">
      <dgm:prSet/>
      <dgm:spPr/>
      <dgm:t>
        <a:bodyPr/>
        <a:lstStyle/>
        <a:p>
          <a:endParaRPr lang="sk-SK"/>
        </a:p>
      </dgm:t>
    </dgm:pt>
    <dgm:pt modelId="{5EB8A020-50E8-457A-9DB0-35EAAB2661C4}" type="sibTrans" cxnId="{462E636B-EFA1-4913-94EE-2DFBB7EC1C27}">
      <dgm:prSet/>
      <dgm:spPr/>
      <dgm:t>
        <a:bodyPr/>
        <a:lstStyle/>
        <a:p>
          <a:endParaRPr lang="sk-SK"/>
        </a:p>
      </dgm:t>
    </dgm:pt>
    <dgm:pt modelId="{A6B51630-103B-41BD-AE85-EF019A499F51}">
      <dgm:prSet custT="1"/>
      <dgm:spPr/>
      <dgm:t>
        <a:bodyPr/>
        <a:lstStyle/>
        <a:p>
          <a:r>
            <a:rPr lang="en-US" sz="1800" b="1" dirty="0" smtClean="0"/>
            <a:t>fragmentation of the key areas of integration</a:t>
          </a:r>
          <a:endParaRPr lang="sk-SK" sz="1800" b="1" dirty="0"/>
        </a:p>
      </dgm:t>
    </dgm:pt>
    <dgm:pt modelId="{224FD799-47C2-474E-99DC-0C8C9327D87F}" type="parTrans" cxnId="{820464E5-CDF3-4BF8-BC11-C7F25B22BBE8}">
      <dgm:prSet/>
      <dgm:spPr/>
      <dgm:t>
        <a:bodyPr/>
        <a:lstStyle/>
        <a:p>
          <a:endParaRPr lang="sk-SK"/>
        </a:p>
      </dgm:t>
    </dgm:pt>
    <dgm:pt modelId="{5B2AC2D9-237D-454D-96EA-051CF956EF26}" type="sibTrans" cxnId="{820464E5-CDF3-4BF8-BC11-C7F25B22BBE8}">
      <dgm:prSet/>
      <dgm:spPr/>
      <dgm:t>
        <a:bodyPr/>
        <a:lstStyle/>
        <a:p>
          <a:endParaRPr lang="sk-SK"/>
        </a:p>
      </dgm:t>
    </dgm:pt>
    <dgm:pt modelId="{C8C6E331-2FE6-47D2-8DBB-8C5B156FBE5B}">
      <dgm:prSet custT="1"/>
      <dgm:spPr/>
      <dgm:t>
        <a:bodyPr/>
        <a:lstStyle/>
        <a:p>
          <a:r>
            <a:rPr lang="en-US" sz="1600" b="1" dirty="0" smtClean="0"/>
            <a:t>risk of threat for the Schengen Area, common market and free movement of persons due to the restitution border controls</a:t>
          </a:r>
          <a:endParaRPr lang="sk-SK" sz="1600" b="1" dirty="0"/>
        </a:p>
      </dgm:t>
    </dgm:pt>
    <dgm:pt modelId="{3137093E-EE37-4A83-A965-3D4C2119902D}" type="parTrans" cxnId="{0C86C9E3-7819-40F9-A33E-7CE8EBA229F5}">
      <dgm:prSet/>
      <dgm:spPr/>
      <dgm:t>
        <a:bodyPr/>
        <a:lstStyle/>
        <a:p>
          <a:endParaRPr lang="sk-SK"/>
        </a:p>
      </dgm:t>
    </dgm:pt>
    <dgm:pt modelId="{0A66172A-AD17-4A29-82C0-CDC1546A00A2}" type="sibTrans" cxnId="{0C86C9E3-7819-40F9-A33E-7CE8EBA229F5}">
      <dgm:prSet/>
      <dgm:spPr/>
      <dgm:t>
        <a:bodyPr/>
        <a:lstStyle/>
        <a:p>
          <a:endParaRPr lang="sk-SK"/>
        </a:p>
      </dgm:t>
    </dgm:pt>
    <dgm:pt modelId="{60B71EC2-4B9B-4507-9845-22D91F63494A}">
      <dgm:prSet/>
      <dgm:spPr/>
      <dgm:t>
        <a:bodyPr/>
        <a:lstStyle/>
        <a:p>
          <a:r>
            <a:rPr lang="en-US" b="1" dirty="0" smtClean="0"/>
            <a:t>fears of gradual exclusive orientation of the EU on the migrant issue and of growing engagement of the EU in the Mediterranean and Near Eastern territory</a:t>
          </a:r>
          <a:endParaRPr lang="sk-SK" b="1" dirty="0"/>
        </a:p>
      </dgm:t>
    </dgm:pt>
    <dgm:pt modelId="{5300BE0E-AAA2-46B1-9F48-5B3FF70114F1}" type="parTrans" cxnId="{26F003FE-13F6-4BAC-BA68-F269AD3F2BD5}">
      <dgm:prSet/>
      <dgm:spPr/>
      <dgm:t>
        <a:bodyPr/>
        <a:lstStyle/>
        <a:p>
          <a:endParaRPr lang="sk-SK"/>
        </a:p>
      </dgm:t>
    </dgm:pt>
    <dgm:pt modelId="{2C569A52-85B2-4921-B104-448230B94C90}" type="sibTrans" cxnId="{26F003FE-13F6-4BAC-BA68-F269AD3F2BD5}">
      <dgm:prSet/>
      <dgm:spPr/>
      <dgm:t>
        <a:bodyPr/>
        <a:lstStyle/>
        <a:p>
          <a:endParaRPr lang="sk-SK"/>
        </a:p>
      </dgm:t>
    </dgm:pt>
    <dgm:pt modelId="{CD888AC5-52F6-4D23-8EBC-B20FEDE00212}" type="pres">
      <dgm:prSet presAssocID="{BD2E1183-5CCD-4A3A-99AF-1DB48C349EBC}" presName="compositeShape" presStyleCnt="0">
        <dgm:presLayoutVars>
          <dgm:dir/>
          <dgm:resizeHandles/>
        </dgm:presLayoutVars>
      </dgm:prSet>
      <dgm:spPr/>
    </dgm:pt>
    <dgm:pt modelId="{B200E663-75E0-450C-995A-5D4A7971609C}" type="pres">
      <dgm:prSet presAssocID="{BD2E1183-5CCD-4A3A-99AF-1DB48C349EBC}" presName="pyramid" presStyleLbl="node1" presStyleIdx="0" presStyleCnt="1" custLinFactNeighborX="-16817"/>
      <dgm:spPr/>
    </dgm:pt>
    <dgm:pt modelId="{82C0BEA9-1B41-4DA0-80C2-15A9734F4A8A}" type="pres">
      <dgm:prSet presAssocID="{BD2E1183-5CCD-4A3A-99AF-1DB48C349EBC}" presName="theList" presStyleCnt="0"/>
      <dgm:spPr/>
    </dgm:pt>
    <dgm:pt modelId="{98A2A463-F35A-46EF-A1D8-CC2DFFCAE3C7}" type="pres">
      <dgm:prSet presAssocID="{B319DD51-B3D4-44EA-AEB7-4819CB95169B}" presName="aNode" presStyleLbl="fgAcc1" presStyleIdx="0" presStyleCnt="4" custScaleX="102318" custScaleY="144993" custLinFactY="-33596" custLinFactNeighborX="-24650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73EDE45-525A-480F-BABC-A185300B211D}" type="pres">
      <dgm:prSet presAssocID="{B319DD51-B3D4-44EA-AEB7-4819CB95169B}" presName="aSpace" presStyleCnt="0"/>
      <dgm:spPr/>
    </dgm:pt>
    <dgm:pt modelId="{280901A0-DD48-4966-80C0-4193398BF5B9}" type="pres">
      <dgm:prSet presAssocID="{C8C6E331-2FE6-47D2-8DBB-8C5B156FBE5B}" presName="aNode" presStyleLbl="fgAcc1" presStyleIdx="1" presStyleCnt="4" custScaleX="106057" custScaleY="134138" custLinFactY="-36513" custLinFactNeighborX="-23609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CBC3F88-6E65-4DD8-B445-4FF290592888}" type="pres">
      <dgm:prSet presAssocID="{C8C6E331-2FE6-47D2-8DBB-8C5B156FBE5B}" presName="aSpace" presStyleCnt="0"/>
      <dgm:spPr/>
    </dgm:pt>
    <dgm:pt modelId="{EEEE19A7-4245-4258-860C-2795BDE8FCE4}" type="pres">
      <dgm:prSet presAssocID="{A6B51630-103B-41BD-AE85-EF019A499F51}" presName="aNode" presStyleLbl="fgAcc1" presStyleIdx="2" presStyleCnt="4" custScaleX="108919" custScaleY="131528" custLinFactY="-27818" custLinFactNeighborX="-23423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837A401-70E1-4973-A362-B2781F59BB4D}" type="pres">
      <dgm:prSet presAssocID="{A6B51630-103B-41BD-AE85-EF019A499F51}" presName="aSpace" presStyleCnt="0"/>
      <dgm:spPr/>
    </dgm:pt>
    <dgm:pt modelId="{61087FDB-B27F-4EF9-B720-CC4FE5D59883}" type="pres">
      <dgm:prSet presAssocID="{60B71EC2-4B9B-4507-9845-22D91F63494A}" presName="aNode" presStyleLbl="fgAcc1" presStyleIdx="3" presStyleCnt="4" custScaleX="113517" custScaleY="150120" custLinFactY="-26554" custLinFactNeighborX="-23458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379C0CE-72E0-433A-8BB9-4F5B459BE8F5}" type="pres">
      <dgm:prSet presAssocID="{60B71EC2-4B9B-4507-9845-22D91F63494A}" presName="aSpace" presStyleCnt="0"/>
      <dgm:spPr/>
    </dgm:pt>
  </dgm:ptLst>
  <dgm:cxnLst>
    <dgm:cxn modelId="{4E92E116-44F2-4D72-B84B-42ACE26DA191}" type="presOf" srcId="{B319DD51-B3D4-44EA-AEB7-4819CB95169B}" destId="{98A2A463-F35A-46EF-A1D8-CC2DFFCAE3C7}" srcOrd="0" destOrd="0" presId="urn:microsoft.com/office/officeart/2005/8/layout/pyramid2"/>
    <dgm:cxn modelId="{820464E5-CDF3-4BF8-BC11-C7F25B22BBE8}" srcId="{BD2E1183-5CCD-4A3A-99AF-1DB48C349EBC}" destId="{A6B51630-103B-41BD-AE85-EF019A499F51}" srcOrd="2" destOrd="0" parTransId="{224FD799-47C2-474E-99DC-0C8C9327D87F}" sibTransId="{5B2AC2D9-237D-454D-96EA-051CF956EF26}"/>
    <dgm:cxn modelId="{AA6C97F6-E98B-4196-BE0B-A1247A77B917}" type="presOf" srcId="{A6B51630-103B-41BD-AE85-EF019A499F51}" destId="{EEEE19A7-4245-4258-860C-2795BDE8FCE4}" srcOrd="0" destOrd="0" presId="urn:microsoft.com/office/officeart/2005/8/layout/pyramid2"/>
    <dgm:cxn modelId="{1C03963F-6A00-4D68-B538-13486B0EF78B}" type="presOf" srcId="{C8C6E331-2FE6-47D2-8DBB-8C5B156FBE5B}" destId="{280901A0-DD48-4966-80C0-4193398BF5B9}" srcOrd="0" destOrd="0" presId="urn:microsoft.com/office/officeart/2005/8/layout/pyramid2"/>
    <dgm:cxn modelId="{95BFD34B-DD51-475F-A841-119FA1099D67}" type="presOf" srcId="{BD2E1183-5CCD-4A3A-99AF-1DB48C349EBC}" destId="{CD888AC5-52F6-4D23-8EBC-B20FEDE00212}" srcOrd="0" destOrd="0" presId="urn:microsoft.com/office/officeart/2005/8/layout/pyramid2"/>
    <dgm:cxn modelId="{0C86C9E3-7819-40F9-A33E-7CE8EBA229F5}" srcId="{BD2E1183-5CCD-4A3A-99AF-1DB48C349EBC}" destId="{C8C6E331-2FE6-47D2-8DBB-8C5B156FBE5B}" srcOrd="1" destOrd="0" parTransId="{3137093E-EE37-4A83-A965-3D4C2119902D}" sibTransId="{0A66172A-AD17-4A29-82C0-CDC1546A00A2}"/>
    <dgm:cxn modelId="{462E636B-EFA1-4913-94EE-2DFBB7EC1C27}" srcId="{BD2E1183-5CCD-4A3A-99AF-1DB48C349EBC}" destId="{B319DD51-B3D4-44EA-AEB7-4819CB95169B}" srcOrd="0" destOrd="0" parTransId="{E459830A-60FF-41AE-8161-C6F3FC3CC1AB}" sibTransId="{5EB8A020-50E8-457A-9DB0-35EAAB2661C4}"/>
    <dgm:cxn modelId="{7D4D9C53-9A04-4386-AF28-7A41B215DA66}" type="presOf" srcId="{60B71EC2-4B9B-4507-9845-22D91F63494A}" destId="{61087FDB-B27F-4EF9-B720-CC4FE5D59883}" srcOrd="0" destOrd="0" presId="urn:microsoft.com/office/officeart/2005/8/layout/pyramid2"/>
    <dgm:cxn modelId="{26F003FE-13F6-4BAC-BA68-F269AD3F2BD5}" srcId="{BD2E1183-5CCD-4A3A-99AF-1DB48C349EBC}" destId="{60B71EC2-4B9B-4507-9845-22D91F63494A}" srcOrd="3" destOrd="0" parTransId="{5300BE0E-AAA2-46B1-9F48-5B3FF70114F1}" sibTransId="{2C569A52-85B2-4921-B104-448230B94C90}"/>
    <dgm:cxn modelId="{48FFD819-C197-4DAE-A352-B99E311FA66B}" type="presParOf" srcId="{CD888AC5-52F6-4D23-8EBC-B20FEDE00212}" destId="{B200E663-75E0-450C-995A-5D4A7971609C}" srcOrd="0" destOrd="0" presId="urn:microsoft.com/office/officeart/2005/8/layout/pyramid2"/>
    <dgm:cxn modelId="{C989F5BA-7A12-4DA0-B756-787376F46D37}" type="presParOf" srcId="{CD888AC5-52F6-4D23-8EBC-B20FEDE00212}" destId="{82C0BEA9-1B41-4DA0-80C2-15A9734F4A8A}" srcOrd="1" destOrd="0" presId="urn:microsoft.com/office/officeart/2005/8/layout/pyramid2"/>
    <dgm:cxn modelId="{BE948262-D178-4342-AF57-202B890583F1}" type="presParOf" srcId="{82C0BEA9-1B41-4DA0-80C2-15A9734F4A8A}" destId="{98A2A463-F35A-46EF-A1D8-CC2DFFCAE3C7}" srcOrd="0" destOrd="0" presId="urn:microsoft.com/office/officeart/2005/8/layout/pyramid2"/>
    <dgm:cxn modelId="{1AFB38CA-9FE2-4F7C-A4C2-EADBDC26F1B7}" type="presParOf" srcId="{82C0BEA9-1B41-4DA0-80C2-15A9734F4A8A}" destId="{273EDE45-525A-480F-BABC-A185300B211D}" srcOrd="1" destOrd="0" presId="urn:microsoft.com/office/officeart/2005/8/layout/pyramid2"/>
    <dgm:cxn modelId="{E695F581-2770-4B67-B21D-45A6B67F4FA6}" type="presParOf" srcId="{82C0BEA9-1B41-4DA0-80C2-15A9734F4A8A}" destId="{280901A0-DD48-4966-80C0-4193398BF5B9}" srcOrd="2" destOrd="0" presId="urn:microsoft.com/office/officeart/2005/8/layout/pyramid2"/>
    <dgm:cxn modelId="{B565BDD0-385C-499A-A111-805B6D2A3CE4}" type="presParOf" srcId="{82C0BEA9-1B41-4DA0-80C2-15A9734F4A8A}" destId="{3CBC3F88-6E65-4DD8-B445-4FF290592888}" srcOrd="3" destOrd="0" presId="urn:microsoft.com/office/officeart/2005/8/layout/pyramid2"/>
    <dgm:cxn modelId="{E29B30A5-0B39-4C7C-A3C4-FE0BFE09E1B2}" type="presParOf" srcId="{82C0BEA9-1B41-4DA0-80C2-15A9734F4A8A}" destId="{EEEE19A7-4245-4258-860C-2795BDE8FCE4}" srcOrd="4" destOrd="0" presId="urn:microsoft.com/office/officeart/2005/8/layout/pyramid2"/>
    <dgm:cxn modelId="{77EB3965-3E27-40F7-9B73-C7443C81DA6F}" type="presParOf" srcId="{82C0BEA9-1B41-4DA0-80C2-15A9734F4A8A}" destId="{E837A401-70E1-4973-A362-B2781F59BB4D}" srcOrd="5" destOrd="0" presId="urn:microsoft.com/office/officeart/2005/8/layout/pyramid2"/>
    <dgm:cxn modelId="{A4B3CFB2-3512-4773-8E50-B339BF04827B}" type="presParOf" srcId="{82C0BEA9-1B41-4DA0-80C2-15A9734F4A8A}" destId="{61087FDB-B27F-4EF9-B720-CC4FE5D59883}" srcOrd="6" destOrd="0" presId="urn:microsoft.com/office/officeart/2005/8/layout/pyramid2"/>
    <dgm:cxn modelId="{C12F4D6A-0254-43BF-B6D7-BE80CE2575F2}" type="presParOf" srcId="{82C0BEA9-1B41-4DA0-80C2-15A9734F4A8A}" destId="{3379C0CE-72E0-433A-8BB9-4F5B459BE8F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974B2-D62E-4D21-8514-180FE096B0C0}">
      <dsp:nvSpPr>
        <dsp:cNvPr id="0" name=""/>
        <dsp:cNvSpPr/>
      </dsp:nvSpPr>
      <dsp:spPr>
        <a:xfrm>
          <a:off x="2597970" y="714625"/>
          <a:ext cx="5095698" cy="509569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2">
                <a:hueOff val="101961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1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3F4B0A-6BCE-4614-BA8C-08538AEEF67C}">
      <dsp:nvSpPr>
        <dsp:cNvPr id="0" name=""/>
        <dsp:cNvSpPr/>
      </dsp:nvSpPr>
      <dsp:spPr>
        <a:xfrm>
          <a:off x="2597199" y="652656"/>
          <a:ext cx="5095698" cy="5095698"/>
        </a:xfrm>
        <a:prstGeom prst="blockArc">
          <a:avLst>
            <a:gd name="adj1" fmla="val 5396845"/>
            <a:gd name="adj2" fmla="val 10714392"/>
            <a:gd name="adj3" fmla="val 4640"/>
          </a:avLst>
        </a:prstGeom>
        <a:gradFill rotWithShape="0">
          <a:gsLst>
            <a:gs pos="0">
              <a:schemeClr val="accent2">
                <a:hueOff val="679745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45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2142B0-758E-4B50-A109-DD90C8CC1D20}">
      <dsp:nvSpPr>
        <dsp:cNvPr id="0" name=""/>
        <dsp:cNvSpPr/>
      </dsp:nvSpPr>
      <dsp:spPr>
        <a:xfrm>
          <a:off x="2598742" y="652655"/>
          <a:ext cx="5095698" cy="5095698"/>
        </a:xfrm>
        <a:prstGeom prst="blockArc">
          <a:avLst>
            <a:gd name="adj1" fmla="val 85609"/>
            <a:gd name="adj2" fmla="val 5398977"/>
            <a:gd name="adj3" fmla="val 4640"/>
          </a:avLst>
        </a:prstGeom>
        <a:gradFill rotWithShape="0">
          <a:gsLst>
            <a:gs pos="0">
              <a:schemeClr val="accent2">
                <a:hueOff val="339873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73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658405-D28F-41AD-BFB8-E2E5C17A1E2F}">
      <dsp:nvSpPr>
        <dsp:cNvPr id="0" name=""/>
        <dsp:cNvSpPr/>
      </dsp:nvSpPr>
      <dsp:spPr>
        <a:xfrm>
          <a:off x="2597970" y="714625"/>
          <a:ext cx="5095698" cy="5095698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2B8382-5E87-4789-8E36-E949339D4947}">
      <dsp:nvSpPr>
        <dsp:cNvPr id="0" name=""/>
        <dsp:cNvSpPr/>
      </dsp:nvSpPr>
      <dsp:spPr>
        <a:xfrm>
          <a:off x="3773999" y="2017772"/>
          <a:ext cx="2743641" cy="24894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Historical</a:t>
          </a:r>
          <a:r>
            <a:rPr lang="sk-SK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sk-SK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political</a:t>
          </a:r>
          <a:r>
            <a:rPr lang="sk-SK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responsibility</a:t>
          </a:r>
          <a:r>
            <a:rPr lang="sk-SK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</a:t>
          </a:r>
          <a:r>
            <a:rPr lang="sk-SK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stable</a:t>
          </a:r>
          <a:r>
            <a:rPr lang="sk-SK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sk-SK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peaceful</a:t>
          </a:r>
          <a:r>
            <a:rPr lang="sk-SK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Europe</a:t>
          </a:r>
          <a:r>
            <a:rPr lang="sk-SK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sk-SK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5796" y="2382337"/>
        <a:ext cx="1940047" cy="1760274"/>
      </dsp:txXfrm>
    </dsp:sp>
    <dsp:sp modelId="{5479C9F0-2AFD-480D-B64F-2052447E67F9}">
      <dsp:nvSpPr>
        <dsp:cNvPr id="0" name=""/>
        <dsp:cNvSpPr/>
      </dsp:nvSpPr>
      <dsp:spPr>
        <a:xfrm>
          <a:off x="4171597" y="-177961"/>
          <a:ext cx="1948444" cy="19033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tx1"/>
              </a:solidFill>
            </a:rPr>
            <a:t>Germany as the most important business and economic partner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>
        <a:off x="4456940" y="100784"/>
        <a:ext cx="1377758" cy="1345901"/>
      </dsp:txXfrm>
    </dsp:sp>
    <dsp:sp modelId="{22D8EE7A-938D-48A0-B4B9-FAFEF8433BE4}">
      <dsp:nvSpPr>
        <dsp:cNvPr id="0" name=""/>
        <dsp:cNvSpPr/>
      </dsp:nvSpPr>
      <dsp:spPr>
        <a:xfrm>
          <a:off x="6586912" y="2202208"/>
          <a:ext cx="2095296" cy="2120532"/>
        </a:xfrm>
        <a:prstGeom prst="ellipse">
          <a:avLst/>
        </a:prstGeom>
        <a:gradFill rotWithShape="0">
          <a:gsLst>
            <a:gs pos="0">
              <a:schemeClr val="accent2">
                <a:hueOff val="339873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73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err="1" smtClean="0">
              <a:solidFill>
                <a:schemeClr val="tx1"/>
              </a:solidFill>
            </a:rPr>
            <a:t>Germany</a:t>
          </a:r>
          <a:r>
            <a:rPr lang="sk-SK" sz="1600" b="1" kern="1200" dirty="0" smtClean="0">
              <a:solidFill>
                <a:schemeClr val="tx1"/>
              </a:solidFill>
            </a:rPr>
            <a:t> as a </a:t>
          </a:r>
          <a:r>
            <a:rPr lang="sk-SK" sz="1600" b="1" kern="1200" dirty="0" err="1" smtClean="0">
              <a:solidFill>
                <a:schemeClr val="tx1"/>
              </a:solidFill>
            </a:rPr>
            <a:t>key</a:t>
          </a:r>
          <a:r>
            <a:rPr lang="sk-SK" sz="1600" b="1" kern="1200" dirty="0" smtClean="0">
              <a:solidFill>
                <a:schemeClr val="tx1"/>
              </a:solidFill>
            </a:rPr>
            <a:t> </a:t>
          </a:r>
          <a:r>
            <a:rPr lang="sk-SK" sz="1600" b="1" kern="1200" dirty="0" err="1" smtClean="0">
              <a:solidFill>
                <a:schemeClr val="tx1"/>
              </a:solidFill>
            </a:rPr>
            <a:t>promoter</a:t>
          </a:r>
          <a:r>
            <a:rPr lang="sk-SK" sz="1600" b="1" kern="1200" dirty="0" smtClean="0">
              <a:solidFill>
                <a:schemeClr val="tx1"/>
              </a:solidFill>
            </a:rPr>
            <a:t> of CEE </a:t>
          </a:r>
          <a:r>
            <a:rPr lang="sk-SK" sz="1600" b="1" kern="1200" dirty="0" err="1" smtClean="0">
              <a:solidFill>
                <a:schemeClr val="tx1"/>
              </a:solidFill>
            </a:rPr>
            <a:t>integration</a:t>
          </a:r>
          <a:r>
            <a:rPr lang="sk-SK" sz="1600" b="1" kern="1200" dirty="0" smtClean="0">
              <a:solidFill>
                <a:schemeClr val="tx1"/>
              </a:solidFill>
            </a:rPr>
            <a:t> in </a:t>
          </a:r>
          <a:r>
            <a:rPr lang="sk-SK" sz="1600" b="1" kern="1200" dirty="0" err="1" smtClean="0">
              <a:solidFill>
                <a:schemeClr val="tx1"/>
              </a:solidFill>
            </a:rPr>
            <a:t>the</a:t>
          </a:r>
          <a:r>
            <a:rPr lang="sk-SK" sz="1600" b="1" kern="1200" dirty="0" smtClean="0">
              <a:solidFill>
                <a:schemeClr val="tx1"/>
              </a:solidFill>
            </a:rPr>
            <a:t> EU and NATO</a:t>
          </a:r>
          <a:endParaRPr lang="sk-SK" sz="1600" b="1" kern="1200" dirty="0">
            <a:solidFill>
              <a:schemeClr val="tx1"/>
            </a:solidFill>
          </a:endParaRPr>
        </a:p>
      </dsp:txBody>
      <dsp:txXfrm>
        <a:off x="6893761" y="2512753"/>
        <a:ext cx="1481598" cy="1499442"/>
      </dsp:txXfrm>
    </dsp:sp>
    <dsp:sp modelId="{4FC81952-CEEE-43DF-BE1D-A8A91C51DE41}">
      <dsp:nvSpPr>
        <dsp:cNvPr id="0" name=""/>
        <dsp:cNvSpPr/>
      </dsp:nvSpPr>
      <dsp:spPr>
        <a:xfrm>
          <a:off x="4151444" y="4636317"/>
          <a:ext cx="1991774" cy="2105853"/>
        </a:xfrm>
        <a:prstGeom prst="ellipse">
          <a:avLst/>
        </a:prstGeom>
        <a:gradFill rotWithShape="0">
          <a:gsLst>
            <a:gs pos="0">
              <a:schemeClr val="accent2">
                <a:hueOff val="679745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45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err="1" smtClean="0">
              <a:solidFill>
                <a:schemeClr val="tx1"/>
              </a:solidFill>
            </a:rPr>
            <a:t>Germany</a:t>
          </a:r>
          <a:r>
            <a:rPr lang="sk-SK" sz="1600" b="1" kern="1200" dirty="0" smtClean="0">
              <a:solidFill>
                <a:schemeClr val="tx1"/>
              </a:solidFill>
            </a:rPr>
            <a:t> as „</a:t>
          </a:r>
          <a:r>
            <a:rPr lang="sk-SK" sz="1600" b="1" kern="1200" dirty="0" err="1" smtClean="0">
              <a:solidFill>
                <a:schemeClr val="tx1"/>
              </a:solidFill>
            </a:rPr>
            <a:t>civilian</a:t>
          </a:r>
          <a:r>
            <a:rPr lang="sk-SK" sz="1600" b="1" kern="1200" dirty="0" smtClean="0">
              <a:solidFill>
                <a:schemeClr val="tx1"/>
              </a:solidFill>
            </a:rPr>
            <a:t> </a:t>
          </a:r>
          <a:r>
            <a:rPr lang="sk-SK" sz="1600" b="1" kern="1200" dirty="0" err="1" smtClean="0">
              <a:solidFill>
                <a:schemeClr val="tx1"/>
              </a:solidFill>
            </a:rPr>
            <a:t>power</a:t>
          </a:r>
          <a:r>
            <a:rPr lang="sk-SK" sz="1600" b="1" kern="1200" dirty="0" smtClean="0">
              <a:solidFill>
                <a:schemeClr val="tx1"/>
              </a:solidFill>
            </a:rPr>
            <a:t>“ or/and „</a:t>
          </a:r>
          <a:r>
            <a:rPr lang="sk-SK" sz="1600" b="1" kern="1200" dirty="0" err="1" smtClean="0">
              <a:solidFill>
                <a:schemeClr val="tx1"/>
              </a:solidFill>
            </a:rPr>
            <a:t>servant</a:t>
          </a:r>
          <a:r>
            <a:rPr lang="sk-SK" sz="1600" b="1" kern="1200" dirty="0" smtClean="0">
              <a:solidFill>
                <a:schemeClr val="tx1"/>
              </a:solidFill>
            </a:rPr>
            <a:t> </a:t>
          </a:r>
          <a:r>
            <a:rPr lang="sk-SK" sz="1600" b="1" kern="1200" dirty="0" err="1" smtClean="0">
              <a:solidFill>
                <a:schemeClr val="tx1"/>
              </a:solidFill>
            </a:rPr>
            <a:t>leader</a:t>
          </a:r>
          <a:r>
            <a:rPr lang="sk-SK" sz="1600" b="1" kern="1200" dirty="0" smtClean="0">
              <a:solidFill>
                <a:schemeClr val="tx1"/>
              </a:solidFill>
            </a:rPr>
            <a:t>“</a:t>
          </a:r>
          <a:endParaRPr lang="sk-SK" sz="1600" b="1" kern="1200" dirty="0">
            <a:solidFill>
              <a:schemeClr val="tx1"/>
            </a:solidFill>
          </a:endParaRPr>
        </a:p>
      </dsp:txBody>
      <dsp:txXfrm>
        <a:off x="4443133" y="4944712"/>
        <a:ext cx="1408396" cy="1489063"/>
      </dsp:txXfrm>
    </dsp:sp>
    <dsp:sp modelId="{C6B8AB01-1559-4079-8650-18034E15A50B}">
      <dsp:nvSpPr>
        <dsp:cNvPr id="0" name=""/>
        <dsp:cNvSpPr/>
      </dsp:nvSpPr>
      <dsp:spPr>
        <a:xfrm>
          <a:off x="1659525" y="2240850"/>
          <a:ext cx="1995107" cy="2043248"/>
        </a:xfrm>
        <a:prstGeom prst="ellipse">
          <a:avLst/>
        </a:prstGeom>
        <a:gradFill rotWithShape="0">
          <a:gsLst>
            <a:gs pos="0">
              <a:schemeClr val="accent2">
                <a:hueOff val="101961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1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tx1"/>
              </a:solidFill>
            </a:rPr>
            <a:t>Germany as a bridge and mediator between East and West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>
        <a:off x="1951702" y="2540077"/>
        <a:ext cx="1410753" cy="1444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0E663-75E0-450C-995A-5D4A7971609C}">
      <dsp:nvSpPr>
        <dsp:cNvPr id="0" name=""/>
        <dsp:cNvSpPr/>
      </dsp:nvSpPr>
      <dsp:spPr>
        <a:xfrm>
          <a:off x="1577271" y="0"/>
          <a:ext cx="6304152" cy="63041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2A463-F35A-46EF-A1D8-CC2DFFCAE3C7}">
      <dsp:nvSpPr>
        <dsp:cNvPr id="0" name=""/>
        <dsp:cNvSpPr/>
      </dsp:nvSpPr>
      <dsp:spPr>
        <a:xfrm>
          <a:off x="4731941" y="252470"/>
          <a:ext cx="4192683" cy="1196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the risk of a negative spill-over effect </a:t>
          </a:r>
          <a:endParaRPr lang="sk-SK" sz="1800" b="1" kern="1200" dirty="0"/>
        </a:p>
      </dsp:txBody>
      <dsp:txXfrm>
        <a:off x="4790331" y="310860"/>
        <a:ext cx="4075903" cy="1079350"/>
      </dsp:txXfrm>
    </dsp:sp>
    <dsp:sp modelId="{280901A0-DD48-4966-80C0-4193398BF5B9}">
      <dsp:nvSpPr>
        <dsp:cNvPr id="0" name=""/>
        <dsp:cNvSpPr/>
      </dsp:nvSpPr>
      <dsp:spPr>
        <a:xfrm>
          <a:off x="4697992" y="1527656"/>
          <a:ext cx="4345896" cy="11065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 of threat for the Schengen Area, common market and free movement of persons due to the restitution border controls</a:t>
          </a:r>
          <a:endParaRPr lang="sk-SK" sz="1600" b="1" kern="1200" dirty="0"/>
        </a:p>
      </dsp:txBody>
      <dsp:txXfrm>
        <a:off x="4752011" y="1581675"/>
        <a:ext cx="4237858" cy="998543"/>
      </dsp:txXfrm>
    </dsp:sp>
    <dsp:sp modelId="{EEEE19A7-4245-4258-860C-2795BDE8FCE4}">
      <dsp:nvSpPr>
        <dsp:cNvPr id="0" name=""/>
        <dsp:cNvSpPr/>
      </dsp:nvSpPr>
      <dsp:spPr>
        <a:xfrm>
          <a:off x="4646975" y="2809087"/>
          <a:ext cx="4463172" cy="1085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fragmentation of the key areas of integration</a:t>
          </a:r>
          <a:endParaRPr lang="sk-SK" sz="1800" b="1" kern="1200" dirty="0"/>
        </a:p>
      </dsp:txBody>
      <dsp:txXfrm>
        <a:off x="4699943" y="2862055"/>
        <a:ext cx="4357236" cy="979113"/>
      </dsp:txXfrm>
    </dsp:sp>
    <dsp:sp modelId="{61087FDB-B27F-4EF9-B720-CC4FE5D59883}">
      <dsp:nvSpPr>
        <dsp:cNvPr id="0" name=""/>
        <dsp:cNvSpPr/>
      </dsp:nvSpPr>
      <dsp:spPr>
        <a:xfrm>
          <a:off x="4551335" y="4007684"/>
          <a:ext cx="4651584" cy="1238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fears of gradual exclusive orientation of the EU on the migrant issue and of growing engagement of the EU in the Mediterranean and Near Eastern territory</a:t>
          </a:r>
          <a:endParaRPr lang="sk-SK" sz="1700" b="1" kern="1200" dirty="0"/>
        </a:p>
      </dsp:txBody>
      <dsp:txXfrm>
        <a:off x="4611790" y="4068139"/>
        <a:ext cx="4530674" cy="111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1545465"/>
            <a:ext cx="9448800" cy="253379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Germany and Visegrad states in the migration crisis – a way out of the tension to cooperation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77" y="3606443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/>
              <a:t>CEEISA-ISA 2019 </a:t>
            </a:r>
            <a:r>
              <a:rPr lang="sk-SK" sz="2400" b="1" dirty="0" err="1"/>
              <a:t>Joint</a:t>
            </a:r>
            <a:r>
              <a:rPr lang="sk-SK" sz="2400" b="1" dirty="0"/>
              <a:t> International </a:t>
            </a:r>
            <a:r>
              <a:rPr lang="sk-SK" sz="2400" b="1" dirty="0" err="1"/>
              <a:t>Conference</a:t>
            </a:r>
            <a:r>
              <a:rPr lang="sk-SK" sz="2400" b="1" dirty="0"/>
              <a:t>, </a:t>
            </a:r>
            <a:r>
              <a:rPr lang="sk-SK" sz="2400" b="1" dirty="0" err="1" smtClean="0"/>
              <a:t>Belgrade</a:t>
            </a:r>
            <a:endParaRPr lang="sk-SK" sz="2400" b="1" dirty="0" smtClean="0"/>
          </a:p>
          <a:p>
            <a:pPr algn="ctr"/>
            <a:endParaRPr lang="sk-SK" sz="2400" b="1" dirty="0"/>
          </a:p>
        </p:txBody>
      </p:sp>
      <p:sp>
        <p:nvSpPr>
          <p:cNvPr id="4" name="Obdĺžnik 3"/>
          <p:cNvSpPr/>
          <p:nvPr/>
        </p:nvSpPr>
        <p:spPr>
          <a:xfrm>
            <a:off x="4616469" y="4754022"/>
            <a:ext cx="73366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Stanislava</a:t>
            </a:r>
            <a:r>
              <a:rPr lang="en-US" sz="2000" b="1" dirty="0"/>
              <a:t> Brajerčíková</a:t>
            </a:r>
          </a:p>
          <a:p>
            <a:r>
              <a:rPr lang="sk-SK" sz="1600" b="1" i="1" dirty="0" err="1" smtClean="0"/>
              <a:t>Phd</a:t>
            </a:r>
            <a:r>
              <a:rPr lang="sk-SK" sz="1600" b="1" i="1" dirty="0" smtClean="0"/>
              <a:t> </a:t>
            </a:r>
            <a:r>
              <a:rPr lang="sk-SK" sz="1600" b="1" i="1" dirty="0" err="1" smtClean="0"/>
              <a:t>Candidate</a:t>
            </a:r>
            <a:r>
              <a:rPr lang="sk-SK" sz="1600" b="1" i="1" dirty="0" smtClean="0"/>
              <a:t>, </a:t>
            </a:r>
            <a:r>
              <a:rPr lang="en-US" sz="1600" b="1" i="1" dirty="0" smtClean="0"/>
              <a:t>Masaryk </a:t>
            </a:r>
            <a:r>
              <a:rPr lang="en-US" sz="1600" b="1" i="1" dirty="0"/>
              <a:t>University, Faculty of Social Studies, Czech Republic</a:t>
            </a:r>
            <a:r>
              <a:rPr lang="en-US" sz="1600" b="1" dirty="0"/>
              <a:t> </a:t>
            </a:r>
            <a:endParaRPr lang="sk-SK" sz="1600" b="1" dirty="0" smtClean="0"/>
          </a:p>
          <a:p>
            <a:endParaRPr lang="sk-SK" sz="1600" b="1" dirty="0" smtClean="0"/>
          </a:p>
          <a:p>
            <a:pPr algn="just"/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part </a:t>
            </a:r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“Germany and Out-of-Area Military Operations: Civilian Power, Trading State or Middle Power?” Registration number 17-12243S, supported by the Czech Science Foundation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5951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4260" y="447505"/>
            <a:ext cx="9090804" cy="1293028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latin typeface="Algerian" panose="04020705040A02060702" pitchFamily="82" charset="0"/>
              </a:rPr>
              <a:t>V. </a:t>
            </a:r>
            <a:r>
              <a:rPr lang="sk-SK" sz="3600" dirty="0" err="1" smtClean="0">
                <a:latin typeface="Algerian" panose="04020705040A02060702" pitchFamily="82" charset="0"/>
              </a:rPr>
              <a:t>Conclusions</a:t>
            </a:r>
            <a:r>
              <a:rPr lang="sk-SK" sz="3600" dirty="0" smtClean="0">
                <a:latin typeface="Algerian" panose="04020705040A02060702" pitchFamily="82" charset="0"/>
              </a:rPr>
              <a:t> </a:t>
            </a:r>
            <a:r>
              <a:rPr lang="sk-SK" sz="3600" dirty="0">
                <a:latin typeface="Algerian" panose="04020705040A02060702" pitchFamily="82" charset="0"/>
              </a:rPr>
              <a:t/>
            </a:r>
            <a:br>
              <a:rPr lang="sk-SK" sz="3600" dirty="0">
                <a:latin typeface="Algerian" panose="04020705040A02060702" pitchFamily="82" charset="0"/>
              </a:rPr>
            </a:br>
            <a:r>
              <a:rPr lang="sk-SK" sz="3600" dirty="0" err="1" smtClean="0">
                <a:latin typeface="Algerian" panose="04020705040A02060702" pitchFamily="82" charset="0"/>
              </a:rPr>
              <a:t>potential</a:t>
            </a:r>
            <a:r>
              <a:rPr lang="sk-SK" sz="3600" dirty="0" smtClean="0">
                <a:latin typeface="Algerian" panose="04020705040A02060702" pitchFamily="82" charset="0"/>
              </a:rPr>
              <a:t> </a:t>
            </a:r>
            <a:r>
              <a:rPr lang="sk-SK" sz="3600" dirty="0" err="1">
                <a:latin typeface="Algerian" panose="04020705040A02060702" pitchFamily="82" charset="0"/>
              </a:rPr>
              <a:t>for</a:t>
            </a:r>
            <a:r>
              <a:rPr lang="sk-SK" sz="3600" dirty="0">
                <a:latin typeface="Algerian" panose="04020705040A02060702" pitchFamily="82" charset="0"/>
              </a:rPr>
              <a:t> </a:t>
            </a:r>
            <a:r>
              <a:rPr lang="sk-SK" sz="3600" dirty="0" err="1" smtClean="0">
                <a:latin typeface="Algerian" panose="04020705040A02060702" pitchFamily="82" charset="0"/>
              </a:rPr>
              <a:t>cooperation</a:t>
            </a:r>
            <a:r>
              <a:rPr lang="sk-SK" sz="3600" dirty="0" smtClean="0">
                <a:latin typeface="Algerian" panose="04020705040A02060702" pitchFamily="82" charset="0"/>
              </a:rPr>
              <a:t>?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3943" y="1596980"/>
            <a:ext cx="11281893" cy="48810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German behaviour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viewed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the V4 states as a manifestation of new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assertiveness and German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unilateralism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Germany views the negative attitude of its partners as a manifestation of stubbornness and lack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solidarity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clear interest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V4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providing developmental and humanitarian help to migrants’ countries of origin as well as transit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participate in preparing strategies for efficient and integrated developmental cooperation based on the principles of political coherence for development and partnership with these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iness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increase the efficiency of bilateral and EU assistance for the groups endangered in the countries and regions threatened by conflicts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GERMANY – V4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agreed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sk-SK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of the Visegrad Group and the Federal Republic of Germany on the occasion of the 30th anniversary of historic changes in Central Europe</a:t>
            </a:r>
            <a:endParaRPr lang="sk-SK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7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763" y="2593173"/>
            <a:ext cx="10431888" cy="1293028"/>
          </a:xfrm>
        </p:spPr>
        <p:txBody>
          <a:bodyPr>
            <a:noAutofit/>
          </a:bodyPr>
          <a:lstStyle/>
          <a:p>
            <a:r>
              <a:rPr lang="sk-SK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Thank</a:t>
            </a:r>
            <a:r>
              <a:rPr lang="sk-SK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sk-SK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you</a:t>
            </a:r>
            <a:r>
              <a:rPr lang="sk-SK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sk-SK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for</a:t>
            </a:r>
            <a:r>
              <a:rPr lang="sk-SK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sk-SK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attention</a:t>
            </a:r>
            <a:r>
              <a:rPr lang="sk-SK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741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1803" y="522894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Content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815922"/>
            <a:ext cx="10820400" cy="504207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AutoNum type="romanUcPeriod"/>
            </a:pPr>
            <a:r>
              <a:rPr lang="en-GB" dirty="0" smtClean="0"/>
              <a:t>Visegrad states (V4) – Germany relations – overview</a:t>
            </a:r>
          </a:p>
          <a:p>
            <a:pPr marL="514350" indent="-514350">
              <a:lnSpc>
                <a:spcPct val="200000"/>
              </a:lnSpc>
              <a:buAutoNum type="romanUcPeriod"/>
            </a:pPr>
            <a:r>
              <a:rPr lang="en-GB" dirty="0" smtClean="0"/>
              <a:t>Disputed points in the V4-Germany relations</a:t>
            </a:r>
          </a:p>
          <a:p>
            <a:pPr marL="514350" indent="-514350">
              <a:lnSpc>
                <a:spcPct val="200000"/>
              </a:lnSpc>
              <a:buAutoNum type="romanUcPeriod"/>
            </a:pPr>
            <a:r>
              <a:rPr lang="en-GB" dirty="0" smtClean="0"/>
              <a:t>Migration crisis – „apple of discord“</a:t>
            </a:r>
            <a:r>
              <a:rPr lang="sk-SK" dirty="0" smtClean="0"/>
              <a:t> – </a:t>
            </a:r>
            <a:r>
              <a:rPr lang="sk-SK" dirty="0" err="1" smtClean="0"/>
              <a:t>German</a:t>
            </a:r>
            <a:r>
              <a:rPr lang="sk-SK" dirty="0" smtClean="0"/>
              <a:t> </a:t>
            </a:r>
            <a:r>
              <a:rPr lang="sk-SK" dirty="0" err="1" smtClean="0"/>
              <a:t>position</a:t>
            </a:r>
            <a:endParaRPr lang="sk-SK" dirty="0"/>
          </a:p>
          <a:p>
            <a:pPr marL="514350" indent="-514350">
              <a:lnSpc>
                <a:spcPct val="200000"/>
              </a:lnSpc>
              <a:buAutoNum type="romanUcPeriod"/>
            </a:pPr>
            <a:r>
              <a:rPr lang="en-GB" dirty="0" smtClean="0"/>
              <a:t>Migration crisis from the V4</a:t>
            </a:r>
            <a:r>
              <a:rPr lang="en-GB" dirty="0"/>
              <a:t>'</a:t>
            </a:r>
            <a:r>
              <a:rPr lang="en-GB" dirty="0" smtClean="0"/>
              <a:t>s point of view</a:t>
            </a:r>
          </a:p>
          <a:p>
            <a:pPr marL="514350" indent="-514350">
              <a:lnSpc>
                <a:spcPct val="200000"/>
              </a:lnSpc>
              <a:buAutoNum type="romanUcPeriod"/>
            </a:pPr>
            <a:r>
              <a:rPr lang="en-GB" dirty="0" smtClean="0"/>
              <a:t>Conclusions – potential for cooperation</a:t>
            </a:r>
            <a:r>
              <a:rPr lang="sk-SK" dirty="0" smtClean="0"/>
              <a:t>?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51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9467" y="368979"/>
            <a:ext cx="10380372" cy="1464972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latin typeface="Algerian" panose="04020705040A02060702" pitchFamily="82" charset="0"/>
              </a:rPr>
              <a:t>I. </a:t>
            </a:r>
            <a:r>
              <a:rPr lang="en-GB" sz="3600" dirty="0" smtClean="0">
                <a:latin typeface="Algerian" panose="04020705040A02060702" pitchFamily="82" charset="0"/>
              </a:rPr>
              <a:t>Visegrad </a:t>
            </a:r>
            <a:r>
              <a:rPr lang="en-GB" sz="3600" dirty="0">
                <a:latin typeface="Algerian" panose="04020705040A02060702" pitchFamily="82" charset="0"/>
              </a:rPr>
              <a:t>states (V4) – </a:t>
            </a:r>
            <a:r>
              <a:rPr lang="sk-SK" sz="3600" dirty="0" smtClean="0">
                <a:latin typeface="Algerian" panose="04020705040A02060702" pitchFamily="82" charset="0"/>
              </a:rPr>
              <a:t/>
            </a:r>
            <a:br>
              <a:rPr lang="sk-SK" sz="3600" dirty="0" smtClean="0">
                <a:latin typeface="Algerian" panose="04020705040A02060702" pitchFamily="82" charset="0"/>
              </a:rPr>
            </a:br>
            <a:r>
              <a:rPr lang="en-GB" sz="3600" dirty="0" smtClean="0">
                <a:latin typeface="Algerian" panose="04020705040A02060702" pitchFamily="82" charset="0"/>
              </a:rPr>
              <a:t>Germany relations</a:t>
            </a:r>
            <a:r>
              <a:rPr lang="en-GB" dirty="0"/>
              <a:t/>
            </a:r>
            <a:br>
              <a:rPr lang="en-GB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761470214"/>
              </p:ext>
            </p:extLst>
          </p:nvPr>
        </p:nvGraphicFramePr>
        <p:xfrm>
          <a:off x="193184" y="231820"/>
          <a:ext cx="10341734" cy="662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51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3037" y="1021950"/>
            <a:ext cx="10676585" cy="1293028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latin typeface="Algerian" panose="04020705040A02060702" pitchFamily="82" charset="0"/>
              </a:rPr>
              <a:t>II. </a:t>
            </a:r>
            <a:r>
              <a:rPr lang="en-GB" sz="3600" dirty="0" smtClean="0">
                <a:latin typeface="Algerian" panose="04020705040A02060702" pitchFamily="82" charset="0"/>
              </a:rPr>
              <a:t>Disputed </a:t>
            </a:r>
            <a:r>
              <a:rPr lang="en-GB" sz="3600" dirty="0">
                <a:latin typeface="Algerian" panose="04020705040A02060702" pitchFamily="82" charset="0"/>
              </a:rPr>
              <a:t>points in the V4-Germany relations</a:t>
            </a:r>
            <a:r>
              <a:rPr lang="en-GB" dirty="0"/>
              <a:t/>
            </a:r>
            <a:br>
              <a:rPr lang="en-GB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Energy and climate policy</a:t>
            </a:r>
          </a:p>
          <a:p>
            <a:r>
              <a:rPr lang="en-GB" b="1" dirty="0" smtClean="0"/>
              <a:t>Nord Stream II</a:t>
            </a:r>
          </a:p>
          <a:p>
            <a:r>
              <a:rPr lang="en-GB" b="1" dirty="0" smtClean="0"/>
              <a:t>relations with Russia</a:t>
            </a:r>
          </a:p>
          <a:p>
            <a:r>
              <a:rPr lang="en-GB" b="1" dirty="0" err="1" smtClean="0"/>
              <a:t>Euroscepticism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Internal political situation in Poland </a:t>
            </a:r>
            <a:r>
              <a:rPr lang="en-GB" dirty="0" smtClean="0"/>
              <a:t>- </a:t>
            </a:r>
            <a:r>
              <a:rPr lang="en-GB" sz="1800" dirty="0" smtClean="0"/>
              <a:t>violations against the principles of the rule of law and the controversial judicial reform </a:t>
            </a:r>
          </a:p>
          <a:p>
            <a:r>
              <a:rPr lang="en-GB" b="1" dirty="0" smtClean="0"/>
              <a:t>Internal political situation in Hungary </a:t>
            </a:r>
            <a:r>
              <a:rPr lang="en-GB" dirty="0" smtClean="0"/>
              <a:t>- </a:t>
            </a:r>
            <a:r>
              <a:rPr lang="en-GB" sz="1800" dirty="0" err="1" smtClean="0"/>
              <a:t>Orbán's</a:t>
            </a:r>
            <a:r>
              <a:rPr lang="en-GB" sz="1800" dirty="0" smtClean="0"/>
              <a:t> restructuring of the constitutional state and the accompanying restrictions on media freedoms, the undermining of the constitutional court, and the action he has taken against civil society organizations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3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754" y="1854558"/>
            <a:ext cx="3192073" cy="23181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3" y="16802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3200" dirty="0" smtClean="0">
                <a:latin typeface="Algerian" panose="04020705040A02060702" pitchFamily="82" charset="0"/>
              </a:rPr>
              <a:t>III. </a:t>
            </a:r>
            <a:r>
              <a:rPr lang="en-GB" sz="3200" dirty="0" smtClean="0">
                <a:latin typeface="Algerian" panose="04020705040A02060702" pitchFamily="82" charset="0"/>
              </a:rPr>
              <a:t>Migration crisis – </a:t>
            </a:r>
            <a:r>
              <a:rPr lang="sk-SK" sz="3200" dirty="0" smtClean="0">
                <a:latin typeface="Algerian" panose="04020705040A02060702" pitchFamily="82" charset="0"/>
              </a:rPr>
              <a:t/>
            </a:r>
            <a:br>
              <a:rPr lang="sk-SK" sz="3200" dirty="0" smtClean="0">
                <a:latin typeface="Algerian" panose="04020705040A02060702" pitchFamily="82" charset="0"/>
              </a:rPr>
            </a:br>
            <a:r>
              <a:rPr lang="en-GB" sz="3200" dirty="0" smtClean="0">
                <a:latin typeface="Algerian" panose="04020705040A02060702" pitchFamily="82" charset="0"/>
              </a:rPr>
              <a:t>„apple of discord“</a:t>
            </a:r>
            <a:r>
              <a:rPr lang="en-GB" sz="3200" dirty="0">
                <a:latin typeface="Algerian" panose="04020705040A02060702" pitchFamily="82" charset="0"/>
              </a:rPr>
              <a:t/>
            </a:r>
            <a:br>
              <a:rPr lang="en-GB" sz="3200" dirty="0">
                <a:latin typeface="Algerian" panose="04020705040A02060702" pitchFamily="82" charset="0"/>
              </a:rPr>
            </a:br>
            <a:endParaRPr lang="sk-SK" sz="3200" dirty="0">
              <a:latin typeface="Algerian" panose="04020705040A02060702" pitchFamily="82" charset="0"/>
            </a:endParaRPr>
          </a:p>
        </p:txBody>
      </p:sp>
      <p:sp>
        <p:nvSpPr>
          <p:cNvPr id="13" name="Zástupný symbol obsahu 12"/>
          <p:cNvSpPr>
            <a:spLocks noGrp="1"/>
          </p:cNvSpPr>
          <p:nvPr>
            <p:ph idx="1"/>
          </p:nvPr>
        </p:nvSpPr>
        <p:spPr>
          <a:xfrm>
            <a:off x="659296" y="2552368"/>
            <a:ext cx="10820400" cy="40241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 crisis = common European problem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Coalition of „willing states“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„Open door“ policy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differ between refugees and economic migrants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with Turkey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migrant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quotas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financial mechanisms to support refugees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resettlement programs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Within UNO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„Comprehensive Refugee Response Framework“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b="1" u="sng" dirty="0" smtClean="0"/>
          </a:p>
          <a:p>
            <a:endParaRPr lang="sk-SK" b="1" dirty="0" smtClean="0"/>
          </a:p>
          <a:p>
            <a:endParaRPr lang="sk-SK" b="1" dirty="0"/>
          </a:p>
          <a:p>
            <a:endParaRPr lang="sk-SK" dirty="0"/>
          </a:p>
        </p:txBody>
      </p:sp>
      <p:sp>
        <p:nvSpPr>
          <p:cNvPr id="15" name="Bublina v tvare šípky nadol 14"/>
          <p:cNvSpPr/>
          <p:nvPr/>
        </p:nvSpPr>
        <p:spPr>
          <a:xfrm>
            <a:off x="1669774" y="1258958"/>
            <a:ext cx="7566991" cy="1001864"/>
          </a:xfrm>
          <a:prstGeom prst="downArrow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Position of Germany </a:t>
            </a:r>
          </a:p>
        </p:txBody>
      </p:sp>
    </p:spTree>
    <p:extLst>
      <p:ext uri="{BB962C8B-B14F-4D97-AF65-F5344CB8AC3E}">
        <p14:creationId xmlns:p14="http://schemas.microsoft.com/office/powerpoint/2010/main" xmlns="" val="8143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0769" y="591719"/>
            <a:ext cx="9582509" cy="1293028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latin typeface="Algerian" panose="04020705040A02060702" pitchFamily="82" charset="0"/>
              </a:rPr>
              <a:t>IV. </a:t>
            </a:r>
            <a:r>
              <a:rPr lang="en-US" sz="3600" dirty="0" smtClean="0">
                <a:latin typeface="Algerian" panose="04020705040A02060702" pitchFamily="82" charset="0"/>
              </a:rPr>
              <a:t>Migration </a:t>
            </a:r>
            <a:r>
              <a:rPr lang="en-US" sz="3600" dirty="0">
                <a:latin typeface="Algerian" panose="04020705040A02060702" pitchFamily="82" charset="0"/>
              </a:rPr>
              <a:t>crisis </a:t>
            </a:r>
            <a:r>
              <a:rPr lang="sk-SK" sz="3600" dirty="0">
                <a:latin typeface="Algerian" panose="04020705040A02060702" pitchFamily="82" charset="0"/>
              </a:rPr>
              <a:t/>
            </a:r>
            <a:br>
              <a:rPr lang="sk-SK" sz="3600" dirty="0">
                <a:latin typeface="Algerian" panose="04020705040A02060702" pitchFamily="82" charset="0"/>
              </a:rPr>
            </a:b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>
                <a:latin typeface="Algerian" panose="04020705040A02060702" pitchFamily="82" charset="0"/>
              </a:rPr>
              <a:t>V4's point of view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5479939"/>
              </p:ext>
            </p:extLst>
          </p:nvPr>
        </p:nvGraphicFramePr>
        <p:xfrm>
          <a:off x="-1219200" y="553848"/>
          <a:ext cx="12801599" cy="630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ĺžnik 4"/>
          <p:cNvSpPr/>
          <p:nvPr/>
        </p:nvSpPr>
        <p:spPr>
          <a:xfrm>
            <a:off x="861391" y="57504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major risks for the current relatively </a:t>
            </a:r>
            <a:endParaRPr lang="sk-SK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stable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political and 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security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situation on </a:t>
            </a:r>
            <a:endParaRPr lang="sk-SK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European continent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1189" y="1661374"/>
            <a:ext cx="3610811" cy="238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17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93" y="989541"/>
            <a:ext cx="2308556" cy="2308556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64" y="1138406"/>
            <a:ext cx="2197689" cy="2197689"/>
          </a:xfrm>
          <a:prstGeom prst="rect">
            <a:avLst/>
          </a:prstGeom>
        </p:spPr>
      </p:pic>
      <p:sp>
        <p:nvSpPr>
          <p:cNvPr id="11" name="Zástupný symbol textu 10"/>
          <p:cNvSpPr>
            <a:spLocks noGrp="1"/>
          </p:cNvSpPr>
          <p:nvPr>
            <p:ph type="body" idx="1"/>
          </p:nvPr>
        </p:nvSpPr>
        <p:spPr>
          <a:xfrm>
            <a:off x="775916" y="2115290"/>
            <a:ext cx="5079991" cy="823912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Algerian" panose="04020705040A02060702" pitchFamily="82" charset="0"/>
              </a:rPr>
              <a:t>POLAND</a:t>
            </a:r>
            <a:endParaRPr lang="sk-SK" sz="3200" b="1" dirty="0"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sz="half" idx="2"/>
          </p:nvPr>
        </p:nvSpPr>
        <p:spPr>
          <a:xfrm>
            <a:off x="669702" y="3037885"/>
            <a:ext cx="5417990" cy="3478825"/>
          </a:xfrm>
        </p:spPr>
        <p:txBody>
          <a:bodyPr/>
          <a:lstStyle/>
          <a:p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beginning support for German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overnment's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= change in the position towards migration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agree with the proposal of the possibility to deploy a coast and border guard on their territory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the UN Migration Pact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3"/>
          </p:nvPr>
        </p:nvSpPr>
        <p:spPr>
          <a:xfrm>
            <a:off x="6463806" y="2115290"/>
            <a:ext cx="5105400" cy="823912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Algerian" panose="04020705040A02060702" pitchFamily="82" charset="0"/>
              </a:rPr>
              <a:t>HUNGARY</a:t>
            </a:r>
            <a:endParaRPr lang="sk-SK" sz="3200" b="1" dirty="0">
              <a:latin typeface="Algerian" panose="04020705040A02060702" pitchFamily="82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sz="quarter" idx="4"/>
          </p:nvPr>
        </p:nvSpPr>
        <p:spPr>
          <a:xfrm>
            <a:off x="6235205" y="2939202"/>
            <a:ext cx="5737547" cy="37449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to become a country of immigration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separation fence along the border with Serbia and Croatia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agree with the proposal of the possibility to deploy a coast and border guard on their territory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170,000 asylum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seakers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2015; in 2017 - just under 3,400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Rejection of the UN Migration Pact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ECJ rejected claim against mandatory migrant quotas </a:t>
            </a:r>
          </a:p>
          <a:p>
            <a:endParaRPr lang="sk-SK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742" y="425934"/>
            <a:ext cx="479524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5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11" y="1276103"/>
            <a:ext cx="1760872" cy="17608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901" y="251407"/>
            <a:ext cx="8610600" cy="1295400"/>
          </a:xfrm>
        </p:spPr>
        <p:txBody>
          <a:bodyPr>
            <a:normAutofit fontScale="90000"/>
          </a:bodyPr>
          <a:lstStyle/>
          <a:p>
            <a:pPr marL="514350" lvl="0" indent="-514350">
              <a:lnSpc>
                <a:spcPct val="100000"/>
              </a:lnSpc>
              <a:spcBef>
                <a:spcPts val="1000"/>
              </a:spcBef>
            </a:pPr>
            <a:r>
              <a:rPr lang="en-US" sz="3600" cap="none" dirty="0">
                <a:solidFill>
                  <a:prstClr val="black"/>
                </a:solidFill>
                <a:latin typeface="Algerian" panose="04020705040A02060702" pitchFamily="82" charset="0"/>
                <a:ea typeface="+mn-ea"/>
                <a:cs typeface="+mn-cs"/>
              </a:rPr>
              <a:t>Migration crisis </a:t>
            </a:r>
            <a:br>
              <a:rPr lang="en-US" sz="3600" cap="none" dirty="0">
                <a:solidFill>
                  <a:prstClr val="black"/>
                </a:solidFill>
                <a:latin typeface="Algerian" panose="04020705040A02060702" pitchFamily="82" charset="0"/>
                <a:ea typeface="+mn-ea"/>
                <a:cs typeface="+mn-cs"/>
              </a:rPr>
            </a:br>
            <a:r>
              <a:rPr lang="en-US" sz="3600" cap="none" dirty="0">
                <a:solidFill>
                  <a:prstClr val="black"/>
                </a:solidFill>
                <a:latin typeface="Algerian" panose="04020705040A02060702" pitchFamily="82" charset="0"/>
                <a:ea typeface="+mn-ea"/>
                <a:cs typeface="+mn-cs"/>
              </a:rPr>
              <a:t> V4's point of view</a:t>
            </a:r>
            <a:r>
              <a:rPr lang="en-GB" sz="22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2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type="body" idx="1"/>
          </p:nvPr>
        </p:nvSpPr>
        <p:spPr>
          <a:xfrm>
            <a:off x="647128" y="2853504"/>
            <a:ext cx="5079991" cy="823912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Algerian" panose="04020705040A02060702" pitchFamily="82" charset="0"/>
              </a:rPr>
              <a:t>SLOVAKIA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>
          <a:xfrm>
            <a:off x="415344" y="3812146"/>
            <a:ext cx="5534695" cy="32307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only V4 country that has agreed to take in small contingents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refugees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quotas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ejection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UN Migration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Pact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ECJ rejected claim against mandatory migrant quotas </a:t>
            </a:r>
          </a:p>
          <a:p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3"/>
          </p:nvPr>
        </p:nvSpPr>
        <p:spPr>
          <a:xfrm>
            <a:off x="6400800" y="2853504"/>
            <a:ext cx="5105400" cy="823912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Algerian" panose="04020705040A02060702" pitchFamily="82" charset="0"/>
              </a:rPr>
              <a:t>THE CZECH REPUBLIC</a:t>
            </a:r>
            <a:endParaRPr lang="sk-SK" sz="3200" dirty="0">
              <a:latin typeface="Algerian" panose="04020705040A02060702" pitchFamily="82" charset="0"/>
            </a:endParaRPr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4"/>
          </p:nvPr>
        </p:nvSpPr>
        <p:spPr>
          <a:xfrm>
            <a:off x="6400799" y="3812147"/>
            <a:ext cx="5434885" cy="323078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opponent of EU solidarity on refugee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UN Migration Pact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231" y="1038856"/>
            <a:ext cx="2316587" cy="231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6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05448" y="764373"/>
            <a:ext cx="9146146" cy="1293028"/>
          </a:xfrm>
        </p:spPr>
        <p:txBody>
          <a:bodyPr>
            <a:normAutofit/>
          </a:bodyPr>
          <a:lstStyle/>
          <a:p>
            <a:r>
              <a:rPr lang="sk-SK" sz="3600" b="1" dirty="0">
                <a:latin typeface="Algerian" panose="04020705040A02060702" pitchFamily="82" charset="0"/>
              </a:rPr>
              <a:t>“Prime </a:t>
            </a:r>
            <a:r>
              <a:rPr lang="sk-SK" sz="3600" b="1" dirty="0" err="1">
                <a:latin typeface="Algerian" panose="04020705040A02060702" pitchFamily="82" charset="0"/>
              </a:rPr>
              <a:t>Ministers</a:t>
            </a:r>
            <a:r>
              <a:rPr lang="sk-SK" sz="3600" b="1" dirty="0">
                <a:latin typeface="Algerian" panose="04020705040A02060702" pitchFamily="82" charset="0"/>
              </a:rPr>
              <a:t>' </a:t>
            </a:r>
            <a:r>
              <a:rPr lang="sk-SK" sz="3600" b="1" dirty="0" err="1">
                <a:latin typeface="Algerian" panose="04020705040A02060702" pitchFamily="82" charset="0"/>
              </a:rPr>
              <a:t>Declaration</a:t>
            </a:r>
            <a:r>
              <a:rPr lang="sk-SK" sz="3600" b="1" dirty="0">
                <a:latin typeface="Algerian" panose="04020705040A02060702" pitchFamily="82" charset="0"/>
              </a:rPr>
              <a:t> on </a:t>
            </a:r>
            <a:r>
              <a:rPr lang="sk-SK" sz="3600" b="1" dirty="0" err="1">
                <a:latin typeface="Algerian" panose="04020705040A02060702" pitchFamily="82" charset="0"/>
              </a:rPr>
              <a:t>Migration</a:t>
            </a:r>
            <a:r>
              <a:rPr lang="sk-SK" sz="3600" b="1" dirty="0">
                <a:latin typeface="Algerian" panose="04020705040A02060702" pitchFamily="82" charset="0"/>
              </a:rPr>
              <a:t>”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joint and coherent solution at the European level,</a:t>
            </a:r>
          </a:p>
          <a:p>
            <a:r>
              <a:rPr lang="en-US" dirty="0" smtClean="0"/>
              <a:t>concentration on the fundamental causes of the migration crisis,</a:t>
            </a:r>
          </a:p>
          <a:p>
            <a:r>
              <a:rPr lang="en-US" dirty="0" smtClean="0"/>
              <a:t>protection of the external EU frontiers, </a:t>
            </a:r>
          </a:p>
          <a:p>
            <a:r>
              <a:rPr lang="en-US" dirty="0" smtClean="0"/>
              <a:t>fully functioning hotspots, </a:t>
            </a:r>
          </a:p>
          <a:p>
            <a:r>
              <a:rPr lang="en-US" dirty="0" smtClean="0"/>
              <a:t>an effective policy of returning the migrants, </a:t>
            </a:r>
          </a:p>
          <a:p>
            <a:r>
              <a:rPr lang="sk-SK" dirty="0" smtClean="0"/>
              <a:t>n</a:t>
            </a:r>
            <a:r>
              <a:rPr lang="en-US" dirty="0" smtClean="0"/>
              <a:t>o obligatory quotas </a:t>
            </a:r>
            <a:endParaRPr lang="sk-SK" dirty="0" smtClean="0"/>
          </a:p>
          <a:p>
            <a:r>
              <a:rPr lang="sk-SK" dirty="0" err="1"/>
              <a:t>p</a:t>
            </a:r>
            <a:r>
              <a:rPr lang="sk-SK" dirty="0" err="1" smtClean="0"/>
              <a:t>rinciple</a:t>
            </a:r>
            <a:r>
              <a:rPr lang="sk-SK" dirty="0" smtClean="0"/>
              <a:t> of </a:t>
            </a:r>
            <a:r>
              <a:rPr lang="sk-SK" dirty="0" err="1" smtClean="0"/>
              <a:t>effective</a:t>
            </a:r>
            <a:r>
              <a:rPr lang="sk-SK" dirty="0" smtClean="0"/>
              <a:t> solidarity </a:t>
            </a:r>
          </a:p>
          <a:p>
            <a:r>
              <a:rPr lang="sk-SK" dirty="0" smtClean="0"/>
              <a:t>a</a:t>
            </a:r>
            <a:r>
              <a:rPr lang="en-US" dirty="0" smtClean="0"/>
              <a:t>n </a:t>
            </a:r>
            <a:r>
              <a:rPr lang="en-US" dirty="0"/>
              <a:t>effective reform of the Dublin Regulation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35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pary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TM04033937[[fn=Dymová stopa]]</Template>
  <TotalTime>806</TotalTime>
  <Words>758</Words>
  <Application>Microsoft Office PowerPoint</Application>
  <PresentationFormat>Vlastní</PresentationFormat>
  <Paragraphs>85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Výpary</vt:lpstr>
      <vt:lpstr>Germany and Visegrad states in the migration crisis – a way out of the tension to cooperation </vt:lpstr>
      <vt:lpstr>Content</vt:lpstr>
      <vt:lpstr>I. Visegrad states (V4) –  Germany relations </vt:lpstr>
      <vt:lpstr>II. Disputed points in the V4-Germany relations </vt:lpstr>
      <vt:lpstr>III. Migration crisis –  „apple of discord“ </vt:lpstr>
      <vt:lpstr>IV. Migration crisis   V4's point of view </vt:lpstr>
      <vt:lpstr>Snímek 7</vt:lpstr>
      <vt:lpstr>Migration crisis   V4's point of view </vt:lpstr>
      <vt:lpstr>“Prime Ministers' Declaration on Migration” </vt:lpstr>
      <vt:lpstr>V. Conclusions  potential for cooperation?  </vt:lpstr>
      <vt:lpstr>Thank you for attention!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 and Visegrad states in the migration crisis – a way out of the tension to cooperation</dc:title>
  <dc:creator>Stanka</dc:creator>
  <cp:lastModifiedBy>PC</cp:lastModifiedBy>
  <cp:revision>27</cp:revision>
  <dcterms:created xsi:type="dcterms:W3CDTF">2019-06-16T11:33:16Z</dcterms:created>
  <dcterms:modified xsi:type="dcterms:W3CDTF">2020-01-31T19:21:19Z</dcterms:modified>
</cp:coreProperties>
</file>