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5" r:id="rId6"/>
    <p:sldId id="261" r:id="rId7"/>
    <p:sldId id="262" r:id="rId8"/>
    <p:sldId id="263" r:id="rId9"/>
    <p:sldId id="264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205B"/>
    <a:srgbClr val="312658"/>
    <a:srgbClr val="1E366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336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ED0E809-3BAA-437D-ADA4-9B70E741F0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AC2A7C5B-46DE-4923-A5D0-FAB6A7947B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B337EFC-CDB3-4136-846A-1C2DFB763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4EC35-6C6C-40F2-9FA6-0F04AE678193}" type="datetimeFigureOut">
              <a:rPr lang="en-GB" smtClean="0"/>
              <a:pPr/>
              <a:t>31/01/2020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7A94484-8CF3-4D50-B9C8-87542E40D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D25442B-AD9A-405D-A18C-6A612ED5C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8220B-B4AD-4F98-83AD-B1C994EC250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460993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A1A3200-E0EB-4ED7-9BF7-5E75F7972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593DDD16-76F9-46B4-AF42-2E84401CDF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76BE659-43D9-47B5-87D2-E86617A709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4EC35-6C6C-40F2-9FA6-0F04AE678193}" type="datetimeFigureOut">
              <a:rPr lang="en-GB" smtClean="0"/>
              <a:pPr/>
              <a:t>31/01/2020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77C8F32-F5C7-4A40-ACFB-EF61130CE7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D6FBB26-162C-4600-9CD8-C711EA307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8220B-B4AD-4F98-83AD-B1C994EC250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581006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72968A69-0CC7-4478-8FC6-87E54DCA3D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EF0C69E3-CBE1-4122-AFBF-8EE11F2D50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2A5257B-95D8-421B-AF1B-F0AA1570E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4EC35-6C6C-40F2-9FA6-0F04AE678193}" type="datetimeFigureOut">
              <a:rPr lang="en-GB" smtClean="0"/>
              <a:pPr/>
              <a:t>31/01/2020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EE623AD-A69E-433D-84EA-7C68D1247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E5275AF-91E8-476C-943D-62C9A4C08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8220B-B4AD-4F98-83AD-B1C994EC250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799130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3D79EDF-EAD5-46ED-9D4D-F7A576A21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3FE6AF4-127D-4031-88C6-71F43B5F7D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4590249-A577-4022-AC78-326FEB80A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4EC35-6C6C-40F2-9FA6-0F04AE678193}" type="datetimeFigureOut">
              <a:rPr lang="en-GB" smtClean="0"/>
              <a:pPr/>
              <a:t>31/01/2020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F1D5972-FA70-483E-971F-72BDB3BB9A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BFEC5BD-0232-4EA1-8E6B-9A450D37F0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8220B-B4AD-4F98-83AD-B1C994EC250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870406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BC77523-3B60-4EDD-AD3A-195D87491F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16E8594-61CC-42A9-A638-1CCD4CDD6B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BE55C8C-FDE6-483E-A7B3-F788EEB11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4EC35-6C6C-40F2-9FA6-0F04AE678193}" type="datetimeFigureOut">
              <a:rPr lang="en-GB" smtClean="0"/>
              <a:pPr/>
              <a:t>31/01/2020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490B1B4-059E-45AB-8A12-3BF903B7C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8A70C43-8EBF-4630-9BDF-FF2A3B8FE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8220B-B4AD-4F98-83AD-B1C994EC250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000933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8E20FA7-EF29-4C57-A94A-D69660568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D183EF8-8B8C-469B-8817-5F34F7324E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E88E449-9098-4F86-893F-6443A29B1C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3B2015C-58EC-4494-ACA5-A347B46AF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4EC35-6C6C-40F2-9FA6-0F04AE678193}" type="datetimeFigureOut">
              <a:rPr lang="en-GB" smtClean="0"/>
              <a:pPr/>
              <a:t>31/01/2020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7E48640-8AE5-42CF-89EA-9E52B0C46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C673E0D-6548-4960-9626-DF950B144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8220B-B4AD-4F98-83AD-B1C994EC250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402166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1084420-0E39-4DA4-81DF-B0337926E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D19C79C-4322-4AE1-9238-868B615EBA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15FE4EB5-4587-403F-8194-69CC888F2C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894294E9-7171-492A-AA85-95126F8798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B97A84EF-38F8-42CB-ABBC-FC26C97F54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DFA1826A-B246-40CB-9BA2-4A3753CE26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4EC35-6C6C-40F2-9FA6-0F04AE678193}" type="datetimeFigureOut">
              <a:rPr lang="en-GB" smtClean="0"/>
              <a:pPr/>
              <a:t>31/01/2020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FC91CE3C-29BC-4DD0-83E9-9B3B28A94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C0743D06-EC6A-4A0F-AB57-79D64893C8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8220B-B4AD-4F98-83AD-B1C994EC250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579820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9445B57-464F-41DC-9CB6-A893475A5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681C77D6-4224-4A6A-B941-D7AE526062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4EC35-6C6C-40F2-9FA6-0F04AE678193}" type="datetimeFigureOut">
              <a:rPr lang="en-GB" smtClean="0"/>
              <a:pPr/>
              <a:t>31/01/2020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4C5B1CD7-ACAB-4E78-B416-443CAA8BE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24F0DD5B-417A-4E2B-9F47-651E637D6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8220B-B4AD-4F98-83AD-B1C994EC250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56212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0F254CDF-B4AF-4149-969B-163B8BA76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4EC35-6C6C-40F2-9FA6-0F04AE678193}" type="datetimeFigureOut">
              <a:rPr lang="en-GB" smtClean="0"/>
              <a:pPr/>
              <a:t>31/01/2020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F05E9BA8-E85F-4FC8-987B-2C2A2D6651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FC71BD7B-6CF4-4C0E-A2E8-5B2DE1760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8220B-B4AD-4F98-83AD-B1C994EC250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246026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DBBEC68-7188-4D13-81F8-6C43DF374E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55B570A-43AA-45E0-9605-3FCEBAE1B7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B7C6D14A-3193-49D0-A533-9644A6E7E8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93F98F1-081F-4231-923E-680EAABE4D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4EC35-6C6C-40F2-9FA6-0F04AE678193}" type="datetimeFigureOut">
              <a:rPr lang="en-GB" smtClean="0"/>
              <a:pPr/>
              <a:t>31/01/2020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9D94862-6D1C-44B4-8D58-1FCE7D1A6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2C88CCD-FF00-4C87-A758-6E1DB0AE5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8220B-B4AD-4F98-83AD-B1C994EC250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845511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F33E888-939C-4250-BD44-B2FBEDDB7A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AA26487D-EF0D-406B-82CB-09BA0D67F2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E2FEC43-02C4-4420-80F6-284ABE2056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38AE3A8-10BF-4F8C-8A29-B667E27D0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4EC35-6C6C-40F2-9FA6-0F04AE678193}" type="datetimeFigureOut">
              <a:rPr lang="en-GB" smtClean="0"/>
              <a:pPr/>
              <a:t>31/01/2020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D6FBF9A-6E6E-457D-B619-15B90686B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1C60797-79D8-477F-8773-B2D3F98CE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8220B-B4AD-4F98-83AD-B1C994EC250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352952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9F41845C-FF43-463F-90BE-7E922B6D7B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578D653-BDB4-49B0-BDC1-B1049E720E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B81C657-1A1D-4FA8-A7A2-BA5E59CCD7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4EC35-6C6C-40F2-9FA6-0F04AE678193}" type="datetimeFigureOut">
              <a:rPr lang="en-GB" smtClean="0"/>
              <a:pPr/>
              <a:t>31/01/2020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7DE35B5-1895-4112-857D-88C96F87E0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B7E3940-3B83-472C-AAC7-7320E8272A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48220B-B4AD-4F98-83AD-B1C994EC250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690019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foreignpolicy.com/2009/06/21/minilateralism/" TargetMode="External"/><Relationship Id="rId13" Type="http://schemas.openxmlformats.org/officeDocument/2006/relationships/hyperlink" Target="https://www.baks.bund.de/sites/baks010/files/arbeitspapier_sicherheitspolitik_2019_4.pdf" TargetMode="External"/><Relationship Id="rId3" Type="http://schemas.openxmlformats.org/officeDocument/2006/relationships/hyperlink" Target="https://www.iris-france.org/wp-content/uploads/2019/02/Ares-36.pdf" TargetMode="External"/><Relationship Id="rId7" Type="http://schemas.openxmlformats.org/officeDocument/2006/relationships/hyperlink" Target="https://www.iss.europa.eu/sites/default/files/EUISSFiles/Brief_17_Minilateralism.pdf" TargetMode="External"/><Relationship Id="rId12" Type="http://schemas.openxmlformats.org/officeDocument/2006/relationships/hyperlink" Target="https://blogs.lse.ac.uk/europpblog/2018/05/18/how-brexit-will-affect-germanys-role-in-the-eu/" TargetMode="External"/><Relationship Id="rId2" Type="http://schemas.openxmlformats.org/officeDocument/2006/relationships/hyperlink" Target="https://visegradinsight.eu/brexit-and-the-visegrad-countries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ocr.army.cz/images/id_40001_50000/46088/KVA__R_ve__ejn___verze.pdf" TargetMode="External"/><Relationship Id="rId11" Type="http://schemas.openxmlformats.org/officeDocument/2006/relationships/hyperlink" Target="https://www.iris-france.org/wp-content/uploads/2018/10/Ares-32.pdf" TargetMode="External"/><Relationship Id="rId5" Type="http://schemas.openxmlformats.org/officeDocument/2006/relationships/hyperlink" Target="https://www.europeanleadershipnetwork.org/commentary/the-v4-on-defence-the-art-of-disagreement/" TargetMode="External"/><Relationship Id="rId10" Type="http://schemas.openxmlformats.org/officeDocument/2006/relationships/hyperlink" Target="http://www.rocznikbezpieczenstwa.dsw.edu.pl/fileadmin/user_upload/wydawnictwo/RBM/RBM_artykuly/2015_2_17.pdf" TargetMode="External"/><Relationship Id="rId4" Type="http://schemas.openxmlformats.org/officeDocument/2006/relationships/hyperlink" Target="https://www.globsec.org/publications/view-central-europe-brexit-aftermath/" TargetMode="External"/><Relationship Id="rId9" Type="http://schemas.openxmlformats.org/officeDocument/2006/relationships/hyperlink" Target="http://wise-europa.eu/en/2018/06/27/berlin-and-the-v4-in-a-post-brexit-europe/" TargetMode="External"/><Relationship Id="rId14" Type="http://schemas.openxmlformats.org/officeDocument/2006/relationships/hyperlink" Target="https://www.rp.pl/Wywiady/305289918-Pancerny-Wilk-mialby-szanse-przelamac-impas-w-zbrojeniowce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europeum.org/articles/detail/2471/germany-and-the-v4-renewed-cooperation-opportunities-in-the-new-political-context" TargetMode="External"/><Relationship Id="rId13" Type="http://schemas.openxmlformats.org/officeDocument/2006/relationships/hyperlink" Target="https://www.ft.com/content/18d8f8b6-fa2f-11de-beed-00144feab49a" TargetMode="External"/><Relationship Id="rId3" Type="http://schemas.openxmlformats.org/officeDocument/2006/relationships/hyperlink" Target="http://www.gmfus.org/publications/can-france-and-germany-make-pesco-work-process-toward-eu-defence" TargetMode="External"/><Relationship Id="rId7" Type="http://schemas.openxmlformats.org/officeDocument/2006/relationships/hyperlink" Target="https://www.eda.europa.eu/docs/default-source/brochures/eda_defencedata_a4" TargetMode="External"/><Relationship Id="rId12" Type="http://schemas.openxmlformats.org/officeDocument/2006/relationships/hyperlink" Target="https://www.osw.waw.pl/sites/default/files/pw_69_pesco_ang_net.pdf" TargetMode="External"/><Relationship Id="rId2" Type="http://schemas.openxmlformats.org/officeDocument/2006/relationships/hyperlink" Target="https://www.amo.cz/wp-content/uploads/2018/02/AMO_European-defence-between-NATO-and-PESCO-Charting-a-course-for-Czech-defence-policy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globsec.org/news/view-central-europe-germany-v4-moving-apart/" TargetMode="External"/><Relationship Id="rId11" Type="http://schemas.openxmlformats.org/officeDocument/2006/relationships/hyperlink" Target="http://wise-europa.eu/en/2018/06/25/visegrad-vs-germany-at-the-time-of-brexit/" TargetMode="External"/><Relationship Id="rId5" Type="http://schemas.openxmlformats.org/officeDocument/2006/relationships/hyperlink" Target="https://www.consilium.europa.eu/media/39664/table-pesco-projects.pdf" TargetMode="External"/><Relationship Id="rId10" Type="http://schemas.openxmlformats.org/officeDocument/2006/relationships/hyperlink" Target="https://www.rand.org/pubs/perspectives/PE225.html" TargetMode="External"/><Relationship Id="rId4" Type="http://schemas.openxmlformats.org/officeDocument/2006/relationships/hyperlink" Target="https://www.bundeskanzlerin.de/ContentArchiv/DE/Archiv17/Mitschrift/Pressekonferenzen/2013/03/2013-03-06-visegrad.html" TargetMode="External"/><Relationship Id="rId9" Type="http://schemas.openxmlformats.org/officeDocument/2006/relationships/hyperlink" Target="https://sigmar-gabriel.d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71DE41B-E3F9-4DEB-9BE9-8D50D3BD57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3600" b="1" dirty="0"/>
              <a:t>Germany and the </a:t>
            </a:r>
            <a:r>
              <a:rPr lang="en-GB" sz="3600" b="1" dirty="0" err="1"/>
              <a:t>Visegrad</a:t>
            </a:r>
            <a:r>
              <a:rPr lang="en-GB" sz="3600" b="1" dirty="0"/>
              <a:t> countries within the EU’s Common Security and Defence Policy: </a:t>
            </a:r>
            <a:r>
              <a:rPr lang="cs-CZ" sz="3600" b="1" dirty="0" smtClean="0"/>
              <a:t/>
            </a:r>
            <a:br>
              <a:rPr lang="cs-CZ" sz="3600" b="1" dirty="0" smtClean="0"/>
            </a:br>
            <a:r>
              <a:rPr lang="en-GB" sz="3600" b="1" dirty="0" smtClean="0"/>
              <a:t>promising </a:t>
            </a:r>
            <a:r>
              <a:rPr lang="en-GB" sz="3600" b="1" dirty="0"/>
              <a:t>partners after Brexit? 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82A553CA-D6B8-4617-97B4-65763EFEC2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88365"/>
            <a:ext cx="9144000" cy="1819708"/>
          </a:xfrm>
        </p:spPr>
        <p:txBody>
          <a:bodyPr>
            <a:normAutofit fontScale="70000" lnSpcReduction="20000"/>
          </a:bodyPr>
          <a:lstStyle/>
          <a:p>
            <a:r>
              <a:rPr lang="en-GB" sz="3400" dirty="0"/>
              <a:t>Jana </a:t>
            </a:r>
            <a:r>
              <a:rPr lang="en-GB" sz="3400" dirty="0" smtClean="0"/>
              <a:t>Urbanovská</a:t>
            </a:r>
            <a:r>
              <a:rPr lang="cs-CZ" sz="3400" dirty="0" smtClean="0"/>
              <a:t>, </a:t>
            </a:r>
            <a:r>
              <a:rPr lang="en-GB" sz="3400" dirty="0"/>
              <a:t>Martin </a:t>
            </a:r>
            <a:r>
              <a:rPr lang="en-GB" sz="3400" dirty="0" err="1" smtClean="0"/>
              <a:t>Chovančík</a:t>
            </a:r>
            <a:r>
              <a:rPr lang="cs-CZ" sz="3400" dirty="0" smtClean="0"/>
              <a:t>,</a:t>
            </a:r>
            <a:r>
              <a:rPr lang="en-GB" sz="3400" dirty="0" smtClean="0"/>
              <a:t> </a:t>
            </a:r>
            <a:r>
              <a:rPr lang="en-GB" sz="3400" dirty="0" err="1" smtClean="0"/>
              <a:t>Stanislava</a:t>
            </a:r>
            <a:r>
              <a:rPr lang="en-GB" sz="3400" dirty="0" smtClean="0"/>
              <a:t> </a:t>
            </a:r>
            <a:r>
              <a:rPr lang="en-GB" sz="3400" dirty="0" err="1" smtClean="0"/>
              <a:t>Brajerčíková</a:t>
            </a:r>
            <a:endParaRPr lang="cs-CZ" sz="3400" dirty="0" smtClean="0"/>
          </a:p>
          <a:p>
            <a:r>
              <a:rPr lang="en-GB" sz="3400" dirty="0" smtClean="0"/>
              <a:t>Masaryk </a:t>
            </a:r>
            <a:r>
              <a:rPr lang="en-GB" sz="3400" dirty="0"/>
              <a:t>University, Czech </a:t>
            </a:r>
            <a:r>
              <a:rPr lang="en-GB" sz="3400" dirty="0" smtClean="0"/>
              <a:t>Republic</a:t>
            </a:r>
            <a:endParaRPr lang="cs-CZ" sz="3400" dirty="0" smtClean="0"/>
          </a:p>
          <a:p>
            <a:endParaRPr lang="cs-CZ" dirty="0" smtClean="0"/>
          </a:p>
          <a:p>
            <a:r>
              <a:rPr lang="en-US" dirty="0"/>
              <a:t>The </a:t>
            </a:r>
            <a:r>
              <a:rPr lang="cs-CZ" dirty="0" err="1"/>
              <a:t>paper</a:t>
            </a:r>
            <a:r>
              <a:rPr lang="cs-CZ" dirty="0"/>
              <a:t> </a:t>
            </a:r>
            <a:r>
              <a:rPr lang="cs-CZ" dirty="0" err="1"/>
              <a:t>was</a:t>
            </a:r>
            <a:r>
              <a:rPr lang="cs-CZ" dirty="0"/>
              <a:t> </a:t>
            </a:r>
            <a:r>
              <a:rPr lang="cs-CZ" dirty="0" err="1"/>
              <a:t>written</a:t>
            </a:r>
            <a:r>
              <a:rPr lang="cs-CZ" dirty="0"/>
              <a:t> </a:t>
            </a:r>
            <a:r>
              <a:rPr lang="en-US" dirty="0"/>
              <a:t>as part of the project “Germany and Out-of-Area Military Operations: Civilian Power, Trading State or Middle Power?” Registration number 17-12243S, supported by the Czech Science Foundation</a:t>
            </a:r>
            <a:r>
              <a:rPr lang="en-US" dirty="0" smtClean="0"/>
              <a:t>.</a:t>
            </a:r>
            <a:endParaRPr lang="cs-CZ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3543"/>
            <a:ext cx="12259786" cy="974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349637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766618"/>
            <a:ext cx="10947400" cy="5892800"/>
          </a:xfrm>
        </p:spPr>
        <p:txBody>
          <a:bodyPr>
            <a:normAutofit fontScale="40000" lnSpcReduction="20000"/>
          </a:bodyPr>
          <a:lstStyle/>
          <a:p>
            <a:pPr lvl="0" fontAlgn="base"/>
            <a:r>
              <a:rPr lang="en-GB" dirty="0" err="1" smtClean="0"/>
              <a:t>Chovančík</a:t>
            </a:r>
            <a:r>
              <a:rPr lang="en-GB" dirty="0"/>
              <a:t>, Martin (2018) Defence industrialization in small countries: Policies in </a:t>
            </a:r>
            <a:r>
              <a:rPr lang="en-GB" dirty="0" err="1"/>
              <a:t>Czechia</a:t>
            </a:r>
            <a:r>
              <a:rPr lang="en-GB" dirty="0"/>
              <a:t> and Slovakia, Comparative Strategy, 37:4, 272-285, DOI: 10.1080/01495933.2018.1497321 </a:t>
            </a:r>
            <a:endParaRPr lang="cs-CZ" dirty="0"/>
          </a:p>
          <a:p>
            <a:pPr lvl="0" fontAlgn="base"/>
            <a:r>
              <a:rPr lang="de-DE" dirty="0" err="1"/>
              <a:t>Janulewicz</a:t>
            </a:r>
            <a:r>
              <a:rPr lang="de-DE" dirty="0"/>
              <a:t>, Lukasz </a:t>
            </a:r>
            <a:r>
              <a:rPr lang="de-DE" dirty="0" err="1"/>
              <a:t>and</a:t>
            </a:r>
            <a:r>
              <a:rPr lang="de-DE" dirty="0"/>
              <a:t> Igor </a:t>
            </a:r>
            <a:r>
              <a:rPr lang="de-DE" dirty="0" err="1"/>
              <a:t>Merheim-Eyre</a:t>
            </a:r>
            <a:r>
              <a:rPr lang="de-DE" dirty="0"/>
              <a:t>. </a:t>
            </a:r>
            <a:r>
              <a:rPr lang="en-GB" dirty="0"/>
              <a:t>2017. Brexit and the </a:t>
            </a:r>
            <a:r>
              <a:rPr lang="en-GB" dirty="0" err="1"/>
              <a:t>Visegrad</a:t>
            </a:r>
            <a:r>
              <a:rPr lang="en-GB" dirty="0"/>
              <a:t> Countries. Challenge or an opportunity waiting to be discovered? </a:t>
            </a:r>
            <a:r>
              <a:rPr lang="en-GB" dirty="0" err="1"/>
              <a:t>Visegrad</a:t>
            </a:r>
            <a:r>
              <a:rPr lang="en-GB" dirty="0"/>
              <a:t> Insight, March, 14, 2017 (</a:t>
            </a:r>
            <a:r>
              <a:rPr lang="en-GB" u="sng" dirty="0">
                <a:hlinkClick r:id="rId2"/>
              </a:rPr>
              <a:t>https://visegradinsight.eu/brexit-and-the-visegrad-countries/</a:t>
            </a:r>
            <a:r>
              <a:rPr lang="en-GB" dirty="0"/>
              <a:t>).</a:t>
            </a:r>
            <a:endParaRPr lang="cs-CZ" dirty="0"/>
          </a:p>
          <a:p>
            <a:pPr lvl="0" fontAlgn="base"/>
            <a:r>
              <a:rPr lang="en-GB" dirty="0" err="1" smtClean="0"/>
              <a:t>Kříž</a:t>
            </a:r>
            <a:r>
              <a:rPr lang="en-GB" dirty="0"/>
              <a:t>, </a:t>
            </a:r>
            <a:r>
              <a:rPr lang="en-GB" dirty="0" err="1"/>
              <a:t>Zdeněk</a:t>
            </a:r>
            <a:r>
              <a:rPr lang="en-GB" dirty="0"/>
              <a:t>, </a:t>
            </a:r>
            <a:r>
              <a:rPr lang="en-GB" dirty="0" err="1"/>
              <a:t>Stanislava</a:t>
            </a:r>
            <a:r>
              <a:rPr lang="en-GB" dirty="0"/>
              <a:t> </a:t>
            </a:r>
            <a:r>
              <a:rPr lang="en-GB" dirty="0" err="1"/>
              <a:t>Brajerčíková</a:t>
            </a:r>
            <a:r>
              <a:rPr lang="en-GB" dirty="0"/>
              <a:t> and Jana Urbanovská. 2018. “Defence Co-Operation Between Germany and the </a:t>
            </a:r>
            <a:r>
              <a:rPr lang="en-GB" dirty="0" err="1"/>
              <a:t>Visegrad</a:t>
            </a:r>
            <a:r>
              <a:rPr lang="en-GB" dirty="0"/>
              <a:t> Countries.” The Journal of Slavic Military Studies, Vol. 31, No. 3, pp. 354-371.</a:t>
            </a:r>
            <a:endParaRPr lang="cs-CZ" dirty="0"/>
          </a:p>
          <a:p>
            <a:pPr lvl="0" fontAlgn="base"/>
            <a:r>
              <a:rPr lang="en-GB" dirty="0"/>
              <a:t>Major, Claudia and Christian </a:t>
            </a:r>
            <a:r>
              <a:rPr lang="en-GB" dirty="0" err="1"/>
              <a:t>Mölling</a:t>
            </a:r>
            <a:r>
              <a:rPr lang="en-GB" dirty="0"/>
              <a:t>. 2019. </a:t>
            </a:r>
            <a:r>
              <a:rPr lang="en-GB" dirty="0" err="1"/>
              <a:t>PeSCo</a:t>
            </a:r>
            <a:r>
              <a:rPr lang="en-GB" dirty="0"/>
              <a:t>. The German Perspective. ARES Policy Paper, No. 36 (</a:t>
            </a:r>
            <a:r>
              <a:rPr lang="en-GB" u="sng" dirty="0">
                <a:hlinkClick r:id="rId3"/>
              </a:rPr>
              <a:t>https://www.iris-france.org/wp-content/uploads/2019/02/Ares-36.pdf</a:t>
            </a:r>
            <a:r>
              <a:rPr lang="en-GB" dirty="0"/>
              <a:t>).</a:t>
            </a:r>
            <a:endParaRPr lang="cs-CZ" dirty="0"/>
          </a:p>
          <a:p>
            <a:pPr lvl="0" fontAlgn="base"/>
            <a:r>
              <a:rPr lang="en-GB" dirty="0" err="1"/>
              <a:t>Martonyi</a:t>
            </a:r>
            <a:r>
              <a:rPr lang="en-GB" dirty="0"/>
              <a:t>, </a:t>
            </a:r>
            <a:r>
              <a:rPr lang="en-GB" dirty="0" err="1"/>
              <a:t>János</a:t>
            </a:r>
            <a:r>
              <a:rPr lang="en-GB" dirty="0"/>
              <a:t>. 2016. A View from Central Europe: Brexit Aftermath. GLOBSEC, June 24, 2016 (</a:t>
            </a:r>
            <a:r>
              <a:rPr lang="en-GB" u="sng" dirty="0">
                <a:hlinkClick r:id="rId4"/>
              </a:rPr>
              <a:t>https://www.globsec.org/publications/view-central-europe-brexit-aftermath/</a:t>
            </a:r>
            <a:r>
              <a:rPr lang="en-GB" dirty="0"/>
              <a:t>).</a:t>
            </a:r>
            <a:endParaRPr lang="cs-CZ" dirty="0"/>
          </a:p>
          <a:p>
            <a:pPr lvl="0" fontAlgn="base"/>
            <a:r>
              <a:rPr lang="en-GB" dirty="0" err="1"/>
              <a:t>Michelot</a:t>
            </a:r>
            <a:r>
              <a:rPr lang="en-GB" dirty="0"/>
              <a:t>, Martin. 2018. The V4 on Defence: The Art of Disagreement. </a:t>
            </a:r>
            <a:r>
              <a:rPr lang="en-GB" dirty="0" err="1"/>
              <a:t>Europeum</a:t>
            </a:r>
            <a:r>
              <a:rPr lang="en-GB" dirty="0"/>
              <a:t> Commentary, June, 26, 2018 (</a:t>
            </a:r>
            <a:r>
              <a:rPr lang="en-GB" u="sng" dirty="0">
                <a:hlinkClick r:id="rId5"/>
              </a:rPr>
              <a:t>https://www.europeanleadershipnetwork.org/commentary/the-v4-on-defence-the-art-of-disagreement/</a:t>
            </a:r>
            <a:r>
              <a:rPr lang="en-GB" dirty="0"/>
              <a:t>).</a:t>
            </a:r>
            <a:endParaRPr lang="cs-CZ" dirty="0"/>
          </a:p>
          <a:p>
            <a:pPr lvl="0" fontAlgn="base"/>
            <a:r>
              <a:rPr lang="en-GB" dirty="0"/>
              <a:t>MO 2015. </a:t>
            </a:r>
            <a:r>
              <a:rPr lang="en-GB" dirty="0" err="1"/>
              <a:t>Ministerstvo</a:t>
            </a:r>
            <a:r>
              <a:rPr lang="en-GB" dirty="0"/>
              <a:t> </a:t>
            </a:r>
            <a:r>
              <a:rPr lang="en-GB" dirty="0" err="1"/>
              <a:t>obrany</a:t>
            </a:r>
            <a:r>
              <a:rPr lang="en-GB" dirty="0"/>
              <a:t> CR. </a:t>
            </a:r>
            <a:r>
              <a:rPr lang="en-GB" dirty="0" err="1"/>
              <a:t>Koncepce</a:t>
            </a:r>
            <a:r>
              <a:rPr lang="en-GB" dirty="0"/>
              <a:t> </a:t>
            </a:r>
            <a:r>
              <a:rPr lang="en-GB" dirty="0" err="1"/>
              <a:t>Výstavby</a:t>
            </a:r>
            <a:r>
              <a:rPr lang="en-GB" dirty="0"/>
              <a:t> </a:t>
            </a:r>
            <a:r>
              <a:rPr lang="en-GB" dirty="0" err="1"/>
              <a:t>Armády</a:t>
            </a:r>
            <a:r>
              <a:rPr lang="en-GB" dirty="0"/>
              <a:t> </a:t>
            </a:r>
            <a:r>
              <a:rPr lang="en-GB" dirty="0" err="1"/>
              <a:t>České</a:t>
            </a:r>
            <a:r>
              <a:rPr lang="en-GB" dirty="0"/>
              <a:t> </a:t>
            </a:r>
            <a:r>
              <a:rPr lang="en-GB" dirty="0" err="1"/>
              <a:t>Republiky</a:t>
            </a:r>
            <a:r>
              <a:rPr lang="en-GB" dirty="0"/>
              <a:t> 2025. available at: </a:t>
            </a:r>
            <a:r>
              <a:rPr lang="en-GB" u="sng" dirty="0">
                <a:hlinkClick r:id="rId6"/>
              </a:rPr>
              <a:t>http://www.mocr.army.cz/images/id_40001_50000/46088/KVA__R_ve__ejn___verze.pdf</a:t>
            </a:r>
            <a:r>
              <a:rPr lang="en-GB" dirty="0"/>
              <a:t>  </a:t>
            </a:r>
            <a:endParaRPr lang="cs-CZ" dirty="0"/>
          </a:p>
          <a:p>
            <a:pPr lvl="0" fontAlgn="base"/>
            <a:r>
              <a:rPr lang="en-GB" dirty="0" err="1"/>
              <a:t>Moret</a:t>
            </a:r>
            <a:r>
              <a:rPr lang="en-GB" dirty="0"/>
              <a:t>, Erica. 2016. Effective minilateralism for the EU. What, when and how. EUISS Brief, No. 17 (</a:t>
            </a:r>
            <a:r>
              <a:rPr lang="en-GB" u="sng" dirty="0">
                <a:hlinkClick r:id="rId7"/>
              </a:rPr>
              <a:t>https://www.iss.europa.eu/sites/default/files/EUISSFiles/Brief_17_Minilateralism.pdf</a:t>
            </a:r>
            <a:r>
              <a:rPr lang="en-GB" dirty="0"/>
              <a:t>).</a:t>
            </a:r>
            <a:endParaRPr lang="cs-CZ" dirty="0"/>
          </a:p>
          <a:p>
            <a:pPr lvl="0" fontAlgn="base"/>
            <a:r>
              <a:rPr lang="en-GB" dirty="0" err="1"/>
              <a:t>Naim</a:t>
            </a:r>
            <a:r>
              <a:rPr lang="en-GB" dirty="0"/>
              <a:t>, Moises. 2009. Minilateralism. The magic number to get real international action. Foreign Policy, June 21, 2009 (</a:t>
            </a:r>
            <a:r>
              <a:rPr lang="en-GB" u="sng" dirty="0">
                <a:hlinkClick r:id="rId8"/>
              </a:rPr>
              <a:t>https://foreignpolicy.com/2009/06/21/minilateralism/</a:t>
            </a:r>
            <a:r>
              <a:rPr lang="en-GB" dirty="0"/>
              <a:t>).</a:t>
            </a:r>
            <a:endParaRPr lang="cs-CZ" dirty="0"/>
          </a:p>
          <a:p>
            <a:pPr lvl="0" fontAlgn="base"/>
            <a:r>
              <a:rPr lang="en-GB" dirty="0" err="1"/>
              <a:t>Schweiger</a:t>
            </a:r>
            <a:r>
              <a:rPr lang="en-GB" dirty="0"/>
              <a:t>, Christian. 2018. Berlin and the V4 in a post-Brexit Europe, </a:t>
            </a:r>
            <a:r>
              <a:rPr lang="en-GB" dirty="0" err="1"/>
              <a:t>WiseEuropa</a:t>
            </a:r>
            <a:r>
              <a:rPr lang="en-GB" dirty="0"/>
              <a:t>, June, 27, 2018 (</a:t>
            </a:r>
            <a:r>
              <a:rPr lang="en-GB" u="sng" dirty="0">
                <a:hlinkClick r:id="rId9"/>
              </a:rPr>
              <a:t>http://wise-europa.eu/en/2018/06/27/berlin-and-the-v4-in-a-post-brexit-europe/</a:t>
            </a:r>
            <a:r>
              <a:rPr lang="en-GB" dirty="0"/>
              <a:t>)</a:t>
            </a:r>
            <a:endParaRPr lang="cs-CZ" dirty="0"/>
          </a:p>
          <a:p>
            <a:pPr lvl="0" fontAlgn="base"/>
            <a:r>
              <a:rPr lang="en-GB" dirty="0" err="1"/>
              <a:t>Siokas</a:t>
            </a:r>
            <a:r>
              <a:rPr lang="en-GB" dirty="0"/>
              <a:t>, E. (2018). Network Analysis of EU-Funded R&amp;D Collaboration in the European Security Research Programme: Actors and Industries. In N. </a:t>
            </a:r>
            <a:r>
              <a:rPr lang="en-GB" dirty="0" err="1"/>
              <a:t>Karampekios</a:t>
            </a:r>
            <a:r>
              <a:rPr lang="en-GB" dirty="0"/>
              <a:t>, I. </a:t>
            </a:r>
            <a:r>
              <a:rPr lang="en-GB" dirty="0" err="1"/>
              <a:t>Oikonomou</a:t>
            </a:r>
            <a:r>
              <a:rPr lang="en-GB" dirty="0"/>
              <a:t>, &amp; E. G. </a:t>
            </a:r>
            <a:r>
              <a:rPr lang="en-GB" dirty="0" err="1"/>
              <a:t>Carayannis</a:t>
            </a:r>
            <a:r>
              <a:rPr lang="en-GB" dirty="0"/>
              <a:t> (Eds.), The Emergence of EU Defence Research Policy: From Innovation to Militarization. </a:t>
            </a:r>
            <a:endParaRPr lang="cs-CZ" dirty="0"/>
          </a:p>
          <a:p>
            <a:pPr lvl="0" fontAlgn="base"/>
            <a:r>
              <a:rPr lang="en-GB" dirty="0" err="1"/>
              <a:t>Sokolowski</a:t>
            </a:r>
            <a:r>
              <a:rPr lang="en-GB" dirty="0"/>
              <a:t>, A. (2015). </a:t>
            </a:r>
            <a:r>
              <a:rPr lang="en-GB" dirty="0" err="1"/>
              <a:t>Rozwój</a:t>
            </a:r>
            <a:r>
              <a:rPr lang="en-GB" dirty="0"/>
              <a:t> </a:t>
            </a:r>
            <a:r>
              <a:rPr lang="en-GB" dirty="0" err="1"/>
              <a:t>Polsko-Niemieckiej</a:t>
            </a:r>
            <a:r>
              <a:rPr lang="en-GB" dirty="0"/>
              <a:t> </a:t>
            </a:r>
            <a:r>
              <a:rPr lang="en-GB" dirty="0" err="1"/>
              <a:t>Współpracy</a:t>
            </a:r>
            <a:r>
              <a:rPr lang="en-GB" dirty="0"/>
              <a:t> </a:t>
            </a:r>
            <a:r>
              <a:rPr lang="en-GB" dirty="0" err="1"/>
              <a:t>Wojskowej</a:t>
            </a:r>
            <a:r>
              <a:rPr lang="en-GB" dirty="0"/>
              <a:t> w </a:t>
            </a:r>
            <a:r>
              <a:rPr lang="en-GB" dirty="0" err="1"/>
              <a:t>Drugiej</a:t>
            </a:r>
            <a:r>
              <a:rPr lang="en-GB" dirty="0"/>
              <a:t> </a:t>
            </a:r>
            <a:r>
              <a:rPr lang="en-GB" dirty="0" err="1"/>
              <a:t>Dekadzie</a:t>
            </a:r>
            <a:r>
              <a:rPr lang="en-GB" dirty="0"/>
              <a:t> Xxi </a:t>
            </a:r>
            <a:r>
              <a:rPr lang="en-GB" dirty="0" err="1"/>
              <a:t>Wieku</a:t>
            </a:r>
            <a:r>
              <a:rPr lang="en-GB" dirty="0"/>
              <a:t>.  </a:t>
            </a:r>
            <a:r>
              <a:rPr lang="en-GB" dirty="0" err="1"/>
              <a:t>Rocznik</a:t>
            </a:r>
            <a:r>
              <a:rPr lang="en-GB" dirty="0"/>
              <a:t> </a:t>
            </a:r>
            <a:r>
              <a:rPr lang="en-GB" dirty="0" err="1"/>
              <a:t>Bezpieczeństwa</a:t>
            </a:r>
            <a:r>
              <a:rPr lang="en-GB" dirty="0"/>
              <a:t> </a:t>
            </a:r>
            <a:r>
              <a:rPr lang="en-GB" dirty="0" err="1"/>
              <a:t>Międzynarodowego</a:t>
            </a:r>
            <a:r>
              <a:rPr lang="en-GB" dirty="0"/>
              <a:t>. </a:t>
            </a:r>
            <a:r>
              <a:rPr lang="en-GB" u="sng" dirty="0">
                <a:hlinkClick r:id="rId10"/>
              </a:rPr>
              <a:t>http://www.rocznikbezpieczenstwa.dsw.edu.pl/fileadmin/user_upload/wydawnictwo/RBM/RBM_artykuly/2015_2_17.pdf</a:t>
            </a:r>
            <a:r>
              <a:rPr lang="en-GB" dirty="0"/>
              <a:t> </a:t>
            </a:r>
            <a:endParaRPr lang="cs-CZ" dirty="0"/>
          </a:p>
          <a:p>
            <a:pPr lvl="0" fontAlgn="base"/>
            <a:r>
              <a:rPr lang="en-GB" dirty="0" err="1"/>
              <a:t>Terlikowski</a:t>
            </a:r>
            <a:r>
              <a:rPr lang="en-GB" dirty="0"/>
              <a:t>, Marcin. 2018. </a:t>
            </a:r>
            <a:r>
              <a:rPr lang="en-GB" dirty="0" err="1"/>
              <a:t>PeSCo</a:t>
            </a:r>
            <a:r>
              <a:rPr lang="en-GB" dirty="0"/>
              <a:t>. The Polish Perspective. ARES Policy Paper, No. 32 (</a:t>
            </a:r>
            <a:r>
              <a:rPr lang="en-GB" u="sng" dirty="0">
                <a:hlinkClick r:id="rId11"/>
              </a:rPr>
              <a:t>https://www.iris-france.org/wp-content/uploads/2018/10/Ares-32.pdf</a:t>
            </a:r>
            <a:r>
              <a:rPr lang="en-GB" dirty="0"/>
              <a:t>).</a:t>
            </a:r>
            <a:endParaRPr lang="cs-CZ" dirty="0"/>
          </a:p>
          <a:p>
            <a:pPr lvl="0" fontAlgn="base"/>
            <a:r>
              <a:rPr lang="en-GB" dirty="0" err="1"/>
              <a:t>Traugott</a:t>
            </a:r>
            <a:r>
              <a:rPr lang="en-GB" dirty="0"/>
              <a:t>, Leopold. How Brexit will affect Germany’s role in the EU. LSE Blogs, May 18, 2018 (</a:t>
            </a:r>
            <a:r>
              <a:rPr lang="en-GB" u="sng" dirty="0">
                <a:hlinkClick r:id="rId12"/>
              </a:rPr>
              <a:t>https://blogs.lse.ac.uk/europpblog/2018/05/18/how-brexit-will-affect-germanys-role-in-the-eu/</a:t>
            </a:r>
            <a:r>
              <a:rPr lang="en-GB" dirty="0"/>
              <a:t>)</a:t>
            </a:r>
            <a:endParaRPr lang="cs-CZ" dirty="0"/>
          </a:p>
          <a:p>
            <a:pPr lvl="0" fontAlgn="base"/>
            <a:r>
              <a:rPr lang="de-DE" dirty="0"/>
              <a:t>Varga, </a:t>
            </a:r>
            <a:r>
              <a:rPr lang="de-DE" dirty="0" err="1"/>
              <a:t>Judie</a:t>
            </a:r>
            <a:r>
              <a:rPr lang="de-DE" dirty="0"/>
              <a:t>. (2019). Pragmatische Solidarität in der europäischen Sicherheits- und Verteidigungspolitik Die ungarische Perspektive. Arbeitspapier Sicherheitspolitik Nr. 4/2019. Bundesakademie für Sicherheitspolitik. </a:t>
            </a:r>
            <a:r>
              <a:rPr lang="de-DE" dirty="0" err="1"/>
              <a:t>available</a:t>
            </a:r>
            <a:r>
              <a:rPr lang="de-DE" dirty="0"/>
              <a:t> at: </a:t>
            </a:r>
            <a:r>
              <a:rPr lang="de-DE" u="sng" dirty="0">
                <a:hlinkClick r:id="rId13"/>
              </a:rPr>
              <a:t>https://www.baks.bund.de/sites/baks010/files/arbeitspapier_sicherheitspolitik_2019_4.pdf</a:t>
            </a:r>
            <a:r>
              <a:rPr lang="en-GB" dirty="0"/>
              <a:t> </a:t>
            </a:r>
            <a:endParaRPr lang="cs-CZ" dirty="0"/>
          </a:p>
          <a:p>
            <a:pPr lvl="0" fontAlgn="base"/>
            <a:r>
              <a:rPr lang="en-GB" dirty="0" err="1"/>
              <a:t>Witold</a:t>
            </a:r>
            <a:r>
              <a:rPr lang="en-GB" dirty="0"/>
              <a:t> </a:t>
            </a:r>
            <a:r>
              <a:rPr lang="en-GB" dirty="0" err="1"/>
              <a:t>Słowik</a:t>
            </a:r>
            <a:r>
              <a:rPr lang="en-GB" dirty="0"/>
              <a:t> (2019). May 29, 2019. </a:t>
            </a:r>
            <a:r>
              <a:rPr lang="en-GB" dirty="0" err="1"/>
              <a:t>Pancerny</a:t>
            </a:r>
            <a:r>
              <a:rPr lang="en-GB" dirty="0"/>
              <a:t> „Wilk” </a:t>
            </a:r>
            <a:r>
              <a:rPr lang="en-GB" dirty="0" err="1"/>
              <a:t>miałby</a:t>
            </a:r>
            <a:r>
              <a:rPr lang="en-GB" dirty="0"/>
              <a:t> </a:t>
            </a:r>
            <a:r>
              <a:rPr lang="en-GB" dirty="0" err="1"/>
              <a:t>szansę</a:t>
            </a:r>
            <a:r>
              <a:rPr lang="en-GB" dirty="0"/>
              <a:t> </a:t>
            </a:r>
            <a:r>
              <a:rPr lang="en-GB" dirty="0" err="1"/>
              <a:t>przełamać</a:t>
            </a:r>
            <a:r>
              <a:rPr lang="en-GB" dirty="0"/>
              <a:t> </a:t>
            </a:r>
            <a:r>
              <a:rPr lang="en-GB" dirty="0" err="1"/>
              <a:t>impas</a:t>
            </a:r>
            <a:r>
              <a:rPr lang="en-GB" dirty="0"/>
              <a:t> w </a:t>
            </a:r>
            <a:r>
              <a:rPr lang="en-GB" dirty="0" err="1"/>
              <a:t>zbrojeniówce</a:t>
            </a:r>
            <a:r>
              <a:rPr lang="en-GB" dirty="0"/>
              <a:t>. available at </a:t>
            </a:r>
            <a:r>
              <a:rPr lang="en-GB" u="sng" dirty="0">
                <a:hlinkClick r:id="rId14"/>
              </a:rPr>
              <a:t>https://www.rp.pl/Wywiady/305289918-Pancerny-Wilk-mialby-szanse-przelamac-impas-w-zbrojeniowce.html</a:t>
            </a:r>
            <a:r>
              <a:rPr lang="en-GB" dirty="0"/>
              <a:t> </a:t>
            </a:r>
            <a:endParaRPr lang="cs-CZ" dirty="0"/>
          </a:p>
          <a:p>
            <a:pPr lvl="0" fontAlgn="base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555704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INTRODUCTION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93649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smtClean="0"/>
              <a:t>Brexit</a:t>
            </a:r>
            <a:r>
              <a:rPr lang="en-US" dirty="0" smtClean="0"/>
              <a:t> is expected to have large implications for European security</a:t>
            </a:r>
          </a:p>
          <a:p>
            <a:pPr marL="0" indent="0">
              <a:buNone/>
            </a:pPr>
            <a:endParaRPr lang="en-US" sz="600" dirty="0" smtClean="0"/>
          </a:p>
          <a:p>
            <a:r>
              <a:rPr lang="en-US" dirty="0" smtClean="0"/>
              <a:t>The significance of </a:t>
            </a:r>
            <a:r>
              <a:rPr lang="en-US" b="1" dirty="0" smtClean="0"/>
              <a:t>German leadership </a:t>
            </a:r>
            <a:r>
              <a:rPr lang="en-US" dirty="0" smtClean="0"/>
              <a:t>will rise X a lot of reluctance </a:t>
            </a:r>
            <a:r>
              <a:rPr lang="en-US" dirty="0" smtClean="0">
                <a:sym typeface="Wingdings" panose="05000000000000000000" pitchFamily="2" charset="2"/>
              </a:rPr>
              <a:t></a:t>
            </a:r>
            <a:r>
              <a:rPr lang="en-US" dirty="0" smtClean="0"/>
              <a:t> importance of international institutions, int. cooperation and </a:t>
            </a:r>
            <a:r>
              <a:rPr lang="en-US" b="1" dirty="0" smtClean="0"/>
              <a:t>partnerships</a:t>
            </a:r>
          </a:p>
          <a:p>
            <a:pPr marL="0" indent="0">
              <a:buNone/>
            </a:pPr>
            <a:endParaRPr lang="en-US" sz="600" dirty="0" smtClean="0"/>
          </a:p>
          <a:p>
            <a:r>
              <a:rPr lang="en-US" dirty="0" smtClean="0"/>
              <a:t>Partnership between </a:t>
            </a:r>
            <a:r>
              <a:rPr lang="en-US" b="1" dirty="0" smtClean="0"/>
              <a:t>Germany and V4 countries </a:t>
            </a:r>
            <a:r>
              <a:rPr lang="en-US" dirty="0" smtClean="0"/>
              <a:t>within CSDP</a:t>
            </a:r>
          </a:p>
          <a:p>
            <a:pPr lvl="1"/>
            <a:r>
              <a:rPr lang="en-US" dirty="0" smtClean="0"/>
              <a:t>Is it viable vis-à-vis Brexit?</a:t>
            </a:r>
          </a:p>
          <a:p>
            <a:pPr lvl="1"/>
            <a:r>
              <a:rPr lang="en-US" dirty="0" smtClean="0"/>
              <a:t>Has the </a:t>
            </a:r>
            <a:r>
              <a:rPr lang="en-US" dirty="0" err="1" smtClean="0"/>
              <a:t>defence</a:t>
            </a:r>
            <a:r>
              <a:rPr lang="en-US" dirty="0" smtClean="0"/>
              <a:t> cooperation between Germany and V4 countries intensified?</a:t>
            </a:r>
          </a:p>
          <a:p>
            <a:pPr marL="457200" lvl="1" indent="0">
              <a:buNone/>
            </a:pPr>
            <a:endParaRPr lang="en-US" sz="600" dirty="0" smtClean="0"/>
          </a:p>
          <a:p>
            <a:r>
              <a:rPr lang="en-US" dirty="0" smtClean="0"/>
              <a:t>V4 countries as </a:t>
            </a:r>
            <a:r>
              <a:rPr lang="en-US" b="1" dirty="0" smtClean="0"/>
              <a:t>supportive partners </a:t>
            </a:r>
            <a:r>
              <a:rPr lang="en-US" dirty="0" smtClean="0"/>
              <a:t>for Germany?</a:t>
            </a:r>
          </a:p>
          <a:p>
            <a:pPr lvl="1"/>
            <a:r>
              <a:rPr lang="en-US" dirty="0" smtClean="0"/>
              <a:t>Role of path-dependency</a:t>
            </a:r>
          </a:p>
          <a:p>
            <a:pPr lvl="1"/>
            <a:r>
              <a:rPr lang="en-US" dirty="0" smtClean="0"/>
              <a:t>A way to balance France </a:t>
            </a:r>
          </a:p>
          <a:p>
            <a:pPr lvl="1"/>
            <a:r>
              <a:rPr lang="en-US" dirty="0" smtClean="0"/>
              <a:t>Central Europe’s pivot to Germany (interrupted by the migration crisis)</a:t>
            </a:r>
            <a:r>
              <a:rPr lang="cs-CZ" dirty="0" smtClean="0"/>
              <a:t> </a:t>
            </a:r>
            <a:endParaRPr lang="en-US" dirty="0" smtClean="0"/>
          </a:p>
          <a:p>
            <a:pPr marL="457200" lvl="1" indent="0">
              <a:buNone/>
            </a:pPr>
            <a:endParaRPr lang="cs-CZ" sz="700" dirty="0" smtClean="0"/>
          </a:p>
          <a:p>
            <a:r>
              <a:rPr lang="en-US" b="1" dirty="0" err="1" smtClean="0"/>
              <a:t>Defence</a:t>
            </a:r>
            <a:r>
              <a:rPr lang="en-US" dirty="0" smtClean="0"/>
              <a:t> </a:t>
            </a:r>
            <a:r>
              <a:rPr lang="cs-CZ" dirty="0" smtClean="0"/>
              <a:t>as </a:t>
            </a:r>
            <a:r>
              <a:rPr lang="cs-CZ" dirty="0" err="1" smtClean="0"/>
              <a:t>the</a:t>
            </a:r>
            <a:r>
              <a:rPr lang="cs-CZ" dirty="0" smtClean="0"/>
              <a:t> area </a:t>
            </a:r>
            <a:r>
              <a:rPr lang="cs-CZ" dirty="0" err="1" smtClean="0"/>
              <a:t>where</a:t>
            </a:r>
            <a:r>
              <a:rPr lang="cs-CZ" dirty="0" smtClean="0"/>
              <a:t> </a:t>
            </a:r>
            <a:r>
              <a:rPr lang="en-US" dirty="0" smtClean="0"/>
              <a:t>V4 countries most visible as a united group</a:t>
            </a:r>
            <a:endParaRPr lang="cs-CZ" dirty="0" smtClean="0">
              <a:sym typeface="Wingdings" panose="05000000000000000000" pitchFamily="2" charset="2"/>
            </a:endParaRPr>
          </a:p>
          <a:p>
            <a:r>
              <a:rPr lang="cs-CZ" dirty="0" err="1" smtClean="0"/>
              <a:t>Rise</a:t>
            </a:r>
            <a:r>
              <a:rPr lang="cs-CZ" dirty="0" smtClean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b="1" dirty="0" err="1"/>
              <a:t>bilateral</a:t>
            </a:r>
            <a:r>
              <a:rPr lang="cs-CZ" b="1" dirty="0"/>
              <a:t> </a:t>
            </a:r>
            <a:r>
              <a:rPr lang="cs-CZ" b="1" dirty="0" err="1"/>
              <a:t>defence</a:t>
            </a:r>
            <a:r>
              <a:rPr lang="cs-CZ" b="1" dirty="0"/>
              <a:t> relations</a:t>
            </a:r>
            <a:endParaRPr lang="en-US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453958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MINILATERALISM AS A CONCEPTUAL FRAMEWORK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9"/>
            <a:ext cx="10515600" cy="4469966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Minilateralism as a “trendy” mode of international cooperation </a:t>
            </a:r>
          </a:p>
          <a:p>
            <a:pPr marL="0" indent="0">
              <a:buNone/>
            </a:pPr>
            <a:endParaRPr lang="en-US" sz="500" dirty="0" smtClean="0"/>
          </a:p>
          <a:p>
            <a:pPr lvl="1"/>
            <a:r>
              <a:rPr lang="en-US" dirty="0" smtClean="0"/>
              <a:t>Aims </a:t>
            </a:r>
            <a:r>
              <a:rPr lang="en-US" dirty="0"/>
              <a:t>to “bring to the table the </a:t>
            </a:r>
            <a:r>
              <a:rPr lang="en-US" b="1" dirty="0"/>
              <a:t>smallest possible number </a:t>
            </a:r>
            <a:r>
              <a:rPr lang="en-US" dirty="0"/>
              <a:t>of countries needed to have the </a:t>
            </a:r>
            <a:r>
              <a:rPr lang="en-US" b="1" dirty="0"/>
              <a:t>largest possible impact </a:t>
            </a:r>
            <a:r>
              <a:rPr lang="en-US" dirty="0"/>
              <a:t>on solving a particular problem</a:t>
            </a:r>
            <a:r>
              <a:rPr lang="en-US" dirty="0" smtClean="0"/>
              <a:t>” (</a:t>
            </a:r>
            <a:r>
              <a:rPr lang="en-GB" dirty="0" err="1"/>
              <a:t>Naim</a:t>
            </a:r>
            <a:r>
              <a:rPr lang="en-GB" dirty="0"/>
              <a:t> </a:t>
            </a:r>
            <a:r>
              <a:rPr lang="en-GB" dirty="0" smtClean="0"/>
              <a:t>2009)</a:t>
            </a:r>
          </a:p>
          <a:p>
            <a:pPr lvl="1"/>
            <a:r>
              <a:rPr lang="en-US" dirty="0" smtClean="0"/>
              <a:t>A “process </a:t>
            </a:r>
            <a:r>
              <a:rPr lang="en-US" dirty="0"/>
              <a:t>of a small group of interested parties working together </a:t>
            </a:r>
            <a:r>
              <a:rPr lang="en-US" dirty="0" smtClean="0"/>
              <a:t>… </a:t>
            </a:r>
            <a:r>
              <a:rPr lang="en-US" dirty="0"/>
              <a:t>in tackling </a:t>
            </a:r>
            <a:r>
              <a:rPr lang="en-US" b="1" dirty="0"/>
              <a:t>subjects deemed too complicated to be addressed appropriately at the multilateral </a:t>
            </a:r>
            <a:r>
              <a:rPr lang="en-US" b="1" dirty="0" smtClean="0"/>
              <a:t>level</a:t>
            </a:r>
            <a:r>
              <a:rPr lang="en-US" dirty="0" smtClean="0"/>
              <a:t>” (</a:t>
            </a:r>
            <a:r>
              <a:rPr lang="en-US" dirty="0" err="1"/>
              <a:t>Moret</a:t>
            </a:r>
            <a:r>
              <a:rPr lang="en-US" dirty="0"/>
              <a:t> </a:t>
            </a:r>
            <a:r>
              <a:rPr lang="en-US" dirty="0" smtClean="0"/>
              <a:t>2016) </a:t>
            </a:r>
          </a:p>
          <a:p>
            <a:pPr lvl="1"/>
            <a:r>
              <a:rPr lang="en-US" dirty="0" smtClean="0"/>
              <a:t>Based </a:t>
            </a:r>
            <a:r>
              <a:rPr lang="en-US" dirty="0"/>
              <a:t>on “</a:t>
            </a:r>
            <a:r>
              <a:rPr lang="en-US" b="1" dirty="0"/>
              <a:t>purpose-built </a:t>
            </a:r>
            <a:r>
              <a:rPr lang="en-US" b="1" dirty="0" smtClean="0"/>
              <a:t>partnerships</a:t>
            </a:r>
            <a:r>
              <a:rPr lang="en-US" dirty="0" smtClean="0"/>
              <a:t>” (</a:t>
            </a:r>
            <a:r>
              <a:rPr lang="en-GB" dirty="0" smtClean="0"/>
              <a:t>Patrick 2015)</a:t>
            </a:r>
            <a:endParaRPr lang="en-US" dirty="0" smtClean="0"/>
          </a:p>
          <a:p>
            <a:pPr lvl="1"/>
            <a:r>
              <a:rPr lang="en-US" dirty="0" smtClean="0"/>
              <a:t>“Functional multilateralism” where “</a:t>
            </a:r>
            <a:r>
              <a:rPr lang="en-US" b="1" dirty="0" smtClean="0"/>
              <a:t>coalitions </a:t>
            </a:r>
            <a:r>
              <a:rPr lang="en-US" b="1" dirty="0"/>
              <a:t>of the willing and relevant</a:t>
            </a:r>
            <a:r>
              <a:rPr lang="en-US" dirty="0"/>
              <a:t>” </a:t>
            </a:r>
            <a:r>
              <a:rPr lang="en-US" dirty="0" smtClean="0"/>
              <a:t>aim </a:t>
            </a:r>
            <a:r>
              <a:rPr lang="en-US" dirty="0"/>
              <a:t>to address a certain part of governance as a </a:t>
            </a:r>
            <a:r>
              <a:rPr lang="en-US" b="1" dirty="0"/>
              <a:t>first step in solving a larger </a:t>
            </a:r>
            <a:r>
              <a:rPr lang="en-US" b="1" dirty="0" smtClean="0"/>
              <a:t>problem</a:t>
            </a:r>
            <a:r>
              <a:rPr lang="en-US" dirty="0" smtClean="0"/>
              <a:t> (</a:t>
            </a:r>
            <a:r>
              <a:rPr lang="en-GB" dirty="0" err="1"/>
              <a:t>Haass</a:t>
            </a:r>
            <a:r>
              <a:rPr lang="en-GB" dirty="0"/>
              <a:t> </a:t>
            </a:r>
            <a:r>
              <a:rPr lang="en-GB" dirty="0" smtClean="0"/>
              <a:t>2010</a:t>
            </a:r>
            <a:r>
              <a:rPr lang="en-GB" dirty="0"/>
              <a:t>) </a:t>
            </a:r>
            <a:endParaRPr lang="en-GB" dirty="0" smtClean="0"/>
          </a:p>
          <a:p>
            <a:pPr marL="457200" lvl="1" indent="0">
              <a:buNone/>
            </a:pPr>
            <a:endParaRPr lang="en-GB" sz="500" dirty="0" smtClean="0"/>
          </a:p>
          <a:p>
            <a:r>
              <a:rPr lang="en-GB" b="1" dirty="0" smtClean="0"/>
              <a:t>CSDP </a:t>
            </a:r>
            <a:r>
              <a:rPr lang="en-GB" dirty="0" smtClean="0"/>
              <a:t>offering space for minilateral initiatives (EU battlegroups, “pooling and sharing”, PESCO, …)</a:t>
            </a:r>
          </a:p>
          <a:p>
            <a:pPr marL="0" indent="0">
              <a:buNone/>
            </a:pPr>
            <a:endParaRPr lang="en-GB" sz="600" dirty="0" smtClean="0"/>
          </a:p>
          <a:p>
            <a:pPr marL="228600" lvl="1">
              <a:spcBef>
                <a:spcPts val="1000"/>
              </a:spcBef>
            </a:pPr>
            <a:r>
              <a:rPr lang="cs-CZ" sz="2800" dirty="0" err="1" smtClean="0"/>
              <a:t>Can</a:t>
            </a:r>
            <a:r>
              <a:rPr lang="cs-CZ" sz="2800" dirty="0" smtClean="0"/>
              <a:t> r</a:t>
            </a:r>
            <a:r>
              <a:rPr lang="en-US" sz="2800" dirty="0" err="1" smtClean="0"/>
              <a:t>ecent</a:t>
            </a:r>
            <a:r>
              <a:rPr lang="en-US" sz="2800" dirty="0" smtClean="0"/>
              <a:t> </a:t>
            </a:r>
            <a:r>
              <a:rPr lang="en-US" sz="2800" b="1" dirty="0" smtClean="0"/>
              <a:t>strengthening </a:t>
            </a:r>
            <a:r>
              <a:rPr lang="en-US" sz="2800" b="1" dirty="0"/>
              <a:t>of bilateral </a:t>
            </a:r>
            <a:r>
              <a:rPr lang="en-US" sz="2800" b="1" dirty="0" err="1"/>
              <a:t>defence</a:t>
            </a:r>
            <a:r>
              <a:rPr lang="en-US" sz="2800" b="1" dirty="0"/>
              <a:t> relations </a:t>
            </a:r>
            <a:r>
              <a:rPr lang="en-US" sz="2800" dirty="0" smtClean="0"/>
              <a:t>between Germany and some </a:t>
            </a:r>
            <a:r>
              <a:rPr lang="en-US" sz="2800" dirty="0"/>
              <a:t>V4 countries </a:t>
            </a:r>
            <a:r>
              <a:rPr lang="cs-CZ" sz="2800" dirty="0" smtClean="0">
                <a:sym typeface="Wingdings" panose="05000000000000000000" pitchFamily="2" charset="2"/>
              </a:rPr>
              <a:t>go </a:t>
            </a:r>
            <a:r>
              <a:rPr lang="en-US" sz="2800" dirty="0" smtClean="0">
                <a:sym typeface="Wingdings" panose="05000000000000000000" pitchFamily="2" charset="2"/>
              </a:rPr>
              <a:t>beyond bilateralism?</a:t>
            </a:r>
            <a:endParaRPr lang="en-US" sz="2800" dirty="0"/>
          </a:p>
          <a:p>
            <a:endParaRPr lang="en-US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8949030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GERMANY AND V4 COUNTRIES WITHIN THE CSDP:</a:t>
            </a:r>
            <a:br>
              <a:rPr lang="cs-CZ" sz="3600" b="1" dirty="0" smtClean="0"/>
            </a:br>
            <a:r>
              <a:rPr lang="cs-CZ" sz="3600" b="1" dirty="0" smtClean="0"/>
              <a:t>1) EU BATTLEGROUPS 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99515"/>
            <a:ext cx="10993584" cy="4565939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Examples of </a:t>
            </a:r>
            <a:r>
              <a:rPr lang="en-US" b="1" dirty="0" smtClean="0"/>
              <a:t>minilateral formations in CSDP </a:t>
            </a:r>
            <a:r>
              <a:rPr lang="en-US" dirty="0" smtClean="0"/>
              <a:t>– cooperation within established groups of states under the leadership of a “framework nation”</a:t>
            </a:r>
          </a:p>
          <a:p>
            <a:pPr marL="0" indent="0">
              <a:buNone/>
            </a:pPr>
            <a:endParaRPr lang="en-US" sz="600" dirty="0" smtClean="0"/>
          </a:p>
          <a:p>
            <a:r>
              <a:rPr lang="en-US" dirty="0" smtClean="0"/>
              <a:t>Fruitful ground for a </a:t>
            </a:r>
            <a:r>
              <a:rPr lang="en-US" b="1" dirty="0" smtClean="0"/>
              <a:t>concurrent engagement of Germany and V4 countries</a:t>
            </a:r>
          </a:p>
          <a:p>
            <a:pPr marL="0" indent="0">
              <a:buNone/>
            </a:pPr>
            <a:endParaRPr lang="en-US" sz="500" dirty="0" smtClean="0"/>
          </a:p>
          <a:p>
            <a:pPr lvl="1"/>
            <a:r>
              <a:rPr lang="en-US" b="1" dirty="0" smtClean="0"/>
              <a:t>BG </a:t>
            </a:r>
            <a:r>
              <a:rPr lang="en-US" b="1" dirty="0"/>
              <a:t>I-2010 </a:t>
            </a:r>
            <a:r>
              <a:rPr lang="en-US" dirty="0" smtClean="0"/>
              <a:t>(Poland</a:t>
            </a:r>
            <a:r>
              <a:rPr lang="en-US" dirty="0"/>
              <a:t>, Germany, Slovakia, Lithuania, </a:t>
            </a:r>
            <a:r>
              <a:rPr lang="en-US" dirty="0" smtClean="0"/>
              <a:t>Latvia)</a:t>
            </a:r>
            <a:endParaRPr lang="en-US" dirty="0"/>
          </a:p>
          <a:p>
            <a:pPr lvl="1"/>
            <a:r>
              <a:rPr lang="en-US" b="1" dirty="0" smtClean="0"/>
              <a:t>German-Czech-Austrian BG </a:t>
            </a:r>
            <a:r>
              <a:rPr lang="en-US" b="1" dirty="0"/>
              <a:t>II-2012 </a:t>
            </a:r>
            <a:r>
              <a:rPr lang="en-US" dirty="0" smtClean="0"/>
              <a:t>(Germany</a:t>
            </a:r>
            <a:r>
              <a:rPr lang="en-US" dirty="0"/>
              <a:t>, Austria, Czech Republic, Croatia, North </a:t>
            </a:r>
            <a:r>
              <a:rPr lang="en-US" dirty="0" smtClean="0"/>
              <a:t>Macedonia, Ireland)</a:t>
            </a:r>
            <a:endParaRPr lang="en-US" dirty="0"/>
          </a:p>
          <a:p>
            <a:pPr lvl="1"/>
            <a:r>
              <a:rPr lang="en-US" b="1" dirty="0" smtClean="0"/>
              <a:t>Weimar BG </a:t>
            </a:r>
            <a:r>
              <a:rPr lang="en-US" b="1" dirty="0"/>
              <a:t>I-2013 </a:t>
            </a:r>
            <a:r>
              <a:rPr lang="en-US" dirty="0" smtClean="0"/>
              <a:t>(Germany</a:t>
            </a:r>
            <a:r>
              <a:rPr lang="en-US" dirty="0"/>
              <a:t>, </a:t>
            </a:r>
            <a:r>
              <a:rPr lang="en-US" dirty="0" smtClean="0"/>
              <a:t>Poland, France)</a:t>
            </a:r>
            <a:endParaRPr lang="en-US" dirty="0"/>
          </a:p>
          <a:p>
            <a:pPr lvl="1"/>
            <a:r>
              <a:rPr lang="en-US" b="1" dirty="0" smtClean="0"/>
              <a:t>German-Czech-Austrian BG </a:t>
            </a:r>
            <a:r>
              <a:rPr lang="en-US" b="1" dirty="0"/>
              <a:t>II-2016 </a:t>
            </a:r>
            <a:r>
              <a:rPr lang="en-US" dirty="0" smtClean="0"/>
              <a:t>(Germany</a:t>
            </a:r>
            <a:r>
              <a:rPr lang="en-US" dirty="0"/>
              <a:t>, Austria, the Czech Republic, Croatia, Ireland, </a:t>
            </a:r>
            <a:r>
              <a:rPr lang="en-US" dirty="0" smtClean="0"/>
              <a:t>Luxembourg, the Netherlands)</a:t>
            </a:r>
            <a:endParaRPr lang="en-US" dirty="0"/>
          </a:p>
          <a:p>
            <a:pPr lvl="1"/>
            <a:r>
              <a:rPr lang="en-US" b="1" dirty="0" smtClean="0"/>
              <a:t>German-Czech-Austrian BG</a:t>
            </a:r>
            <a:r>
              <a:rPr lang="en-US" dirty="0" smtClean="0"/>
              <a:t> </a:t>
            </a:r>
            <a:r>
              <a:rPr lang="en-US" b="1" dirty="0" smtClean="0"/>
              <a:t>II-2020 </a:t>
            </a:r>
            <a:r>
              <a:rPr lang="en-US" dirty="0" smtClean="0"/>
              <a:t>(Germany</a:t>
            </a:r>
            <a:r>
              <a:rPr lang="en-US" dirty="0"/>
              <a:t>, Austria, the Czech Republic, Croatia, Finland, Ireland, Latvia, </a:t>
            </a:r>
            <a:r>
              <a:rPr lang="en-US" dirty="0" smtClean="0"/>
              <a:t>Netherlands, Sweden)</a:t>
            </a:r>
          </a:p>
          <a:p>
            <a:pPr marL="457200" lvl="1" indent="0">
              <a:buNone/>
            </a:pPr>
            <a:endParaRPr lang="en-US" sz="500" dirty="0" smtClean="0"/>
          </a:p>
          <a:p>
            <a:r>
              <a:rPr lang="en-US" dirty="0" smtClean="0"/>
              <a:t>+ German operational headquarters for the Czech-Slovak BG II-2009</a:t>
            </a:r>
          </a:p>
          <a:p>
            <a:r>
              <a:rPr lang="en-US" dirty="0" smtClean="0"/>
              <a:t>+ Appreciation of the V4 BG (I-2016, II-2019) by Germany</a:t>
            </a:r>
          </a:p>
          <a:p>
            <a:endParaRPr lang="en-US" dirty="0" smtClean="0"/>
          </a:p>
          <a:p>
            <a:endParaRPr lang="en-US" dirty="0"/>
          </a:p>
          <a:p>
            <a:pPr lvl="1"/>
            <a:endParaRPr lang="en-US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370322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2) PESCO </a:t>
            </a:r>
            <a:endParaRPr lang="cs-CZ" sz="3600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3"/>
          </p:nvPr>
        </p:nvSpPr>
        <p:spPr>
          <a:xfrm>
            <a:off x="6172200" y="1588799"/>
            <a:ext cx="5183188" cy="823912"/>
          </a:xfrm>
        </p:spPr>
        <p:txBody>
          <a:bodyPr/>
          <a:lstStyle/>
          <a:p>
            <a:r>
              <a:rPr lang="en-GB" dirty="0"/>
              <a:t>PESCO projects led by Germany with a participation of V4 countries</a:t>
            </a:r>
            <a:endParaRPr lang="cs-CZ" dirty="0"/>
          </a:p>
        </p:txBody>
      </p:sp>
      <p:graphicFrame>
        <p:nvGraphicFramePr>
          <p:cNvPr id="11" name="Zástupný symbol pro obsah 10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xmlns="" val="3852640703"/>
              </p:ext>
            </p:extLst>
          </p:nvPr>
        </p:nvGraphicFramePr>
        <p:xfrm>
          <a:off x="6242266" y="2512292"/>
          <a:ext cx="5043055" cy="38835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96303">
                  <a:extLst>
                    <a:ext uri="{9D8B030D-6E8A-4147-A177-3AD203B41FA5}">
                      <a16:colId xmlns:a16="http://schemas.microsoft.com/office/drawing/2014/main" xmlns="" val="3592225115"/>
                    </a:ext>
                  </a:extLst>
                </a:gridCol>
                <a:gridCol w="461688">
                  <a:extLst>
                    <a:ext uri="{9D8B030D-6E8A-4147-A177-3AD203B41FA5}">
                      <a16:colId xmlns:a16="http://schemas.microsoft.com/office/drawing/2014/main" xmlns="" val="3975912455"/>
                    </a:ext>
                  </a:extLst>
                </a:gridCol>
                <a:gridCol w="461688">
                  <a:extLst>
                    <a:ext uri="{9D8B030D-6E8A-4147-A177-3AD203B41FA5}">
                      <a16:colId xmlns:a16="http://schemas.microsoft.com/office/drawing/2014/main" xmlns="" val="375206643"/>
                    </a:ext>
                  </a:extLst>
                </a:gridCol>
                <a:gridCol w="461688">
                  <a:extLst>
                    <a:ext uri="{9D8B030D-6E8A-4147-A177-3AD203B41FA5}">
                      <a16:colId xmlns:a16="http://schemas.microsoft.com/office/drawing/2014/main" xmlns="" val="3328737615"/>
                    </a:ext>
                  </a:extLst>
                </a:gridCol>
                <a:gridCol w="461688">
                  <a:extLst>
                    <a:ext uri="{9D8B030D-6E8A-4147-A177-3AD203B41FA5}">
                      <a16:colId xmlns:a16="http://schemas.microsoft.com/office/drawing/2014/main" xmlns="" val="2028722916"/>
                    </a:ext>
                  </a:extLst>
                </a:gridCol>
              </a:tblGrid>
              <a:tr h="525339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PESCO </a:t>
                      </a:r>
                      <a:r>
                        <a:rPr lang="en-US" sz="1400" dirty="0" smtClean="0"/>
                        <a:t>projects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CR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H</a:t>
                      </a:r>
                      <a:r>
                        <a:rPr lang="en-US" sz="1400" dirty="0" smtClean="0"/>
                        <a:t>u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P</a:t>
                      </a:r>
                      <a:r>
                        <a:rPr lang="en-US" sz="1400" dirty="0" smtClean="0"/>
                        <a:t>o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S</a:t>
                      </a:r>
                      <a:r>
                        <a:rPr lang="en-US" sz="1400" dirty="0" smtClean="0"/>
                        <a:t>l</a:t>
                      </a:r>
                      <a:endParaRPr lang="cs-CZ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71960752"/>
                  </a:ext>
                </a:extLst>
              </a:tr>
              <a:tr h="525339">
                <a:tc>
                  <a:txBody>
                    <a:bodyPr/>
                    <a:lstStyle/>
                    <a:p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European Union Training Mission Competence Centre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174971374"/>
                  </a:ext>
                </a:extLst>
              </a:tr>
              <a:tr h="525339">
                <a:tc>
                  <a:txBody>
                    <a:bodyPr/>
                    <a:lstStyle/>
                    <a:p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EUFOR Crisis Response Operation Core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015320698"/>
                  </a:ext>
                </a:extLst>
              </a:tr>
              <a:tr h="525339">
                <a:tc>
                  <a:txBody>
                    <a:bodyPr/>
                    <a:lstStyle/>
                    <a:p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European Medium Altitude Long Endurance Remotely Piloted Aircraft Systems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28990954"/>
                  </a:ext>
                </a:extLst>
              </a:tr>
              <a:tr h="525339">
                <a:tc>
                  <a:txBody>
                    <a:bodyPr/>
                    <a:lstStyle/>
                    <a:p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European Medical Command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cs-CZ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293390590"/>
                  </a:ext>
                </a:extLst>
              </a:tr>
              <a:tr h="525339">
                <a:tc>
                  <a:txBody>
                    <a:bodyPr/>
                    <a:lstStyle/>
                    <a:p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Network of logistic Hubs in Europe and support to Operations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cs-CZ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692986700"/>
                  </a:ext>
                </a:extLst>
              </a:tr>
              <a:tr h="525339">
                <a:tc>
                  <a:txBody>
                    <a:bodyPr/>
                    <a:lstStyle/>
                    <a:p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Geo-meteorological and Oceanographic Support Coordination Element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34887689"/>
                  </a:ext>
                </a:extLst>
              </a:tr>
            </a:tbl>
          </a:graphicData>
        </a:graphic>
      </p:graphicFrame>
      <p:sp>
        <p:nvSpPr>
          <p:cNvPr id="10" name="Zástupný symbol pro obsah 9"/>
          <p:cNvSpPr>
            <a:spLocks noGrp="1"/>
          </p:cNvSpPr>
          <p:nvPr>
            <p:ph sz="half" idx="2"/>
          </p:nvPr>
        </p:nvSpPr>
        <p:spPr>
          <a:xfrm>
            <a:off x="839788" y="1690688"/>
            <a:ext cx="5157787" cy="4379336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</a:t>
            </a:r>
            <a:r>
              <a:rPr lang="en-US" dirty="0" smtClean="0"/>
              <a:t>ypical </a:t>
            </a:r>
            <a:r>
              <a:rPr lang="en-US" b="1" dirty="0" smtClean="0"/>
              <a:t>purpose-built, output-oriented partnerships</a:t>
            </a:r>
          </a:p>
          <a:p>
            <a:pPr marL="0" indent="0">
              <a:buNone/>
            </a:pPr>
            <a:endParaRPr lang="en-US" sz="500" b="1" dirty="0" smtClean="0"/>
          </a:p>
          <a:p>
            <a:r>
              <a:rPr lang="en-US" dirty="0" smtClean="0"/>
              <a:t>Established by </a:t>
            </a:r>
            <a:r>
              <a:rPr lang="en-GB" dirty="0"/>
              <a:t>“</a:t>
            </a:r>
            <a:r>
              <a:rPr lang="en-GB" i="1" dirty="0"/>
              <a:t>those Member States whose military capabilities fulfil higher criteria and which have made more binding commitments to one another in this area with a view to the most demanding missions</a:t>
            </a:r>
            <a:r>
              <a:rPr lang="en-GB" dirty="0"/>
              <a:t>” (Lisbon Treaty, 42(6</a:t>
            </a:r>
            <a:r>
              <a:rPr lang="en-GB" dirty="0" smtClean="0"/>
              <a:t>))</a:t>
            </a:r>
          </a:p>
          <a:p>
            <a:pPr marL="0" indent="0">
              <a:buNone/>
            </a:pPr>
            <a:endParaRPr lang="en-GB" sz="500" dirty="0" smtClean="0"/>
          </a:p>
          <a:p>
            <a:r>
              <a:rPr lang="en-GB" b="1" dirty="0" smtClean="0"/>
              <a:t>Germany and France </a:t>
            </a:r>
            <a:r>
              <a:rPr lang="en-GB" dirty="0" smtClean="0"/>
              <a:t>– main drivers X differing visions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xmlns="" val="9132376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3) DEFENCE INDUSTRIAL COOPERATION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760970"/>
            <a:ext cx="10515600" cy="475990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German-V4 Group </a:t>
            </a:r>
            <a:r>
              <a:rPr lang="en-US" dirty="0" err="1" smtClean="0"/>
              <a:t>defence</a:t>
            </a:r>
            <a:r>
              <a:rPr lang="en-US" dirty="0" smtClean="0"/>
              <a:t> industrial cooperation – little viable</a:t>
            </a:r>
          </a:p>
          <a:p>
            <a:pPr marL="0" indent="0">
              <a:buNone/>
            </a:pPr>
            <a:endParaRPr lang="en-US" sz="1300" b="1" dirty="0" smtClean="0"/>
          </a:p>
          <a:p>
            <a:r>
              <a:rPr lang="en-US" b="1" dirty="0" smtClean="0"/>
              <a:t>POLAND</a:t>
            </a:r>
            <a:r>
              <a:rPr lang="en-US" dirty="0" smtClean="0"/>
              <a:t>: major obstacle of a Germany-V4 cooperation; resisting EU strategic autonomy, close ties to the US </a:t>
            </a:r>
            <a:r>
              <a:rPr lang="en-US" dirty="0" smtClean="0">
                <a:sym typeface="Wingdings" panose="05000000000000000000" pitchFamily="2" charset="2"/>
              </a:rPr>
              <a:t></a:t>
            </a:r>
            <a:r>
              <a:rPr lang="en-US" dirty="0" smtClean="0"/>
              <a:t> unintegrated into European </a:t>
            </a:r>
            <a:r>
              <a:rPr lang="en-US" dirty="0" err="1" smtClean="0"/>
              <a:t>defence</a:t>
            </a:r>
            <a:r>
              <a:rPr lang="en-US" dirty="0" smtClean="0"/>
              <a:t> industry; disputes over national policies</a:t>
            </a:r>
          </a:p>
          <a:p>
            <a:r>
              <a:rPr lang="en-US" b="1" dirty="0" smtClean="0"/>
              <a:t>HUNGARY</a:t>
            </a:r>
            <a:r>
              <a:rPr lang="en-US" dirty="0" smtClean="0"/>
              <a:t>: increasingly linked to Germany; a way to overcome German reservations over internal policy matters?</a:t>
            </a:r>
          </a:p>
          <a:p>
            <a:r>
              <a:rPr lang="en-US" b="1" dirty="0" smtClean="0"/>
              <a:t>CZECH REPUBLIC</a:t>
            </a:r>
            <a:r>
              <a:rPr lang="en-US" dirty="0" smtClean="0"/>
              <a:t>: interconnected economies suggesting high feasibility in </a:t>
            </a:r>
            <a:r>
              <a:rPr lang="en-US" dirty="0" err="1" smtClean="0"/>
              <a:t>defence</a:t>
            </a:r>
            <a:r>
              <a:rPr lang="en-US" dirty="0" smtClean="0"/>
              <a:t> projects X not materialized so far, though some promising departures</a:t>
            </a:r>
          </a:p>
          <a:p>
            <a:r>
              <a:rPr lang="en-US" b="1" dirty="0" smtClean="0"/>
              <a:t>SLOVAKIA</a:t>
            </a:r>
            <a:r>
              <a:rPr lang="en-US" dirty="0" smtClean="0"/>
              <a:t>: engagement with Germany non-existent despite all rhetoric; partnership with the CR as the most viable link in minilateral cooperation</a:t>
            </a:r>
            <a:endParaRPr lang="cs-CZ" dirty="0" smtClean="0"/>
          </a:p>
          <a:p>
            <a:pPr marL="0" indent="0">
              <a:buNone/>
            </a:pPr>
            <a:endParaRPr lang="cs-CZ" sz="1300" dirty="0" smtClean="0"/>
          </a:p>
          <a:p>
            <a:r>
              <a:rPr lang="cs-CZ" dirty="0" err="1" smtClean="0"/>
              <a:t>Ongoing</a:t>
            </a:r>
            <a:r>
              <a:rPr lang="cs-CZ" dirty="0" smtClean="0"/>
              <a:t> b</a:t>
            </a:r>
            <a:r>
              <a:rPr lang="en-US" dirty="0" err="1" smtClean="0"/>
              <a:t>ilateral</a:t>
            </a:r>
            <a:r>
              <a:rPr lang="en-US" dirty="0" smtClean="0"/>
              <a:t> cooperation</a:t>
            </a:r>
            <a:endParaRPr lang="en-US" dirty="0"/>
          </a:p>
          <a:p>
            <a:r>
              <a:rPr lang="cs-CZ" dirty="0" err="1" smtClean="0"/>
              <a:t>Nascent</a:t>
            </a:r>
            <a:r>
              <a:rPr lang="cs-CZ" dirty="0" smtClean="0"/>
              <a:t> m</a:t>
            </a:r>
            <a:r>
              <a:rPr lang="en-US" dirty="0" err="1" smtClean="0"/>
              <a:t>inilateral</a:t>
            </a:r>
            <a:r>
              <a:rPr lang="en-US" dirty="0" smtClean="0"/>
              <a:t> </a:t>
            </a:r>
            <a:r>
              <a:rPr lang="en-US" dirty="0"/>
              <a:t>cooperation as an upgrade of existing bilateral </a:t>
            </a:r>
            <a:r>
              <a:rPr lang="en-US" dirty="0" smtClean="0"/>
              <a:t>ties</a:t>
            </a:r>
            <a:r>
              <a:rPr lang="cs-CZ" dirty="0" smtClean="0"/>
              <a:t> (but </a:t>
            </a:r>
            <a:r>
              <a:rPr lang="en-US" dirty="0" smtClean="0">
                <a:sym typeface="Wingdings" panose="05000000000000000000" pitchFamily="2" charset="2"/>
              </a:rPr>
              <a:t>only very specific and underdeveloped</a:t>
            </a:r>
            <a:r>
              <a:rPr lang="cs-CZ" dirty="0" smtClean="0">
                <a:sym typeface="Wingdings" panose="05000000000000000000" pitchFamily="2" charset="2"/>
              </a:rPr>
              <a:t>)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9902601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IMPLICATIONS OF BREXIT FOR GERMANY-V4 DEFENCE COOPERATION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Brexit is expected to shift the </a:t>
            </a:r>
            <a:r>
              <a:rPr lang="en-US" b="1" dirty="0" smtClean="0"/>
              <a:t>balance of power </a:t>
            </a:r>
            <a:r>
              <a:rPr lang="en-US" dirty="0" smtClean="0"/>
              <a:t>in the EU </a:t>
            </a:r>
            <a:r>
              <a:rPr lang="en-US" dirty="0" smtClean="0">
                <a:sym typeface="Wingdings" panose="05000000000000000000" pitchFamily="2" charset="2"/>
              </a:rPr>
              <a:t> strengthening of </a:t>
            </a:r>
            <a:r>
              <a:rPr lang="en-US" b="1" dirty="0" smtClean="0">
                <a:sym typeface="Wingdings" panose="05000000000000000000" pitchFamily="2" charset="2"/>
              </a:rPr>
              <a:t>German leadership</a:t>
            </a:r>
          </a:p>
          <a:p>
            <a:r>
              <a:rPr lang="en-US" dirty="0" smtClean="0"/>
              <a:t>For V4 countries, Brexit means both…</a:t>
            </a:r>
          </a:p>
          <a:p>
            <a:pPr lvl="1"/>
            <a:r>
              <a:rPr lang="en-US" dirty="0" smtClean="0"/>
              <a:t>… new </a:t>
            </a:r>
            <a:r>
              <a:rPr lang="en-US" b="1" dirty="0" smtClean="0"/>
              <a:t>challenges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… new </a:t>
            </a:r>
            <a:r>
              <a:rPr lang="en-US" b="1" dirty="0" smtClean="0"/>
              <a:t>opportunities</a:t>
            </a:r>
            <a:r>
              <a:rPr lang="en-US" dirty="0" smtClean="0"/>
              <a:t> </a:t>
            </a:r>
          </a:p>
          <a:p>
            <a:r>
              <a:rPr lang="en-US" dirty="0" smtClean="0"/>
              <a:t>The position of V4 countries will depend on a proper rearrangement of their </a:t>
            </a:r>
            <a:r>
              <a:rPr lang="en-US" b="1" dirty="0" smtClean="0"/>
              <a:t>relationships with Germany </a:t>
            </a:r>
            <a:r>
              <a:rPr lang="en-US" dirty="0" smtClean="0"/>
              <a:t>and on strengthening their pro-European attitudes </a:t>
            </a:r>
          </a:p>
          <a:p>
            <a:r>
              <a:rPr lang="en-US" dirty="0" smtClean="0"/>
              <a:t>The potential for cooperation far greater than in the economic field </a:t>
            </a:r>
          </a:p>
          <a:p>
            <a:r>
              <a:rPr lang="en-US" b="1" dirty="0" smtClean="0"/>
              <a:t>Security and </a:t>
            </a:r>
            <a:r>
              <a:rPr lang="en-US" b="1" dirty="0" err="1" smtClean="0"/>
              <a:t>defence</a:t>
            </a:r>
            <a:r>
              <a:rPr lang="en-US" b="1" dirty="0" smtClean="0"/>
              <a:t> policy </a:t>
            </a:r>
            <a:r>
              <a:rPr lang="en-US" dirty="0" smtClean="0"/>
              <a:t>offer a lot of opportunities to strengthen mutual relations </a:t>
            </a:r>
          </a:p>
          <a:p>
            <a:r>
              <a:rPr lang="en-US" dirty="0" smtClean="0"/>
              <a:t>V4 countries extend the area of EU’s security to the East – much appreciated by Germany</a:t>
            </a:r>
          </a:p>
          <a:p>
            <a:pPr lvl="1"/>
            <a:endParaRPr lang="en-US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1066192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CONCLUSION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778376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The record of utilizing the minilateral form of cooperation among Germany and V4 countries in CSDP is </a:t>
            </a:r>
            <a:r>
              <a:rPr lang="en-US" b="1" dirty="0" smtClean="0"/>
              <a:t>mixed </a:t>
            </a:r>
          </a:p>
          <a:p>
            <a:pPr marL="0" indent="0">
              <a:buNone/>
            </a:pPr>
            <a:endParaRPr lang="en-US" sz="600" b="1" dirty="0" smtClean="0"/>
          </a:p>
          <a:p>
            <a:pPr lvl="1"/>
            <a:r>
              <a:rPr lang="en-US" b="1" dirty="0" smtClean="0"/>
              <a:t>1) EU battlegroups </a:t>
            </a:r>
            <a:r>
              <a:rPr lang="en-US" dirty="0" smtClean="0"/>
              <a:t>– cooperation on several occasions X no sign of an intensification since the in/out referendum </a:t>
            </a:r>
          </a:p>
          <a:p>
            <a:pPr lvl="1"/>
            <a:r>
              <a:rPr lang="en-US" b="1" dirty="0" smtClean="0"/>
              <a:t>2) PESCO</a:t>
            </a:r>
            <a:r>
              <a:rPr lang="en-US" dirty="0" smtClean="0"/>
              <a:t> – V4 countries present in 4 German-led projects </a:t>
            </a:r>
            <a:r>
              <a:rPr lang="en-US" dirty="0" smtClean="0">
                <a:sym typeface="Wingdings" panose="05000000000000000000" pitchFamily="2" charset="2"/>
              </a:rPr>
              <a:t> a viable platform for minilateral cooperation</a:t>
            </a:r>
          </a:p>
          <a:p>
            <a:pPr lvl="1"/>
            <a:r>
              <a:rPr lang="en-US" b="1" dirty="0" smtClean="0">
                <a:sym typeface="Wingdings" panose="05000000000000000000" pitchFamily="2" charset="2"/>
              </a:rPr>
              <a:t>3) </a:t>
            </a:r>
            <a:r>
              <a:rPr lang="en-US" b="1" dirty="0" err="1" smtClean="0">
                <a:sym typeface="Wingdings" panose="05000000000000000000" pitchFamily="2" charset="2"/>
              </a:rPr>
              <a:t>Defence</a:t>
            </a:r>
            <a:r>
              <a:rPr lang="en-US" b="1" dirty="0" smtClean="0">
                <a:sym typeface="Wingdings" panose="05000000000000000000" pitchFamily="2" charset="2"/>
              </a:rPr>
              <a:t> industrial cooperation </a:t>
            </a:r>
            <a:r>
              <a:rPr lang="en-US" dirty="0" smtClean="0">
                <a:sym typeface="Wingdings" panose="05000000000000000000" pitchFamily="2" charset="2"/>
              </a:rPr>
              <a:t>– yes, but bilateral approaches perceived to be more effective than minilateral cooperation </a:t>
            </a:r>
          </a:p>
          <a:p>
            <a:pPr marL="457200" lvl="1" indent="0">
              <a:buNone/>
            </a:pPr>
            <a:endParaRPr lang="en-US" sz="600" dirty="0" smtClean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Generally, Brexit accelerated European </a:t>
            </a:r>
            <a:r>
              <a:rPr lang="en-US" dirty="0" err="1" smtClean="0">
                <a:sym typeface="Wingdings" panose="05000000000000000000" pitchFamily="2" charset="2"/>
              </a:rPr>
              <a:t>defence</a:t>
            </a:r>
            <a:r>
              <a:rPr lang="en-US" dirty="0" smtClean="0">
                <a:sym typeface="Wingdings" panose="05000000000000000000" pitchFamily="2" charset="2"/>
              </a:rPr>
              <a:t> cooperation in many ways, BUT</a:t>
            </a:r>
          </a:p>
          <a:p>
            <a:pPr marL="0" indent="0">
              <a:buNone/>
            </a:pPr>
            <a:endParaRPr lang="en-US" sz="600" dirty="0" smtClean="0">
              <a:sym typeface="Wingdings" panose="05000000000000000000" pitchFamily="2" charset="2"/>
            </a:endParaRP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CSDP has </a:t>
            </a:r>
            <a:r>
              <a:rPr lang="en-US" b="1" dirty="0" smtClean="0">
                <a:sym typeface="Wingdings" panose="05000000000000000000" pitchFamily="2" charset="2"/>
              </a:rPr>
              <a:t>not</a:t>
            </a:r>
            <a:r>
              <a:rPr lang="en-US" dirty="0" smtClean="0">
                <a:sym typeface="Wingdings" panose="05000000000000000000" pitchFamily="2" charset="2"/>
              </a:rPr>
              <a:t> turned out to be </a:t>
            </a:r>
            <a:r>
              <a:rPr lang="en-US" b="1" dirty="0" smtClean="0">
                <a:sym typeface="Wingdings" panose="05000000000000000000" pitchFamily="2" charset="2"/>
              </a:rPr>
              <a:t>the primary platform </a:t>
            </a:r>
            <a:r>
              <a:rPr lang="en-US" dirty="0" smtClean="0">
                <a:sym typeface="Wingdings" panose="05000000000000000000" pitchFamily="2" charset="2"/>
              </a:rPr>
              <a:t>for V4 countries to cultivate minilateral cooperation – when compared to NATO (FNC)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Other </a:t>
            </a:r>
            <a:r>
              <a:rPr lang="en-US" b="1" dirty="0" smtClean="0">
                <a:sym typeface="Wingdings" panose="05000000000000000000" pitchFamily="2" charset="2"/>
              </a:rPr>
              <a:t>competing minilateral formats </a:t>
            </a:r>
            <a:r>
              <a:rPr lang="en-US" dirty="0" smtClean="0">
                <a:sym typeface="Wingdings" panose="05000000000000000000" pitchFamily="2" charset="2"/>
              </a:rPr>
              <a:t>of cooperation (e.g. CEDC)</a:t>
            </a:r>
          </a:p>
          <a:p>
            <a:pPr marL="457200" lvl="1" indent="0">
              <a:buNone/>
            </a:pPr>
            <a:endParaRPr lang="en-US" sz="600" dirty="0" smtClean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Prevailing preference of </a:t>
            </a:r>
            <a:r>
              <a:rPr lang="en-US" b="1" dirty="0" smtClean="0">
                <a:sym typeface="Wingdings" panose="05000000000000000000" pitchFamily="2" charset="2"/>
              </a:rPr>
              <a:t>bilateral ties</a:t>
            </a:r>
            <a:endParaRPr lang="en-US" dirty="0" smtClean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Minilateral cooperation in a </a:t>
            </a:r>
            <a:r>
              <a:rPr lang="en-US" b="1" dirty="0" smtClean="0">
                <a:sym typeface="Wingdings" panose="05000000000000000000" pitchFamily="2" charset="2"/>
              </a:rPr>
              <a:t>nascent phase </a:t>
            </a:r>
            <a:endParaRPr lang="en-US" b="1" dirty="0" smtClean="0"/>
          </a:p>
          <a:p>
            <a:pPr lvl="1"/>
            <a:endParaRPr lang="en-US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6129086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46652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REFERENCES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24557"/>
          </a:xfrm>
        </p:spPr>
        <p:txBody>
          <a:bodyPr>
            <a:normAutofit fontScale="40000" lnSpcReduction="20000"/>
          </a:bodyPr>
          <a:lstStyle/>
          <a:p>
            <a:pPr lvl="0" fontAlgn="base"/>
            <a:r>
              <a:rPr lang="en-GB" dirty="0" smtClean="0"/>
              <a:t>AMO</a:t>
            </a:r>
            <a:r>
              <a:rPr lang="en-GB" dirty="0"/>
              <a:t>. 2017. European defence between NATO and PESCO: Charting a course for Czech defence policy. AMO Policy Paper, No. 21 (</a:t>
            </a:r>
            <a:r>
              <a:rPr lang="en-GB" u="sng" dirty="0">
                <a:hlinkClick r:id="rId2"/>
              </a:rPr>
              <a:t>https://www.amo.cz/wp-content/uploads/2018/02/AMO_European-defence-between-NATO-and-PESCO-Charting-a-course-for-Czech-defence-policy.pdf</a:t>
            </a:r>
            <a:r>
              <a:rPr lang="en-GB" dirty="0"/>
              <a:t>).</a:t>
            </a:r>
            <a:endParaRPr lang="cs-CZ" dirty="0"/>
          </a:p>
          <a:p>
            <a:pPr lvl="0" fontAlgn="base"/>
            <a:r>
              <a:rPr lang="en-GB" dirty="0" err="1"/>
              <a:t>Báňaiová</a:t>
            </a:r>
            <a:r>
              <a:rPr lang="en-GB" dirty="0"/>
              <a:t>, </a:t>
            </a:r>
            <a:r>
              <a:rPr lang="en-GB" dirty="0" err="1"/>
              <a:t>Klaudia</a:t>
            </a:r>
            <a:r>
              <a:rPr lang="en-GB" dirty="0"/>
              <a:t>. Fischer, </a:t>
            </a:r>
            <a:r>
              <a:rPr lang="en-GB" dirty="0" err="1"/>
              <a:t>Dušan</a:t>
            </a:r>
            <a:r>
              <a:rPr lang="en-GB" dirty="0"/>
              <a:t> (2018) </a:t>
            </a:r>
            <a:r>
              <a:rPr lang="en-GB" dirty="0" err="1"/>
              <a:t>Potenciál</a:t>
            </a:r>
            <a:r>
              <a:rPr lang="en-GB" dirty="0"/>
              <a:t> </a:t>
            </a:r>
            <a:r>
              <a:rPr lang="en-GB" dirty="0" err="1"/>
              <a:t>verzus</a:t>
            </a:r>
            <a:r>
              <a:rPr lang="en-GB" dirty="0"/>
              <a:t> </a:t>
            </a:r>
            <a:r>
              <a:rPr lang="en-GB" dirty="0" err="1"/>
              <a:t>realita</a:t>
            </a:r>
            <a:r>
              <a:rPr lang="en-GB" dirty="0"/>
              <a:t> – 25 </a:t>
            </a:r>
            <a:r>
              <a:rPr lang="en-GB" dirty="0" err="1"/>
              <a:t>rokov</a:t>
            </a:r>
            <a:r>
              <a:rPr lang="en-GB" dirty="0"/>
              <a:t> </a:t>
            </a:r>
            <a:r>
              <a:rPr lang="en-GB" dirty="0" err="1"/>
              <a:t>nemecko-slovenských</a:t>
            </a:r>
            <a:r>
              <a:rPr lang="en-GB" dirty="0"/>
              <a:t> </a:t>
            </a:r>
            <a:r>
              <a:rPr lang="en-GB" dirty="0" err="1"/>
              <a:t>vzťahov</a:t>
            </a:r>
            <a:r>
              <a:rPr lang="en-GB" dirty="0"/>
              <a:t> v </a:t>
            </a:r>
            <a:r>
              <a:rPr lang="en-GB" dirty="0" err="1"/>
              <a:t>obrane</a:t>
            </a:r>
            <a:r>
              <a:rPr lang="en-GB" dirty="0"/>
              <a:t> a </a:t>
            </a:r>
            <a:r>
              <a:rPr lang="en-GB" dirty="0" err="1"/>
              <a:t>bezpečnosti</a:t>
            </a:r>
            <a:r>
              <a:rPr lang="en-GB" dirty="0"/>
              <a:t> in. </a:t>
            </a:r>
            <a:r>
              <a:rPr lang="en-GB" dirty="0" err="1"/>
              <a:t>Strážay</a:t>
            </a:r>
            <a:r>
              <a:rPr lang="en-GB" dirty="0"/>
              <a:t>, </a:t>
            </a:r>
            <a:r>
              <a:rPr lang="en-GB" dirty="0" err="1"/>
              <a:t>Tomáš</a:t>
            </a:r>
            <a:r>
              <a:rPr lang="en-GB" dirty="0"/>
              <a:t> (eds.) 25 </a:t>
            </a:r>
            <a:r>
              <a:rPr lang="en-GB" dirty="0" err="1"/>
              <a:t>rokov</a:t>
            </a:r>
            <a:r>
              <a:rPr lang="en-GB" dirty="0"/>
              <a:t> </a:t>
            </a:r>
            <a:r>
              <a:rPr lang="en-GB" dirty="0" err="1"/>
              <a:t>slovensko-nemeckých</a:t>
            </a:r>
            <a:r>
              <a:rPr lang="en-GB" dirty="0"/>
              <a:t> </a:t>
            </a:r>
            <a:r>
              <a:rPr lang="en-GB" dirty="0" err="1"/>
              <a:t>vzťahov</a:t>
            </a:r>
            <a:r>
              <a:rPr lang="en-GB" dirty="0"/>
              <a:t>. SFPA. </a:t>
            </a:r>
            <a:endParaRPr lang="cs-CZ" dirty="0"/>
          </a:p>
          <a:p>
            <a:pPr lvl="0" fontAlgn="base"/>
            <a:r>
              <a:rPr lang="en-GB" dirty="0"/>
              <a:t>Billon-</a:t>
            </a:r>
            <a:r>
              <a:rPr lang="en-GB" dirty="0" err="1"/>
              <a:t>Galland</a:t>
            </a:r>
            <a:r>
              <a:rPr lang="en-GB" dirty="0"/>
              <a:t>, Alice and Martin </a:t>
            </a:r>
            <a:r>
              <a:rPr lang="en-GB" dirty="0" err="1"/>
              <a:t>Quencez</a:t>
            </a:r>
            <a:r>
              <a:rPr lang="en-GB" dirty="0"/>
              <a:t>. 2017. Can France and Germany Make PESCO Work as a Process Toward EU Defence? GMF Policy Brief, No. 33 (</a:t>
            </a:r>
            <a:r>
              <a:rPr lang="en-GB" u="sng" dirty="0">
                <a:hlinkClick r:id="rId3"/>
              </a:rPr>
              <a:t>http://www.gmfus.org/publications/can-france-and-germany-make-pesco-work-process-toward-eu-defence</a:t>
            </a:r>
            <a:r>
              <a:rPr lang="en-GB" dirty="0"/>
              <a:t>).</a:t>
            </a:r>
            <a:endParaRPr lang="cs-CZ" dirty="0"/>
          </a:p>
          <a:p>
            <a:pPr lvl="0" fontAlgn="base"/>
            <a:r>
              <a:rPr lang="de-DE" dirty="0" smtClean="0"/>
              <a:t>Bundesregierung</a:t>
            </a:r>
            <a:r>
              <a:rPr lang="de-DE" dirty="0"/>
              <a:t>, Pressekonferenz zum Treffen der </a:t>
            </a:r>
            <a:r>
              <a:rPr lang="de-DE" dirty="0" err="1"/>
              <a:t>Visegrád</a:t>
            </a:r>
            <a:r>
              <a:rPr lang="de-DE" dirty="0"/>
              <a:t>-Gruppe unter Teilnahme von Deutschland und </a:t>
            </a:r>
            <a:r>
              <a:rPr lang="de-DE" dirty="0" err="1"/>
              <a:t>Frankreichʼ</a:t>
            </a:r>
            <a:r>
              <a:rPr lang="de-DE" dirty="0"/>
              <a:t> (6 March 2013) </a:t>
            </a:r>
            <a:r>
              <a:rPr lang="de-DE" u="sng" dirty="0">
                <a:hlinkClick r:id="rId4"/>
              </a:rPr>
              <a:t>https://www.bundeskanzlerin.de/ContentArchiv/DE/Archiv17/Mitschrift/Pressekonferenzen/2013/03/2013-03-06-visegrad.html</a:t>
            </a:r>
            <a:r>
              <a:rPr lang="de-DE" dirty="0"/>
              <a:t> </a:t>
            </a:r>
            <a:endParaRPr lang="cs-CZ" dirty="0"/>
          </a:p>
          <a:p>
            <a:pPr lvl="0" fontAlgn="base"/>
            <a:r>
              <a:rPr lang="en-GB" dirty="0"/>
              <a:t>Council of the EU. 2018. Permanent Structured Cooperation (PESCO)'s projects – Overview. November 19, 2018 (</a:t>
            </a:r>
            <a:r>
              <a:rPr lang="en-GB" u="sng" dirty="0">
                <a:hlinkClick r:id="rId5"/>
              </a:rPr>
              <a:t>https://www.consilium.europa.eu/media/39664/table-pesco-projects.pdf</a:t>
            </a:r>
            <a:r>
              <a:rPr lang="en-GB" dirty="0"/>
              <a:t>).</a:t>
            </a:r>
            <a:endParaRPr lang="cs-CZ" dirty="0"/>
          </a:p>
          <a:p>
            <a:pPr lvl="0" fontAlgn="base"/>
            <a:r>
              <a:rPr lang="en-GB" dirty="0" err="1" smtClean="0"/>
              <a:t>Demeš</a:t>
            </a:r>
            <a:r>
              <a:rPr lang="en-GB" dirty="0"/>
              <a:t>, </a:t>
            </a:r>
            <a:r>
              <a:rPr lang="en-GB" dirty="0" err="1"/>
              <a:t>Pavol</a:t>
            </a:r>
            <a:r>
              <a:rPr lang="en-GB" dirty="0"/>
              <a:t>. 2016. A View from Central Europe: Germany and V4 moving further apart? GLOBSEC, February 29, 2016 (</a:t>
            </a:r>
            <a:r>
              <a:rPr lang="en-GB" u="sng" dirty="0">
                <a:hlinkClick r:id="rId6"/>
              </a:rPr>
              <a:t>https://www.globsec.org/news/view-central-europe-germany-v4-moving-apart/</a:t>
            </a:r>
            <a:r>
              <a:rPr lang="en-GB" dirty="0"/>
              <a:t>).</a:t>
            </a:r>
            <a:endParaRPr lang="cs-CZ" dirty="0"/>
          </a:p>
          <a:p>
            <a:pPr lvl="0" fontAlgn="base"/>
            <a:r>
              <a:rPr lang="en-GB" dirty="0"/>
              <a:t>EDA (2019), DEFENCE DATA 2016-2017. available at: </a:t>
            </a:r>
            <a:r>
              <a:rPr lang="en-GB" u="sng" dirty="0">
                <a:hlinkClick r:id="rId7"/>
              </a:rPr>
              <a:t>https://www.eda.europa.eu/docs/default-source/brochures/eda_defencedata_a4</a:t>
            </a:r>
            <a:r>
              <a:rPr lang="en-GB" dirty="0"/>
              <a:t> </a:t>
            </a:r>
            <a:endParaRPr lang="en-GB" dirty="0" smtClean="0"/>
          </a:p>
          <a:p>
            <a:pPr lvl="0" fontAlgn="base"/>
            <a:r>
              <a:rPr lang="en-GB" dirty="0" err="1"/>
              <a:t>Frymark</a:t>
            </a:r>
            <a:r>
              <a:rPr lang="en-GB" dirty="0"/>
              <a:t>, </a:t>
            </a:r>
            <a:r>
              <a:rPr lang="en-GB" dirty="0" err="1"/>
              <a:t>Kamil</a:t>
            </a:r>
            <a:r>
              <a:rPr lang="en-GB" dirty="0"/>
              <a:t>. 2018. Germany and the V4: renewed cooperation opportunities in the new political context. Think </a:t>
            </a:r>
            <a:r>
              <a:rPr lang="en-GB" dirty="0" err="1"/>
              <a:t>Visegrad</a:t>
            </a:r>
            <a:r>
              <a:rPr lang="en-GB" dirty="0"/>
              <a:t>, Policy Brief, December 2018 (</a:t>
            </a:r>
            <a:r>
              <a:rPr lang="en-GB" u="sng" dirty="0">
                <a:hlinkClick r:id="rId8"/>
              </a:rPr>
              <a:t>http://europeum.org/articles/detail/2471/germany-and-the-v4-renewed-cooperation-opportunities-in-the-new-political-context</a:t>
            </a:r>
            <a:r>
              <a:rPr lang="en-GB" dirty="0"/>
              <a:t>). </a:t>
            </a:r>
            <a:endParaRPr lang="cs-CZ" dirty="0"/>
          </a:p>
          <a:p>
            <a:pPr lvl="0" fontAlgn="base"/>
            <a:r>
              <a:rPr lang="de-DE" dirty="0"/>
              <a:t>Gabriel, S. (2011). Sicherheitspolitik für das 21. Jahrhundert, </a:t>
            </a:r>
            <a:r>
              <a:rPr lang="de-DE" u="sng" dirty="0">
                <a:hlinkClick r:id="rId9"/>
              </a:rPr>
              <a:t>https://sigmar-gabriel.de/</a:t>
            </a:r>
            <a:r>
              <a:rPr lang="de-DE" dirty="0"/>
              <a:t>  </a:t>
            </a:r>
            <a:endParaRPr lang="cs-CZ" dirty="0"/>
          </a:p>
          <a:p>
            <a:pPr lvl="0" fontAlgn="base"/>
            <a:r>
              <a:rPr lang="en-GB" dirty="0" err="1"/>
              <a:t>Ghez</a:t>
            </a:r>
            <a:r>
              <a:rPr lang="en-GB" dirty="0"/>
              <a:t>, Jeremy et al. 2017. Defence and security after Brexit. A snapshot of international perspectives on the implications of the UK’s decision to leave the EU. Rand Europe (</a:t>
            </a:r>
            <a:r>
              <a:rPr lang="en-GB" u="sng" dirty="0">
                <a:hlinkClick r:id="rId10"/>
              </a:rPr>
              <a:t>https://www.rand.org/pubs/perspectives/PE225.html</a:t>
            </a:r>
            <a:r>
              <a:rPr lang="en-GB" dirty="0"/>
              <a:t>).</a:t>
            </a:r>
            <a:endParaRPr lang="cs-CZ" dirty="0"/>
          </a:p>
          <a:p>
            <a:pPr lvl="0" fontAlgn="base"/>
            <a:r>
              <a:rPr lang="en-GB" dirty="0" err="1"/>
              <a:t>Gniazdowski</a:t>
            </a:r>
            <a:r>
              <a:rPr lang="en-GB" dirty="0"/>
              <a:t>, Mateusz. 2018. </a:t>
            </a:r>
            <a:r>
              <a:rPr lang="en-GB" dirty="0" err="1"/>
              <a:t>Visegrad</a:t>
            </a:r>
            <a:r>
              <a:rPr lang="en-GB" dirty="0"/>
              <a:t> and Germany in the time of Brexit. </a:t>
            </a:r>
            <a:r>
              <a:rPr lang="de-DE" dirty="0" err="1"/>
              <a:t>WiseEuropa</a:t>
            </a:r>
            <a:r>
              <a:rPr lang="de-DE" dirty="0"/>
              <a:t>, June, 25, 2018 (</a:t>
            </a:r>
            <a:r>
              <a:rPr lang="de-DE" u="sng" dirty="0">
                <a:hlinkClick r:id="rId11"/>
              </a:rPr>
              <a:t>http://wise-europa.eu/en/2018/06/25/visegrad-vs-germany-at-the-time-of-brexit/</a:t>
            </a:r>
            <a:r>
              <a:rPr lang="de-DE" dirty="0"/>
              <a:t>).</a:t>
            </a:r>
            <a:endParaRPr lang="cs-CZ" dirty="0"/>
          </a:p>
          <a:p>
            <a:pPr lvl="0" fontAlgn="base"/>
            <a:r>
              <a:rPr lang="en-GB" dirty="0" err="1"/>
              <a:t>Gotkowska</a:t>
            </a:r>
            <a:r>
              <a:rPr lang="en-GB" dirty="0"/>
              <a:t>, </a:t>
            </a:r>
            <a:r>
              <a:rPr lang="en-GB" dirty="0" err="1"/>
              <a:t>Justyna</a:t>
            </a:r>
            <a:r>
              <a:rPr lang="en-GB" dirty="0"/>
              <a:t>. 2018. The trouble with PESCO. The mirages of European defence. OSW Point of View, No. 69 (</a:t>
            </a:r>
            <a:r>
              <a:rPr lang="en-GB" u="sng" dirty="0">
                <a:hlinkClick r:id="rId12"/>
              </a:rPr>
              <a:t>https://www.osw.waw.pl/sites/default/files/pw_69_pesco_ang_net.pdf</a:t>
            </a:r>
            <a:r>
              <a:rPr lang="en-GB" dirty="0"/>
              <a:t>).</a:t>
            </a:r>
            <a:endParaRPr lang="cs-CZ" dirty="0"/>
          </a:p>
          <a:p>
            <a:pPr lvl="0" fontAlgn="base"/>
            <a:r>
              <a:rPr lang="en-GB" dirty="0" err="1"/>
              <a:t>Haass</a:t>
            </a:r>
            <a:r>
              <a:rPr lang="en-GB" dirty="0"/>
              <a:t>, Richard. 2010. The case for messy multilateralism. Financial Times, January 5, 2010 (</a:t>
            </a:r>
            <a:r>
              <a:rPr lang="en-GB" u="sng" dirty="0">
                <a:hlinkClick r:id="rId13"/>
              </a:rPr>
              <a:t>https://www.ft.com/content/18d8f8b6-fa2f-11de-beed-00144feab49a</a:t>
            </a:r>
            <a:r>
              <a:rPr lang="en-GB" dirty="0"/>
              <a:t>).</a:t>
            </a:r>
            <a:endParaRPr lang="cs-CZ" dirty="0"/>
          </a:p>
          <a:p>
            <a:pPr lvl="0" fontAlgn="base"/>
            <a:r>
              <a:rPr lang="en-GB" dirty="0"/>
              <a:t>Hellmann, Gunther. 2006. “Normative Powers and European Foreign Policy in a </a:t>
            </a:r>
            <a:r>
              <a:rPr lang="en-GB" dirty="0" err="1"/>
              <a:t>Minilateralist</a:t>
            </a:r>
            <a:r>
              <a:rPr lang="en-GB" dirty="0"/>
              <a:t> World.” EU Studies in Japan, 39 (2016), 29-50.</a:t>
            </a:r>
            <a:endParaRPr lang="cs-CZ" dirty="0"/>
          </a:p>
          <a:p>
            <a:pPr marL="0" lvl="0" indent="0" fontAlgn="base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3373060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</TotalTime>
  <Words>1055</Words>
  <Application>Microsoft Office PowerPoint</Application>
  <PresentationFormat>Vlastní</PresentationFormat>
  <Paragraphs>137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Office Theme</vt:lpstr>
      <vt:lpstr>Germany and the Visegrad countries within the EU’s Common Security and Defence Policy:  promising partners after Brexit? </vt:lpstr>
      <vt:lpstr>INTRODUCTION</vt:lpstr>
      <vt:lpstr>MINILATERALISM AS A CONCEPTUAL FRAMEWORK</vt:lpstr>
      <vt:lpstr>GERMANY AND V4 COUNTRIES WITHIN THE CSDP: 1) EU BATTLEGROUPS </vt:lpstr>
      <vt:lpstr>2) PESCO </vt:lpstr>
      <vt:lpstr>3) DEFENCE INDUSTRIAL COOPERATION</vt:lpstr>
      <vt:lpstr>IMPLICATIONS OF BREXIT FOR GERMANY-V4 DEFENCE COOPERATION</vt:lpstr>
      <vt:lpstr>CONCLUSION</vt:lpstr>
      <vt:lpstr>REFERENCES</vt:lpstr>
      <vt:lpstr>Snímek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Helena Cicmil</dc:creator>
  <cp:lastModifiedBy>PC</cp:lastModifiedBy>
  <cp:revision>67</cp:revision>
  <dcterms:created xsi:type="dcterms:W3CDTF">2018-08-21T10:42:07Z</dcterms:created>
  <dcterms:modified xsi:type="dcterms:W3CDTF">2020-01-31T19:22:52Z</dcterms:modified>
</cp:coreProperties>
</file>