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B"/>
          </a:solidFill>
        </a:fill>
      </a:tcStyle>
    </a:wholeTbl>
    <a:band2H>
      <a:tcTxStyle b="def" i="def"/>
      <a:tcStyle>
        <a:tcBdr/>
        <a:fill>
          <a:solidFill>
            <a:srgbClr val="E6ED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7CB"/>
          </a:solidFill>
        </a:fill>
      </a:tcStyle>
    </a:wholeTbl>
    <a:band2H>
      <a:tcTxStyle b="def" i="def"/>
      <a:tcStyle>
        <a:tcBdr/>
        <a:fill>
          <a:solidFill>
            <a:srgbClr val="F3EC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533400"/>
          </a:xfrm>
          <a:prstGeom prst="rect">
            <a:avLst/>
          </a:prstGeom>
        </p:spPr>
        <p:txBody>
          <a:bodyPr anchor="t"/>
          <a:lstStyle>
            <a:lvl1pPr marL="0" indent="0" algn="ctr">
              <a:spcBef>
                <a:spcPts val="0"/>
              </a:spcBef>
              <a:buSzTx/>
              <a:buNone/>
              <a:defRPr b="1" sz="2800">
                <a:latin typeface="+mj-lt"/>
                <a:ea typeface="+mj-ea"/>
                <a:cs typeface="+mj-cs"/>
                <a:sym typeface="Helvetica"/>
              </a:defRPr>
            </a:lvl1pPr>
          </a:lstStyle>
          <a:p>
            <a:pPr/>
            <a:r>
              <a:t>–Johnny Appleseed</a:t>
            </a:r>
          </a:p>
        </p:txBody>
      </p:sp>
      <p:sp>
        <p:nvSpPr>
          <p:cNvPr id="94" name="Shape 94"/>
          <p:cNvSpPr/>
          <p:nvPr>
            <p:ph type="body" sz="quarter" idx="13"/>
          </p:nvPr>
        </p:nvSpPr>
        <p:spPr>
          <a:xfrm>
            <a:off x="1270000" y="4254500"/>
            <a:ext cx="10464800" cy="711200"/>
          </a:xfrm>
          <a:prstGeom prst="rect">
            <a:avLst/>
          </a:prstGeom>
        </p:spPr>
        <p:txBody>
          <a:bodyPr/>
          <a:lstStyle/>
          <a:p>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Shape 39"/>
          <p:cNvSpPr/>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Boom,Bust, and Reboot</a:t>
            </a:r>
          </a:p>
        </p:txBody>
      </p:sp>
      <p:sp>
        <p:nvSpPr>
          <p:cNvPr id="120" name="Shape 120"/>
          <p:cNvSpPr/>
          <p:nvPr>
            <p:ph type="subTitle" sz="quarter" idx="1"/>
          </p:nvPr>
        </p:nvSpPr>
        <p:spPr>
          <a:prstGeom prst="rect">
            <a:avLst/>
          </a:prstGeom>
        </p:spPr>
        <p:txBody>
          <a:bodyPr/>
          <a:lstStyle/>
          <a:p>
            <a:pPr/>
            <a:r>
              <a:t>The Israeli Currency Crisis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body" idx="1"/>
          </p:nvPr>
        </p:nvSpPr>
        <p:spPr>
          <a:prstGeom prst="rect">
            <a:avLst/>
          </a:prstGeom>
        </p:spPr>
        <p:txBody>
          <a:bodyPr/>
          <a:lstStyle/>
          <a:p>
            <a:pPr marL="280575" indent="-280575" defTabSz="309624">
              <a:spcBef>
                <a:spcPts val="2200"/>
              </a:spcBef>
              <a:defRPr sz="2300"/>
            </a:pPr>
            <a:r>
              <a:t>It is interesting to note the substantial rise in the size of the </a:t>
            </a:r>
            <a:r>
              <a:rPr sz="2000"/>
              <a:t>overall public sector deficit even while the economy was still growing. </a:t>
            </a:r>
            <a:endParaRPr sz="2000"/>
          </a:p>
          <a:p>
            <a:pPr marL="243978" indent="-243978" defTabSz="309624">
              <a:spcBef>
                <a:spcPts val="2200"/>
              </a:spcBef>
              <a:defRPr sz="2300"/>
            </a:pPr>
            <a:r>
              <a:rPr sz="2000"/>
              <a:t>From rear balance during the first half of the 1960s, the economy went into a 12.6 percent (GNP) deficit during the so-named “Golden Age” between 1967-1972. </a:t>
            </a:r>
            <a:endParaRPr sz="2000"/>
          </a:p>
          <a:p>
            <a:pPr marL="243978" indent="-243978" defTabSz="309624">
              <a:spcBef>
                <a:spcPts val="2200"/>
              </a:spcBef>
              <a:defRPr sz="2300"/>
            </a:pPr>
            <a:r>
              <a:rPr sz="2000"/>
              <a:t>There was a rise in civilian consumption, investment and subsidies and predictably defense expenditures. </a:t>
            </a:r>
            <a:endParaRPr sz="2000"/>
          </a:p>
          <a:p>
            <a:pPr marL="243978" indent="-243978" defTabSz="309624">
              <a:spcBef>
                <a:spcPts val="2200"/>
              </a:spcBef>
              <a:defRPr sz="2300"/>
            </a:pPr>
            <a:r>
              <a:rPr sz="2000"/>
              <a:t>The economy did not increase tax rates since the rapid growth made easy borrowing possible both domestically and abroad.</a:t>
            </a:r>
            <a:endParaRPr sz="2000"/>
          </a:p>
          <a:p>
            <a:pPr marL="243978" indent="-243978" defTabSz="309624">
              <a:spcBef>
                <a:spcPts val="2200"/>
              </a:spcBef>
              <a:defRPr sz="2300"/>
            </a:pPr>
            <a:r>
              <a:rPr sz="2000"/>
              <a:t>The Israeli Treasury borrowed substantial amounts from the Bank of Israel, print money, during this period of boom characterized by relative stability and growing demand.</a:t>
            </a:r>
            <a:endParaRPr sz="2000"/>
          </a:p>
          <a:p>
            <a:pPr marL="243978" indent="-243978" defTabSz="309624">
              <a:spcBef>
                <a:spcPts val="2200"/>
              </a:spcBef>
              <a:defRPr sz="2300"/>
            </a:pPr>
            <a:r>
              <a:rPr sz="2000"/>
              <a:t>Increased government spending in all sectors of Israeli life. “Wave the flag” (defense, development, social welfare) that fit the expansionary period and psychological mood ‘we can do anything’.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prstGeom prst="rect">
            <a:avLst/>
          </a:prstGeom>
        </p:spPr>
        <p:txBody>
          <a:bodyPr/>
          <a:lstStyle/>
          <a:p>
            <a:pPr marL="306469" indent="-306469" defTabSz="391599">
              <a:spcBef>
                <a:spcPts val="2600"/>
              </a:spcBef>
              <a:defRPr sz="2450"/>
            </a:pPr>
            <a:r>
              <a:t>From 1973 to 1985 was known as the “Lost Decade” of Israel’s economic history.</a:t>
            </a:r>
          </a:p>
          <a:p>
            <a:pPr lvl="1" marL="612940" indent="-306469" defTabSz="391599">
              <a:spcBef>
                <a:spcPts val="2600"/>
              </a:spcBef>
              <a:defRPr sz="2450"/>
            </a:pPr>
            <a:r>
              <a:t>The period was characterized by significant growth in the government deficit, which was in large part due to the increase in defense expenditure. </a:t>
            </a:r>
          </a:p>
          <a:p>
            <a:pPr marL="306469" indent="-306469" defTabSz="391599">
              <a:spcBef>
                <a:spcPts val="2600"/>
              </a:spcBef>
              <a:defRPr sz="2450"/>
            </a:pPr>
            <a:r>
              <a:t>The decade can be summarized as follows: </a:t>
            </a:r>
          </a:p>
          <a:p>
            <a:pPr lvl="1" marL="612940" indent="-306469" defTabSz="391599">
              <a:spcBef>
                <a:spcPts val="2600"/>
              </a:spcBef>
              <a:defRPr sz="2450"/>
            </a:pPr>
            <a:r>
              <a:t>Economic growth fell off sharply as a result of the oil crisis, which began simultaneously with the Yom Kippur War, </a:t>
            </a:r>
          </a:p>
          <a:p>
            <a:pPr lvl="1" marL="612940" indent="-306469" defTabSz="391599">
              <a:spcBef>
                <a:spcPts val="2600"/>
              </a:spcBef>
              <a:defRPr sz="2450"/>
            </a:pPr>
            <a:r>
              <a:t>Inflation accelerated rapidly until it reached levels bordering on hyper-inflation just prior to the Stabilization Plan of 1985.</a:t>
            </a:r>
          </a:p>
          <a:p>
            <a:pPr lvl="1" marL="612940" indent="-306469" defTabSz="391599">
              <a:spcBef>
                <a:spcPts val="2600"/>
              </a:spcBef>
              <a:defRPr sz="2450"/>
            </a:pPr>
            <a:r>
              <a:t>The level of debt, both internal and external, reached proportions that could not be financed in the long term and which brought the economy to the brink of collapse in the financial and foreign currency markets </a:t>
            </a:r>
          </a:p>
          <a:p>
            <a:pPr lvl="2" marL="1202581" indent="-306469" defTabSz="391599">
              <a:spcBef>
                <a:spcPts val="2600"/>
              </a:spcBef>
              <a:defRPr sz="2450"/>
            </a:pPr>
            <a:r>
              <a:t>see Ben Porath, </a:t>
            </a:r>
            <a:r>
              <a:rPr i="1"/>
              <a:t>The Israeli Economy – Growth Pains</a:t>
            </a:r>
            <a:r>
              <a:t>.</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a:r>
              <a:t>Bank crisis</a:t>
            </a:r>
          </a:p>
        </p:txBody>
      </p:sp>
      <p:sp>
        <p:nvSpPr>
          <p:cNvPr id="151" name="Shape 151"/>
          <p:cNvSpPr/>
          <p:nvPr>
            <p:ph type="body" idx="1"/>
          </p:nvPr>
        </p:nvSpPr>
        <p:spPr>
          <a:prstGeom prst="rect">
            <a:avLst/>
          </a:prstGeom>
        </p:spPr>
        <p:txBody>
          <a:bodyPr/>
          <a:lstStyle/>
          <a:p>
            <a:pPr marL="276514" indent="-276514" defTabSz="353323">
              <a:spcBef>
                <a:spcPts val="2500"/>
              </a:spcBef>
              <a:defRPr sz="2267"/>
            </a:pPr>
            <a:r>
              <a:t>The Bank stock crisis in 1983, was when the stocks of the four largest banks in Israel collapsed. </a:t>
            </a:r>
          </a:p>
          <a:p>
            <a:pPr lvl="1" marL="660562" indent="-276514" defTabSz="353323">
              <a:spcBef>
                <a:spcPts val="2500"/>
              </a:spcBef>
              <a:defRPr sz="2267"/>
            </a:pPr>
            <a:r>
              <a:t>As a consequence, these banks were nationalized  by the state.</a:t>
            </a:r>
          </a:p>
          <a:p>
            <a:pPr marL="276514" indent="-276514" defTabSz="353323">
              <a:spcBef>
                <a:spcPts val="2500"/>
              </a:spcBef>
              <a:defRPr sz="2267"/>
            </a:pPr>
            <a:r>
              <a:t>In the beginning of 1983, a crisis occurred in the free stock market (all the non-bank stocks), and large supplies in all market sectors forced the banks to invest very large sums of money maintaining their stocks' stability. </a:t>
            </a:r>
          </a:p>
          <a:p>
            <a:pPr marL="276514" indent="-276514" defTabSz="353323">
              <a:spcBef>
                <a:spcPts val="2500"/>
              </a:spcBef>
              <a:defRPr sz="2267"/>
            </a:pPr>
            <a:r>
              <a:t>From January through March some regulators, among them the Minister of Treasury, Aridor, and the Governor of the Bank of Israel, Mendelbaum, approached the banks several times, trying to get them to gradually reduce their adjustments. </a:t>
            </a:r>
          </a:p>
          <a:p>
            <a:pPr marL="276514" indent="-276514" defTabSz="353323">
              <a:spcBef>
                <a:spcPts val="2500"/>
              </a:spcBef>
              <a:defRPr sz="2267"/>
            </a:pPr>
            <a:r>
              <a:t>Although some bank managers realized they could not continue this for long, they did not stop. </a:t>
            </a:r>
          </a:p>
          <a:p>
            <a:pPr lvl="1" marL="660562" indent="-276514" defTabSz="353323">
              <a:spcBef>
                <a:spcPts val="2500"/>
              </a:spcBef>
              <a:defRPr sz="2267"/>
            </a:pPr>
            <a:r>
              <a:t>Fearing a market collapse, Ministry of Treasury officials kept knowledge of this from the public.</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body" idx="1"/>
          </p:nvPr>
        </p:nvSpPr>
        <p:spPr>
          <a:prstGeom prst="rect">
            <a:avLst/>
          </a:prstGeom>
        </p:spPr>
        <p:txBody>
          <a:bodyPr/>
          <a:lstStyle/>
          <a:p>
            <a:pPr marL="322552" indent="-322552" defTabSz="412153">
              <a:spcBef>
                <a:spcPts val="2800"/>
              </a:spcBef>
              <a:defRPr sz="2635"/>
            </a:pPr>
            <a:r>
              <a:t>Failing to stop the banks, Ministry of Treasury heads wished to execute a large devaluation of the Shekel, serving as an excuse to stop the adjustments. </a:t>
            </a:r>
          </a:p>
          <a:p>
            <a:pPr marL="322552" indent="-322552" defTabSz="412153">
              <a:spcBef>
                <a:spcPts val="2800"/>
              </a:spcBef>
              <a:defRPr sz="2635"/>
            </a:pPr>
            <a:r>
              <a:t>However, the August 1983 8% devaluation was far too small for that end. </a:t>
            </a:r>
          </a:p>
          <a:p>
            <a:pPr marL="322552" indent="-322552" defTabSz="412153">
              <a:spcBef>
                <a:spcPts val="2800"/>
              </a:spcBef>
              <a:defRPr sz="2635"/>
            </a:pPr>
            <a:r>
              <a:t>Additionally, the supplies in the stock market grew steadily, and reached new heights in September. The public unremittingly sold bank stocks, and purchased US dollars.</a:t>
            </a:r>
          </a:p>
          <a:p>
            <a:pPr marL="322552" indent="-322552" defTabSz="412153">
              <a:spcBef>
                <a:spcPts val="2800"/>
              </a:spcBef>
              <a:defRPr sz="2635"/>
            </a:pPr>
            <a:r>
              <a:t>The crisis erupted fully on October 2. That day, the first day of trade after the Sukkot holiday, the public sold more bank stocks than in the entire month of September. </a:t>
            </a:r>
          </a:p>
          <a:p>
            <a:pPr marL="322552" indent="-322552" defTabSz="412153">
              <a:spcBef>
                <a:spcPts val="2800"/>
              </a:spcBef>
              <a:defRPr sz="2635"/>
            </a:pPr>
            <a:r>
              <a:t>On October 4, the Minister of Treasury appeared on television saying to say the large supplies would not bring about a devaluation or change of policy.</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body" idx="1"/>
          </p:nvPr>
        </p:nvSpPr>
        <p:spPr>
          <a:prstGeom prst="rect">
            <a:avLst/>
          </a:prstGeom>
        </p:spPr>
        <p:txBody>
          <a:bodyPr/>
          <a:lstStyle/>
          <a:p>
            <a:pPr marL="318758" indent="-318758" defTabSz="407304">
              <a:spcBef>
                <a:spcPts val="2800"/>
              </a:spcBef>
              <a:defRPr sz="2604"/>
            </a:pPr>
            <a:r>
              <a:t>On October 5, the stock exchange again opened with large numbers of sell offers, and on October 6, 1983, nicknamed "Black Thursday", brought an onslaught of sales. </a:t>
            </a:r>
          </a:p>
          <a:p>
            <a:pPr marL="318758" indent="-318758" defTabSz="407304">
              <a:spcBef>
                <a:spcPts val="2800"/>
              </a:spcBef>
              <a:defRPr sz="2604"/>
            </a:pPr>
            <a:r>
              <a:t>A collapse was imminent, since the banks declared that day they would be unable to absorb additional supplies without government assistance.</a:t>
            </a:r>
          </a:p>
          <a:p>
            <a:pPr marL="318758" indent="-318758" defTabSz="407304">
              <a:spcBef>
                <a:spcPts val="2800"/>
              </a:spcBef>
              <a:defRPr sz="2604"/>
            </a:pPr>
            <a:r>
              <a:t>That night, in a meeting in Aridor's home, it was decided that the government would purchase the banks' stocks from the public, to prevent the loss of their investments. </a:t>
            </a:r>
          </a:p>
          <a:p>
            <a:pPr marL="318758" indent="-318758" defTabSz="407304">
              <a:spcBef>
                <a:spcPts val="2800"/>
              </a:spcBef>
              <a:defRPr sz="2604"/>
            </a:pPr>
            <a:r>
              <a:t>On Sunday, October 9, the stock exchange remained closed, and stayed closed till October 24. </a:t>
            </a:r>
          </a:p>
          <a:p>
            <a:pPr marL="318758" indent="-318758" defTabSz="407304">
              <a:spcBef>
                <a:spcPts val="2800"/>
              </a:spcBef>
              <a:defRPr sz="2604"/>
            </a:pPr>
            <a:r>
              <a:t>In the meantime a devaluation of 23% was executed. </a:t>
            </a:r>
          </a:p>
          <a:p>
            <a:pPr marL="318758" indent="-318758" defTabSz="407304">
              <a:spcBef>
                <a:spcPts val="2800"/>
              </a:spcBef>
              <a:defRPr sz="2604"/>
            </a:pPr>
            <a:r>
              <a:t>The stocks sold by the public were bought by the Bank of Israel at an average loss of 17%. 35% of the stocks' value was lost.</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p>
            <a:pPr/>
            <a:r>
              <a:t>Losses</a:t>
            </a:r>
          </a:p>
        </p:txBody>
      </p:sp>
      <p:sp>
        <p:nvSpPr>
          <p:cNvPr id="158" name="Shape 158"/>
          <p:cNvSpPr/>
          <p:nvPr>
            <p:ph type="body" idx="1"/>
          </p:nvPr>
        </p:nvSpPr>
        <p:spPr>
          <a:prstGeom prst="rect">
            <a:avLst/>
          </a:prstGeom>
        </p:spPr>
        <p:txBody>
          <a:bodyPr/>
          <a:lstStyle/>
          <a:p>
            <a:pPr marL="416051" indent="-416051" defTabSz="531622">
              <a:spcBef>
                <a:spcPts val="3800"/>
              </a:spcBef>
              <a:defRPr sz="3400"/>
            </a:pPr>
            <a:r>
              <a:t>An immediate consequence were the loss of a third of the public's investments in them. </a:t>
            </a:r>
          </a:p>
          <a:p>
            <a:pPr marL="416051" indent="-416051" defTabSz="531622">
              <a:spcBef>
                <a:spcPts val="3800"/>
              </a:spcBef>
              <a:defRPr sz="3400"/>
            </a:pPr>
            <a:r>
              <a:t>The acquisition of the banks by the government, at a total cost of $6.9 billion (for reference, Israel's entire GDP in 1983 was about $27 billion), and </a:t>
            </a:r>
          </a:p>
          <a:p>
            <a:pPr marL="416051" indent="-416051" defTabSz="531622">
              <a:spcBef>
                <a:spcPts val="3800"/>
              </a:spcBef>
              <a:defRPr sz="3400"/>
            </a:pPr>
            <a:r>
              <a:t>The nationalization of the major banks (Leumi, Hapoalim, HaMizrachi, Discount, and Clali).</a:t>
            </a:r>
          </a:p>
          <a:p>
            <a:pPr lvl="1" marL="832102" indent="-416051" defTabSz="531622">
              <a:spcBef>
                <a:spcPts val="3800"/>
              </a:spcBef>
              <a:defRPr sz="2000"/>
            </a:pPr>
            <a:r>
              <a:t>Blass, A. and Grossman, R. (2001), ASSESSING DAMAGES: THE 1983 ISRAELI BANK SHARES CRISIS. Contemporary Economic Policy, 19: 49–58.</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r>
              <a:t>Limping forward</a:t>
            </a:r>
          </a:p>
        </p:txBody>
      </p:sp>
      <p:sp>
        <p:nvSpPr>
          <p:cNvPr id="161" name="Shape 161"/>
          <p:cNvSpPr/>
          <p:nvPr>
            <p:ph type="body" idx="1"/>
          </p:nvPr>
        </p:nvSpPr>
        <p:spPr>
          <a:prstGeom prst="rect">
            <a:avLst/>
          </a:prstGeom>
        </p:spPr>
        <p:txBody>
          <a:bodyPr/>
          <a:lstStyle/>
          <a:p>
            <a:pPr marL="337412" indent="-337412" defTabSz="431138">
              <a:spcBef>
                <a:spcPts val="3000"/>
              </a:spcBef>
              <a:defRPr sz="2788"/>
            </a:pPr>
            <a:r>
              <a:t>Bank crisis 1983</a:t>
            </a:r>
          </a:p>
          <a:p>
            <a:pPr marL="337412" indent="-337412" defTabSz="431138">
              <a:spcBef>
                <a:spcPts val="3000"/>
              </a:spcBef>
              <a:defRPr sz="2788"/>
            </a:pPr>
            <a:r>
              <a:t>Austerity program July 1984</a:t>
            </a:r>
          </a:p>
          <a:p>
            <a:pPr marL="337412" indent="-337412" defTabSz="431138">
              <a:spcBef>
                <a:spcPts val="3000"/>
              </a:spcBef>
              <a:defRPr sz="2788"/>
            </a:pPr>
            <a:r>
              <a:t>Stabilization Plan 1985</a:t>
            </a:r>
          </a:p>
          <a:p>
            <a:pPr marL="337412" indent="-337412" defTabSz="431138">
              <a:spcBef>
                <a:spcPts val="3000"/>
              </a:spcBef>
              <a:defRPr sz="2788"/>
            </a:pPr>
            <a:r>
              <a:t>Armored cars arriving at the Bank of Israel, to pick up their daily allotment of shekels for distribution to banks across the nation, were filled with $20 billion worth of the new shekel in 1986. </a:t>
            </a:r>
          </a:p>
          <a:p>
            <a:pPr marL="337412" indent="-337412" defTabSz="431138">
              <a:spcBef>
                <a:spcPts val="3000"/>
              </a:spcBef>
              <a:defRPr sz="2788"/>
            </a:pPr>
            <a:r>
              <a:t>That was the second new currency to be introduced in Israel’s inflation-riddled economy in five years.</a:t>
            </a:r>
          </a:p>
          <a:p>
            <a:pPr marL="337412" indent="-337412" defTabSz="431138">
              <a:spcBef>
                <a:spcPts val="3000"/>
              </a:spcBef>
              <a:defRPr sz="2788"/>
            </a:pPr>
            <a:r>
              <a:t>Officials expected the change from old to new shekel to have no impact on the economic austerity program.</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Stabilization Plan</a:t>
            </a:r>
          </a:p>
        </p:txBody>
      </p:sp>
      <p:sp>
        <p:nvSpPr>
          <p:cNvPr id="164" name="Shape 164"/>
          <p:cNvSpPr/>
          <p:nvPr>
            <p:ph type="body" idx="1"/>
          </p:nvPr>
        </p:nvSpPr>
        <p:spPr>
          <a:prstGeom prst="rect">
            <a:avLst/>
          </a:prstGeom>
        </p:spPr>
        <p:txBody>
          <a:bodyPr/>
          <a:lstStyle/>
          <a:p>
            <a:pPr marL="192023" indent="-192023" defTabSz="245363">
              <a:spcBef>
                <a:spcPts val="1700"/>
              </a:spcBef>
              <a:defRPr sz="2500"/>
            </a:pPr>
            <a:r>
              <a:t>The Economic Stabilization Plan was implemented in Israel  in 1985 in response to the dire domestic economic situation of the early 1980s.</a:t>
            </a:r>
          </a:p>
          <a:p>
            <a:pPr marL="192023" indent="-192023" defTabSz="245363">
              <a:spcBef>
                <a:spcPts val="1700"/>
              </a:spcBef>
              <a:defRPr sz="2500"/>
            </a:pPr>
            <a:r>
              <a:t>After Israel suffered “the Bank stock crisis” and in1984 inflation was reaching an annual rate close to 450% and projected to reach over 1000% by the end of the following year.</a:t>
            </a:r>
          </a:p>
          <a:p>
            <a:pPr marL="192023" indent="-192023" defTabSz="245363">
              <a:spcBef>
                <a:spcPts val="1700"/>
              </a:spcBef>
              <a:defRPr sz="2500"/>
            </a:pPr>
            <a:r>
              <a:t>The Knesset implemented an economic stabilization plan</a:t>
            </a:r>
            <a:r>
              <a:rPr baseline="31999">
                <a:solidFill>
                  <a:srgbClr val="0645AD"/>
                </a:solidFill>
              </a:rPr>
              <a:t> </a:t>
            </a:r>
            <a:r>
              <a:t>aimed at generating “sharp disinflation” after smaller, so-called "package deals" were negotiated with selected entities in the Israeli economy proved ineffective in stemming the rise of inflation.</a:t>
            </a:r>
            <a:r>
              <a:rPr baseline="31999">
                <a:solidFill>
                  <a:srgbClr val="0645AD"/>
                </a:solidFill>
              </a:rPr>
              <a:t> </a:t>
            </a:r>
            <a:endParaRPr baseline="31999">
              <a:solidFill>
                <a:srgbClr val="0645AD"/>
              </a:solidFill>
            </a:endParaRPr>
          </a:p>
          <a:p>
            <a:pPr lvl="1" marL="649223" indent="-192023" defTabSz="245363">
              <a:spcBef>
                <a:spcPts val="1700"/>
              </a:spcBef>
              <a:defRPr sz="2500"/>
            </a:pPr>
            <a:r>
              <a:t>The plan was devised by Yitzhak Moda and Michael Bruno.  </a:t>
            </a:r>
          </a:p>
          <a:p>
            <a:pPr lvl="2" marL="1106422" indent="-192022" defTabSz="245363">
              <a:spcBef>
                <a:spcPts val="1700"/>
              </a:spcBef>
              <a:defRPr sz="2500"/>
            </a:pPr>
            <a:r>
              <a:t>Joint Economic Group</a:t>
            </a:r>
          </a:p>
          <a:p>
            <a:pPr lvl="3" marL="1563622" indent="-192022" defTabSz="245363">
              <a:spcBef>
                <a:spcPts val="1700"/>
              </a:spcBef>
              <a:defRPr sz="2500"/>
            </a:pPr>
            <a:r>
              <a:t>MOUs</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body" idx="1"/>
          </p:nvPr>
        </p:nvSpPr>
        <p:spPr>
          <a:xfrm>
            <a:off x="952500" y="529877"/>
            <a:ext cx="11099800" cy="7953723"/>
          </a:xfrm>
          <a:prstGeom prst="rect">
            <a:avLst/>
          </a:prstGeom>
        </p:spPr>
        <p:txBody>
          <a:bodyPr/>
          <a:lstStyle/>
          <a:p>
            <a:pPr marL="192023" indent="-192023" defTabSz="245363">
              <a:spcBef>
                <a:spcPts val="1700"/>
              </a:spcBef>
              <a:defRPr sz="2500"/>
            </a:pPr>
            <a:r>
              <a:t>This wider-scale stabilization plan brought together all the main players in the Israeli economy: government, labor unions, and the central bank and the stabilization plan helped make inflation successfully brought to under 20% in less than two years. Some of its main points included:</a:t>
            </a:r>
          </a:p>
          <a:p>
            <a:pPr lvl="1" marL="649223" indent="-192023" defTabSz="245363">
              <a:spcBef>
                <a:spcPts val="1700"/>
              </a:spcBef>
              <a:defRPr sz="2500"/>
            </a:pPr>
            <a:r>
              <a:t>A significant cut in government expenditures and deficit.</a:t>
            </a:r>
          </a:p>
          <a:p>
            <a:pPr lvl="1" marL="649223" indent="-192023" defTabSz="245363">
              <a:spcBef>
                <a:spcPts val="1700"/>
              </a:spcBef>
              <a:defRPr sz="2500"/>
            </a:pPr>
            <a:r>
              <a:t>Reaching an agreement with the then-powerful Histadrut labor union to enact wage controls, thus decoupling rampant wage from price inflation.</a:t>
            </a:r>
          </a:p>
          <a:p>
            <a:pPr lvl="1" marL="649223" indent="-192023" defTabSz="245363">
              <a:spcBef>
                <a:spcPts val="1700"/>
              </a:spcBef>
              <a:defRPr sz="2500"/>
            </a:pPr>
            <a:r>
              <a:t>Emergency measures imposing temporary price controls over a broad range of basic products and services.</a:t>
            </a:r>
          </a:p>
          <a:p>
            <a:pPr lvl="1" marL="649223" indent="-192023" defTabSz="245363">
              <a:spcBef>
                <a:spcPts val="1700"/>
              </a:spcBef>
              <a:defRPr sz="2500"/>
            </a:pPr>
            <a:r>
              <a:t>A sharp devaluation of the Shekel, followed by a policy of a long-term fixed foreign exchange rate.</a:t>
            </a:r>
          </a:p>
          <a:p>
            <a:pPr lvl="1" marL="649223" indent="-192023" defTabSz="245363">
              <a:spcBef>
                <a:spcPts val="1700"/>
              </a:spcBef>
              <a:defRPr sz="2500"/>
            </a:pPr>
            <a:r>
              <a:t>Bank of Israel strictly controlled in its ability to print money to cover government deficit. </a:t>
            </a:r>
            <a:endParaRPr>
              <a:solidFill>
                <a:srgbClr val="252525"/>
              </a:solidFill>
            </a:endParaRPr>
          </a:p>
          <a:p>
            <a:pPr marL="192023" indent="-192023" defTabSz="245363">
              <a:spcBef>
                <a:spcPts val="1700"/>
              </a:spcBef>
              <a:defRPr sz="2500"/>
            </a:pPr>
            <a:r>
              <a:t>Such steps, with the subsequent introduction of market-oriented structural reforms successfully reinvigorated the economy, paving the way for its rapid growth in the 1990s and 2000s.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952500" y="406400"/>
            <a:ext cx="11099800" cy="1979167"/>
          </a:xfrm>
          <a:prstGeom prst="rect">
            <a:avLst/>
          </a:prstGeom>
        </p:spPr>
        <p:txBody>
          <a:bodyPr/>
          <a:lstStyle/>
          <a:p>
            <a:pPr/>
            <a:r>
              <a:t>Outcomes</a:t>
            </a:r>
          </a:p>
        </p:txBody>
      </p:sp>
      <p:sp>
        <p:nvSpPr>
          <p:cNvPr id="169" name="Shape 169"/>
          <p:cNvSpPr/>
          <p:nvPr>
            <p:ph type="body" idx="1"/>
          </p:nvPr>
        </p:nvSpPr>
        <p:spPr>
          <a:xfrm>
            <a:off x="952500" y="1894284"/>
            <a:ext cx="11099800" cy="6983016"/>
          </a:xfrm>
          <a:prstGeom prst="rect">
            <a:avLst/>
          </a:prstGeom>
        </p:spPr>
        <p:txBody>
          <a:bodyPr/>
          <a:lstStyle/>
          <a:p>
            <a:pPr marL="280810" indent="-280810" defTabSz="358815">
              <a:spcBef>
                <a:spcPts val="2500"/>
              </a:spcBef>
              <a:defRPr sz="2294"/>
            </a:pPr>
            <a:r>
              <a:t>Avoided the 2008 crash</a:t>
            </a:r>
          </a:p>
          <a:p>
            <a:pPr lvl="1" marL="619138" indent="-280810" defTabSz="358815">
              <a:spcBef>
                <a:spcPts val="2500"/>
              </a:spcBef>
              <a:defRPr sz="2294"/>
            </a:pPr>
            <a:r>
              <a:t>Strict regulations. </a:t>
            </a:r>
          </a:p>
          <a:p>
            <a:pPr lvl="1" marL="619138" indent="-280810" defTabSz="358815">
              <a:spcBef>
                <a:spcPts val="2500"/>
              </a:spcBef>
              <a:defRPr sz="2294"/>
            </a:pPr>
            <a:r>
              <a:t>The Bank of Israel and the government of Israel have maintained much more careful and conservative fiscal and monetary policies</a:t>
            </a:r>
          </a:p>
          <a:p>
            <a:pPr marL="280810" indent="-280810" defTabSz="358815">
              <a:spcBef>
                <a:spcPts val="2500"/>
              </a:spcBef>
              <a:defRPr sz="2294"/>
            </a:pPr>
            <a:r>
              <a:t>Two developments have helped to transform Israel's economy since the beginning of the 1990s. </a:t>
            </a:r>
          </a:p>
          <a:p>
            <a:pPr marL="280810" indent="-280810" defTabSz="358815">
              <a:spcBef>
                <a:spcPts val="2500"/>
              </a:spcBef>
              <a:defRPr sz="2294"/>
            </a:pPr>
            <a:r>
              <a:t>The first is waves of Jewish immigration (1million), predominantly from the countries of the former Soviet Union. These new immigrants, many of them highly educated, now constitute some 16% of Israel's 7.5 million population. </a:t>
            </a:r>
          </a:p>
          <a:p>
            <a:pPr marL="280810" indent="-280810" defTabSz="358815">
              <a:spcBef>
                <a:spcPts val="2500"/>
              </a:spcBef>
              <a:defRPr sz="2294"/>
            </a:pPr>
            <a:r>
              <a:t>The second development benefiting the Israeli economy is the peace process begun at Madrid in October 1991.</a:t>
            </a:r>
          </a:p>
          <a:p>
            <a:pPr lvl="1" marL="619138" indent="-280810" defTabSz="358815">
              <a:spcBef>
                <a:spcPts val="2500"/>
              </a:spcBef>
              <a:defRPr sz="2294"/>
            </a:pPr>
            <a:r>
              <a:t>Oslo Accords </a:t>
            </a:r>
          </a:p>
          <a:p>
            <a:pPr lvl="1" marL="619138" indent="-280810" defTabSz="358815">
              <a:spcBef>
                <a:spcPts val="2500"/>
              </a:spcBef>
              <a:defRPr sz="2294"/>
            </a:pPr>
            <a:r>
              <a:t>Peace treaty between Israel and Jordan (1994).</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Israel-currency-money.jpg"/>
          <p:cNvPicPr>
            <a:picLocks noChangeAspect="1"/>
          </p:cNvPicPr>
          <p:nvPr>
            <p:ph type="pic" idx="13"/>
          </p:nvPr>
        </p:nvPicPr>
        <p:blipFill>
          <a:blip r:embed="rId2">
            <a:extLst/>
          </a:blip>
          <a:srcRect l="25473" t="0" r="25473" b="0"/>
          <a:stretch>
            <a:fillRect/>
          </a:stretch>
        </p:blipFill>
        <p:spPr>
          <a:prstGeom prst="rect">
            <a:avLst/>
          </a:prstGeom>
        </p:spPr>
      </p:pic>
      <p:sp>
        <p:nvSpPr>
          <p:cNvPr id="123" name="Shape 123"/>
          <p:cNvSpPr/>
          <p:nvPr>
            <p:ph type="title"/>
          </p:nvPr>
        </p:nvSpPr>
        <p:spPr>
          <a:prstGeom prst="rect">
            <a:avLst/>
          </a:prstGeom>
        </p:spPr>
        <p:txBody>
          <a:bodyPr/>
          <a:lstStyle/>
          <a:p>
            <a:pPr/>
            <a:r>
              <a:t>Overview</a:t>
            </a:r>
          </a:p>
        </p:txBody>
      </p:sp>
      <p:sp>
        <p:nvSpPr>
          <p:cNvPr id="124" name="Shape 124"/>
          <p:cNvSpPr/>
          <p:nvPr>
            <p:ph type="body" sz="half" idx="1"/>
          </p:nvPr>
        </p:nvSpPr>
        <p:spPr>
          <a:prstGeom prst="rect">
            <a:avLst/>
          </a:prstGeom>
        </p:spPr>
        <p:txBody>
          <a:bodyPr/>
          <a:lstStyle/>
          <a:p>
            <a:pPr marL="269747" indent="-269747" defTabSz="344676">
              <a:spcBef>
                <a:spcPts val="2400"/>
              </a:spcBef>
              <a:defRPr sz="2200"/>
            </a:pPr>
            <a:r>
              <a:t>First there was the Israeli pound, then the old shekel. </a:t>
            </a:r>
          </a:p>
          <a:p>
            <a:pPr marL="269747" indent="-269747" defTabSz="344676">
              <a:spcBef>
                <a:spcPts val="2400"/>
              </a:spcBef>
              <a:defRPr sz="2200"/>
            </a:pPr>
            <a:r>
              <a:t>After frequent devaluations against the US dollar and other foreign currencies during the 1960s and 1970s the result was hyperinflation in the the 1980s.</a:t>
            </a:r>
          </a:p>
          <a:p>
            <a:pPr marL="269747" indent="-269747" defTabSz="344676">
              <a:spcBef>
                <a:spcPts val="2400"/>
              </a:spcBef>
              <a:defRPr sz="2200"/>
            </a:pPr>
            <a:r>
              <a:t>Inflation was contained as result of the 1985 Economic Stabilization Plan, the new shekel was introduced replacing the old shekel on 1 January 1986 at a rate of IS 1,000 to NIS 1.</a:t>
            </a:r>
          </a:p>
          <a:p>
            <a:pPr marL="269747" indent="-269747" defTabSz="344676">
              <a:spcBef>
                <a:spcPts val="2400"/>
              </a:spcBef>
              <a:defRPr sz="2200"/>
            </a:pPr>
            <a:r>
              <a:t>Crisis of Israeli government.</a:t>
            </a:r>
          </a:p>
          <a:p>
            <a:pPr marL="269747" indent="-269747" defTabSz="344676">
              <a:spcBef>
                <a:spcPts val="2400"/>
              </a:spcBef>
              <a:defRPr sz="2200"/>
            </a:pPr>
            <a:r>
              <a:t>Involved U.S. deeper into Israeli affairs.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a:lstStyle/>
          <a:p>
            <a:pPr/>
            <a:r>
              <a:t>Outcomes</a:t>
            </a:r>
          </a:p>
        </p:txBody>
      </p:sp>
      <p:sp>
        <p:nvSpPr>
          <p:cNvPr id="172" name="Shape 172"/>
          <p:cNvSpPr/>
          <p:nvPr>
            <p:ph type="body" idx="1"/>
          </p:nvPr>
        </p:nvSpPr>
        <p:spPr>
          <a:prstGeom prst="rect">
            <a:avLst/>
          </a:prstGeom>
        </p:spPr>
        <p:txBody>
          <a:bodyPr/>
          <a:lstStyle/>
          <a:p>
            <a:pPr marL="269747" indent="-269747" defTabSz="344676">
              <a:spcBef>
                <a:spcPts val="2400"/>
              </a:spcBef>
              <a:defRPr sz="2200"/>
            </a:pPr>
            <a:r>
              <a:t>The second development helped in the signing of free trade agreements which helped the Israeli economy become more competitive.</a:t>
            </a:r>
          </a:p>
          <a:p>
            <a:pPr marL="269747" indent="-269747" defTabSz="344676">
              <a:spcBef>
                <a:spcPts val="2400"/>
              </a:spcBef>
              <a:defRPr sz="2200"/>
            </a:pPr>
            <a:r>
              <a:t>While heavy investment in its industrial and scientific base allowed the country to take advantage of opportunities associated with the rise of the global knowledge economy. </a:t>
            </a:r>
          </a:p>
          <a:p>
            <a:pPr marL="269747" indent="-269747" defTabSz="344676">
              <a:spcBef>
                <a:spcPts val="2400"/>
              </a:spcBef>
              <a:defRPr sz="2200"/>
            </a:pPr>
            <a:r>
              <a:t> Increasing exports and opening new markets for its products and services since 2000 has occurred. </a:t>
            </a:r>
          </a:p>
          <a:p>
            <a:pPr marL="269747" indent="-269747" defTabSz="344676">
              <a:spcBef>
                <a:spcPts val="2400"/>
              </a:spcBef>
              <a:defRPr sz="2200"/>
            </a:pPr>
            <a:r>
              <a:t>As a result of these factors, inflation has been relatively low and the country now maintains a positive balance of payments and in 2010 a current account surplus equivalent to about 3% of its GDP. </a:t>
            </a:r>
          </a:p>
          <a:p>
            <a:pPr marL="269747" indent="-269747" defTabSz="344676">
              <a:spcBef>
                <a:spcPts val="2400"/>
              </a:spcBef>
              <a:defRPr sz="2200"/>
            </a:pPr>
            <a:r>
              <a:t>As a consequence, the currency has risen approximately 20% in value relative to the US dollar in the 2000s decade. </a:t>
            </a:r>
          </a:p>
          <a:p>
            <a:pPr lvl="1" marL="726947" indent="-269747" defTabSz="344676">
              <a:spcBef>
                <a:spcPts val="2400"/>
              </a:spcBef>
              <a:defRPr sz="2200"/>
            </a:pPr>
            <a:r>
              <a:t>A complete reversal on the trend of historical weakness for the Israeli currency shown in previous decades.</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p>
            <a:pPr/>
            <a:r>
              <a:t>Recommend readings</a:t>
            </a:r>
          </a:p>
        </p:txBody>
      </p:sp>
      <p:sp>
        <p:nvSpPr>
          <p:cNvPr id="175" name="Shape 175"/>
          <p:cNvSpPr/>
          <p:nvPr>
            <p:ph type="body" idx="1"/>
          </p:nvPr>
        </p:nvSpPr>
        <p:spPr>
          <a:prstGeom prst="rect">
            <a:avLst/>
          </a:prstGeom>
        </p:spPr>
        <p:txBody>
          <a:bodyPr/>
          <a:lstStyle/>
          <a:p>
            <a:pPr/>
            <a:r>
              <a:rPr i="1"/>
              <a:t>Turmoil and Triumph: My Years As Secretary of State</a:t>
            </a:r>
            <a:r>
              <a:t>. George Schultz</a:t>
            </a:r>
          </a:p>
          <a:p>
            <a:pPr/>
            <a:r>
              <a:rPr i="1"/>
              <a:t>The Israeli Economy – Growth Pains. </a:t>
            </a:r>
            <a:r>
              <a:t>Ben Porath</a:t>
            </a:r>
          </a:p>
          <a:p>
            <a:pPr/>
            <a:r>
              <a:rPr i="1"/>
              <a:t>Israel’s Crisis and Economic Reform: Historical Perspective.</a:t>
            </a:r>
            <a:r>
              <a:t> Michael Bruno</a:t>
            </a:r>
            <a:r>
              <a:rPr i="1"/>
              <a:t>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usandisrael43015.jpg"/>
          <p:cNvPicPr>
            <a:picLocks noChangeAspect="1"/>
          </p:cNvPicPr>
          <p:nvPr>
            <p:ph type="pic" idx="13"/>
          </p:nvPr>
        </p:nvPicPr>
        <p:blipFill>
          <a:blip r:embed="rId2">
            <a:extLst/>
          </a:blip>
          <a:srcRect l="21841" t="0" r="21841" b="0"/>
          <a:stretch>
            <a:fillRect/>
          </a:stretch>
        </p:blipFill>
        <p:spPr>
          <a:prstGeom prst="rect">
            <a:avLst/>
          </a:prstGeom>
        </p:spPr>
      </p:pic>
      <p:sp>
        <p:nvSpPr>
          <p:cNvPr id="127" name="Shape 127"/>
          <p:cNvSpPr/>
          <p:nvPr>
            <p:ph type="title"/>
          </p:nvPr>
        </p:nvSpPr>
        <p:spPr>
          <a:prstGeom prst="rect">
            <a:avLst/>
          </a:prstGeom>
        </p:spPr>
        <p:txBody>
          <a:bodyPr/>
          <a:lstStyle/>
          <a:p>
            <a:pPr/>
            <a:r>
              <a:t>Actors</a:t>
            </a:r>
          </a:p>
        </p:txBody>
      </p:sp>
      <p:sp>
        <p:nvSpPr>
          <p:cNvPr id="128" name="Shape 128"/>
          <p:cNvSpPr/>
          <p:nvPr>
            <p:ph type="body" sz="half" idx="1"/>
          </p:nvPr>
        </p:nvSpPr>
        <p:spPr>
          <a:prstGeom prst="rect">
            <a:avLst/>
          </a:prstGeom>
        </p:spPr>
        <p:txBody>
          <a:bodyPr/>
          <a:lstStyle/>
          <a:p>
            <a:pPr/>
            <a:r>
              <a:t>Simon Peres</a:t>
            </a:r>
          </a:p>
          <a:p>
            <a:pPr/>
            <a:r>
              <a:t>George Schultz</a:t>
            </a:r>
          </a:p>
          <a:p>
            <a:pPr marL="329184" indent="-329184" defTabSz="420623">
              <a:spcBef>
                <a:spcPts val="3000"/>
              </a:spcBef>
              <a:defRPr sz="2700"/>
            </a:pPr>
            <a:r>
              <a:t>Minister of Treasury, Aridor </a:t>
            </a:r>
          </a:p>
          <a:p>
            <a:pPr marL="329184" indent="-329184" defTabSz="420623">
              <a:spcBef>
                <a:spcPts val="3000"/>
              </a:spcBef>
              <a:defRPr sz="2700"/>
            </a:pPr>
            <a:r>
              <a:t>Governor of the Bank of Israel, Mendelbaum</a:t>
            </a:r>
          </a:p>
          <a:p>
            <a:pPr marL="329184" indent="-329184" defTabSz="420623">
              <a:spcBef>
                <a:spcPts val="3000"/>
              </a:spcBef>
              <a:defRPr sz="2700"/>
            </a:pPr>
            <a:r>
              <a:t>Joint-Economic Group</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a:r>
              <a:t>Decision-type</a:t>
            </a:r>
          </a:p>
        </p:txBody>
      </p:sp>
      <p:sp>
        <p:nvSpPr>
          <p:cNvPr id="131" name="Shape 131"/>
          <p:cNvSpPr/>
          <p:nvPr>
            <p:ph type="body" idx="1"/>
          </p:nvPr>
        </p:nvSpPr>
        <p:spPr>
          <a:prstGeom prst="rect">
            <a:avLst/>
          </a:prstGeom>
        </p:spPr>
        <p:txBody>
          <a:bodyPr/>
          <a:lstStyle/>
          <a:p>
            <a:pPr marL="333756" indent="-333756" defTabSz="426466">
              <a:spcBef>
                <a:spcPts val="3000"/>
              </a:spcBef>
              <a:defRPr sz="2774"/>
            </a:pPr>
            <a:r>
              <a:t>Bureaucratic</a:t>
            </a:r>
          </a:p>
          <a:p>
            <a:pPr lvl="1" marL="667512" indent="-333756" defTabSz="426466">
              <a:spcBef>
                <a:spcPts val="3000"/>
              </a:spcBef>
              <a:defRPr sz="2774"/>
            </a:pPr>
            <a:r>
              <a:t>Government of Israel</a:t>
            </a:r>
          </a:p>
          <a:p>
            <a:pPr lvl="2" marL="1001268" indent="-333756" defTabSz="426466">
              <a:spcBef>
                <a:spcPts val="3000"/>
              </a:spcBef>
              <a:defRPr sz="2774"/>
            </a:pPr>
            <a:r>
              <a:t>Treasury </a:t>
            </a:r>
          </a:p>
          <a:p>
            <a:pPr lvl="2" marL="1001268" indent="-333756" defTabSz="426466">
              <a:spcBef>
                <a:spcPts val="3000"/>
              </a:spcBef>
              <a:defRPr sz="2774"/>
            </a:pPr>
            <a:r>
              <a:t>Knesset</a:t>
            </a:r>
          </a:p>
          <a:p>
            <a:pPr lvl="1" marL="667512" indent="-333756" defTabSz="426466">
              <a:spcBef>
                <a:spcPts val="3000"/>
              </a:spcBef>
              <a:defRPr sz="2774"/>
            </a:pPr>
            <a:r>
              <a:t>Bank of Israel </a:t>
            </a:r>
          </a:p>
          <a:p>
            <a:pPr marL="333756" indent="-333756" defTabSz="426466">
              <a:spcBef>
                <a:spcPts val="3000"/>
              </a:spcBef>
              <a:defRPr sz="2774"/>
            </a:pPr>
            <a:r>
              <a:t>Rational choice</a:t>
            </a:r>
          </a:p>
          <a:p>
            <a:pPr lvl="1" marL="667512" indent="-333756" defTabSz="426466">
              <a:spcBef>
                <a:spcPts val="3000"/>
              </a:spcBef>
              <a:defRPr sz="2774"/>
            </a:pPr>
            <a:r>
              <a:t>Israeli Prime Minister</a:t>
            </a:r>
          </a:p>
          <a:p>
            <a:pPr lvl="1" marL="667512" indent="-333756" defTabSz="426466">
              <a:spcBef>
                <a:spcPts val="3000"/>
              </a:spcBef>
              <a:defRPr sz="2774"/>
            </a:pPr>
            <a:r>
              <a:t>George Schultz (Joint-Economic Group)</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p>
            <a:pPr/>
            <a:r>
              <a:t>Economic Priorities</a:t>
            </a:r>
          </a:p>
        </p:txBody>
      </p:sp>
      <p:sp>
        <p:nvSpPr>
          <p:cNvPr id="134" name="Shape 134"/>
          <p:cNvSpPr/>
          <p:nvPr>
            <p:ph type="body" idx="1"/>
          </p:nvPr>
        </p:nvSpPr>
        <p:spPr>
          <a:prstGeom prst="rect">
            <a:avLst/>
          </a:prstGeom>
        </p:spPr>
        <p:txBody>
          <a:bodyPr/>
          <a:lstStyle/>
          <a:p>
            <a:pPr marL="399843" indent="-399843" defTabSz="510912">
              <a:spcBef>
                <a:spcPts val="3500"/>
              </a:spcBef>
              <a:defRPr sz="3234"/>
            </a:pPr>
            <a:r>
              <a:t>After statehood (1949 onwards), government priority was given to establishing industries in areas slated for development, among them Latish, Ashkelon, the Negev and Galilee.</a:t>
            </a:r>
          </a:p>
          <a:p>
            <a:pPr marL="399843" indent="-399843" defTabSz="510912">
              <a:spcBef>
                <a:spcPts val="3500"/>
              </a:spcBef>
              <a:defRPr sz="3234"/>
            </a:pPr>
            <a:r>
              <a:t>The expansion of Israel's textile industry was a consequence of the development of cotton growing as a profitable agricultural branch. </a:t>
            </a:r>
          </a:p>
          <a:p>
            <a:pPr marL="399843" indent="-399843" defTabSz="510912">
              <a:spcBef>
                <a:spcPts val="3500"/>
              </a:spcBef>
              <a:defRPr sz="3234"/>
            </a:pPr>
            <a:r>
              <a:t>By the late 1960s, textiles were one of the largest industries in Israel, second only to the foodstuff industry. </a:t>
            </a:r>
          </a:p>
          <a:p>
            <a:pPr lvl="1" marL="812055" indent="-399843" defTabSz="510912">
              <a:spcBef>
                <a:spcPts val="3500"/>
              </a:spcBef>
              <a:defRPr sz="3234"/>
            </a:pPr>
            <a:r>
              <a:t>Textiles constituted about 12% of industrial exports,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body" idx="1"/>
          </p:nvPr>
        </p:nvSpPr>
        <p:spPr>
          <a:prstGeom prst="rect">
            <a:avLst/>
          </a:prstGeom>
        </p:spPr>
        <p:txBody>
          <a:bodyPr/>
          <a:lstStyle/>
          <a:p>
            <a:pPr marL="307373" indent="-307373" defTabSz="392757">
              <a:spcBef>
                <a:spcPts val="2700"/>
              </a:spcBef>
              <a:defRPr sz="2500"/>
            </a:pPr>
            <a:r>
              <a:t>In its first two decades of existence, Israel's strong commitment to development led to economic growth rates that exceeded 10% annually. </a:t>
            </a:r>
          </a:p>
          <a:p>
            <a:pPr marL="307373" indent="-307373" defTabSz="392757">
              <a:spcBef>
                <a:spcPts val="2700"/>
              </a:spcBef>
              <a:defRPr sz="2500"/>
            </a:pPr>
            <a:r>
              <a:t>However, after 1973, growth stalled, inflation soared and government expenditures rose significantly. </a:t>
            </a:r>
          </a:p>
          <a:p>
            <a:pPr marL="307373" indent="-307373" defTabSz="392757">
              <a:spcBef>
                <a:spcPts val="2700"/>
              </a:spcBef>
              <a:defRPr sz="2500"/>
            </a:pPr>
            <a:r>
              <a:t>There was the 1983 Bank stock crisis. </a:t>
            </a:r>
          </a:p>
          <a:p>
            <a:pPr marL="307373" indent="-307373" defTabSz="392757">
              <a:spcBef>
                <a:spcPts val="2700"/>
              </a:spcBef>
              <a:defRPr sz="2500"/>
            </a:pPr>
            <a:r>
              <a:t>By 1984, the economic situation became almost catastrophic with inflation reaching an annual rate close to 450% and projected to reach over 1000% by the end of the following year.</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r>
              <a:t>The cause?</a:t>
            </a:r>
          </a:p>
        </p:txBody>
      </p:sp>
      <p:sp>
        <p:nvSpPr>
          <p:cNvPr id="139" name="Shape 139"/>
          <p:cNvSpPr/>
          <p:nvPr>
            <p:ph type="body" idx="1"/>
          </p:nvPr>
        </p:nvSpPr>
        <p:spPr>
          <a:xfrm>
            <a:off x="952500" y="2008435"/>
            <a:ext cx="11099800" cy="6868866"/>
          </a:xfrm>
          <a:prstGeom prst="rect">
            <a:avLst/>
          </a:prstGeom>
        </p:spPr>
        <p:txBody>
          <a:bodyPr/>
          <a:lstStyle/>
          <a:p>
            <a:pPr marL="265342" indent="-265342" defTabSz="443991">
              <a:spcBef>
                <a:spcPts val="2800"/>
              </a:spcBef>
              <a:defRPr sz="2128"/>
            </a:pPr>
            <a:r>
              <a:t>The year </a:t>
            </a:r>
            <a:r>
              <a:t>1973, marked an unprecedented event and </a:t>
            </a:r>
            <a:r>
              <a:t>juncture for the economy, which plunged into a long recession. Since that year also saw the world economy sink into a </a:t>
            </a:r>
            <a:r>
              <a:rPr sz="1824"/>
              <a:t>drawn out crisis. </a:t>
            </a:r>
            <a:endParaRPr sz="1824"/>
          </a:p>
          <a:p>
            <a:pPr marL="265342" indent="-265342" defTabSz="443991">
              <a:spcBef>
                <a:spcPts val="2800"/>
              </a:spcBef>
              <a:defRPr sz="2128"/>
            </a:pPr>
            <a:r>
              <a:t>With the recession, the question was </a:t>
            </a:r>
            <a:r>
              <a:rPr sz="1671"/>
              <a:t>asked:</a:t>
            </a:r>
            <a:endParaRPr sz="1671"/>
          </a:p>
          <a:p>
            <a:pPr lvl="1" marL="555954" indent="-208482" defTabSz="443991">
              <a:spcBef>
                <a:spcPts val="2800"/>
              </a:spcBef>
              <a:defRPr sz="2128"/>
            </a:pPr>
            <a:r>
              <a:rPr sz="1671"/>
              <a:t>T</a:t>
            </a:r>
            <a:r>
              <a:t>o what extent Israel’s economic woes to external factors, or whether they resulted from </a:t>
            </a:r>
            <a:r>
              <a:t>can be attributed </a:t>
            </a:r>
            <a:r>
              <a:t>to properly respond to the international crisis and </a:t>
            </a:r>
            <a:r>
              <a:rPr sz="1900"/>
              <a:t>policy which failed </a:t>
            </a:r>
            <a:r>
              <a:t>adjust the structure of the economy to the new economic environment. </a:t>
            </a:r>
            <a:endParaRPr sz="1824"/>
          </a:p>
          <a:p>
            <a:pPr marL="221022" indent="-221022" defTabSz="443991">
              <a:spcBef>
                <a:spcPts val="2800"/>
              </a:spcBef>
              <a:defRPr sz="2128"/>
            </a:pPr>
            <a:r>
              <a:rPr sz="1824"/>
              <a:t>T</a:t>
            </a:r>
            <a:r>
              <a:t>he fact that during the rapid growth years (1960-1973), the economy developed faster than its inflation groups in terms of GDP and GNP.</a:t>
            </a:r>
          </a:p>
          <a:p>
            <a:pPr marL="272416" indent="-272416" defTabSz="443991">
              <a:spcBef>
                <a:spcPts val="2800"/>
              </a:spcBef>
              <a:defRPr sz="2128"/>
            </a:pPr>
            <a:r>
              <a:t>Investments were made in unprofitable activities. </a:t>
            </a:r>
          </a:p>
          <a:p>
            <a:pPr marL="272416" indent="-272416" defTabSz="443991">
              <a:spcBef>
                <a:spcPts val="2800"/>
              </a:spcBef>
              <a:defRPr sz="2128"/>
            </a:pPr>
            <a:r>
              <a:t>At least part of the investments were made in un-utilized capital stock, financed at a high negative real interest rate. </a:t>
            </a:r>
          </a:p>
          <a:p>
            <a:pPr marL="272416" indent="-272416" defTabSz="443991">
              <a:spcBef>
                <a:spcPts val="2800"/>
              </a:spcBef>
              <a:defRPr sz="2128"/>
            </a:pPr>
            <a:r>
              <a:t>Large scale subsidization of investment did not lead to viable economic growth as seen in excessive priced market credit, and waste of resources.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body" idx="1"/>
          </p:nvPr>
        </p:nvSpPr>
        <p:spPr>
          <a:prstGeom prst="rect">
            <a:avLst/>
          </a:prstGeom>
        </p:spPr>
        <p:txBody>
          <a:bodyPr/>
          <a:lstStyle/>
          <a:p>
            <a:pPr marL="236280" indent="-236280" defTabSz="301914">
              <a:spcBef>
                <a:spcPts val="2100"/>
              </a:spcBef>
              <a:defRPr sz="2660"/>
            </a:pPr>
            <a:r>
              <a:t>Manifestations of the failure to adapt.</a:t>
            </a:r>
          </a:p>
          <a:p>
            <a:pPr marL="236280" indent="-236280" defTabSz="301914">
              <a:spcBef>
                <a:spcPts val="2100"/>
              </a:spcBef>
              <a:defRPr sz="2660"/>
            </a:pPr>
            <a:r>
              <a:t>Two major events to the changing environment.</a:t>
            </a:r>
          </a:p>
          <a:p>
            <a:pPr marL="236280" indent="-236280" defTabSz="301914">
              <a:spcBef>
                <a:spcPts val="2100"/>
              </a:spcBef>
              <a:defRPr sz="2660"/>
            </a:pPr>
            <a:r>
              <a:t>1. failure by the government, but also business and households to balance incomes and outlays which lead to attempts to live beyond ones means.</a:t>
            </a:r>
          </a:p>
          <a:p>
            <a:pPr lvl="1" marL="472560" indent="-236280" defTabSz="301914">
              <a:spcBef>
                <a:spcPts val="2100"/>
              </a:spcBef>
              <a:defRPr sz="2660"/>
            </a:pPr>
            <a:r>
              <a:t>post-War of Attrition, welfare issues dominated domestic politics</a:t>
            </a:r>
          </a:p>
          <a:p>
            <a:pPr lvl="2" marL="931224" indent="-236280" defTabSz="301914">
              <a:spcBef>
                <a:spcPts val="2100"/>
              </a:spcBef>
              <a:defRPr sz="2660"/>
            </a:pPr>
            <a:r>
              <a:t>National Insurance Transfer (child allowances)</a:t>
            </a:r>
          </a:p>
          <a:p>
            <a:pPr marL="236280" indent="-236280" defTabSz="301914">
              <a:spcBef>
                <a:spcPts val="2100"/>
              </a:spcBef>
              <a:defRPr sz="2660"/>
            </a:pPr>
            <a:r>
              <a:t>2. related to the first, payment of excessive real wages relative to labor productivity resulting in progressive drop in rate of return on capital in the business sector. </a:t>
            </a:r>
          </a:p>
          <a:p>
            <a:pPr lvl="1" marL="472560" indent="-236280" defTabSz="301914">
              <a:spcBef>
                <a:spcPts val="2100"/>
              </a:spcBef>
              <a:defRPr sz="2660"/>
            </a:pPr>
            <a:r>
              <a:t>Excess of labor</a:t>
            </a:r>
          </a:p>
          <a:p>
            <a:pPr marL="236280" indent="-236280" defTabSz="301914">
              <a:spcBef>
                <a:spcPts val="2100"/>
              </a:spcBef>
              <a:defRPr sz="2660"/>
            </a:pPr>
            <a:r>
              <a:t>Most important to the failure though is the evolution of the public sectors income and expenditure system</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a:r>
              <a:t>The cause?</a:t>
            </a:r>
          </a:p>
        </p:txBody>
      </p:sp>
      <p:sp>
        <p:nvSpPr>
          <p:cNvPr id="144" name="Shape 144"/>
          <p:cNvSpPr/>
          <p:nvPr>
            <p:ph type="body" idx="1"/>
          </p:nvPr>
        </p:nvSpPr>
        <p:spPr>
          <a:prstGeom prst="rect">
            <a:avLst/>
          </a:prstGeom>
        </p:spPr>
        <p:txBody>
          <a:bodyPr/>
          <a:lstStyle/>
          <a:p>
            <a:pPr marL="261051" indent="-261051" defTabSz="309158">
              <a:spcBef>
                <a:spcPts val="2200"/>
              </a:spcBef>
              <a:defRPr sz="2142"/>
            </a:pPr>
            <a:r>
              <a:t>The government failed to change.</a:t>
            </a:r>
          </a:p>
          <a:p>
            <a:pPr marL="261051" indent="-261051" defTabSz="309158">
              <a:spcBef>
                <a:spcPts val="2200"/>
              </a:spcBef>
              <a:defRPr sz="2142"/>
            </a:pPr>
            <a:r>
              <a:t>External (raw material, price shocks)</a:t>
            </a:r>
          </a:p>
          <a:p>
            <a:pPr marL="261051" indent="-261051" defTabSz="309158">
              <a:spcBef>
                <a:spcPts val="2200"/>
              </a:spcBef>
              <a:defRPr sz="2142"/>
            </a:pPr>
            <a:r>
              <a:t>Internal (heavy increase in defense expenditure) and cut to direct government investment in national infrastructure. </a:t>
            </a:r>
          </a:p>
          <a:p>
            <a:pPr lvl="1" marL="549087" indent="-261051" defTabSz="309158">
              <a:spcBef>
                <a:spcPts val="2200"/>
              </a:spcBef>
              <a:defRPr sz="2142"/>
            </a:pPr>
            <a:r>
              <a:t>“crowding” out of the private sector from the capital discouraged private finance of investment and growth</a:t>
            </a:r>
          </a:p>
          <a:p>
            <a:pPr lvl="1" marL="549087" indent="-261051" defTabSz="309158">
              <a:spcBef>
                <a:spcPts val="2200"/>
              </a:spcBef>
              <a:defRPr sz="2142"/>
            </a:pPr>
            <a:r>
              <a:t>limited degrees of freedom of monetary policy</a:t>
            </a:r>
          </a:p>
          <a:p>
            <a:pPr marL="261051" indent="-261051" defTabSz="309158">
              <a:spcBef>
                <a:spcPts val="2200"/>
              </a:spcBef>
              <a:defRPr sz="2142"/>
            </a:pPr>
            <a:r>
              <a:t>Result was large deficit. </a:t>
            </a:r>
          </a:p>
          <a:p>
            <a:pPr marL="261051" indent="-261051" defTabSz="309158">
              <a:spcBef>
                <a:spcPts val="2200"/>
              </a:spcBef>
              <a:defRPr sz="2142"/>
            </a:pPr>
            <a:r>
              <a:t>External and internal debt.</a:t>
            </a:r>
          </a:p>
          <a:p>
            <a:pPr lvl="1" marL="549087" indent="-261051" defTabSz="309158">
              <a:spcBef>
                <a:spcPts val="2200"/>
              </a:spcBef>
              <a:defRPr sz="2142"/>
            </a:pPr>
            <a:r>
              <a:t>prevention of labor force movement into the private sector. </a:t>
            </a:r>
          </a:p>
          <a:p>
            <a:pPr marL="261051" indent="-261051" defTabSz="309158">
              <a:spcBef>
                <a:spcPts val="2200"/>
              </a:spcBef>
              <a:defRPr sz="2142"/>
            </a:pPr>
            <a:r>
              <a:t>Problems then within balance of payments. Requirement of price level adjustments, devaluations and subsidy cuts that forced sustained shifts in the inflation rates.</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