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64" r:id="rId8"/>
    <p:sldId id="262" r:id="rId9"/>
    <p:sldId id="259" r:id="rId10"/>
    <p:sldId id="263" r:id="rId11"/>
    <p:sldId id="265" r:id="rId12"/>
    <p:sldId id="267" r:id="rId13"/>
    <p:sldId id="260" r:id="rId14"/>
    <p:sldId id="268" r:id="rId15"/>
    <p:sldId id="266" r:id="rId16"/>
    <p:sldId id="26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29D5DD-2CDD-4DE9-A70B-8703542442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EA2F02F-4C9A-4FC6-A549-CF4E6EF373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F64D278-6FD4-41A0-A89E-6B3B3FE8C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C785B-BBCE-4601-830E-4A0507E2E154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908FD33-ADE0-4328-8337-39754BCF2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87ACE72-630D-403F-AEF0-E9FEA3A81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7FB93-316B-4E3A-B4AB-0EBEBC492E2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225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8133E1-B257-439C-B1E2-8F4C5A0A6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ABB84B6-C68A-459C-9FEB-96A41B8020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2AEE61C-D283-43FA-989B-C21937ECA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C785B-BBCE-4601-830E-4A0507E2E154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651131A-1D25-43DB-BA46-264C5183D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899077F-F73D-4310-A933-BE40AE6B3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7FB93-316B-4E3A-B4AB-0EBEBC492E2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385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008A9D3D-26A1-4B95-B666-6CB9F4F2EB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E968C73-A9E7-4F7D-BBB7-C0206E7C7C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AE886D7-5DEC-4860-9159-F8A455BDD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C785B-BBCE-4601-830E-4A0507E2E154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78401B9-E0F2-4EC9-B0C7-26002DE7B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391B9BB-BEAA-4ED6-9C70-3F82D9035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7FB93-316B-4E3A-B4AB-0EBEBC492E2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991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D8BAC8-012F-40D2-8D81-9D06B1C19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75BB6B-43BA-456E-ACD8-D6AEDE13B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1973A7F-33E1-42CF-AA3E-EB2066446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C785B-BBCE-4601-830E-4A0507E2E154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113EF1F-3E26-4A14-BAB0-FDD747B65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FE9506B-5266-4943-A1C2-832CDBF8E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7FB93-316B-4E3A-B4AB-0EBEBC492E2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03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A7CB8E-6E8F-4FBA-BEED-EF00031BE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1200F07-E4F1-4AAE-9AD8-52D355EEF6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6032162-D557-49CF-9716-AF2CFF07A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C785B-BBCE-4601-830E-4A0507E2E154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83454A9-3266-4892-B4AD-6F785EDB1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6E5C46A-AA56-4989-8A60-6A1C31861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7FB93-316B-4E3A-B4AB-0EBEBC492E2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46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6BE1B3-E2C8-4A1A-A478-DE1DA0841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D9EF894-34EB-40DB-8D90-C5364F6481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EE1A93B-D9BD-439B-8E3C-C94DF7CABF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D4930E0-6235-4D31-B550-3966BD661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C785B-BBCE-4601-830E-4A0507E2E154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66C25A5-6BB8-4A5F-8A0E-950341811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52F28FC-A23C-42F4-AF63-9D315BE63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7FB93-316B-4E3A-B4AB-0EBEBC492E2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863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279A97-EBAF-4258-A8E0-255FF11D4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EDCC85B-6EC5-4728-9147-5AE9A0527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24F29C8-6079-496B-8616-2F50F6A76E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4AFA6C8-4013-4541-982B-D47A9B5A60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A7B1F0C-EC26-4B12-BB53-7CF963D9BB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A8C57DFC-BBE1-44A0-BF04-488C2701B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C785B-BBCE-4601-830E-4A0507E2E154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5650A42-D3DC-40A3-9751-BC521D017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5116AC8-7251-4E62-9E73-95732C4C2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7FB93-316B-4E3A-B4AB-0EBEBC492E2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867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397206-47C0-48B1-A6A5-A655A8835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49D27C5-E24F-4CA5-90E6-F9F9CA105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C785B-BBCE-4601-830E-4A0507E2E154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596F581-DE53-4AAB-A6EA-DCB9A14CB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90C9A87-E501-403A-A461-64B3BDA78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7FB93-316B-4E3A-B4AB-0EBEBC492E2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420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7E1CBB80-05B9-4420-8033-5DF488242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C785B-BBCE-4601-830E-4A0507E2E154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AFEBAA3-762C-4F25-A1E7-0B3FA1DF7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0265F88-4D4A-4FC5-8153-631D791B9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7FB93-316B-4E3A-B4AB-0EBEBC492E2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739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C7430-C79F-446B-9521-5427F8C35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2C95EE0-40D0-4649-8C11-E1878200E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505B517-287E-4B12-930A-B533D44593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E5B3AC8-DE2E-4C62-A8B1-AB188E726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C785B-BBCE-4601-830E-4A0507E2E154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A59ACC4-C2A4-4974-B4C0-78AA29751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796736E-360E-418D-9483-1284053A0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7FB93-316B-4E3A-B4AB-0EBEBC492E2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007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E29E65-512A-4B2A-A2F9-BA0B0698E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64E207C-BCB9-4455-B97A-C847CFA459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96F214C-B5A8-4446-BE69-E66B63B6A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98073BF-F321-43E9-A129-03C75F509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C785B-BBCE-4601-830E-4A0507E2E154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150CC18-2ED0-4BE8-A1AD-FEBD6A5D7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CAF1ADB-7D0F-404A-9498-3A14AEA8A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7FB93-316B-4E3A-B4AB-0EBEBC492E2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439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0441CED-0826-4618-8A25-C7AC2398E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D78240B-416F-4C50-B8C3-5D2BFD522C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366839A-483B-4F18-BAA3-9809B5C940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C785B-BBCE-4601-830E-4A0507E2E154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3027FD8-84DB-43EC-9D8D-A4D936C079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FB35A3E-4F97-4E81-BAE8-C76748F6AC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7FB93-316B-4E3A-B4AB-0EBEBC492E2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62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82D62542-732D-4CAE-9057-93930CAF26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D44B13E-5D8C-4D46-917F-29A6AD8151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55" name="Freeform 5">
              <a:extLst>
                <a:ext uri="{FF2B5EF4-FFF2-40B4-BE49-F238E27FC236}">
                  <a16:creationId xmlns:a16="http://schemas.microsoft.com/office/drawing/2014/main" id="{A8A7F024-7A50-4CAA-BEDC-C4DA439EC7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6">
              <a:extLst>
                <a:ext uri="{FF2B5EF4-FFF2-40B4-BE49-F238E27FC236}">
                  <a16:creationId xmlns:a16="http://schemas.microsoft.com/office/drawing/2014/main" id="{CBF7C5E3-3522-4FD6-A927-C37F276810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7">
              <a:extLst>
                <a:ext uri="{FF2B5EF4-FFF2-40B4-BE49-F238E27FC236}">
                  <a16:creationId xmlns:a16="http://schemas.microsoft.com/office/drawing/2014/main" id="{13844540-ABDE-40C9-A24D-2D47253993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8">
              <a:extLst>
                <a:ext uri="{FF2B5EF4-FFF2-40B4-BE49-F238E27FC236}">
                  <a16:creationId xmlns:a16="http://schemas.microsoft.com/office/drawing/2014/main" id="{32428B88-297F-4FCC-A5C8-1C3E619EB2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9">
              <a:extLst>
                <a:ext uri="{FF2B5EF4-FFF2-40B4-BE49-F238E27FC236}">
                  <a16:creationId xmlns:a16="http://schemas.microsoft.com/office/drawing/2014/main" id="{F659ABF4-8881-44AC-852C-5D368A2363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0">
              <a:extLst>
                <a:ext uri="{FF2B5EF4-FFF2-40B4-BE49-F238E27FC236}">
                  <a16:creationId xmlns:a16="http://schemas.microsoft.com/office/drawing/2014/main" id="{2C46FA5D-5BC7-483D-B560-3A5BE70BEC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1">
              <a:extLst>
                <a:ext uri="{FF2B5EF4-FFF2-40B4-BE49-F238E27FC236}">
                  <a16:creationId xmlns:a16="http://schemas.microsoft.com/office/drawing/2014/main" id="{DC248F3F-2678-4587-9DF3-B5AC0A2C95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12">
              <a:extLst>
                <a:ext uri="{FF2B5EF4-FFF2-40B4-BE49-F238E27FC236}">
                  <a16:creationId xmlns:a16="http://schemas.microsoft.com/office/drawing/2014/main" id="{0937B686-2E5D-4E3A-8278-5201DFA525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13">
              <a:extLst>
                <a:ext uri="{FF2B5EF4-FFF2-40B4-BE49-F238E27FC236}">
                  <a16:creationId xmlns:a16="http://schemas.microsoft.com/office/drawing/2014/main" id="{A0DD5A03-18FF-4798-9D6B-8AFB8E1EFC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14">
              <a:extLst>
                <a:ext uri="{FF2B5EF4-FFF2-40B4-BE49-F238E27FC236}">
                  <a16:creationId xmlns:a16="http://schemas.microsoft.com/office/drawing/2014/main" id="{496A90F5-ED19-486E-B11C-7B9A52513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15">
              <a:extLst>
                <a:ext uri="{FF2B5EF4-FFF2-40B4-BE49-F238E27FC236}">
                  <a16:creationId xmlns:a16="http://schemas.microsoft.com/office/drawing/2014/main" id="{5AC1538B-C292-4B55-B8E6-145768F6B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16">
              <a:extLst>
                <a:ext uri="{FF2B5EF4-FFF2-40B4-BE49-F238E27FC236}">
                  <a16:creationId xmlns:a16="http://schemas.microsoft.com/office/drawing/2014/main" id="{CBEEEAE9-588E-48D5-B54A-139ABAA845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17">
              <a:extLst>
                <a:ext uri="{FF2B5EF4-FFF2-40B4-BE49-F238E27FC236}">
                  <a16:creationId xmlns:a16="http://schemas.microsoft.com/office/drawing/2014/main" id="{E3986173-39C2-40E4-AF9C-3D6816D475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18">
              <a:extLst>
                <a:ext uri="{FF2B5EF4-FFF2-40B4-BE49-F238E27FC236}">
                  <a16:creationId xmlns:a16="http://schemas.microsoft.com/office/drawing/2014/main" id="{969076E8-4EC7-4561-9747-0164841679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19">
              <a:extLst>
                <a:ext uri="{FF2B5EF4-FFF2-40B4-BE49-F238E27FC236}">
                  <a16:creationId xmlns:a16="http://schemas.microsoft.com/office/drawing/2014/main" id="{CD55027D-97FB-4C8A-AE16-B5F49EFA8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20">
              <a:extLst>
                <a:ext uri="{FF2B5EF4-FFF2-40B4-BE49-F238E27FC236}">
                  <a16:creationId xmlns:a16="http://schemas.microsoft.com/office/drawing/2014/main" id="{D3C94C24-AE67-42F8-90B0-0A2F0A7160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21">
              <a:extLst>
                <a:ext uri="{FF2B5EF4-FFF2-40B4-BE49-F238E27FC236}">
                  <a16:creationId xmlns:a16="http://schemas.microsoft.com/office/drawing/2014/main" id="{DD6D31FA-53DB-4DA2-A173-33B306419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22">
              <a:extLst>
                <a:ext uri="{FF2B5EF4-FFF2-40B4-BE49-F238E27FC236}">
                  <a16:creationId xmlns:a16="http://schemas.microsoft.com/office/drawing/2014/main" id="{7990DF8D-3EB0-47CA-B5FE-C9C9058B1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23">
              <a:extLst>
                <a:ext uri="{FF2B5EF4-FFF2-40B4-BE49-F238E27FC236}">
                  <a16:creationId xmlns:a16="http://schemas.microsoft.com/office/drawing/2014/main" id="{0A35CB93-4349-4B69-8CBA-B742CFF76B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8C09241C-06C0-415B-9FD0-B55B9A3A9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258942" y="3893141"/>
            <a:ext cx="5648782" cy="1771275"/>
            <a:chOff x="3258942" y="3893141"/>
            <a:chExt cx="5648782" cy="1771275"/>
          </a:xfrm>
        </p:grpSpPr>
        <p:sp>
          <p:nvSpPr>
            <p:cNvPr id="76" name="Isosceles Triangle 39">
              <a:extLst>
                <a:ext uri="{FF2B5EF4-FFF2-40B4-BE49-F238E27FC236}">
                  <a16:creationId xmlns:a16="http://schemas.microsoft.com/office/drawing/2014/main" id="{8447B18C-79F2-49D5-8425-396A512DCB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FE1DCFE6-D442-4A73-9444-8588EDA992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58942" y="3893141"/>
              <a:ext cx="5648782" cy="14202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3334FAFD-1D88-4DDD-84C7-7172D7CBD5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39894" y="3769509"/>
            <a:ext cx="5495069" cy="134471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  <a:latin typeface="Elephant" panose="02020904090505020303" pitchFamily="18" charset="0"/>
              </a:rPr>
              <a:t>New players in peacekeeping operations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DC0DCE4-8015-44B1-BC62-605F81513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86361" y="5852826"/>
            <a:ext cx="5528086" cy="702093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Elephant" panose="02020904090505020303" pitchFamily="18" charset="0"/>
              </a:rPr>
              <a:t>Crisis Management Operations </a:t>
            </a:r>
          </a:p>
          <a:p>
            <a:r>
              <a:rPr lang="en-US" sz="1600" dirty="0">
                <a:solidFill>
                  <a:schemeClr val="accent1"/>
                </a:solidFill>
                <a:latin typeface="Elephant" panose="02020904090505020303" pitchFamily="18" charset="0"/>
              </a:rPr>
              <a:t>Suzanne Otten 	22-10-2019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93AE191-338D-4909-9AE3-A934AA6183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l="1216" r="6741" b="-2"/>
          <a:stretch/>
        </p:blipFill>
        <p:spPr>
          <a:xfrm>
            <a:off x="3265665" y="983479"/>
            <a:ext cx="5648782" cy="2638998"/>
          </a:xfrm>
          <a:prstGeom prst="rect">
            <a:avLst/>
          </a:prstGeom>
          <a:ln w="12700">
            <a:noFill/>
          </a:ln>
        </p:spPr>
      </p:pic>
    </p:spTree>
    <p:extLst>
      <p:ext uri="{BB962C8B-B14F-4D97-AF65-F5344CB8AC3E}">
        <p14:creationId xmlns:p14="http://schemas.microsoft.com/office/powerpoint/2010/main" val="2157433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55">
            <a:extLst>
              <a:ext uri="{FF2B5EF4-FFF2-40B4-BE49-F238E27FC236}">
                <a16:creationId xmlns:a16="http://schemas.microsoft.com/office/drawing/2014/main" id="{5434194B-EB56-4062-98C6-CB72F287E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0022124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7" name="Picture 57">
            <a:extLst>
              <a:ext uri="{FF2B5EF4-FFF2-40B4-BE49-F238E27FC236}">
                <a16:creationId xmlns:a16="http://schemas.microsoft.com/office/drawing/2014/main" id="{B3746DB1-35A8-422F-9955-4F8E75DBB0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0" name="Freeform 57">
            <a:extLst>
              <a:ext uri="{FF2B5EF4-FFF2-40B4-BE49-F238E27FC236}">
                <a16:creationId xmlns:a16="http://schemas.microsoft.com/office/drawing/2014/main" id="{B817D9AD-5E85-4E85-AC3E-43E24FA91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580219"/>
            <a:ext cx="4383459" cy="5287256"/>
          </a:xfrm>
          <a:custGeom>
            <a:avLst/>
            <a:gdLst>
              <a:gd name="connsiteX0" fmla="*/ 1504462 w 4383459"/>
              <a:gd name="connsiteY0" fmla="*/ 0 h 5287256"/>
              <a:gd name="connsiteX1" fmla="*/ 4383459 w 4383459"/>
              <a:gd name="connsiteY1" fmla="*/ 2878997 h 5287256"/>
              <a:gd name="connsiteX2" fmla="*/ 3114137 w 4383459"/>
              <a:gd name="connsiteY2" fmla="*/ 5266307 h 5287256"/>
              <a:gd name="connsiteX3" fmla="*/ 3079653 w 4383459"/>
              <a:gd name="connsiteY3" fmla="*/ 5287256 h 5287256"/>
              <a:gd name="connsiteX4" fmla="*/ 0 w 4383459"/>
              <a:gd name="connsiteY4" fmla="*/ 5287256 h 5287256"/>
              <a:gd name="connsiteX5" fmla="*/ 0 w 4383459"/>
              <a:gd name="connsiteY5" fmla="*/ 427769 h 5287256"/>
              <a:gd name="connsiteX6" fmla="*/ 132161 w 4383459"/>
              <a:gd name="connsiteY6" fmla="*/ 347480 h 5287256"/>
              <a:gd name="connsiteX7" fmla="*/ 1504462 w 4383459"/>
              <a:gd name="connsiteY7" fmla="*/ 0 h 5287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83459" h="5287256">
                <a:moveTo>
                  <a:pt x="1504462" y="0"/>
                </a:moveTo>
                <a:cubicBezTo>
                  <a:pt x="3094488" y="0"/>
                  <a:pt x="4383459" y="1288971"/>
                  <a:pt x="4383459" y="2878997"/>
                </a:cubicBezTo>
                <a:cubicBezTo>
                  <a:pt x="4383459" y="3872763"/>
                  <a:pt x="3879955" y="4748930"/>
                  <a:pt x="3114137" y="5266307"/>
                </a:cubicBezTo>
                <a:lnTo>
                  <a:pt x="3079653" y="5287256"/>
                </a:lnTo>
                <a:lnTo>
                  <a:pt x="0" y="5287256"/>
                </a:lnTo>
                <a:lnTo>
                  <a:pt x="0" y="427769"/>
                </a:lnTo>
                <a:lnTo>
                  <a:pt x="132161" y="347480"/>
                </a:lnTo>
                <a:cubicBezTo>
                  <a:pt x="540096" y="125876"/>
                  <a:pt x="1007579" y="0"/>
                  <a:pt x="1504462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F0810290-E788-4DE3-B716-DBE58CC6A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2946" y="0"/>
            <a:ext cx="4185112" cy="3170097"/>
          </a:xfrm>
          <a:custGeom>
            <a:avLst/>
            <a:gdLst>
              <a:gd name="connsiteX0" fmla="*/ 301225 w 4185112"/>
              <a:gd name="connsiteY0" fmla="*/ 0 h 3170097"/>
              <a:gd name="connsiteX1" fmla="*/ 3883887 w 4185112"/>
              <a:gd name="connsiteY1" fmla="*/ 0 h 3170097"/>
              <a:gd name="connsiteX2" fmla="*/ 3932552 w 4185112"/>
              <a:gd name="connsiteY2" fmla="*/ 80105 h 3170097"/>
              <a:gd name="connsiteX3" fmla="*/ 4185112 w 4185112"/>
              <a:gd name="connsiteY3" fmla="*/ 1077541 h 3170097"/>
              <a:gd name="connsiteX4" fmla="*/ 2092556 w 4185112"/>
              <a:gd name="connsiteY4" fmla="*/ 3170097 h 3170097"/>
              <a:gd name="connsiteX5" fmla="*/ 0 w 4185112"/>
              <a:gd name="connsiteY5" fmla="*/ 1077541 h 3170097"/>
              <a:gd name="connsiteX6" fmla="*/ 252561 w 4185112"/>
              <a:gd name="connsiteY6" fmla="*/ 80105 h 317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85112" h="3170097">
                <a:moveTo>
                  <a:pt x="301225" y="0"/>
                </a:moveTo>
                <a:lnTo>
                  <a:pt x="3883887" y="0"/>
                </a:lnTo>
                <a:lnTo>
                  <a:pt x="3932552" y="80105"/>
                </a:lnTo>
                <a:cubicBezTo>
                  <a:pt x="4093621" y="376606"/>
                  <a:pt x="4185112" y="716389"/>
                  <a:pt x="4185112" y="1077541"/>
                </a:cubicBezTo>
                <a:cubicBezTo>
                  <a:pt x="4185112" y="2233228"/>
                  <a:pt x="3248243" y="3170097"/>
                  <a:pt x="2092556" y="3170097"/>
                </a:cubicBezTo>
                <a:cubicBezTo>
                  <a:pt x="936869" y="3170097"/>
                  <a:pt x="0" y="2233228"/>
                  <a:pt x="0" y="1077541"/>
                </a:cubicBezTo>
                <a:cubicBezTo>
                  <a:pt x="0" y="716389"/>
                  <a:pt x="91491" y="376606"/>
                  <a:pt x="252561" y="80105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3C97681C-26F1-4B92-88C0-3096B37715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8" t="1647" r="2064" b="2139"/>
          <a:stretch/>
        </p:blipFill>
        <p:spPr>
          <a:xfrm>
            <a:off x="4241530" y="2627601"/>
            <a:ext cx="7950469" cy="4245429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97FA7437-C8D4-4EA0-BB75-E9759EA9E5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937" r="14273"/>
          <a:stretch/>
        </p:blipFill>
        <p:spPr>
          <a:xfrm>
            <a:off x="170274" y="2792016"/>
            <a:ext cx="3603860" cy="286366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E8A810C-E3A5-47D6-BEA0-A9A12C1A1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0970" y="602069"/>
            <a:ext cx="3331029" cy="15533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6000" dirty="0">
                <a:solidFill>
                  <a:schemeClr val="accent1"/>
                </a:solidFill>
                <a:latin typeface="Elephant" panose="02020904090505020303" pitchFamily="18" charset="0"/>
              </a:rPr>
              <a:t>China</a:t>
            </a:r>
          </a:p>
        </p:txBody>
      </p:sp>
    </p:spTree>
    <p:extLst>
      <p:ext uri="{BB962C8B-B14F-4D97-AF65-F5344CB8AC3E}">
        <p14:creationId xmlns:p14="http://schemas.microsoft.com/office/powerpoint/2010/main" val="2053298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8A810C-E3A5-47D6-BEA0-A9A12C1A1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  <a:latin typeface="Elephant" panose="02020904090505020303" pitchFamily="18" charset="0"/>
              </a:rPr>
              <a:t>China – How?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F1199DC1-7F4E-488B-AE07-596E2427A6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Isolationism and detachment</a:t>
            </a:r>
          </a:p>
          <a:p>
            <a:r>
              <a:rPr lang="en-US" dirty="0"/>
              <a:t>Foreign policy lacked international engagement and participation in multilateral organizations</a:t>
            </a:r>
          </a:p>
          <a:p>
            <a:r>
              <a:rPr lang="en-US" dirty="0"/>
              <a:t>National identity has transformed since 1971</a:t>
            </a:r>
          </a:p>
          <a:p>
            <a:r>
              <a:rPr lang="en-US" dirty="0"/>
              <a:t>Semi-revolutionary state (70s)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Integrated member international community (80s/90s) </a:t>
            </a:r>
            <a:r>
              <a:rPr lang="en-US" dirty="0">
                <a:sym typeface="Wingdings" panose="05000000000000000000" pitchFamily="2" charset="2"/>
              </a:rPr>
              <a:t> R</a:t>
            </a:r>
            <a:r>
              <a:rPr lang="en-US" dirty="0"/>
              <a:t>ising power.</a:t>
            </a:r>
          </a:p>
          <a:p>
            <a:r>
              <a:rPr lang="en-US" dirty="0"/>
              <a:t>First military peacekeeping operation = 1990 </a:t>
            </a:r>
          </a:p>
          <a:p>
            <a:r>
              <a:rPr lang="en-US" dirty="0"/>
              <a:t>First major peacekeeping operation = 1992.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327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54FB21-30F6-4BD0-8977-0800CA9DA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  <a:latin typeface="Elephant" panose="02020904090505020303" pitchFamily="18" charset="0"/>
              </a:rPr>
              <a:t>China – Why?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89B4A57-AFB1-4F7C-B573-04D2D5F08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Improve reputation </a:t>
            </a:r>
          </a:p>
          <a:p>
            <a:r>
              <a:rPr lang="en-US" dirty="0"/>
              <a:t>Exploit more resources </a:t>
            </a:r>
          </a:p>
          <a:p>
            <a:r>
              <a:rPr lang="en-US" dirty="0"/>
              <a:t>Increasing and strengthening trade </a:t>
            </a:r>
          </a:p>
          <a:p>
            <a:r>
              <a:rPr lang="en-US" dirty="0"/>
              <a:t>Result increased integration</a:t>
            </a:r>
          </a:p>
          <a:p>
            <a:r>
              <a:rPr lang="en-US" dirty="0"/>
              <a:t>Increased leadership</a:t>
            </a:r>
          </a:p>
          <a:p>
            <a:r>
              <a:rPr lang="en-US" dirty="0"/>
              <a:t>Correlation increase troops and decrease death tolls</a:t>
            </a:r>
          </a:p>
        </p:txBody>
      </p:sp>
    </p:spTree>
    <p:extLst>
      <p:ext uri="{BB962C8B-B14F-4D97-AF65-F5344CB8AC3E}">
        <p14:creationId xmlns:p14="http://schemas.microsoft.com/office/powerpoint/2010/main" val="872494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4E6229-9859-45C8-88E0-E0E425422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accent6"/>
                </a:solidFill>
                <a:latin typeface="Elephant" panose="02020904090505020303" pitchFamily="18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710754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87F175-D917-46EE-ACD6-80D934B5C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  <a:latin typeface="Elephant" panose="02020904090505020303" pitchFamily="18" charset="0"/>
                <a:cs typeface="Aharoni" panose="020B0604020202020204" pitchFamily="2" charset="-79"/>
              </a:rPr>
              <a:t>Content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571882B-F18D-4C27-9514-E9A1321B2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92889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Traditional contributors</a:t>
            </a:r>
          </a:p>
          <a:p>
            <a:pPr lvl="1"/>
            <a:r>
              <a:rPr lang="en-US" sz="2800" dirty="0"/>
              <a:t>Personnel </a:t>
            </a:r>
          </a:p>
          <a:p>
            <a:pPr lvl="1"/>
            <a:r>
              <a:rPr lang="en-US" sz="2800" dirty="0"/>
              <a:t>Financial</a:t>
            </a:r>
          </a:p>
          <a:p>
            <a:r>
              <a:rPr lang="en-US" sz="3200" dirty="0"/>
              <a:t>Modern contributors</a:t>
            </a:r>
          </a:p>
          <a:p>
            <a:pPr lvl="1"/>
            <a:r>
              <a:rPr lang="en-US" sz="2800" dirty="0"/>
              <a:t>Personnel </a:t>
            </a:r>
          </a:p>
          <a:p>
            <a:pPr lvl="1"/>
            <a:r>
              <a:rPr lang="en-US" sz="2800" dirty="0"/>
              <a:t>Financial</a:t>
            </a:r>
          </a:p>
          <a:p>
            <a:r>
              <a:rPr lang="en-US" sz="3200" dirty="0"/>
              <a:t>BRICS</a:t>
            </a:r>
          </a:p>
          <a:p>
            <a:r>
              <a:rPr lang="en-US" sz="3200" dirty="0"/>
              <a:t>China</a:t>
            </a:r>
          </a:p>
          <a:p>
            <a:pPr lvl="1"/>
            <a:r>
              <a:rPr lang="en-US" sz="2800" dirty="0"/>
              <a:t>How?</a:t>
            </a:r>
          </a:p>
          <a:p>
            <a:pPr lvl="1"/>
            <a:r>
              <a:rPr lang="en-US" sz="2800" dirty="0"/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3746914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C04E2C-7297-474D-B11A-A861304C1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>
                <a:solidFill>
                  <a:schemeClr val="accent6"/>
                </a:solidFill>
                <a:latin typeface="Elephant" panose="02020904090505020303" pitchFamily="18" charset="0"/>
              </a:rPr>
              <a:t>Traditional contributors- Personnel</a:t>
            </a:r>
            <a:endParaRPr lang="en-US" dirty="0">
              <a:solidFill>
                <a:schemeClr val="accent6"/>
              </a:solidFill>
              <a:latin typeface="Elephant" panose="02020904090505020303" pitchFamily="18" charset="0"/>
            </a:endParaRP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37C01E3C-A32D-4094-8EBD-3B829558D1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0466" y="1519463"/>
            <a:ext cx="6598848" cy="517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398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3">
            <a:extLst>
              <a:ext uri="{FF2B5EF4-FFF2-40B4-BE49-F238E27FC236}">
                <a16:creationId xmlns:a16="http://schemas.microsoft.com/office/drawing/2014/main" id="{6F79B0DD-2C63-4EE5-804F-B8E391FC1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37" y="0"/>
            <a:ext cx="12192000" cy="6858000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5">
            <a:extLst>
              <a:ext uri="{FF2B5EF4-FFF2-40B4-BE49-F238E27FC236}">
                <a16:creationId xmlns:a16="http://schemas.microsoft.com/office/drawing/2014/main" id="{627DB8AB-CD55-4C8F-9043-52652B8923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6"/>
            <a:ext cx="5364255" cy="2706794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7">
            <a:extLst>
              <a:ext uri="{FF2B5EF4-FFF2-40B4-BE49-F238E27FC236}">
                <a16:creationId xmlns:a16="http://schemas.microsoft.com/office/drawing/2014/main" id="{53059C5A-91CB-4024-9B4E-20082E25C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8589" y="643466"/>
            <a:ext cx="5376806" cy="2706794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9">
            <a:extLst>
              <a:ext uri="{FF2B5EF4-FFF2-40B4-BE49-F238E27FC236}">
                <a16:creationId xmlns:a16="http://schemas.microsoft.com/office/drawing/2014/main" id="{184884BF-A898-4EFF-9504-E13EBE3FF6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3514513"/>
            <a:ext cx="5364255" cy="2703406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6ECDBBA-2BF9-4FB7-A1DA-C69A7A4C86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920" b="4798"/>
          <a:stretch/>
        </p:blipFill>
        <p:spPr>
          <a:xfrm>
            <a:off x="1023831" y="787044"/>
            <a:ext cx="4603518" cy="2416609"/>
          </a:xfrm>
          <a:prstGeom prst="rect">
            <a:avLst/>
          </a:prstGeom>
        </p:spPr>
      </p:pic>
      <p:sp>
        <p:nvSpPr>
          <p:cNvPr id="57" name="Rectangle 61">
            <a:extLst>
              <a:ext uri="{FF2B5EF4-FFF2-40B4-BE49-F238E27FC236}">
                <a16:creationId xmlns:a16="http://schemas.microsoft.com/office/drawing/2014/main" id="{7B32D337-FDA6-4468-ADB1-7038E5FC0B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8589" y="3514513"/>
            <a:ext cx="5376806" cy="2706794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B13CF0B1-9D99-4301-BC9E-CB38D384D9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72" r="13178" b="3479"/>
          <a:stretch/>
        </p:blipFill>
        <p:spPr>
          <a:xfrm>
            <a:off x="1187826" y="3762344"/>
            <a:ext cx="4275528" cy="220774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26FADE17-959B-4352-94F7-0355206E8F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314" t="26991" r="32703" b="31630"/>
          <a:stretch/>
        </p:blipFill>
        <p:spPr>
          <a:xfrm>
            <a:off x="6985507" y="3644543"/>
            <a:ext cx="3742186" cy="2355188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BB5785E8-44B1-41CF-8E33-B718B00B182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410" t="23572" r="32996" b="41793"/>
          <a:stretch/>
        </p:blipFill>
        <p:spPr>
          <a:xfrm>
            <a:off x="6708519" y="851736"/>
            <a:ext cx="4296162" cy="228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673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C04E2C-7297-474D-B11A-A861304C1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  <a:latin typeface="Elephant" panose="02020904090505020303" pitchFamily="18" charset="0"/>
              </a:rPr>
              <a:t>Traditional contributors - Financial</a:t>
            </a:r>
          </a:p>
        </p:txBody>
      </p:sp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5644944D-E8FA-4FBC-991B-A5685060A4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9440" y="1690688"/>
            <a:ext cx="6153120" cy="482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142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16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18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16B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6B9BC82-4724-4F5E-8C9D-C487C7EED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Modern contributors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C10BE3B5-7C07-43AD-ABA8-93D63255A0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5314" y="1651521"/>
            <a:ext cx="7951246" cy="471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212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B9BC82-4724-4F5E-8C9D-C487C7EED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  <a:latin typeface="Elephant" panose="02020904090505020303" pitchFamily="18" charset="0"/>
              </a:rPr>
              <a:t>Modern contributors - Personnel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AE9A8B18-1FA2-4205-97CC-F5BC23CC78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626" t="19225" r="45720" b="43518"/>
          <a:stretch/>
        </p:blipFill>
        <p:spPr>
          <a:xfrm>
            <a:off x="358774" y="1470250"/>
            <a:ext cx="7184752" cy="3614674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C9461BB9-2D76-4DF7-B649-DD1422E984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000" r="45335"/>
          <a:stretch/>
        </p:blipFill>
        <p:spPr>
          <a:xfrm>
            <a:off x="8274929" y="1973134"/>
            <a:ext cx="3558297" cy="327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419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856700-6BC8-43EF-BEEC-F870D5262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  <a:latin typeface="Elephant" panose="02020904090505020303" pitchFamily="18" charset="0"/>
              </a:rPr>
              <a:t>Modern contributors - Financial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2A5A845-69AB-48E9-814F-CDEAC365C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59025"/>
            <a:ext cx="10515600" cy="3116489"/>
          </a:xfrm>
        </p:spPr>
        <p:txBody>
          <a:bodyPr numCol="2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United States (27.89%)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China (15.21%)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Japan (8.56%)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Germany (6.09%)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United Kingdom (5.79%)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France (5.61%)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Italy (3.30%)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Russian Federation (3.04%)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Canada (2.73%)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Republic of Korea (2.26%)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940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856700-6BC8-43EF-BEEC-F870D5262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  <a:latin typeface="Elephant" panose="02020904090505020303" pitchFamily="18" charset="0"/>
              </a:rPr>
              <a:t>BRICS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2A5A845-69AB-48E9-814F-CDEAC365C3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Brazil, Russia, India, China and South Africa </a:t>
            </a:r>
          </a:p>
          <a:p>
            <a:r>
              <a:rPr lang="en-US" dirty="0"/>
              <a:t>2006 </a:t>
            </a:r>
          </a:p>
          <a:p>
            <a:r>
              <a:rPr lang="en-US" dirty="0"/>
              <a:t>Prevent Western domination </a:t>
            </a:r>
          </a:p>
          <a:p>
            <a:r>
              <a:rPr lang="en-US" dirty="0"/>
              <a:t>12% of the personnel - India</a:t>
            </a:r>
          </a:p>
          <a:p>
            <a:r>
              <a:rPr lang="en-US" dirty="0"/>
              <a:t>15% of the funding - China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47925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Blauwgro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30D50BB2E02041B1C1A4F533AC4937" ma:contentTypeVersion="11" ma:contentTypeDescription="Een nieuw document maken." ma:contentTypeScope="" ma:versionID="94b39b0e2413ee9af3b3069521ac1a52">
  <xsd:schema xmlns:xsd="http://www.w3.org/2001/XMLSchema" xmlns:xs="http://www.w3.org/2001/XMLSchema" xmlns:p="http://schemas.microsoft.com/office/2006/metadata/properties" xmlns:ns3="3dabd1a9-ee30-48ab-b6ae-dfdc0d00c72a" xmlns:ns4="30ea9af4-36a5-4333-b50a-606b69dde935" targetNamespace="http://schemas.microsoft.com/office/2006/metadata/properties" ma:root="true" ma:fieldsID="e25a0df9d2d7f141fca5feb76f28f7cd" ns3:_="" ns4:_="">
    <xsd:import namespace="3dabd1a9-ee30-48ab-b6ae-dfdc0d00c72a"/>
    <xsd:import namespace="30ea9af4-36a5-4333-b50a-606b69dde93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abd1a9-ee30-48ab-b6ae-dfdc0d00c7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ea9af4-36a5-4333-b50a-606b69dde93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3CFAB83-3DEE-4B6C-BC11-F57768484DF0}">
  <ds:schemaRefs>
    <ds:schemaRef ds:uri="30ea9af4-36a5-4333-b50a-606b69dde935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2006/metadata/properties"/>
    <ds:schemaRef ds:uri="3dabd1a9-ee30-48ab-b6ae-dfdc0d00c72a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BACE2AF-F85E-4B02-81D3-DEE1AEB095D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168248F-198A-48ED-A368-E8DADE2C48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abd1a9-ee30-48ab-b6ae-dfdc0d00c72a"/>
    <ds:schemaRef ds:uri="30ea9af4-36a5-4333-b50a-606b69dde9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643</TotalTime>
  <Words>199</Words>
  <Application>Microsoft Office PowerPoint</Application>
  <PresentationFormat>Breedbeeld</PresentationFormat>
  <Paragraphs>52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Elephant</vt:lpstr>
      <vt:lpstr>Kantoorthema</vt:lpstr>
      <vt:lpstr>New players in peacekeeping operations</vt:lpstr>
      <vt:lpstr>Content</vt:lpstr>
      <vt:lpstr>Traditional contributors- Personnel</vt:lpstr>
      <vt:lpstr>PowerPoint-presentatie</vt:lpstr>
      <vt:lpstr>Traditional contributors - Financial</vt:lpstr>
      <vt:lpstr>Modern contributors</vt:lpstr>
      <vt:lpstr>Modern contributors - Personnel</vt:lpstr>
      <vt:lpstr>Modern contributors - Financial</vt:lpstr>
      <vt:lpstr>BRICS</vt:lpstr>
      <vt:lpstr>China</vt:lpstr>
      <vt:lpstr>China – How?</vt:lpstr>
      <vt:lpstr>China – Why?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players in peacekeeping operations</dc:title>
  <dc:creator>Otten, S.F. (17058252)</dc:creator>
  <cp:lastModifiedBy>Otten, S.F. (17058252)</cp:lastModifiedBy>
  <cp:revision>1</cp:revision>
  <dcterms:created xsi:type="dcterms:W3CDTF">2019-10-21T21:39:24Z</dcterms:created>
  <dcterms:modified xsi:type="dcterms:W3CDTF">2019-11-04T21:55:03Z</dcterms:modified>
</cp:coreProperties>
</file>