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57" r:id="rId4"/>
    <p:sldId id="274" r:id="rId5"/>
    <p:sldId id="258" r:id="rId6"/>
    <p:sldId id="264" r:id="rId7"/>
    <p:sldId id="266" r:id="rId8"/>
    <p:sldId id="268" r:id="rId9"/>
    <p:sldId id="269" r:id="rId10"/>
    <p:sldId id="271" r:id="rId11"/>
    <p:sldId id="265" r:id="rId12"/>
    <p:sldId id="275" r:id="rId13"/>
    <p:sldId id="270" r:id="rId14"/>
    <p:sldId id="272" r:id="rId15"/>
    <p:sldId id="273" r:id="rId16"/>
    <p:sldId id="276" r:id="rId17"/>
    <p:sldId id="277" r:id="rId18"/>
    <p:sldId id="26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11/25/2019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eacekeeping.un.org/en/mission/unmiss"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4212" y="357809"/>
            <a:ext cx="8229201" cy="3983604"/>
          </a:xfrm>
        </p:spPr>
        <p:txBody>
          <a:bodyPr>
            <a:normAutofit fontScale="90000"/>
          </a:bodyPr>
          <a:lstStyle/>
          <a:p>
            <a:r>
              <a:rPr lang="en-GB" dirty="0" smtClean="0"/>
              <a:t>New mode of interaction with outside un force cooperation – story of the regional protection force in south Sudan </a:t>
            </a:r>
            <a:endParaRPr lang="ru-RU" dirty="0"/>
          </a:p>
        </p:txBody>
      </p:sp>
      <p:sp>
        <p:nvSpPr>
          <p:cNvPr id="3" name="Подзаголовок 2"/>
          <p:cNvSpPr>
            <a:spLocks noGrp="1"/>
          </p:cNvSpPr>
          <p:nvPr>
            <p:ph type="subTitle" idx="1"/>
          </p:nvPr>
        </p:nvSpPr>
        <p:spPr>
          <a:xfrm>
            <a:off x="684212" y="4794637"/>
            <a:ext cx="6400800" cy="1773140"/>
          </a:xfrm>
        </p:spPr>
        <p:txBody>
          <a:bodyPr/>
          <a:lstStyle/>
          <a:p>
            <a:r>
              <a:rPr lang="en-GB" dirty="0" smtClean="0"/>
              <a:t>Crisis Management Operation</a:t>
            </a:r>
          </a:p>
          <a:p>
            <a:r>
              <a:rPr lang="en-GB" dirty="0" smtClean="0"/>
              <a:t>Natalia Naboyshchikova</a:t>
            </a:r>
          </a:p>
          <a:p>
            <a:r>
              <a:rPr lang="en-GB" dirty="0" smtClean="0"/>
              <a:t>29.10.2019</a:t>
            </a:r>
            <a:endParaRPr lang="ru-RU" dirty="0"/>
          </a:p>
        </p:txBody>
      </p:sp>
    </p:spTree>
    <p:extLst>
      <p:ext uri="{BB962C8B-B14F-4D97-AF65-F5344CB8AC3E}">
        <p14:creationId xmlns:p14="http://schemas.microsoft.com/office/powerpoint/2010/main" val="2032952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6661" y="354825"/>
            <a:ext cx="8534400" cy="1507067"/>
          </a:xfrm>
        </p:spPr>
        <p:txBody>
          <a:bodyPr>
            <a:normAutofit/>
          </a:bodyPr>
          <a:lstStyle/>
          <a:p>
            <a:r>
              <a:rPr lang="en-GB" dirty="0" smtClean="0"/>
              <a:t>UNMISS Challenges II</a:t>
            </a:r>
            <a:endParaRPr lang="en-GB" dirty="0"/>
          </a:p>
        </p:txBody>
      </p:sp>
      <p:sp>
        <p:nvSpPr>
          <p:cNvPr id="3" name="Объект 2"/>
          <p:cNvSpPr>
            <a:spLocks noGrp="1"/>
          </p:cNvSpPr>
          <p:nvPr>
            <p:ph idx="1"/>
          </p:nvPr>
        </p:nvSpPr>
        <p:spPr>
          <a:xfrm>
            <a:off x="676660" y="1542554"/>
            <a:ext cx="9079589" cy="5136542"/>
          </a:xfrm>
        </p:spPr>
        <p:txBody>
          <a:bodyPr>
            <a:normAutofit/>
          </a:bodyPr>
          <a:lstStyle/>
          <a:p>
            <a:r>
              <a:rPr lang="en-GB" sz="2400" b="1" dirty="0">
                <a:solidFill>
                  <a:schemeClr val="tx2">
                    <a:lumMod val="20000"/>
                    <a:lumOff val="80000"/>
                  </a:schemeClr>
                </a:solidFill>
              </a:rPr>
              <a:t>Protection challenge</a:t>
            </a:r>
            <a:r>
              <a:rPr lang="en-GB" sz="2400" b="1" dirty="0" smtClean="0">
                <a:solidFill>
                  <a:schemeClr val="tx2">
                    <a:lumMod val="20000"/>
                    <a:lumOff val="80000"/>
                  </a:schemeClr>
                </a:solidFill>
              </a:rPr>
              <a:t>: </a:t>
            </a:r>
            <a:r>
              <a:rPr lang="en-GB" sz="2400" dirty="0" smtClean="0">
                <a:solidFill>
                  <a:schemeClr val="tx2">
                    <a:lumMod val="20000"/>
                    <a:lumOff val="80000"/>
                  </a:schemeClr>
                </a:solidFill>
              </a:rPr>
              <a:t>In 2016 </a:t>
            </a:r>
            <a:r>
              <a:rPr lang="en-GB" sz="2400" dirty="0">
                <a:solidFill>
                  <a:schemeClr val="tx2">
                    <a:lumMod val="20000"/>
                    <a:lumOff val="80000"/>
                  </a:schemeClr>
                </a:solidFill>
              </a:rPr>
              <a:t>armed elements forcibly entered several </a:t>
            </a:r>
            <a:r>
              <a:rPr lang="en-GB" sz="2400" dirty="0" err="1">
                <a:solidFill>
                  <a:schemeClr val="tx2">
                    <a:lumMod val="20000"/>
                    <a:lumOff val="80000"/>
                  </a:schemeClr>
                </a:solidFill>
              </a:rPr>
              <a:t>PoC</a:t>
            </a:r>
            <a:r>
              <a:rPr lang="en-GB" sz="2400" dirty="0">
                <a:solidFill>
                  <a:schemeClr val="tx2">
                    <a:lumMod val="20000"/>
                    <a:lumOff val="80000"/>
                  </a:schemeClr>
                </a:solidFill>
              </a:rPr>
              <a:t> sites, killing dozens of civilians. The mission also failed to intervene when government soldiers attacked UN personnel and aid workers in a compound close to its </a:t>
            </a:r>
            <a:r>
              <a:rPr lang="en-GB" sz="2400" dirty="0" smtClean="0">
                <a:solidFill>
                  <a:schemeClr val="tx2">
                    <a:lumMod val="20000"/>
                    <a:lumOff val="80000"/>
                  </a:schemeClr>
                </a:solidFill>
              </a:rPr>
              <a:t>premises. </a:t>
            </a:r>
          </a:p>
          <a:p>
            <a:r>
              <a:rPr lang="en-GB" sz="2400" b="1" dirty="0">
                <a:solidFill>
                  <a:schemeClr val="tx2">
                    <a:lumMod val="20000"/>
                    <a:lumOff val="80000"/>
                  </a:schemeClr>
                </a:solidFill>
              </a:rPr>
              <a:t>Consent challenge</a:t>
            </a:r>
            <a:r>
              <a:rPr lang="en-GB" sz="2400" dirty="0">
                <a:solidFill>
                  <a:schemeClr val="tx2">
                    <a:lumMod val="20000"/>
                    <a:lumOff val="80000"/>
                  </a:schemeClr>
                </a:solidFill>
              </a:rPr>
              <a:t>: </a:t>
            </a:r>
            <a:r>
              <a:rPr lang="en-GB" sz="2400" dirty="0" smtClean="0">
                <a:solidFill>
                  <a:schemeClr val="tx2">
                    <a:lumMod val="20000"/>
                    <a:lumOff val="80000"/>
                  </a:schemeClr>
                </a:solidFill>
              </a:rPr>
              <a:t>Insufficient </a:t>
            </a:r>
            <a:r>
              <a:rPr lang="en-GB" sz="2400" dirty="0">
                <a:solidFill>
                  <a:schemeClr val="tx2">
                    <a:lumMod val="20000"/>
                    <a:lumOff val="80000"/>
                  </a:schemeClr>
                </a:solidFill>
              </a:rPr>
              <a:t>host state support, Juba’s formal consent to its deployment notwithstanding. Government forces, for example, frequently obstruct the mission’s freedom of movement, limiting its ability to carry out mandated tasks. </a:t>
            </a:r>
            <a:endParaRPr lang="en-GB" sz="2400" dirty="0" smtClean="0">
              <a:solidFill>
                <a:schemeClr val="tx2">
                  <a:lumMod val="20000"/>
                  <a:lumOff val="80000"/>
                </a:schemeClr>
              </a:solidFill>
            </a:endParaRPr>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116181"/>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0150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2962" y="330276"/>
            <a:ext cx="8534400" cy="1507067"/>
          </a:xfrm>
        </p:spPr>
        <p:txBody>
          <a:bodyPr>
            <a:normAutofit/>
          </a:bodyPr>
          <a:lstStyle/>
          <a:p>
            <a:r>
              <a:rPr lang="en-GB" dirty="0"/>
              <a:t>UNMISS Challenges </a:t>
            </a:r>
            <a:r>
              <a:rPr lang="en-GB" dirty="0" smtClean="0"/>
              <a:t>III</a:t>
            </a:r>
            <a:endParaRPr lang="ru-RU" dirty="0"/>
          </a:p>
        </p:txBody>
      </p:sp>
      <p:sp>
        <p:nvSpPr>
          <p:cNvPr id="3" name="Объект 2"/>
          <p:cNvSpPr>
            <a:spLocks noGrp="1"/>
          </p:cNvSpPr>
          <p:nvPr>
            <p:ph idx="1"/>
          </p:nvPr>
        </p:nvSpPr>
        <p:spPr>
          <a:xfrm>
            <a:off x="692962" y="1335819"/>
            <a:ext cx="9142801" cy="5351228"/>
          </a:xfrm>
        </p:spPr>
        <p:txBody>
          <a:bodyPr>
            <a:normAutofit lnSpcReduction="10000"/>
          </a:bodyPr>
          <a:lstStyle/>
          <a:p>
            <a:r>
              <a:rPr lang="en-GB" sz="2400" b="1" dirty="0">
                <a:solidFill>
                  <a:schemeClr val="tx2">
                    <a:lumMod val="20000"/>
                    <a:lumOff val="80000"/>
                  </a:schemeClr>
                </a:solidFill>
              </a:rPr>
              <a:t>Performance challenge</a:t>
            </a:r>
            <a:r>
              <a:rPr lang="en-GB" sz="2400" dirty="0">
                <a:solidFill>
                  <a:schemeClr val="tx2">
                    <a:lumMod val="20000"/>
                    <a:lumOff val="80000"/>
                  </a:schemeClr>
                </a:solidFill>
              </a:rPr>
              <a:t>: UNMISS also struggles with varying levels of performance among its peacekeepers. N</a:t>
            </a:r>
            <a:r>
              <a:rPr lang="en-GB" sz="2400" dirty="0" smtClean="0">
                <a:solidFill>
                  <a:schemeClr val="tx2">
                    <a:lumMod val="20000"/>
                    <a:lumOff val="80000"/>
                  </a:schemeClr>
                </a:solidFill>
              </a:rPr>
              <a:t>ot </a:t>
            </a:r>
            <a:r>
              <a:rPr lang="en-GB" sz="2400" dirty="0">
                <a:solidFill>
                  <a:schemeClr val="tx2">
                    <a:lumMod val="20000"/>
                    <a:lumOff val="80000"/>
                  </a:schemeClr>
                </a:solidFill>
              </a:rPr>
              <a:t>all troops and police are willing to operate under dangerous conditions. During the crisis in July 2016, for instance, several European countries, including Germany, evacuated police officers - a unilateral decision, which not only compromised the mission’s operational capacity, but also dealt a serious blow to the morale of staff remaining on the ground</a:t>
            </a:r>
            <a:r>
              <a:rPr lang="en-GB" sz="2400" dirty="0" smtClean="0">
                <a:solidFill>
                  <a:schemeClr val="tx2">
                    <a:lumMod val="20000"/>
                    <a:lumOff val="80000"/>
                  </a:schemeClr>
                </a:solidFill>
              </a:rPr>
              <a:t>.</a:t>
            </a:r>
          </a:p>
          <a:p>
            <a:r>
              <a:rPr lang="en-GB" sz="2400" b="1" dirty="0">
                <a:solidFill>
                  <a:schemeClr val="tx2">
                    <a:lumMod val="20000"/>
                    <a:lumOff val="80000"/>
                  </a:schemeClr>
                </a:solidFill>
              </a:rPr>
              <a:t>Political challenge: </a:t>
            </a:r>
            <a:r>
              <a:rPr lang="en-GB" sz="2400" dirty="0">
                <a:solidFill>
                  <a:schemeClr val="tx2">
                    <a:lumMod val="20000"/>
                    <a:lumOff val="80000"/>
                  </a:schemeClr>
                </a:solidFill>
              </a:rPr>
              <a:t>Lack of progress on the political front has similarly impacted on the mission’s work. UNMISS has been charged with supporting the implementation of a peace agreement it did not broker, for a conflict, which the warring parties themselves do not seem ready to end. </a:t>
            </a:r>
            <a:endParaRPr lang="ru-RU" sz="2400" dirty="0">
              <a:solidFill>
                <a:schemeClr val="tx2">
                  <a:lumMod val="20000"/>
                  <a:lumOff val="80000"/>
                </a:schemeClr>
              </a:solidFill>
            </a:endParaRPr>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116181"/>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496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8296" y="-198782"/>
            <a:ext cx="8948667" cy="1758420"/>
          </a:xfrm>
        </p:spPr>
        <p:txBody>
          <a:bodyPr/>
          <a:lstStyle/>
          <a:p>
            <a:r>
              <a:rPr lang="en-GB" dirty="0" smtClean="0"/>
              <a:t>UNMISS key failures </a:t>
            </a:r>
            <a:endParaRPr lang="ru-RU" dirty="0"/>
          </a:p>
        </p:txBody>
      </p:sp>
      <p:sp>
        <p:nvSpPr>
          <p:cNvPr id="3" name="Объект 2"/>
          <p:cNvSpPr>
            <a:spLocks noGrp="1"/>
          </p:cNvSpPr>
          <p:nvPr>
            <p:ph idx="1"/>
          </p:nvPr>
        </p:nvSpPr>
        <p:spPr>
          <a:xfrm>
            <a:off x="278296" y="1129086"/>
            <a:ext cx="9414343" cy="5728914"/>
          </a:xfrm>
        </p:spPr>
        <p:txBody>
          <a:bodyPr>
            <a:normAutofit fontScale="92500" lnSpcReduction="10000"/>
          </a:bodyPr>
          <a:lstStyle/>
          <a:p>
            <a:r>
              <a:rPr lang="en-GB" dirty="0" smtClean="0">
                <a:solidFill>
                  <a:schemeClr val="tx2">
                    <a:lumMod val="20000"/>
                    <a:lumOff val="80000"/>
                  </a:schemeClr>
                </a:solidFill>
              </a:rPr>
              <a:t>UNMISS </a:t>
            </a:r>
            <a:r>
              <a:rPr lang="en-GB" dirty="0">
                <a:solidFill>
                  <a:schemeClr val="tx2">
                    <a:lumMod val="20000"/>
                    <a:lumOff val="80000"/>
                  </a:schemeClr>
                </a:solidFill>
              </a:rPr>
              <a:t>leadership had followed the decision-making guidelines provided to them, there were issues in relaying and implementing this information among police and military </a:t>
            </a:r>
            <a:r>
              <a:rPr lang="en-GB" dirty="0" smtClean="0">
                <a:solidFill>
                  <a:schemeClr val="tx2">
                    <a:lumMod val="20000"/>
                    <a:lumOff val="80000"/>
                  </a:schemeClr>
                </a:solidFill>
              </a:rPr>
              <a:t>personnel</a:t>
            </a:r>
            <a:endParaRPr lang="en-GB" dirty="0">
              <a:solidFill>
                <a:schemeClr val="tx2">
                  <a:lumMod val="20000"/>
                  <a:lumOff val="80000"/>
                </a:schemeClr>
              </a:solidFill>
            </a:endParaRPr>
          </a:p>
          <a:p>
            <a:r>
              <a:rPr lang="en-GB" dirty="0">
                <a:solidFill>
                  <a:schemeClr val="tx2">
                    <a:lumMod val="20000"/>
                    <a:lumOff val="80000"/>
                  </a:schemeClr>
                </a:solidFill>
              </a:rPr>
              <a:t>UNMISS </a:t>
            </a:r>
            <a:r>
              <a:rPr lang="en-GB" dirty="0" smtClean="0">
                <a:solidFill>
                  <a:schemeClr val="tx2">
                    <a:lumMod val="20000"/>
                    <a:lumOff val="80000"/>
                  </a:schemeClr>
                </a:solidFill>
              </a:rPr>
              <a:t>is </a:t>
            </a:r>
            <a:r>
              <a:rPr lang="en-GB" dirty="0">
                <a:solidFill>
                  <a:schemeClr val="tx2">
                    <a:lumMod val="20000"/>
                    <a:lumOff val="80000"/>
                  </a:schemeClr>
                </a:solidFill>
              </a:rPr>
              <a:t>depended on the support of locally contracted inter-ethnic security personnel, many of whom resided in the </a:t>
            </a:r>
            <a:r>
              <a:rPr lang="en-GB" dirty="0" err="1">
                <a:solidFill>
                  <a:schemeClr val="tx2">
                    <a:lumMod val="20000"/>
                    <a:lumOff val="80000"/>
                  </a:schemeClr>
                </a:solidFill>
              </a:rPr>
              <a:t>PoC</a:t>
            </a:r>
            <a:r>
              <a:rPr lang="en-GB" dirty="0">
                <a:solidFill>
                  <a:schemeClr val="tx2">
                    <a:lumMod val="20000"/>
                    <a:lumOff val="80000"/>
                  </a:schemeClr>
                </a:solidFill>
              </a:rPr>
              <a:t> camp, but were unable to assist in providing adequate security during the attack on the </a:t>
            </a:r>
            <a:r>
              <a:rPr lang="en-GB" dirty="0" smtClean="0">
                <a:solidFill>
                  <a:schemeClr val="tx2">
                    <a:lumMod val="20000"/>
                    <a:lumOff val="80000"/>
                  </a:schemeClr>
                </a:solidFill>
              </a:rPr>
              <a:t>camp</a:t>
            </a:r>
          </a:p>
          <a:p>
            <a:r>
              <a:rPr lang="en-GB" dirty="0" smtClean="0">
                <a:solidFill>
                  <a:schemeClr val="tx2">
                    <a:lumMod val="20000"/>
                    <a:lumOff val="80000"/>
                  </a:schemeClr>
                </a:solidFill>
              </a:rPr>
              <a:t>The </a:t>
            </a:r>
            <a:r>
              <a:rPr lang="en-GB" dirty="0">
                <a:solidFill>
                  <a:schemeClr val="tx2">
                    <a:lumMod val="20000"/>
                    <a:lumOff val="80000"/>
                  </a:schemeClr>
                </a:solidFill>
              </a:rPr>
              <a:t>use of local contracted security guards drawn from the three tribes, many of them residing in the </a:t>
            </a:r>
            <a:r>
              <a:rPr lang="en-GB" dirty="0" err="1">
                <a:solidFill>
                  <a:schemeClr val="tx2">
                    <a:lumMod val="20000"/>
                    <a:lumOff val="80000"/>
                  </a:schemeClr>
                </a:solidFill>
              </a:rPr>
              <a:t>PoC</a:t>
            </a:r>
            <a:r>
              <a:rPr lang="en-GB" dirty="0">
                <a:solidFill>
                  <a:schemeClr val="tx2">
                    <a:lumMod val="20000"/>
                    <a:lumOff val="80000"/>
                  </a:schemeClr>
                </a:solidFill>
              </a:rPr>
              <a:t> site, was not conducive to properly securing the base and </a:t>
            </a:r>
            <a:r>
              <a:rPr lang="en-GB" dirty="0" err="1">
                <a:solidFill>
                  <a:schemeClr val="tx2">
                    <a:lumMod val="20000"/>
                    <a:lumOff val="80000"/>
                  </a:schemeClr>
                </a:solidFill>
              </a:rPr>
              <a:t>PoC</a:t>
            </a:r>
            <a:r>
              <a:rPr lang="en-GB" dirty="0">
                <a:solidFill>
                  <a:schemeClr val="tx2">
                    <a:lumMod val="20000"/>
                    <a:lumOff val="80000"/>
                  </a:schemeClr>
                </a:solidFill>
              </a:rPr>
              <a:t> </a:t>
            </a:r>
            <a:r>
              <a:rPr lang="en-GB" dirty="0" smtClean="0">
                <a:solidFill>
                  <a:schemeClr val="tx2">
                    <a:lumMod val="20000"/>
                    <a:lumOff val="80000"/>
                  </a:schemeClr>
                </a:solidFill>
              </a:rPr>
              <a:t>site</a:t>
            </a:r>
          </a:p>
          <a:p>
            <a:r>
              <a:rPr lang="en-GB" dirty="0" smtClean="0">
                <a:solidFill>
                  <a:schemeClr val="tx2">
                    <a:lumMod val="20000"/>
                    <a:lumOff val="80000"/>
                  </a:schemeClr>
                </a:solidFill>
              </a:rPr>
              <a:t>Security </a:t>
            </a:r>
            <a:r>
              <a:rPr lang="en-GB" dirty="0">
                <a:solidFill>
                  <a:schemeClr val="tx2">
                    <a:lumMod val="20000"/>
                    <a:lumOff val="80000"/>
                  </a:schemeClr>
                </a:solidFill>
              </a:rPr>
              <a:t>personnel at all levels lacked clear information and adequate training on established UNMISS protocols designed for such </a:t>
            </a:r>
            <a:r>
              <a:rPr lang="en-GB" dirty="0" smtClean="0">
                <a:solidFill>
                  <a:schemeClr val="tx2">
                    <a:lumMod val="20000"/>
                    <a:lumOff val="80000"/>
                  </a:schemeClr>
                </a:solidFill>
              </a:rPr>
              <a:t>breaches</a:t>
            </a:r>
          </a:p>
          <a:p>
            <a:r>
              <a:rPr lang="en-GB" dirty="0" smtClean="0">
                <a:solidFill>
                  <a:schemeClr val="tx2">
                    <a:lumMod val="20000"/>
                    <a:lumOff val="80000"/>
                  </a:schemeClr>
                </a:solidFill>
              </a:rPr>
              <a:t>Security </a:t>
            </a:r>
            <a:r>
              <a:rPr lang="en-GB" dirty="0">
                <a:solidFill>
                  <a:schemeClr val="tx2">
                    <a:lumMod val="20000"/>
                    <a:lumOff val="80000"/>
                  </a:schemeClr>
                </a:solidFill>
              </a:rPr>
              <a:t>personnel were helpful in managing tensions within the </a:t>
            </a:r>
            <a:r>
              <a:rPr lang="en-GB" dirty="0" err="1">
                <a:solidFill>
                  <a:schemeClr val="tx2">
                    <a:lumMod val="20000"/>
                    <a:lumOff val="80000"/>
                  </a:schemeClr>
                </a:solidFill>
              </a:rPr>
              <a:t>PoC</a:t>
            </a:r>
            <a:r>
              <a:rPr lang="en-GB" dirty="0">
                <a:solidFill>
                  <a:schemeClr val="tx2">
                    <a:lumMod val="20000"/>
                    <a:lumOff val="80000"/>
                  </a:schemeClr>
                </a:solidFill>
              </a:rPr>
              <a:t> site, </a:t>
            </a:r>
            <a:r>
              <a:rPr lang="en-GB" dirty="0" smtClean="0">
                <a:solidFill>
                  <a:schemeClr val="tx2">
                    <a:lumMod val="20000"/>
                    <a:lumOff val="80000"/>
                  </a:schemeClr>
                </a:solidFill>
              </a:rPr>
              <a:t>however, they </a:t>
            </a:r>
            <a:r>
              <a:rPr lang="en-GB" dirty="0">
                <a:solidFill>
                  <a:schemeClr val="tx2">
                    <a:lumMod val="20000"/>
                    <a:lumOff val="80000"/>
                  </a:schemeClr>
                </a:solidFill>
              </a:rPr>
              <a:t>were not equipped or trained to deal with external </a:t>
            </a:r>
            <a:r>
              <a:rPr lang="en-GB" dirty="0" smtClean="0">
                <a:solidFill>
                  <a:schemeClr val="tx2">
                    <a:lumMod val="20000"/>
                    <a:lumOff val="80000"/>
                  </a:schemeClr>
                </a:solidFill>
              </a:rPr>
              <a:t>attacks</a:t>
            </a:r>
          </a:p>
          <a:p>
            <a:r>
              <a:rPr lang="en-GB" dirty="0" smtClean="0">
                <a:solidFill>
                  <a:schemeClr val="tx2">
                    <a:lumMod val="20000"/>
                    <a:lumOff val="80000"/>
                  </a:schemeClr>
                </a:solidFill>
              </a:rPr>
              <a:t>Linguistic </a:t>
            </a:r>
            <a:r>
              <a:rPr lang="en-GB" dirty="0">
                <a:solidFill>
                  <a:schemeClr val="tx2">
                    <a:lumMod val="20000"/>
                    <a:lumOff val="80000"/>
                  </a:schemeClr>
                </a:solidFill>
              </a:rPr>
              <a:t>differences between forces from different countries exacerbated their inability to mobilize and act effectively </a:t>
            </a:r>
            <a:endParaRPr lang="en-GB" dirty="0" smtClean="0">
              <a:solidFill>
                <a:schemeClr val="tx2">
                  <a:lumMod val="20000"/>
                  <a:lumOff val="80000"/>
                </a:schemeClr>
              </a:solidFill>
            </a:endParaRPr>
          </a:p>
          <a:p>
            <a:endParaRPr lang="en-GB" dirty="0">
              <a:solidFill>
                <a:schemeClr val="tx2">
                  <a:lumMod val="20000"/>
                  <a:lumOff val="80000"/>
                </a:schemeClr>
              </a:solidFill>
            </a:endParaRPr>
          </a:p>
          <a:p>
            <a:pPr marL="0" indent="0">
              <a:buNone/>
            </a:pPr>
            <a:r>
              <a:rPr lang="en-GB" dirty="0" smtClean="0">
                <a:solidFill>
                  <a:schemeClr val="tx2">
                    <a:lumMod val="20000"/>
                    <a:lumOff val="80000"/>
                  </a:schemeClr>
                </a:solidFill>
              </a:rPr>
              <a:t>Source: </a:t>
            </a:r>
            <a:r>
              <a:rPr lang="en-GB" dirty="0">
                <a:solidFill>
                  <a:schemeClr val="tx2">
                    <a:lumMod val="20000"/>
                    <a:lumOff val="80000"/>
                  </a:schemeClr>
                </a:solidFill>
              </a:rPr>
              <a:t>UN Headquarters Board of Inquiry, 2016</a:t>
            </a:r>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52570"/>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0922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2737" y="176917"/>
            <a:ext cx="8686275" cy="1507067"/>
          </a:xfrm>
        </p:spPr>
        <p:txBody>
          <a:bodyPr/>
          <a:lstStyle/>
          <a:p>
            <a:r>
              <a:rPr lang="en-GB" dirty="0"/>
              <a:t>Cooperation with the regional protection force in South Sudan</a:t>
            </a:r>
            <a:endParaRPr lang="ru-RU" dirty="0"/>
          </a:p>
        </p:txBody>
      </p:sp>
      <p:sp>
        <p:nvSpPr>
          <p:cNvPr id="3" name="Объект 2"/>
          <p:cNvSpPr>
            <a:spLocks noGrp="1"/>
          </p:cNvSpPr>
          <p:nvPr>
            <p:ph idx="1"/>
          </p:nvPr>
        </p:nvSpPr>
        <p:spPr>
          <a:xfrm>
            <a:off x="413468" y="1291238"/>
            <a:ext cx="9485905" cy="5772647"/>
          </a:xfrm>
        </p:spPr>
        <p:txBody>
          <a:bodyPr>
            <a:normAutofit/>
          </a:bodyPr>
          <a:lstStyle/>
          <a:p>
            <a:r>
              <a:rPr lang="en-GB" dirty="0">
                <a:solidFill>
                  <a:schemeClr val="tx2">
                    <a:lumMod val="20000"/>
                    <a:lumOff val="80000"/>
                  </a:schemeClr>
                </a:solidFill>
              </a:rPr>
              <a:t>Although the conflict was officially ended in August 2015 and the parties to the conflict signed an Agreement on the Resolution of the Conflict in South Sudan (ARCSS) and the scope of the conflict has diminished, both parties regularly violate the terms of the agreement. </a:t>
            </a:r>
            <a:endParaRPr lang="en-GB" dirty="0" smtClean="0">
              <a:solidFill>
                <a:schemeClr val="tx2">
                  <a:lumMod val="20000"/>
                  <a:lumOff val="80000"/>
                </a:schemeClr>
              </a:solidFill>
            </a:endParaRPr>
          </a:p>
          <a:p>
            <a:r>
              <a:rPr lang="en-GB" dirty="0">
                <a:solidFill>
                  <a:schemeClr val="tx2">
                    <a:lumMod val="20000"/>
                    <a:lumOff val="80000"/>
                  </a:schemeClr>
                </a:solidFill>
              </a:rPr>
              <a:t>Following the </a:t>
            </a:r>
            <a:r>
              <a:rPr lang="en-GB" dirty="0" smtClean="0">
                <a:solidFill>
                  <a:schemeClr val="tx2">
                    <a:lumMod val="20000"/>
                    <a:lumOff val="80000"/>
                  </a:schemeClr>
                </a:solidFill>
              </a:rPr>
              <a:t>riots</a:t>
            </a:r>
            <a:r>
              <a:rPr lang="en-GB" dirty="0">
                <a:solidFill>
                  <a:schemeClr val="tx2">
                    <a:lumMod val="20000"/>
                    <a:lumOff val="80000"/>
                  </a:schemeClr>
                </a:solidFill>
              </a:rPr>
              <a:t>, the UN Security Council adopted resolution 2304 on 12 August 2016. As a result, following the adoption of the resolution, the mandate of UNMISS was extended and the establishment of a new 4,000 RPF reporting to the UNMISS Force Commander was approved.  A plan was outlined for RPF to provide a secure environment in and around Juba by means of a security plan</a:t>
            </a:r>
            <a:r>
              <a:rPr lang="en-GB" dirty="0" smtClean="0">
                <a:solidFill>
                  <a:schemeClr val="tx2">
                    <a:lumMod val="20000"/>
                    <a:lumOff val="80000"/>
                  </a:schemeClr>
                </a:solidFill>
              </a:rPr>
              <a:t>.</a:t>
            </a:r>
          </a:p>
          <a:p>
            <a:r>
              <a:rPr lang="en-GB" dirty="0">
                <a:solidFill>
                  <a:schemeClr val="tx2">
                    <a:lumMod val="20000"/>
                    <a:lumOff val="80000"/>
                  </a:schemeClr>
                </a:solidFill>
              </a:rPr>
              <a:t>Even after the ratification of the Resolution 2304, the Government of South Sudan refused to accept the deployment of a regional force. </a:t>
            </a:r>
          </a:p>
          <a:p>
            <a:r>
              <a:rPr lang="en-GB" dirty="0">
                <a:solidFill>
                  <a:schemeClr val="tx2">
                    <a:lumMod val="20000"/>
                    <a:lumOff val="80000"/>
                  </a:schemeClr>
                </a:solidFill>
              </a:rPr>
              <a:t>At the 17 October meeting of the Security Council, it was discussed that the Government of South Sudan continued to obstruct UNMISS operations and delayed significant progress in the deployment of RPF.</a:t>
            </a:r>
            <a:endParaRPr lang="ru-RU" dirty="0">
              <a:solidFill>
                <a:schemeClr val="tx2">
                  <a:lumMod val="20000"/>
                  <a:lumOff val="80000"/>
                </a:schemeClr>
              </a:solidFill>
            </a:endParaRPr>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84375"/>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000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2563" y="685800"/>
            <a:ext cx="8534400" cy="1507067"/>
          </a:xfrm>
        </p:spPr>
        <p:txBody>
          <a:bodyPr/>
          <a:lstStyle/>
          <a:p>
            <a:r>
              <a:rPr lang="en-GB" dirty="0" smtClean="0"/>
              <a:t>Importance of UNMISS</a:t>
            </a:r>
            <a:endParaRPr lang="ru-RU" dirty="0"/>
          </a:p>
        </p:txBody>
      </p:sp>
      <p:sp>
        <p:nvSpPr>
          <p:cNvPr id="3" name="Объект 2"/>
          <p:cNvSpPr>
            <a:spLocks noGrp="1"/>
          </p:cNvSpPr>
          <p:nvPr>
            <p:ph idx="1"/>
          </p:nvPr>
        </p:nvSpPr>
        <p:spPr>
          <a:xfrm>
            <a:off x="692563" y="1971923"/>
            <a:ext cx="8968272" cy="4491899"/>
          </a:xfrm>
        </p:spPr>
        <p:txBody>
          <a:bodyPr>
            <a:normAutofit/>
          </a:bodyPr>
          <a:lstStyle/>
          <a:p>
            <a:r>
              <a:rPr lang="en-GB" sz="2400" b="1" i="1" dirty="0">
                <a:solidFill>
                  <a:schemeClr val="tx2">
                    <a:lumMod val="20000"/>
                    <a:lumOff val="80000"/>
                  </a:schemeClr>
                </a:solidFill>
              </a:rPr>
              <a:t>Protection of </a:t>
            </a:r>
            <a:r>
              <a:rPr lang="en-GB" sz="2400" b="1" i="1" dirty="0" smtClean="0">
                <a:solidFill>
                  <a:schemeClr val="tx2">
                    <a:lumMod val="20000"/>
                    <a:lumOff val="80000"/>
                  </a:schemeClr>
                </a:solidFill>
              </a:rPr>
              <a:t>Civilians: </a:t>
            </a:r>
            <a:r>
              <a:rPr lang="en-GB" sz="2400" dirty="0" smtClean="0">
                <a:solidFill>
                  <a:schemeClr val="tx2">
                    <a:lumMod val="20000"/>
                    <a:lumOff val="80000"/>
                  </a:schemeClr>
                </a:solidFill>
              </a:rPr>
              <a:t>UNMISS </a:t>
            </a:r>
            <a:r>
              <a:rPr lang="en-GB" sz="2400" dirty="0">
                <a:solidFill>
                  <a:schemeClr val="tx2">
                    <a:lumMod val="20000"/>
                    <a:lumOff val="80000"/>
                  </a:schemeClr>
                </a:solidFill>
              </a:rPr>
              <a:t>has saved countless lives by sheltering hundreds of thousands of civilians since the conflict </a:t>
            </a:r>
            <a:r>
              <a:rPr lang="en-GB" sz="2400" dirty="0" smtClean="0">
                <a:solidFill>
                  <a:schemeClr val="tx2">
                    <a:lumMod val="20000"/>
                    <a:lumOff val="80000"/>
                  </a:schemeClr>
                </a:solidFill>
              </a:rPr>
              <a:t>began. </a:t>
            </a:r>
            <a:r>
              <a:rPr lang="en-GB" sz="2400" dirty="0">
                <a:solidFill>
                  <a:schemeClr val="tx2">
                    <a:lumMod val="20000"/>
                    <a:lumOff val="80000"/>
                  </a:schemeClr>
                </a:solidFill>
              </a:rPr>
              <a:t>I</a:t>
            </a:r>
            <a:r>
              <a:rPr lang="en-GB" sz="2400" dirty="0" smtClean="0">
                <a:solidFill>
                  <a:schemeClr val="tx2">
                    <a:lumMod val="20000"/>
                    <a:lumOff val="80000"/>
                  </a:schemeClr>
                </a:solidFill>
              </a:rPr>
              <a:t>n </a:t>
            </a:r>
            <a:r>
              <a:rPr lang="en-GB" sz="2400" dirty="0">
                <a:solidFill>
                  <a:schemeClr val="tx2">
                    <a:lumMod val="20000"/>
                    <a:lumOff val="80000"/>
                  </a:schemeClr>
                </a:solidFill>
              </a:rPr>
              <a:t>2016, UNMISS not only provided protection to more than 160,000 IDPs in its camps but also humanitarian assistance to millions more, in addition to its mandated </a:t>
            </a:r>
            <a:r>
              <a:rPr lang="en-GB" sz="2400" dirty="0" smtClean="0">
                <a:solidFill>
                  <a:schemeClr val="tx2">
                    <a:lumMod val="20000"/>
                    <a:lumOff val="80000"/>
                  </a:schemeClr>
                </a:solidFill>
              </a:rPr>
              <a:t>tasks.</a:t>
            </a:r>
          </a:p>
          <a:p>
            <a:r>
              <a:rPr lang="en-GB" sz="2400" b="1" i="1" dirty="0">
                <a:solidFill>
                  <a:schemeClr val="tx2">
                    <a:lumMod val="20000"/>
                    <a:lumOff val="80000"/>
                  </a:schemeClr>
                </a:solidFill>
              </a:rPr>
              <a:t>Creating Conditions Conducive to the Delivery of Humanitarian </a:t>
            </a:r>
            <a:r>
              <a:rPr lang="en-GB" sz="2400" b="1" i="1" dirty="0" smtClean="0">
                <a:solidFill>
                  <a:schemeClr val="tx2">
                    <a:lumMod val="20000"/>
                    <a:lumOff val="80000"/>
                  </a:schemeClr>
                </a:solidFill>
              </a:rPr>
              <a:t>Assistance: </a:t>
            </a:r>
            <a:r>
              <a:rPr lang="en-GB" sz="2400" dirty="0">
                <a:solidFill>
                  <a:schemeClr val="tx2">
                    <a:lumMod val="20000"/>
                    <a:lumOff val="80000"/>
                  </a:schemeClr>
                </a:solidFill>
              </a:rPr>
              <a:t>The number of people receiving humanitarian assistance directly from UNMISS is difficult to quantify, with an estimated 100,000 people receiving assistance and 200 000 people in the </a:t>
            </a:r>
            <a:r>
              <a:rPr lang="en-GB" sz="2400" dirty="0" err="1">
                <a:solidFill>
                  <a:schemeClr val="tx2">
                    <a:lumMod val="20000"/>
                    <a:lumOff val="80000"/>
                  </a:schemeClr>
                </a:solidFill>
              </a:rPr>
              <a:t>PoC</a:t>
            </a:r>
            <a:r>
              <a:rPr lang="en-GB" sz="2400" dirty="0">
                <a:solidFill>
                  <a:schemeClr val="tx2">
                    <a:lumMod val="20000"/>
                    <a:lumOff val="80000"/>
                  </a:schemeClr>
                </a:solidFill>
              </a:rPr>
              <a:t> sites. </a:t>
            </a:r>
            <a:endParaRPr lang="ru-RU" sz="2400" dirty="0">
              <a:solidFill>
                <a:schemeClr val="tx2">
                  <a:lumMod val="20000"/>
                  <a:lumOff val="80000"/>
                </a:schemeClr>
              </a:solidFill>
            </a:endParaRPr>
          </a:p>
          <a:p>
            <a:endParaRPr lang="ru-RU" dirty="0"/>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84375"/>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637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00514" y="685800"/>
            <a:ext cx="8534400" cy="1507067"/>
          </a:xfrm>
        </p:spPr>
        <p:txBody>
          <a:bodyPr/>
          <a:lstStyle/>
          <a:p>
            <a:r>
              <a:rPr lang="en-GB" dirty="0"/>
              <a:t>Importance of UNMISS</a:t>
            </a:r>
            <a:endParaRPr lang="ru-RU" dirty="0"/>
          </a:p>
        </p:txBody>
      </p:sp>
      <p:sp>
        <p:nvSpPr>
          <p:cNvPr id="3" name="Объект 2"/>
          <p:cNvSpPr>
            <a:spLocks noGrp="1"/>
          </p:cNvSpPr>
          <p:nvPr>
            <p:ph idx="1"/>
          </p:nvPr>
        </p:nvSpPr>
        <p:spPr>
          <a:xfrm>
            <a:off x="700514" y="2594113"/>
            <a:ext cx="9198860" cy="3615267"/>
          </a:xfrm>
        </p:spPr>
        <p:txBody>
          <a:bodyPr/>
          <a:lstStyle/>
          <a:p>
            <a:r>
              <a:rPr lang="en-GB" sz="2400" b="1" i="1" dirty="0">
                <a:solidFill>
                  <a:schemeClr val="tx2">
                    <a:lumMod val="20000"/>
                    <a:lumOff val="80000"/>
                  </a:schemeClr>
                </a:solidFill>
              </a:rPr>
              <a:t>Monitoring and Investigating Human </a:t>
            </a:r>
            <a:r>
              <a:rPr lang="en-GB" sz="2400" b="1" i="1" dirty="0" smtClean="0">
                <a:solidFill>
                  <a:schemeClr val="tx2">
                    <a:lumMod val="20000"/>
                    <a:lumOff val="80000"/>
                  </a:schemeClr>
                </a:solidFill>
              </a:rPr>
              <a:t>Rights</a:t>
            </a:r>
            <a:r>
              <a:rPr lang="en-GB" sz="2400" b="1" i="1" dirty="0">
                <a:solidFill>
                  <a:schemeClr val="tx2">
                    <a:lumMod val="20000"/>
                    <a:lumOff val="80000"/>
                  </a:schemeClr>
                </a:solidFill>
              </a:rPr>
              <a:t>: </a:t>
            </a:r>
            <a:r>
              <a:rPr lang="en-GB" sz="2400" dirty="0">
                <a:solidFill>
                  <a:schemeClr val="tx2">
                    <a:lumMod val="20000"/>
                    <a:lumOff val="80000"/>
                  </a:schemeClr>
                </a:solidFill>
              </a:rPr>
              <a:t>the Mission in collaboration with the United Nations Development Programme (UNDP) and other </a:t>
            </a:r>
            <a:r>
              <a:rPr lang="en-GB" sz="2400" dirty="0" smtClean="0">
                <a:solidFill>
                  <a:schemeClr val="tx2">
                    <a:lumMod val="20000"/>
                    <a:lumOff val="80000"/>
                  </a:schemeClr>
                </a:solidFill>
              </a:rPr>
              <a:t>partners established </a:t>
            </a:r>
            <a:r>
              <a:rPr lang="en-GB" sz="2400" dirty="0">
                <a:solidFill>
                  <a:schemeClr val="tx2">
                    <a:lumMod val="20000"/>
                    <a:lumOff val="80000"/>
                  </a:schemeClr>
                </a:solidFill>
              </a:rPr>
              <a:t>a court in Juba to hear cases of sexual violence. </a:t>
            </a:r>
            <a:endParaRPr lang="en-GB" sz="2400" dirty="0" smtClean="0">
              <a:solidFill>
                <a:schemeClr val="tx2">
                  <a:lumMod val="20000"/>
                  <a:lumOff val="80000"/>
                </a:schemeClr>
              </a:solidFill>
            </a:endParaRPr>
          </a:p>
          <a:p>
            <a:r>
              <a:rPr lang="en-GB" sz="2400" b="1" i="1" dirty="0">
                <a:solidFill>
                  <a:schemeClr val="tx2">
                    <a:lumMod val="20000"/>
                    <a:lumOff val="80000"/>
                  </a:schemeClr>
                </a:solidFill>
              </a:rPr>
              <a:t>Supporting Implementation of the Agreement and Peace Process</a:t>
            </a:r>
            <a:r>
              <a:rPr lang="en-GB" sz="2400" b="1" i="1" dirty="0" smtClean="0">
                <a:solidFill>
                  <a:schemeClr val="tx2">
                    <a:lumMod val="20000"/>
                    <a:lumOff val="80000"/>
                  </a:schemeClr>
                </a:solidFill>
              </a:rPr>
              <a:t>: </a:t>
            </a:r>
            <a:r>
              <a:rPr lang="en-GB" sz="2400" dirty="0" smtClean="0">
                <a:solidFill>
                  <a:schemeClr val="tx2">
                    <a:lumMod val="20000"/>
                    <a:lumOff val="80000"/>
                  </a:schemeClr>
                </a:solidFill>
              </a:rPr>
              <a:t>the </a:t>
            </a:r>
            <a:r>
              <a:rPr lang="en-GB" sz="2400" dirty="0">
                <a:solidFill>
                  <a:schemeClr val="tx2">
                    <a:lumMod val="20000"/>
                    <a:lumOff val="80000"/>
                  </a:schemeClr>
                </a:solidFill>
              </a:rPr>
              <a:t>2018 </a:t>
            </a:r>
            <a:r>
              <a:rPr lang="en-GB" sz="2400" dirty="0" err="1" smtClean="0">
                <a:solidFill>
                  <a:schemeClr val="tx2">
                    <a:lumMod val="20000"/>
                    <a:lumOff val="80000"/>
                  </a:schemeClr>
                </a:solidFill>
              </a:rPr>
              <a:t>peacr</a:t>
            </a:r>
            <a:r>
              <a:rPr lang="en-GB" sz="2400" dirty="0" smtClean="0">
                <a:solidFill>
                  <a:schemeClr val="tx2">
                    <a:lumMod val="20000"/>
                    <a:lumOff val="80000"/>
                  </a:schemeClr>
                </a:solidFill>
              </a:rPr>
              <a:t> process </a:t>
            </a:r>
            <a:r>
              <a:rPr lang="en-GB" sz="2400" dirty="0">
                <a:solidFill>
                  <a:schemeClr val="tx2">
                    <a:lumMod val="20000"/>
                    <a:lumOff val="80000"/>
                  </a:schemeClr>
                </a:solidFill>
              </a:rPr>
              <a:t>became more successful. The role of UNMISS in ensuring inclusiveness and supporting agreements at the local level in support of the agreement appears to have had a positive impact on the </a:t>
            </a:r>
            <a:r>
              <a:rPr lang="en-GB" sz="2400" dirty="0" smtClean="0">
                <a:solidFill>
                  <a:schemeClr val="tx2">
                    <a:lumMod val="20000"/>
                    <a:lumOff val="80000"/>
                  </a:schemeClr>
                </a:solidFill>
              </a:rPr>
              <a:t>process.</a:t>
            </a:r>
            <a:endParaRPr lang="ru-RU" sz="2400" dirty="0">
              <a:solidFill>
                <a:schemeClr val="tx2">
                  <a:lumMod val="20000"/>
                  <a:lumOff val="80000"/>
                </a:schemeClr>
              </a:solidFill>
            </a:endParaRPr>
          </a:p>
          <a:p>
            <a:endParaRPr lang="ru-RU" dirty="0"/>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52569"/>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029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2563" y="685800"/>
            <a:ext cx="8534400" cy="1507067"/>
          </a:xfrm>
        </p:spPr>
        <p:txBody>
          <a:bodyPr/>
          <a:lstStyle/>
          <a:p>
            <a:r>
              <a:rPr lang="en-GB" dirty="0" smtClean="0"/>
              <a:t>Conclusion</a:t>
            </a:r>
            <a:endParaRPr lang="ru-RU" dirty="0"/>
          </a:p>
        </p:txBody>
      </p:sp>
      <p:sp>
        <p:nvSpPr>
          <p:cNvPr id="3" name="Объект 2"/>
          <p:cNvSpPr>
            <a:spLocks noGrp="1"/>
          </p:cNvSpPr>
          <p:nvPr>
            <p:ph idx="1"/>
          </p:nvPr>
        </p:nvSpPr>
        <p:spPr>
          <a:xfrm>
            <a:off x="692563" y="1518700"/>
            <a:ext cx="8534400" cy="4595266"/>
          </a:xfrm>
        </p:spPr>
        <p:txBody>
          <a:bodyPr>
            <a:normAutofit/>
          </a:bodyPr>
          <a:lstStyle/>
          <a:p>
            <a:r>
              <a:rPr lang="en-GB" dirty="0">
                <a:solidFill>
                  <a:schemeClr val="tx2">
                    <a:lumMod val="20000"/>
                    <a:lumOff val="80000"/>
                  </a:schemeClr>
                </a:solidFill>
              </a:rPr>
              <a:t>UNMISS has done a great deal of work in protecting the population, creating </a:t>
            </a:r>
            <a:r>
              <a:rPr lang="en-GB" dirty="0" err="1">
                <a:solidFill>
                  <a:schemeClr val="tx2">
                    <a:lumMod val="20000"/>
                    <a:lumOff val="80000"/>
                  </a:schemeClr>
                </a:solidFill>
              </a:rPr>
              <a:t>PoC</a:t>
            </a:r>
            <a:r>
              <a:rPr lang="en-GB" dirty="0">
                <a:solidFill>
                  <a:schemeClr val="tx2">
                    <a:lumMod val="20000"/>
                    <a:lumOff val="80000"/>
                  </a:schemeClr>
                </a:solidFill>
              </a:rPr>
              <a:t> and protecting human rights. However, the ambitious wording of the mandate is not matched by limited resources. There is thus a large gap between what South Sudan expects from the United Nations and what the Mission can realistically deliver. Key political developments in South Sudan before and after the July 2016 violence meant that the current peace process had collapsed. Juba has already "stabilized" with the change in power relations in the city since July; however, this stability does not protect civilians</a:t>
            </a:r>
            <a:r>
              <a:rPr lang="en-GB" dirty="0" smtClean="0">
                <a:solidFill>
                  <a:schemeClr val="tx2">
                    <a:lumMod val="20000"/>
                    <a:lumOff val="80000"/>
                  </a:schemeClr>
                </a:solidFill>
              </a:rPr>
              <a:t>.</a:t>
            </a:r>
            <a:endParaRPr lang="ru-RU" dirty="0">
              <a:solidFill>
                <a:schemeClr val="tx2">
                  <a:lumMod val="20000"/>
                  <a:lumOff val="80000"/>
                </a:schemeClr>
              </a:solidFill>
            </a:endParaRPr>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52569"/>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055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79514"/>
            <a:ext cx="8534400" cy="1637968"/>
          </a:xfrm>
        </p:spPr>
        <p:txBody>
          <a:bodyPr/>
          <a:lstStyle/>
          <a:p>
            <a:r>
              <a:rPr lang="en-GB" dirty="0" smtClean="0"/>
              <a:t>List of References </a:t>
            </a:r>
            <a:endParaRPr lang="ru-RU" dirty="0"/>
          </a:p>
        </p:txBody>
      </p:sp>
      <p:sp>
        <p:nvSpPr>
          <p:cNvPr id="3" name="Объект 2"/>
          <p:cNvSpPr>
            <a:spLocks noGrp="1"/>
          </p:cNvSpPr>
          <p:nvPr>
            <p:ph idx="1"/>
          </p:nvPr>
        </p:nvSpPr>
        <p:spPr>
          <a:xfrm>
            <a:off x="684212" y="1717482"/>
            <a:ext cx="9557068" cy="4547558"/>
          </a:xfrm>
        </p:spPr>
        <p:txBody>
          <a:bodyPr>
            <a:normAutofit fontScale="92500" lnSpcReduction="10000"/>
          </a:bodyPr>
          <a:lstStyle/>
          <a:p>
            <a:pPr lvl="0"/>
            <a:r>
              <a:rPr lang="en-GB" dirty="0">
                <a:solidFill>
                  <a:schemeClr val="tx2">
                    <a:lumMod val="20000"/>
                    <a:lumOff val="80000"/>
                  </a:schemeClr>
                </a:solidFill>
              </a:rPr>
              <a:t>de </a:t>
            </a:r>
            <a:r>
              <a:rPr lang="en-GB" dirty="0" err="1">
                <a:solidFill>
                  <a:schemeClr val="tx2">
                    <a:lumMod val="20000"/>
                    <a:lumOff val="80000"/>
                  </a:schemeClr>
                </a:solidFill>
              </a:rPr>
              <a:t>Resende</a:t>
            </a:r>
            <a:r>
              <a:rPr lang="en-GB" dirty="0">
                <a:solidFill>
                  <a:schemeClr val="tx2">
                    <a:lumMod val="20000"/>
                    <a:lumOff val="80000"/>
                  </a:schemeClr>
                </a:solidFill>
              </a:rPr>
              <a:t> Silva, Josias Marcos., </a:t>
            </a:r>
            <a:r>
              <a:rPr lang="en-GB" i="1" dirty="0">
                <a:solidFill>
                  <a:schemeClr val="tx2">
                    <a:lumMod val="20000"/>
                    <a:lumOff val="80000"/>
                  </a:schemeClr>
                </a:solidFill>
              </a:rPr>
              <a:t>The contribution of the United Nations Police to the protection of civilians in South Sudan</a:t>
            </a:r>
            <a:r>
              <a:rPr lang="en-GB" dirty="0">
                <a:solidFill>
                  <a:schemeClr val="tx2">
                    <a:lumMod val="20000"/>
                    <a:lumOff val="80000"/>
                  </a:schemeClr>
                </a:solidFill>
              </a:rPr>
              <a:t>., </a:t>
            </a:r>
            <a:r>
              <a:rPr lang="en-GB" dirty="0" err="1">
                <a:solidFill>
                  <a:schemeClr val="tx2">
                    <a:lumMod val="20000"/>
                    <a:lumOff val="80000"/>
                  </a:schemeClr>
                </a:solidFill>
              </a:rPr>
              <a:t>Conjuntura</a:t>
            </a:r>
            <a:r>
              <a:rPr lang="en-GB" dirty="0">
                <a:solidFill>
                  <a:schemeClr val="tx2">
                    <a:lumMod val="20000"/>
                    <a:lumOff val="80000"/>
                  </a:schemeClr>
                </a:solidFill>
              </a:rPr>
              <a:t> Austral, </a:t>
            </a:r>
            <a:r>
              <a:rPr lang="en-GB" dirty="0" smtClean="0">
                <a:solidFill>
                  <a:schemeClr val="tx2">
                    <a:lumMod val="20000"/>
                    <a:lumOff val="80000"/>
                  </a:schemeClr>
                </a:solidFill>
              </a:rPr>
              <a:t>2019</a:t>
            </a:r>
          </a:p>
          <a:p>
            <a:r>
              <a:rPr lang="en-GB" dirty="0">
                <a:solidFill>
                  <a:schemeClr val="tx2">
                    <a:lumMod val="20000"/>
                    <a:lumOff val="80000"/>
                  </a:schemeClr>
                </a:solidFill>
              </a:rPr>
              <a:t>EPON Effectiveness of Peace Operation Networks. </a:t>
            </a:r>
            <a:r>
              <a:rPr lang="en-GB" i="1" dirty="0">
                <a:solidFill>
                  <a:schemeClr val="tx2">
                    <a:lumMod val="20000"/>
                    <a:lumOff val="80000"/>
                  </a:schemeClr>
                </a:solidFill>
              </a:rPr>
              <a:t>Assessing the Effectiveness of the United Nations Mission in South Sudan/UNMISS</a:t>
            </a:r>
            <a:r>
              <a:rPr lang="en-GB" dirty="0">
                <a:solidFill>
                  <a:schemeClr val="tx2">
                    <a:lumMod val="20000"/>
                    <a:lumOff val="80000"/>
                  </a:schemeClr>
                </a:solidFill>
              </a:rPr>
              <a:t>, Norwegian Institute of International Affairs, 2019  </a:t>
            </a:r>
            <a:endParaRPr lang="ru-RU" dirty="0">
              <a:solidFill>
                <a:schemeClr val="tx2">
                  <a:lumMod val="20000"/>
                  <a:lumOff val="80000"/>
                </a:schemeClr>
              </a:solidFill>
            </a:endParaRPr>
          </a:p>
          <a:p>
            <a:pPr lvl="0"/>
            <a:r>
              <a:rPr lang="en-GB" dirty="0">
                <a:solidFill>
                  <a:schemeClr val="tx2">
                    <a:lumMod val="20000"/>
                    <a:lumOff val="80000"/>
                  </a:schemeClr>
                </a:solidFill>
              </a:rPr>
              <a:t>Johnson, Douglas H., </a:t>
            </a:r>
            <a:r>
              <a:rPr lang="en-GB" i="1" dirty="0">
                <a:solidFill>
                  <a:schemeClr val="tx2">
                    <a:lumMod val="20000"/>
                    <a:lumOff val="80000"/>
                  </a:schemeClr>
                </a:solidFill>
              </a:rPr>
              <a:t>South Sudan: A New History for a New Nation., </a:t>
            </a:r>
            <a:r>
              <a:rPr lang="en-GB" dirty="0">
                <a:solidFill>
                  <a:schemeClr val="tx2">
                    <a:lumMod val="20000"/>
                    <a:lumOff val="80000"/>
                  </a:schemeClr>
                </a:solidFill>
              </a:rPr>
              <a:t>Ohio University Press, 2016</a:t>
            </a:r>
            <a:endParaRPr lang="ru-RU" dirty="0">
              <a:solidFill>
                <a:schemeClr val="tx2">
                  <a:lumMod val="20000"/>
                  <a:lumOff val="80000"/>
                </a:schemeClr>
              </a:solidFill>
            </a:endParaRPr>
          </a:p>
          <a:p>
            <a:pPr lvl="0"/>
            <a:r>
              <a:rPr lang="en-GB" dirty="0">
                <a:solidFill>
                  <a:schemeClr val="tx2">
                    <a:lumMod val="20000"/>
                    <a:lumOff val="80000"/>
                  </a:schemeClr>
                </a:solidFill>
              </a:rPr>
              <a:t>Kindersley, Nicki and </a:t>
            </a:r>
            <a:r>
              <a:rPr lang="en-GB" dirty="0" err="1">
                <a:solidFill>
                  <a:schemeClr val="tx2">
                    <a:lumMod val="20000"/>
                    <a:lumOff val="80000"/>
                  </a:schemeClr>
                </a:solidFill>
              </a:rPr>
              <a:t>Rolandsen</a:t>
            </a:r>
            <a:r>
              <a:rPr lang="en-GB" dirty="0">
                <a:solidFill>
                  <a:schemeClr val="tx2">
                    <a:lumMod val="20000"/>
                    <a:lumOff val="80000"/>
                  </a:schemeClr>
                </a:solidFill>
              </a:rPr>
              <a:t>, </a:t>
            </a:r>
            <a:r>
              <a:rPr lang="en-GB" dirty="0" err="1">
                <a:solidFill>
                  <a:schemeClr val="tx2">
                    <a:lumMod val="20000"/>
                    <a:lumOff val="80000"/>
                  </a:schemeClr>
                </a:solidFill>
              </a:rPr>
              <a:t>Øystein</a:t>
            </a:r>
            <a:r>
              <a:rPr lang="en-GB" dirty="0">
                <a:solidFill>
                  <a:schemeClr val="tx2">
                    <a:lumMod val="20000"/>
                    <a:lumOff val="80000"/>
                  </a:schemeClr>
                </a:solidFill>
              </a:rPr>
              <a:t> H., </a:t>
            </a:r>
            <a:r>
              <a:rPr lang="en-GB" i="1" dirty="0">
                <a:solidFill>
                  <a:schemeClr val="tx2">
                    <a:lumMod val="20000"/>
                    <a:lumOff val="80000"/>
                  </a:schemeClr>
                </a:solidFill>
              </a:rPr>
              <a:t>Briefing: Prospects for peace and the UN regional protection force in South Sudan</a:t>
            </a:r>
            <a:r>
              <a:rPr lang="en-GB" dirty="0">
                <a:solidFill>
                  <a:schemeClr val="tx2">
                    <a:lumMod val="20000"/>
                    <a:lumOff val="80000"/>
                  </a:schemeClr>
                </a:solidFill>
              </a:rPr>
              <a:t>, African Affairs, 2016</a:t>
            </a:r>
            <a:endParaRPr lang="ru-RU" dirty="0">
              <a:solidFill>
                <a:schemeClr val="tx2">
                  <a:lumMod val="20000"/>
                  <a:lumOff val="80000"/>
                </a:schemeClr>
              </a:solidFill>
            </a:endParaRPr>
          </a:p>
          <a:p>
            <a:pPr lvl="0"/>
            <a:r>
              <a:rPr lang="en-GB" dirty="0">
                <a:solidFill>
                  <a:schemeClr val="tx2">
                    <a:lumMod val="20000"/>
                    <a:lumOff val="80000"/>
                  </a:schemeClr>
                </a:solidFill>
              </a:rPr>
              <a:t>Murphy, Ray., </a:t>
            </a:r>
            <a:r>
              <a:rPr lang="en-GB" i="1" dirty="0">
                <a:solidFill>
                  <a:schemeClr val="tx2">
                    <a:lumMod val="20000"/>
                    <a:lumOff val="80000"/>
                  </a:schemeClr>
                </a:solidFill>
              </a:rPr>
              <a:t>The United Nations Mission in South Sudan and the Protection of Civilians</a:t>
            </a:r>
            <a:r>
              <a:rPr lang="en-GB" dirty="0">
                <a:solidFill>
                  <a:schemeClr val="tx2">
                    <a:lumMod val="20000"/>
                    <a:lumOff val="80000"/>
                  </a:schemeClr>
                </a:solidFill>
              </a:rPr>
              <a:t>., Journal of Conﬂict &amp; Security Law, Oxford University Press, </a:t>
            </a:r>
            <a:r>
              <a:rPr lang="en-GB" dirty="0" smtClean="0">
                <a:solidFill>
                  <a:schemeClr val="tx2">
                    <a:lumMod val="20000"/>
                    <a:lumOff val="80000"/>
                  </a:schemeClr>
                </a:solidFill>
              </a:rPr>
              <a:t>2017</a:t>
            </a:r>
          </a:p>
          <a:p>
            <a:pPr lvl="0"/>
            <a:r>
              <a:rPr lang="en-GB" dirty="0" err="1" smtClean="0">
                <a:solidFill>
                  <a:schemeClr val="tx2">
                    <a:lumMod val="20000"/>
                    <a:lumOff val="80000"/>
                  </a:schemeClr>
                </a:solidFill>
              </a:rPr>
              <a:t>Zambakari</a:t>
            </a:r>
            <a:r>
              <a:rPr lang="en-GB" dirty="0" smtClean="0">
                <a:solidFill>
                  <a:schemeClr val="tx2">
                    <a:lumMod val="20000"/>
                    <a:lumOff val="80000"/>
                  </a:schemeClr>
                </a:solidFill>
              </a:rPr>
              <a:t>, Christopher; K</a:t>
            </a:r>
            <a:r>
              <a:rPr lang="en-GB" dirty="0">
                <a:solidFill>
                  <a:schemeClr val="tx2">
                    <a:lumMod val="20000"/>
                    <a:lumOff val="80000"/>
                  </a:schemeClr>
                </a:solidFill>
              </a:rPr>
              <a:t>. Kang</a:t>
            </a:r>
            <a:r>
              <a:rPr lang="en-GB" dirty="0" smtClean="0">
                <a:solidFill>
                  <a:schemeClr val="tx2">
                    <a:lumMod val="20000"/>
                    <a:lumOff val="80000"/>
                  </a:schemeClr>
                </a:solidFill>
              </a:rPr>
              <a:t>, </a:t>
            </a:r>
            <a:r>
              <a:rPr lang="en-GB" dirty="0" err="1">
                <a:solidFill>
                  <a:schemeClr val="tx2">
                    <a:lumMod val="20000"/>
                    <a:lumOff val="80000"/>
                  </a:schemeClr>
                </a:solidFill>
              </a:rPr>
              <a:t>Tarnjeet</a:t>
            </a:r>
            <a:r>
              <a:rPr lang="en-GB" dirty="0" smtClean="0">
                <a:solidFill>
                  <a:schemeClr val="tx2">
                    <a:lumMod val="20000"/>
                    <a:lumOff val="80000"/>
                  </a:schemeClr>
                </a:solidFill>
              </a:rPr>
              <a:t> </a:t>
            </a:r>
            <a:r>
              <a:rPr lang="en-GB" dirty="0">
                <a:solidFill>
                  <a:schemeClr val="tx2">
                    <a:lumMod val="20000"/>
                    <a:lumOff val="80000"/>
                  </a:schemeClr>
                </a:solidFill>
              </a:rPr>
              <a:t>and </a:t>
            </a:r>
            <a:r>
              <a:rPr lang="en-GB" dirty="0" smtClean="0">
                <a:solidFill>
                  <a:schemeClr val="tx2">
                    <a:lumMod val="20000"/>
                    <a:lumOff val="80000"/>
                  </a:schemeClr>
                </a:solidFill>
              </a:rPr>
              <a:t>A</a:t>
            </a:r>
            <a:r>
              <a:rPr lang="en-GB" dirty="0">
                <a:solidFill>
                  <a:schemeClr val="tx2">
                    <a:lumMod val="20000"/>
                    <a:lumOff val="80000"/>
                  </a:schemeClr>
                </a:solidFill>
              </a:rPr>
              <a:t>. Sanders, Robert., </a:t>
            </a:r>
            <a:r>
              <a:rPr lang="en-GB" i="1" dirty="0">
                <a:solidFill>
                  <a:schemeClr val="tx2">
                    <a:lumMod val="20000"/>
                    <a:lumOff val="80000"/>
                  </a:schemeClr>
                </a:solidFill>
              </a:rPr>
              <a:t>The role of the UN Mission in South Sudan (UNMISS) in protecting </a:t>
            </a:r>
            <a:r>
              <a:rPr lang="en-GB" i="1" dirty="0" smtClean="0">
                <a:solidFill>
                  <a:schemeClr val="tx2">
                    <a:lumMod val="20000"/>
                    <a:lumOff val="80000"/>
                  </a:schemeClr>
                </a:solidFill>
              </a:rPr>
              <a:t>civilians</a:t>
            </a:r>
            <a:r>
              <a:rPr lang="en-GB" dirty="0" smtClean="0">
                <a:solidFill>
                  <a:schemeClr val="tx2">
                    <a:lumMod val="20000"/>
                    <a:lumOff val="80000"/>
                  </a:schemeClr>
                </a:solidFill>
              </a:rPr>
              <a:t>., SSRN, 2018</a:t>
            </a:r>
            <a:endParaRPr lang="ru-RU" dirty="0">
              <a:solidFill>
                <a:schemeClr val="tx2">
                  <a:lumMod val="20000"/>
                  <a:lumOff val="80000"/>
                </a:schemeClr>
              </a:solidFill>
            </a:endParaRPr>
          </a:p>
          <a:p>
            <a:pPr lvl="0"/>
            <a:endParaRPr lang="ru-RU" dirty="0"/>
          </a:p>
        </p:txBody>
      </p:sp>
    </p:spTree>
    <p:extLst>
      <p:ext uri="{BB962C8B-B14F-4D97-AF65-F5344CB8AC3E}">
        <p14:creationId xmlns:p14="http://schemas.microsoft.com/office/powerpoint/2010/main" val="863783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797395" y="2759103"/>
            <a:ext cx="8534400" cy="2369488"/>
          </a:xfrm>
        </p:spPr>
        <p:txBody>
          <a:bodyPr/>
          <a:lstStyle/>
          <a:p>
            <a:pPr algn="ctr"/>
            <a:r>
              <a:rPr lang="en-GB" dirty="0" smtClean="0"/>
              <a:t>Thank you for your attention!</a:t>
            </a:r>
            <a:endParaRPr lang="ru-RU" dirty="0"/>
          </a:p>
        </p:txBody>
      </p:sp>
      <p:pic>
        <p:nvPicPr>
          <p:cNvPr id="3"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179791"/>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202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7172" name="Picture 4" descr="Картинки по запросу south sud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0737" y="0"/>
            <a:ext cx="9321346" cy="6833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544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84211" y="0"/>
            <a:ext cx="10670251" cy="1796995"/>
          </a:xfrm>
        </p:spPr>
        <p:txBody>
          <a:bodyPr>
            <a:normAutofit/>
          </a:bodyPr>
          <a:lstStyle/>
          <a:p>
            <a:r>
              <a:rPr lang="en-GB" dirty="0"/>
              <a:t>U.N. Mission in South </a:t>
            </a:r>
            <a:r>
              <a:rPr lang="en-GB" dirty="0" smtClean="0"/>
              <a:t>Sudan (UNMISS)</a:t>
            </a:r>
            <a:r>
              <a:rPr lang="en-GB" b="1" dirty="0"/>
              <a:t/>
            </a:r>
            <a:br>
              <a:rPr lang="en-GB" b="1" dirty="0"/>
            </a:br>
            <a:endParaRPr lang="ru-RU" dirty="0"/>
          </a:p>
        </p:txBody>
      </p:sp>
      <p:sp>
        <p:nvSpPr>
          <p:cNvPr id="3" name="Объект 2"/>
          <p:cNvSpPr>
            <a:spLocks noGrp="1"/>
          </p:cNvSpPr>
          <p:nvPr>
            <p:ph idx="1"/>
          </p:nvPr>
        </p:nvSpPr>
        <p:spPr>
          <a:xfrm>
            <a:off x="684211" y="2753139"/>
            <a:ext cx="9716095" cy="4029324"/>
          </a:xfrm>
        </p:spPr>
        <p:txBody>
          <a:bodyPr>
            <a:normAutofit fontScale="55000" lnSpcReduction="20000"/>
          </a:bodyPr>
          <a:lstStyle/>
          <a:p>
            <a:pPr marL="0" indent="0">
              <a:buNone/>
            </a:pPr>
            <a:endParaRPr lang="en-GB" b="1" dirty="0"/>
          </a:p>
          <a:p>
            <a:pPr marL="0" indent="0">
              <a:buNone/>
            </a:pPr>
            <a:endParaRPr lang="en-GB" b="1" dirty="0" smtClean="0"/>
          </a:p>
          <a:p>
            <a:pPr marL="0" indent="0">
              <a:buNone/>
            </a:pPr>
            <a:endParaRPr lang="en-GB" b="1" dirty="0"/>
          </a:p>
          <a:p>
            <a:pPr marL="0" indent="0">
              <a:buNone/>
            </a:pPr>
            <a:endParaRPr lang="en-GB" b="1" dirty="0" smtClean="0"/>
          </a:p>
          <a:p>
            <a:pPr marL="0" indent="0">
              <a:buNone/>
            </a:pPr>
            <a:endParaRPr lang="en-GB" sz="2800" dirty="0" smtClean="0">
              <a:solidFill>
                <a:schemeClr val="tx2">
                  <a:lumMod val="20000"/>
                  <a:lumOff val="80000"/>
                </a:schemeClr>
              </a:solidFill>
            </a:endParaRPr>
          </a:p>
          <a:p>
            <a:pPr marL="0" indent="0">
              <a:lnSpc>
                <a:spcPct val="170000"/>
              </a:lnSpc>
              <a:buNone/>
            </a:pPr>
            <a:r>
              <a:rPr lang="en-GB" sz="3400" dirty="0" smtClean="0">
                <a:solidFill>
                  <a:schemeClr val="tx2">
                    <a:lumMod val="20000"/>
                    <a:lumOff val="80000"/>
                  </a:schemeClr>
                </a:solidFill>
              </a:rPr>
              <a:t>The </a:t>
            </a:r>
            <a:r>
              <a:rPr lang="en-GB" sz="3400" dirty="0">
                <a:solidFill>
                  <a:schemeClr val="tx2">
                    <a:lumMod val="20000"/>
                    <a:lumOff val="80000"/>
                  </a:schemeClr>
                </a:solidFill>
              </a:rPr>
              <a:t>main aims of UNMISS is to consolidate peace and security and promote development in the Republic of South Sudan in order to strengthen the capacity of the Government of South Sudan to govern effectively and democratically and establish good relations with its neighbours.</a:t>
            </a:r>
            <a:endParaRPr lang="en-GB" sz="3400" b="1" dirty="0">
              <a:solidFill>
                <a:schemeClr val="tx2">
                  <a:lumMod val="20000"/>
                  <a:lumOff val="80000"/>
                </a:schemeClr>
              </a:solidFill>
            </a:endParaRPr>
          </a:p>
          <a:p>
            <a:pPr marL="0" indent="0">
              <a:buNone/>
            </a:pPr>
            <a:endParaRPr lang="en-GB" b="1" dirty="0" smtClean="0"/>
          </a:p>
          <a:p>
            <a:pPr marL="0" indent="0">
              <a:buNone/>
            </a:pPr>
            <a:endParaRPr lang="en-GB" b="1" dirty="0"/>
          </a:p>
          <a:p>
            <a:pPr marL="0" indent="0">
              <a:buNone/>
            </a:pPr>
            <a:r>
              <a:rPr lang="en-GB" b="1" dirty="0" smtClean="0">
                <a:solidFill>
                  <a:schemeClr val="tx2">
                    <a:lumMod val="20000"/>
                    <a:lumOff val="80000"/>
                  </a:schemeClr>
                </a:solidFill>
              </a:rPr>
              <a:t>Source: UN Peacekeeping </a:t>
            </a:r>
            <a:r>
              <a:rPr lang="en-GB" dirty="0">
                <a:solidFill>
                  <a:schemeClr val="tx2">
                    <a:lumMod val="20000"/>
                    <a:lumOff val="80000"/>
                  </a:schemeClr>
                </a:solidFill>
                <a:hlinkClick r:id="rId2"/>
              </a:rPr>
              <a:t>https://peacekeeping.un.org/en/mission/unmiss</a:t>
            </a:r>
            <a:endParaRPr lang="en-GB" b="1" dirty="0">
              <a:solidFill>
                <a:schemeClr val="tx2">
                  <a:lumMod val="20000"/>
                  <a:lumOff val="80000"/>
                </a:schemeClr>
              </a:solidFill>
            </a:endParaRPr>
          </a:p>
        </p:txBody>
      </p:sp>
      <p:pic>
        <p:nvPicPr>
          <p:cNvPr id="5" name="Рисунок 4"/>
          <p:cNvPicPr>
            <a:picLocks noChangeAspect="1"/>
          </p:cNvPicPr>
          <p:nvPr/>
        </p:nvPicPr>
        <p:blipFill>
          <a:blip r:embed="rId3"/>
          <a:stretch>
            <a:fillRect/>
          </a:stretch>
        </p:blipFill>
        <p:spPr>
          <a:xfrm>
            <a:off x="684211" y="1098258"/>
            <a:ext cx="8836814" cy="2567294"/>
          </a:xfrm>
          <a:prstGeom prst="rect">
            <a:avLst/>
          </a:prstGeom>
        </p:spPr>
      </p:pic>
      <p:pic>
        <p:nvPicPr>
          <p:cNvPr id="1026" name="Picture 2" descr="Картинки по запросу unmis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56250" y="179791"/>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182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612" y="685800"/>
            <a:ext cx="8534400" cy="1507067"/>
          </a:xfrm>
        </p:spPr>
        <p:txBody>
          <a:bodyPr/>
          <a:lstStyle/>
          <a:p>
            <a:r>
              <a:rPr lang="en-GB" dirty="0" err="1" smtClean="0"/>
              <a:t>Unmiss</a:t>
            </a:r>
            <a:r>
              <a:rPr lang="en-GB" dirty="0" smtClean="0"/>
              <a:t> mandate</a:t>
            </a:r>
            <a:endParaRPr lang="ru-RU" dirty="0"/>
          </a:p>
        </p:txBody>
      </p:sp>
      <p:sp>
        <p:nvSpPr>
          <p:cNvPr id="3" name="Объект 2"/>
          <p:cNvSpPr>
            <a:spLocks noGrp="1"/>
          </p:cNvSpPr>
          <p:nvPr>
            <p:ph idx="1"/>
          </p:nvPr>
        </p:nvSpPr>
        <p:spPr>
          <a:xfrm>
            <a:off x="684612" y="2339671"/>
            <a:ext cx="8534400" cy="3615267"/>
          </a:xfrm>
        </p:spPr>
        <p:txBody>
          <a:bodyPr>
            <a:noAutofit/>
          </a:bodyPr>
          <a:lstStyle/>
          <a:p>
            <a:r>
              <a:rPr lang="en-GB" sz="2400" dirty="0" smtClean="0">
                <a:solidFill>
                  <a:schemeClr val="tx2">
                    <a:lumMod val="20000"/>
                    <a:lumOff val="80000"/>
                  </a:schemeClr>
                </a:solidFill>
              </a:rPr>
              <a:t>Protect </a:t>
            </a:r>
            <a:r>
              <a:rPr lang="en-GB" sz="2400" dirty="0">
                <a:solidFill>
                  <a:schemeClr val="tx2">
                    <a:lumMod val="20000"/>
                    <a:lumOff val="80000"/>
                  </a:schemeClr>
                </a:solidFill>
              </a:rPr>
              <a:t>civilians under threat of physical </a:t>
            </a:r>
            <a:r>
              <a:rPr lang="en-GB" sz="2400" dirty="0" smtClean="0">
                <a:solidFill>
                  <a:schemeClr val="tx2">
                    <a:lumMod val="20000"/>
                    <a:lumOff val="80000"/>
                  </a:schemeClr>
                </a:solidFill>
              </a:rPr>
              <a:t>violence</a:t>
            </a:r>
          </a:p>
          <a:p>
            <a:r>
              <a:rPr lang="en-GB" sz="2400" dirty="0" smtClean="0">
                <a:solidFill>
                  <a:schemeClr val="tx2">
                    <a:lumMod val="20000"/>
                    <a:lumOff val="80000"/>
                  </a:schemeClr>
                </a:solidFill>
              </a:rPr>
              <a:t>Deter </a:t>
            </a:r>
            <a:r>
              <a:rPr lang="en-GB" sz="2400" dirty="0">
                <a:solidFill>
                  <a:schemeClr val="tx2">
                    <a:lumMod val="20000"/>
                    <a:lumOff val="80000"/>
                  </a:schemeClr>
                </a:solidFill>
              </a:rPr>
              <a:t>violence against </a:t>
            </a:r>
            <a:r>
              <a:rPr lang="en-GB" sz="2400" dirty="0" smtClean="0">
                <a:solidFill>
                  <a:schemeClr val="tx2">
                    <a:lumMod val="20000"/>
                    <a:lumOff val="80000"/>
                  </a:schemeClr>
                </a:solidFill>
              </a:rPr>
              <a:t>civilians</a:t>
            </a:r>
          </a:p>
          <a:p>
            <a:r>
              <a:rPr lang="en-GB" sz="2400" dirty="0" smtClean="0">
                <a:solidFill>
                  <a:schemeClr val="tx2">
                    <a:lumMod val="20000"/>
                    <a:lumOff val="80000"/>
                  </a:schemeClr>
                </a:solidFill>
              </a:rPr>
              <a:t>Implement </a:t>
            </a:r>
            <a:r>
              <a:rPr lang="en-GB" sz="2400" dirty="0">
                <a:solidFill>
                  <a:schemeClr val="tx2">
                    <a:lumMod val="20000"/>
                    <a:lumOff val="80000"/>
                  </a:schemeClr>
                </a:solidFill>
              </a:rPr>
              <a:t>a Mission-wide early warning </a:t>
            </a:r>
            <a:r>
              <a:rPr lang="en-GB" sz="2400" dirty="0" smtClean="0">
                <a:solidFill>
                  <a:schemeClr val="tx2">
                    <a:lumMod val="20000"/>
                    <a:lumOff val="80000"/>
                  </a:schemeClr>
                </a:solidFill>
              </a:rPr>
              <a:t>strategy</a:t>
            </a:r>
          </a:p>
          <a:p>
            <a:r>
              <a:rPr lang="en-GB" sz="2400" dirty="0" smtClean="0">
                <a:solidFill>
                  <a:schemeClr val="tx2">
                    <a:lumMod val="20000"/>
                    <a:lumOff val="80000"/>
                  </a:schemeClr>
                </a:solidFill>
              </a:rPr>
              <a:t>Maintain </a:t>
            </a:r>
            <a:r>
              <a:rPr lang="en-GB" sz="2400" dirty="0">
                <a:solidFill>
                  <a:schemeClr val="tx2">
                    <a:lumMod val="20000"/>
                    <a:lumOff val="80000"/>
                  </a:schemeClr>
                </a:solidFill>
              </a:rPr>
              <a:t>public safety and </a:t>
            </a:r>
            <a:r>
              <a:rPr lang="en-GB" sz="2400" dirty="0" smtClean="0">
                <a:solidFill>
                  <a:schemeClr val="tx2">
                    <a:lumMod val="20000"/>
                    <a:lumOff val="80000"/>
                  </a:schemeClr>
                </a:solidFill>
              </a:rPr>
              <a:t>security </a:t>
            </a:r>
            <a:r>
              <a:rPr lang="en-GB" sz="2400" dirty="0">
                <a:solidFill>
                  <a:schemeClr val="tx2">
                    <a:lumMod val="20000"/>
                    <a:lumOff val="80000"/>
                  </a:schemeClr>
                </a:solidFill>
              </a:rPr>
              <a:t>in regards to </a:t>
            </a:r>
            <a:r>
              <a:rPr lang="en-GB" sz="2400" dirty="0" err="1">
                <a:solidFill>
                  <a:schemeClr val="tx2">
                    <a:lumMod val="20000"/>
                    <a:lumOff val="80000"/>
                  </a:schemeClr>
                </a:solidFill>
              </a:rPr>
              <a:t>PoC</a:t>
            </a:r>
            <a:r>
              <a:rPr lang="en-GB" sz="2400" dirty="0">
                <a:solidFill>
                  <a:schemeClr val="tx2">
                    <a:lumMod val="20000"/>
                    <a:lumOff val="80000"/>
                  </a:schemeClr>
                </a:solidFill>
              </a:rPr>
              <a:t> sites </a:t>
            </a:r>
            <a:endParaRPr lang="en-GB" sz="2400" dirty="0" smtClean="0">
              <a:solidFill>
                <a:schemeClr val="tx2">
                  <a:lumMod val="20000"/>
                  <a:lumOff val="80000"/>
                </a:schemeClr>
              </a:solidFill>
            </a:endParaRPr>
          </a:p>
          <a:p>
            <a:r>
              <a:rPr lang="en-GB" sz="2400" dirty="0">
                <a:solidFill>
                  <a:schemeClr val="tx2">
                    <a:lumMod val="20000"/>
                    <a:lumOff val="80000"/>
                  </a:schemeClr>
                </a:solidFill>
              </a:rPr>
              <a:t>E</a:t>
            </a:r>
            <a:r>
              <a:rPr lang="en-GB" sz="2400" dirty="0" smtClean="0">
                <a:solidFill>
                  <a:schemeClr val="tx2">
                    <a:lumMod val="20000"/>
                    <a:lumOff val="80000"/>
                  </a:schemeClr>
                </a:solidFill>
              </a:rPr>
              <a:t>xercise </a:t>
            </a:r>
            <a:r>
              <a:rPr lang="en-GB" sz="2400" dirty="0">
                <a:solidFill>
                  <a:schemeClr val="tx2">
                    <a:lumMod val="20000"/>
                    <a:lumOff val="80000"/>
                  </a:schemeClr>
                </a:solidFill>
              </a:rPr>
              <a:t>good offices, </a:t>
            </a:r>
            <a:r>
              <a:rPr lang="en-GB" sz="2400" dirty="0" smtClean="0">
                <a:solidFill>
                  <a:schemeClr val="tx2">
                    <a:lumMod val="20000"/>
                    <a:lumOff val="80000"/>
                  </a:schemeClr>
                </a:solidFill>
              </a:rPr>
              <a:t>confidence building </a:t>
            </a:r>
            <a:r>
              <a:rPr lang="en-GB" sz="2400" dirty="0">
                <a:solidFill>
                  <a:schemeClr val="tx2">
                    <a:lumMod val="20000"/>
                    <a:lumOff val="80000"/>
                  </a:schemeClr>
                </a:solidFill>
              </a:rPr>
              <a:t>and facilitation” in regards to its </a:t>
            </a:r>
            <a:r>
              <a:rPr lang="en-GB" sz="2400" dirty="0" smtClean="0">
                <a:solidFill>
                  <a:schemeClr val="tx2">
                    <a:lumMod val="20000"/>
                    <a:lumOff val="80000"/>
                  </a:schemeClr>
                </a:solidFill>
              </a:rPr>
              <a:t>protection strategy</a:t>
            </a:r>
          </a:p>
          <a:p>
            <a:r>
              <a:rPr lang="en-GB" sz="2400" dirty="0" smtClean="0">
                <a:solidFill>
                  <a:schemeClr val="tx2">
                    <a:lumMod val="20000"/>
                    <a:lumOff val="80000"/>
                  </a:schemeClr>
                </a:solidFill>
              </a:rPr>
              <a:t>Foster </a:t>
            </a:r>
            <a:r>
              <a:rPr lang="en-GB" sz="2400" dirty="0">
                <a:solidFill>
                  <a:schemeClr val="tx2">
                    <a:lumMod val="20000"/>
                    <a:lumOff val="80000"/>
                  </a:schemeClr>
                </a:solidFill>
              </a:rPr>
              <a:t>a secure environment for the eventual safe and voluntary return of (IDPs) and </a:t>
            </a:r>
            <a:r>
              <a:rPr lang="en-GB" sz="2400" dirty="0" smtClean="0">
                <a:solidFill>
                  <a:schemeClr val="tx2">
                    <a:lumMod val="20000"/>
                    <a:lumOff val="80000"/>
                  </a:schemeClr>
                </a:solidFill>
              </a:rPr>
              <a:t>refugees</a:t>
            </a:r>
            <a:endParaRPr lang="ru-RU" sz="2400" dirty="0">
              <a:solidFill>
                <a:schemeClr val="tx2">
                  <a:lumMod val="20000"/>
                  <a:lumOff val="80000"/>
                </a:schemeClr>
              </a:solidFill>
            </a:endParaRPr>
          </a:p>
        </p:txBody>
      </p:sp>
      <p:pic>
        <p:nvPicPr>
          <p:cNvPr id="5"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116180"/>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371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9370" y="296995"/>
            <a:ext cx="8741535" cy="1507067"/>
          </a:xfrm>
        </p:spPr>
        <p:txBody>
          <a:bodyPr/>
          <a:lstStyle/>
          <a:p>
            <a:r>
              <a:rPr lang="de-DE" dirty="0" err="1" smtClean="0"/>
              <a:t>Strength</a:t>
            </a:r>
            <a:r>
              <a:rPr lang="de-DE" dirty="0" smtClean="0"/>
              <a:t> </a:t>
            </a:r>
            <a:endParaRPr lang="ru-RU" dirty="0"/>
          </a:p>
        </p:txBody>
      </p:sp>
      <p:pic>
        <p:nvPicPr>
          <p:cNvPr id="5" name="Рисунок 4"/>
          <p:cNvPicPr>
            <a:picLocks noChangeAspect="1"/>
          </p:cNvPicPr>
          <p:nvPr/>
        </p:nvPicPr>
        <p:blipFill>
          <a:blip r:embed="rId2"/>
          <a:stretch>
            <a:fillRect/>
          </a:stretch>
        </p:blipFill>
        <p:spPr>
          <a:xfrm>
            <a:off x="3196423" y="402533"/>
            <a:ext cx="8688953" cy="6145039"/>
          </a:xfrm>
          <a:prstGeom prst="rect">
            <a:avLst/>
          </a:prstGeom>
        </p:spPr>
      </p:pic>
      <p:pic>
        <p:nvPicPr>
          <p:cNvPr id="6" name="Picture 2" descr="Картинки по запросу unmi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370" y="2732160"/>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3074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685800"/>
            <a:ext cx="8534400" cy="1507067"/>
          </a:xfrm>
        </p:spPr>
        <p:txBody>
          <a:bodyPr/>
          <a:lstStyle/>
          <a:p>
            <a:r>
              <a:rPr lang="en-GB" dirty="0"/>
              <a:t>Crisis in South </a:t>
            </a:r>
            <a:r>
              <a:rPr lang="en-GB" dirty="0" smtClean="0"/>
              <a:t>Sudan</a:t>
            </a:r>
            <a:endParaRPr lang="ru-RU" dirty="0"/>
          </a:p>
        </p:txBody>
      </p:sp>
      <p:sp>
        <p:nvSpPr>
          <p:cNvPr id="3" name="Объект 2"/>
          <p:cNvSpPr>
            <a:spLocks noGrp="1"/>
          </p:cNvSpPr>
          <p:nvPr>
            <p:ph idx="1"/>
          </p:nvPr>
        </p:nvSpPr>
        <p:spPr>
          <a:xfrm>
            <a:off x="684212" y="1860605"/>
            <a:ext cx="9652484" cy="4548146"/>
          </a:xfrm>
        </p:spPr>
        <p:txBody>
          <a:bodyPr>
            <a:normAutofit/>
          </a:bodyPr>
          <a:lstStyle/>
          <a:p>
            <a:r>
              <a:rPr lang="en-GB" sz="2400" dirty="0" smtClean="0">
                <a:solidFill>
                  <a:schemeClr val="tx2">
                    <a:lumMod val="20000"/>
                    <a:lumOff val="80000"/>
                  </a:schemeClr>
                </a:solidFill>
              </a:rPr>
              <a:t>Civil </a:t>
            </a:r>
            <a:r>
              <a:rPr lang="en-GB" sz="2400" dirty="0">
                <a:solidFill>
                  <a:schemeClr val="tx2">
                    <a:lumMod val="20000"/>
                    <a:lumOff val="80000"/>
                  </a:schemeClr>
                </a:solidFill>
              </a:rPr>
              <a:t>war in December 2013 was escalated and violence erupted between forces loyal to President </a:t>
            </a:r>
            <a:r>
              <a:rPr lang="en-GB" sz="2400" dirty="0" err="1">
                <a:solidFill>
                  <a:schemeClr val="tx2">
                    <a:lumMod val="20000"/>
                    <a:lumOff val="80000"/>
                  </a:schemeClr>
                </a:solidFill>
              </a:rPr>
              <a:t>Kiir</a:t>
            </a:r>
            <a:r>
              <a:rPr lang="en-GB" sz="2400" dirty="0">
                <a:solidFill>
                  <a:schemeClr val="tx2">
                    <a:lumMod val="20000"/>
                    <a:lumOff val="80000"/>
                  </a:schemeClr>
                </a:solidFill>
              </a:rPr>
              <a:t>, the ethnic </a:t>
            </a:r>
            <a:r>
              <a:rPr lang="en-GB" sz="2400" dirty="0" smtClean="0">
                <a:solidFill>
                  <a:schemeClr val="tx2">
                    <a:lumMod val="20000"/>
                    <a:lumOff val="80000"/>
                  </a:schemeClr>
                </a:solidFill>
              </a:rPr>
              <a:t>Dinka</a:t>
            </a:r>
          </a:p>
          <a:p>
            <a:r>
              <a:rPr lang="en-GB" sz="2400" dirty="0">
                <a:solidFill>
                  <a:schemeClr val="tx2">
                    <a:lumMod val="20000"/>
                    <a:lumOff val="80000"/>
                  </a:schemeClr>
                </a:solidFill>
              </a:rPr>
              <a:t>Armed conflict between the opposing armies and their allied </a:t>
            </a:r>
            <a:r>
              <a:rPr lang="en-GB" sz="2400" dirty="0" smtClean="0">
                <a:solidFill>
                  <a:schemeClr val="tx2">
                    <a:lumMod val="20000"/>
                    <a:lumOff val="80000"/>
                  </a:schemeClr>
                </a:solidFill>
              </a:rPr>
              <a:t>military </a:t>
            </a:r>
            <a:r>
              <a:rPr lang="en-GB" sz="2400" dirty="0">
                <a:solidFill>
                  <a:schemeClr val="tx2">
                    <a:lumMod val="20000"/>
                    <a:lumOff val="80000"/>
                  </a:schemeClr>
                </a:solidFill>
              </a:rPr>
              <a:t>groups continued throughout 2014 and </a:t>
            </a:r>
            <a:r>
              <a:rPr lang="en-GB" sz="2400" dirty="0" smtClean="0">
                <a:solidFill>
                  <a:schemeClr val="tx2">
                    <a:lumMod val="20000"/>
                    <a:lumOff val="80000"/>
                  </a:schemeClr>
                </a:solidFill>
              </a:rPr>
              <a:t>2015</a:t>
            </a:r>
          </a:p>
          <a:p>
            <a:r>
              <a:rPr lang="en-GB" sz="2400" dirty="0">
                <a:solidFill>
                  <a:schemeClr val="tx2">
                    <a:lumMod val="20000"/>
                    <a:lumOff val="80000"/>
                  </a:schemeClr>
                </a:solidFill>
              </a:rPr>
              <a:t>On 15 December 2013, violence broke out in </a:t>
            </a:r>
            <a:r>
              <a:rPr lang="en-GB" sz="2400" dirty="0" smtClean="0">
                <a:solidFill>
                  <a:schemeClr val="tx2">
                    <a:lumMod val="20000"/>
                    <a:lumOff val="80000"/>
                  </a:schemeClr>
                </a:solidFill>
              </a:rPr>
              <a:t>Juba and spread </a:t>
            </a:r>
            <a:r>
              <a:rPr lang="en-GB" sz="2400" dirty="0">
                <a:solidFill>
                  <a:schemeClr val="tx2">
                    <a:lumMod val="20000"/>
                    <a:lumOff val="80000"/>
                  </a:schemeClr>
                </a:solidFill>
              </a:rPr>
              <a:t>later to </a:t>
            </a:r>
            <a:r>
              <a:rPr lang="en-GB" sz="2400" dirty="0" err="1">
                <a:solidFill>
                  <a:schemeClr val="tx2">
                    <a:lumMod val="20000"/>
                    <a:lumOff val="80000"/>
                  </a:schemeClr>
                </a:solidFill>
              </a:rPr>
              <a:t>to</a:t>
            </a:r>
            <a:r>
              <a:rPr lang="en-GB" sz="2400" dirty="0">
                <a:solidFill>
                  <a:schemeClr val="tx2">
                    <a:lumMod val="20000"/>
                    <a:lumOff val="80000"/>
                  </a:schemeClr>
                </a:solidFill>
              </a:rPr>
              <a:t> other parts of the country </a:t>
            </a:r>
            <a:endParaRPr lang="en-GB" sz="2400" dirty="0" smtClean="0">
              <a:solidFill>
                <a:schemeClr val="tx2">
                  <a:lumMod val="20000"/>
                  <a:lumOff val="80000"/>
                </a:schemeClr>
              </a:solidFill>
            </a:endParaRPr>
          </a:p>
          <a:p>
            <a:r>
              <a:rPr lang="en-GB" sz="2400" dirty="0" smtClean="0">
                <a:solidFill>
                  <a:schemeClr val="tx2">
                    <a:lumMod val="20000"/>
                    <a:lumOff val="80000"/>
                  </a:schemeClr>
                </a:solidFill>
              </a:rPr>
              <a:t>Seven </a:t>
            </a:r>
            <a:r>
              <a:rPr lang="en-GB" sz="2400" dirty="0">
                <a:solidFill>
                  <a:schemeClr val="tx2">
                    <a:lumMod val="20000"/>
                    <a:lumOff val="80000"/>
                  </a:schemeClr>
                </a:solidFill>
              </a:rPr>
              <a:t>of the country's 10 states were affected by the conflict, with Central </a:t>
            </a:r>
            <a:r>
              <a:rPr lang="en-GB" sz="2400" dirty="0" err="1">
                <a:solidFill>
                  <a:schemeClr val="tx2">
                    <a:lumMod val="20000"/>
                    <a:lumOff val="80000"/>
                  </a:schemeClr>
                </a:solidFill>
              </a:rPr>
              <a:t>Equatoria</a:t>
            </a:r>
            <a:r>
              <a:rPr lang="en-GB" sz="2400" dirty="0">
                <a:solidFill>
                  <a:schemeClr val="tx2">
                    <a:lumMod val="20000"/>
                    <a:lumOff val="80000"/>
                  </a:schemeClr>
                </a:solidFill>
              </a:rPr>
              <a:t>, </a:t>
            </a:r>
            <a:r>
              <a:rPr lang="en-GB" sz="2400" dirty="0" err="1">
                <a:solidFill>
                  <a:schemeClr val="tx2">
                    <a:lumMod val="20000"/>
                    <a:lumOff val="80000"/>
                  </a:schemeClr>
                </a:solidFill>
              </a:rPr>
              <a:t>Jonglei</a:t>
            </a:r>
            <a:r>
              <a:rPr lang="en-GB" sz="2400" dirty="0">
                <a:solidFill>
                  <a:schemeClr val="tx2">
                    <a:lumMod val="20000"/>
                    <a:lumOff val="80000"/>
                  </a:schemeClr>
                </a:solidFill>
              </a:rPr>
              <a:t>, Lakes, Unity and Upper Nile states </a:t>
            </a:r>
            <a:endParaRPr lang="ru-RU" sz="2400" dirty="0">
              <a:solidFill>
                <a:schemeClr val="tx2">
                  <a:lumMod val="20000"/>
                  <a:lumOff val="80000"/>
                </a:schemeClr>
              </a:solidFill>
            </a:endParaRPr>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116180"/>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3010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6661" y="685800"/>
            <a:ext cx="8534400" cy="1507067"/>
          </a:xfrm>
        </p:spPr>
        <p:txBody>
          <a:bodyPr/>
          <a:lstStyle/>
          <a:p>
            <a:r>
              <a:rPr lang="en-GB" dirty="0" smtClean="0"/>
              <a:t>Crisis in south Sudan</a:t>
            </a:r>
            <a:endParaRPr lang="ru-RU" dirty="0"/>
          </a:p>
        </p:txBody>
      </p:sp>
      <p:sp>
        <p:nvSpPr>
          <p:cNvPr id="3" name="Объект 2"/>
          <p:cNvSpPr>
            <a:spLocks noGrp="1"/>
          </p:cNvSpPr>
          <p:nvPr>
            <p:ph idx="1"/>
          </p:nvPr>
        </p:nvSpPr>
        <p:spPr>
          <a:xfrm>
            <a:off x="676661" y="2530503"/>
            <a:ext cx="8534400" cy="3615267"/>
          </a:xfrm>
        </p:spPr>
        <p:txBody>
          <a:bodyPr/>
          <a:lstStyle/>
          <a:p>
            <a:endParaRPr lang="ru-RU" dirty="0"/>
          </a:p>
        </p:txBody>
      </p:sp>
      <p:pic>
        <p:nvPicPr>
          <p:cNvPr id="6146" name="Picture 2" descr="Картинки по запросу crisis in south sud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8164" y="1773288"/>
            <a:ext cx="5707739" cy="3414782"/>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Картинки по запросу crisis in south sud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661" y="2858142"/>
            <a:ext cx="4883951" cy="3248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3572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685800"/>
            <a:ext cx="8534400" cy="1507067"/>
          </a:xfrm>
        </p:spPr>
        <p:txBody>
          <a:bodyPr/>
          <a:lstStyle/>
          <a:p>
            <a:r>
              <a:rPr lang="en-GB" dirty="0" smtClean="0"/>
              <a:t>Causes of the crisis</a:t>
            </a:r>
            <a:endParaRPr lang="ru-RU" dirty="0"/>
          </a:p>
        </p:txBody>
      </p:sp>
      <p:sp>
        <p:nvSpPr>
          <p:cNvPr id="3" name="Объект 2"/>
          <p:cNvSpPr>
            <a:spLocks noGrp="1"/>
          </p:cNvSpPr>
          <p:nvPr>
            <p:ph idx="1"/>
          </p:nvPr>
        </p:nvSpPr>
        <p:spPr>
          <a:xfrm>
            <a:off x="676661" y="1876508"/>
            <a:ext cx="8534400" cy="4277213"/>
          </a:xfrm>
        </p:spPr>
        <p:txBody>
          <a:bodyPr>
            <a:normAutofit/>
          </a:bodyPr>
          <a:lstStyle/>
          <a:p>
            <a:r>
              <a:rPr lang="en-GB" sz="2400" dirty="0" smtClean="0">
                <a:solidFill>
                  <a:schemeClr val="tx2">
                    <a:lumMod val="20000"/>
                    <a:lumOff val="80000"/>
                  </a:schemeClr>
                </a:solidFill>
              </a:rPr>
              <a:t>Violation of human rights</a:t>
            </a:r>
          </a:p>
          <a:p>
            <a:r>
              <a:rPr lang="en-GB" sz="2400" dirty="0">
                <a:solidFill>
                  <a:schemeClr val="tx2">
                    <a:lumMod val="20000"/>
                    <a:lumOff val="80000"/>
                  </a:schemeClr>
                </a:solidFill>
              </a:rPr>
              <a:t>T</a:t>
            </a:r>
            <a:r>
              <a:rPr lang="en-GB" sz="2400" dirty="0" smtClean="0">
                <a:solidFill>
                  <a:schemeClr val="tx2">
                    <a:lumMod val="20000"/>
                    <a:lumOff val="80000"/>
                  </a:schemeClr>
                </a:solidFill>
              </a:rPr>
              <a:t>otal </a:t>
            </a:r>
            <a:r>
              <a:rPr lang="en-GB" sz="2400" dirty="0">
                <a:solidFill>
                  <a:schemeClr val="tx2">
                    <a:lumMod val="20000"/>
                    <a:lumOff val="80000"/>
                  </a:schemeClr>
                </a:solidFill>
              </a:rPr>
              <a:t>number of displaced persons had reached </a:t>
            </a:r>
            <a:r>
              <a:rPr lang="en-GB" sz="2400" dirty="0" smtClean="0">
                <a:solidFill>
                  <a:schemeClr val="tx2">
                    <a:lumMod val="20000"/>
                    <a:lumOff val="80000"/>
                  </a:schemeClr>
                </a:solidFill>
              </a:rPr>
              <a:t>900.000</a:t>
            </a:r>
          </a:p>
          <a:p>
            <a:r>
              <a:rPr lang="en-GB" sz="2400" dirty="0">
                <a:solidFill>
                  <a:schemeClr val="tx2">
                    <a:lumMod val="20000"/>
                    <a:lumOff val="80000"/>
                  </a:schemeClr>
                </a:solidFill>
              </a:rPr>
              <a:t>The number of civilians affected by "acute" or "extraordinary" food </a:t>
            </a:r>
            <a:endParaRPr lang="en-GB" sz="2400" dirty="0" smtClean="0">
              <a:solidFill>
                <a:schemeClr val="tx2">
                  <a:lumMod val="20000"/>
                  <a:lumOff val="80000"/>
                </a:schemeClr>
              </a:solidFill>
            </a:endParaRPr>
          </a:p>
          <a:p>
            <a:r>
              <a:rPr lang="en-GB" sz="2400" dirty="0">
                <a:solidFill>
                  <a:schemeClr val="tx2">
                    <a:lumMod val="20000"/>
                    <a:lumOff val="80000"/>
                  </a:schemeClr>
                </a:solidFill>
              </a:rPr>
              <a:t>I</a:t>
            </a:r>
            <a:r>
              <a:rPr lang="en-GB" sz="2400" dirty="0" smtClean="0">
                <a:solidFill>
                  <a:schemeClr val="tx2">
                    <a:lumMod val="20000"/>
                    <a:lumOff val="80000"/>
                  </a:schemeClr>
                </a:solidFill>
              </a:rPr>
              <a:t>nsecurity </a:t>
            </a:r>
            <a:r>
              <a:rPr lang="en-GB" sz="2400" dirty="0">
                <a:solidFill>
                  <a:schemeClr val="tx2">
                    <a:lumMod val="20000"/>
                    <a:lumOff val="80000"/>
                  </a:schemeClr>
                </a:solidFill>
              </a:rPr>
              <a:t>increased from 1.1 million to 3.2 </a:t>
            </a:r>
            <a:r>
              <a:rPr lang="en-GB" sz="2400" dirty="0" smtClean="0">
                <a:solidFill>
                  <a:schemeClr val="tx2">
                    <a:lumMod val="20000"/>
                    <a:lumOff val="80000"/>
                  </a:schemeClr>
                </a:solidFill>
              </a:rPr>
              <a:t>million</a:t>
            </a:r>
          </a:p>
          <a:p>
            <a:r>
              <a:rPr lang="en-GB" sz="2400" dirty="0">
                <a:solidFill>
                  <a:schemeClr val="tx2">
                    <a:lumMod val="20000"/>
                    <a:lumOff val="80000"/>
                  </a:schemeClr>
                </a:solidFill>
              </a:rPr>
              <a:t>Warnings of a possible genocide </a:t>
            </a:r>
            <a:endParaRPr lang="en-GB" sz="2400" dirty="0" smtClean="0">
              <a:solidFill>
                <a:schemeClr val="tx2">
                  <a:lumMod val="20000"/>
                  <a:lumOff val="80000"/>
                </a:schemeClr>
              </a:solidFill>
            </a:endParaRPr>
          </a:p>
          <a:p>
            <a:r>
              <a:rPr lang="en-GB" sz="2400" dirty="0" smtClean="0">
                <a:solidFill>
                  <a:schemeClr val="tx2">
                    <a:lumMod val="20000"/>
                    <a:lumOff val="80000"/>
                  </a:schemeClr>
                </a:solidFill>
              </a:rPr>
              <a:t>Rapes </a:t>
            </a:r>
            <a:r>
              <a:rPr lang="en-GB" sz="2400" dirty="0">
                <a:solidFill>
                  <a:schemeClr val="tx2">
                    <a:lumMod val="20000"/>
                    <a:lumOff val="80000"/>
                  </a:schemeClr>
                </a:solidFill>
              </a:rPr>
              <a:t>of civilians, including humanitarian aid workers and journalists</a:t>
            </a:r>
            <a:endParaRPr lang="ru-RU" sz="2400" dirty="0">
              <a:solidFill>
                <a:schemeClr val="tx2">
                  <a:lumMod val="20000"/>
                  <a:lumOff val="80000"/>
                </a:schemeClr>
              </a:solidFill>
            </a:endParaRPr>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52570"/>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397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240527"/>
            <a:ext cx="8534400" cy="1507067"/>
          </a:xfrm>
        </p:spPr>
        <p:txBody>
          <a:bodyPr/>
          <a:lstStyle/>
          <a:p>
            <a:r>
              <a:rPr lang="en-GB" dirty="0" smtClean="0"/>
              <a:t>UNMISS Challenges I</a:t>
            </a:r>
            <a:endParaRPr lang="ru-RU" dirty="0"/>
          </a:p>
        </p:txBody>
      </p:sp>
      <p:sp>
        <p:nvSpPr>
          <p:cNvPr id="3" name="Объект 2"/>
          <p:cNvSpPr>
            <a:spLocks noGrp="1"/>
          </p:cNvSpPr>
          <p:nvPr>
            <p:ph idx="1"/>
          </p:nvPr>
        </p:nvSpPr>
        <p:spPr>
          <a:xfrm>
            <a:off x="684212" y="1892411"/>
            <a:ext cx="8534400" cy="4707172"/>
          </a:xfrm>
        </p:spPr>
        <p:txBody>
          <a:bodyPr>
            <a:normAutofit lnSpcReduction="10000"/>
          </a:bodyPr>
          <a:lstStyle/>
          <a:p>
            <a:r>
              <a:rPr lang="en-GB" sz="2400" dirty="0">
                <a:solidFill>
                  <a:schemeClr val="tx2">
                    <a:lumMod val="20000"/>
                    <a:lumOff val="80000"/>
                  </a:schemeClr>
                </a:solidFill>
              </a:rPr>
              <a:t>T</a:t>
            </a:r>
            <a:r>
              <a:rPr lang="en-GB" sz="2400" dirty="0" smtClean="0">
                <a:solidFill>
                  <a:schemeClr val="tx2">
                    <a:lumMod val="20000"/>
                    <a:lumOff val="80000"/>
                  </a:schemeClr>
                </a:solidFill>
              </a:rPr>
              <a:t>he </a:t>
            </a:r>
            <a:r>
              <a:rPr lang="en-GB" sz="2400" dirty="0">
                <a:solidFill>
                  <a:schemeClr val="tx2">
                    <a:lumMod val="20000"/>
                    <a:lumOff val="80000"/>
                  </a:schemeClr>
                </a:solidFill>
              </a:rPr>
              <a:t>country is largely inaccessible, especially during the lengthy rainy </a:t>
            </a:r>
            <a:r>
              <a:rPr lang="en-GB" sz="2400" dirty="0" smtClean="0">
                <a:solidFill>
                  <a:schemeClr val="tx2">
                    <a:lumMod val="20000"/>
                    <a:lumOff val="80000"/>
                  </a:schemeClr>
                </a:solidFill>
              </a:rPr>
              <a:t>season</a:t>
            </a:r>
            <a:endParaRPr lang="en-GB" sz="2400" dirty="0">
              <a:solidFill>
                <a:schemeClr val="tx2">
                  <a:lumMod val="20000"/>
                  <a:lumOff val="80000"/>
                </a:schemeClr>
              </a:solidFill>
            </a:endParaRPr>
          </a:p>
          <a:p>
            <a:r>
              <a:rPr lang="en-GB" sz="2400" dirty="0">
                <a:solidFill>
                  <a:schemeClr val="tx2">
                    <a:lumMod val="20000"/>
                    <a:lumOff val="80000"/>
                  </a:schemeClr>
                </a:solidFill>
              </a:rPr>
              <a:t>T</a:t>
            </a:r>
            <a:r>
              <a:rPr lang="en-GB" sz="2400" dirty="0" smtClean="0">
                <a:solidFill>
                  <a:schemeClr val="tx2">
                    <a:lumMod val="20000"/>
                    <a:lumOff val="80000"/>
                  </a:schemeClr>
                </a:solidFill>
              </a:rPr>
              <a:t>he </a:t>
            </a:r>
            <a:r>
              <a:rPr lang="en-GB" sz="2400" dirty="0">
                <a:solidFill>
                  <a:schemeClr val="tx2">
                    <a:lumMod val="20000"/>
                    <a:lumOff val="80000"/>
                  </a:schemeClr>
                </a:solidFill>
              </a:rPr>
              <a:t>vulnerable population is dispersed, living mainly outside of major urban areas, often beyond the reach of State </a:t>
            </a:r>
            <a:r>
              <a:rPr lang="en-GB" sz="2400" dirty="0" smtClean="0">
                <a:solidFill>
                  <a:schemeClr val="tx2">
                    <a:lumMod val="20000"/>
                    <a:lumOff val="80000"/>
                  </a:schemeClr>
                </a:solidFill>
              </a:rPr>
              <a:t>institutions</a:t>
            </a:r>
            <a:endParaRPr lang="en-GB" sz="2400" dirty="0">
              <a:solidFill>
                <a:schemeClr val="tx2">
                  <a:lumMod val="20000"/>
                  <a:lumOff val="80000"/>
                </a:schemeClr>
              </a:solidFill>
            </a:endParaRPr>
          </a:p>
          <a:p>
            <a:r>
              <a:rPr lang="en-GB" sz="2400" dirty="0">
                <a:solidFill>
                  <a:schemeClr val="tx2">
                    <a:lumMod val="20000"/>
                    <a:lumOff val="80000"/>
                  </a:schemeClr>
                </a:solidFill>
              </a:rPr>
              <a:t>M</a:t>
            </a:r>
            <a:r>
              <a:rPr lang="en-GB" sz="2400" dirty="0" smtClean="0">
                <a:solidFill>
                  <a:schemeClr val="tx2">
                    <a:lumMod val="20000"/>
                    <a:lumOff val="80000"/>
                  </a:schemeClr>
                </a:solidFill>
              </a:rPr>
              <a:t>assive </a:t>
            </a:r>
            <a:r>
              <a:rPr lang="en-GB" sz="2400" dirty="0">
                <a:solidFill>
                  <a:schemeClr val="tx2">
                    <a:lumMod val="20000"/>
                    <a:lumOff val="80000"/>
                  </a:schemeClr>
                </a:solidFill>
              </a:rPr>
              <a:t>human suffering and large-scale killings have left the social and economic fabric of the country in tatters, while manipulation of communal identity has created deep divisions and high levels of </a:t>
            </a:r>
            <a:r>
              <a:rPr lang="en-GB" sz="2400" dirty="0" smtClean="0">
                <a:solidFill>
                  <a:schemeClr val="tx2">
                    <a:lumMod val="20000"/>
                    <a:lumOff val="80000"/>
                  </a:schemeClr>
                </a:solidFill>
              </a:rPr>
              <a:t>mistrust</a:t>
            </a:r>
          </a:p>
          <a:p>
            <a:r>
              <a:rPr lang="en-GB" sz="2400" dirty="0">
                <a:solidFill>
                  <a:schemeClr val="tx2">
                    <a:lumMod val="20000"/>
                    <a:lumOff val="80000"/>
                  </a:schemeClr>
                </a:solidFill>
              </a:rPr>
              <a:t>T</a:t>
            </a:r>
            <a:r>
              <a:rPr lang="en-GB" sz="2400" dirty="0" smtClean="0">
                <a:solidFill>
                  <a:schemeClr val="tx2">
                    <a:lumMod val="20000"/>
                    <a:lumOff val="80000"/>
                  </a:schemeClr>
                </a:solidFill>
              </a:rPr>
              <a:t>he </a:t>
            </a:r>
            <a:r>
              <a:rPr lang="en-GB" sz="2400" dirty="0">
                <a:solidFill>
                  <a:schemeClr val="tx2">
                    <a:lumMod val="20000"/>
                    <a:lumOff val="80000"/>
                  </a:schemeClr>
                </a:solidFill>
              </a:rPr>
              <a:t>institutions of the State are nascent and often ill-governed, while patronage and flagrant corruption remain dominant modes of governance at all levels</a:t>
            </a:r>
            <a:endParaRPr lang="en-GB" sz="2400" dirty="0" smtClean="0">
              <a:solidFill>
                <a:schemeClr val="tx2">
                  <a:lumMod val="20000"/>
                  <a:lumOff val="80000"/>
                </a:schemeClr>
              </a:solidFill>
            </a:endParaRPr>
          </a:p>
          <a:p>
            <a:endParaRPr lang="ru-RU" dirty="0"/>
          </a:p>
        </p:txBody>
      </p:sp>
      <p:pic>
        <p:nvPicPr>
          <p:cNvPr id="4" name="Picture 2" descr="Картинки по запросу unmi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6250" y="116181"/>
            <a:ext cx="2165102" cy="241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170402"/>
      </p:ext>
    </p:extLst>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403</TotalTime>
  <Words>1408</Words>
  <Application>Microsoft Office PowerPoint</Application>
  <PresentationFormat>Широкоэкранный</PresentationFormat>
  <Paragraphs>76</Paragraphs>
  <Slides>18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18</vt:i4>
      </vt:variant>
    </vt:vector>
  </HeadingPairs>
  <TitlesOfParts>
    <vt:vector size="21" baseType="lpstr">
      <vt:lpstr>Century Gothic</vt:lpstr>
      <vt:lpstr>Wingdings 3</vt:lpstr>
      <vt:lpstr>Сектор</vt:lpstr>
      <vt:lpstr>New mode of interaction with outside un force cooperation – story of the regional protection force in south Sudan </vt:lpstr>
      <vt:lpstr>Презентация PowerPoint</vt:lpstr>
      <vt:lpstr>U.N. Mission in South Sudan (UNMISS) </vt:lpstr>
      <vt:lpstr>Unmiss mandate</vt:lpstr>
      <vt:lpstr>Strength </vt:lpstr>
      <vt:lpstr>Crisis in South Sudan</vt:lpstr>
      <vt:lpstr>Crisis in south Sudan</vt:lpstr>
      <vt:lpstr>Causes of the crisis</vt:lpstr>
      <vt:lpstr>UNMISS Challenges I</vt:lpstr>
      <vt:lpstr>UNMISS Challenges II</vt:lpstr>
      <vt:lpstr>UNMISS Challenges III</vt:lpstr>
      <vt:lpstr>UNMISS key failures </vt:lpstr>
      <vt:lpstr>Cooperation with the regional protection force in South Sudan</vt:lpstr>
      <vt:lpstr>Importance of UNMISS</vt:lpstr>
      <vt:lpstr>Importance of UNMISS</vt:lpstr>
      <vt:lpstr>Conclusion</vt:lpstr>
      <vt:lpstr>List of References </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mode of interaction with outside un force cooperation – story of the regional protection force in south Sudan</dc:title>
  <dc:creator>Natalia</dc:creator>
  <cp:lastModifiedBy>Natalia</cp:lastModifiedBy>
  <cp:revision>30</cp:revision>
  <dcterms:created xsi:type="dcterms:W3CDTF">2019-10-26T19:43:06Z</dcterms:created>
  <dcterms:modified xsi:type="dcterms:W3CDTF">2019-11-25T11:12:18Z</dcterms:modified>
</cp:coreProperties>
</file>