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7"/>
  </p:notesMasterIdLst>
  <p:sldIdLst>
    <p:sldId id="319" r:id="rId3"/>
    <p:sldId id="32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21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0" r:id="rId6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jvbaHRRDiCrMUuxlt2xUrLeUDj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e93fb43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61e93fb4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1e93fb43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61e93fb43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1e93fb43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61e93fb43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6e0347b6_0_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606e0347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e93fb437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61e93fb4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9c77370a_1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1e93fb437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1e93fb43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1e93fb437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g61e93fb43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e93fb437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g61e93fb43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1e93fb437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g61e93fb43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1e93fb437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61e93fb437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1e93fb437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61e93fb43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1e93fb437_0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g61e93fb43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1e93fb437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61e93fb43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1e93fb437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g61e93fb437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1e93fb437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g61e93fb43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61e93fb437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61e93fb437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61e93fb437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g61e93fb43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e93fb437_0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e93fb43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1e93fb437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g61e93fb437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1e93fb437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g61e93fb43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61e93fb437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g61e93fb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1e93fb437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g61e93fb437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61e93fb437_0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61e93fb43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1e93fb437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61e93fb437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61e93fb437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g61e93fb437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1e93fb437_0_4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g61e93fb437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1e93fb437_0_4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7" name="Google Shape;617;g61e93fb437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61e93fb437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5" name="Google Shape;625;g61e93fb437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1e93fb437_0_4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g61e93fb437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e93fb4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61e93fb4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61e93fb437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g61e93fb437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1e93fb437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g61e93fb437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e93fb43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61e93fb4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1e93fb437_0_30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61e93fb437_0_30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61e93fb437_0_3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61e93fb437_0_3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61e93fb437_0_30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e93fb437_0_3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61e93fb437_0_3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61e93fb437_0_3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61e93fb437_0_3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61e93fb437_0_3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1e93fb437_0_3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61e93fb437_0_3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61e93fb437_0_3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61e93fb437_0_3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61e93fb437_0_3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e93fb437_0_3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61e93fb437_0_3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61e93fb437_0_3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61e93fb437_0_3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61e93fb437_0_3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61e93fb437_0_3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e93fb437_0_33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61e93fb437_0_33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61e93fb437_0_33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61e93fb437_0_33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61e93fb437_0_33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61e93fb437_0_3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61e93fb437_0_3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61e93fb437_0_3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1e93fb437_0_3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61e93fb437_0_3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61e93fb437_0_3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61e93fb437_0_3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e93fb437_0_3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61e93fb437_0_3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61e93fb437_0_3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e93fb437_0_35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61e93fb437_0_3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61e93fb437_0_35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61e93fb437_0_3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1e93fb437_0_3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61e93fb437_0_3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e93fb437_0_3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61e93fb437_0_35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61e93fb437_0_3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61e93fb437_0_3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61e93fb437_0_3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61e93fb437_0_3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e93fb437_0_3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61e93fb437_0_36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61e93fb437_0_3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61e93fb437_0_3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61e93fb437_0_3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e93fb437_0_372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61e93fb437_0_37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61e93fb437_0_3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61e93fb437_0_3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61e93fb437_0_3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1e93fb437_0_3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61e93fb437_0_30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61e93fb437_0_3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61e93fb437_0_3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61e93fb437_0_3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1&amp;subukol=1&amp;id=2" TargetMode="External"/><Relationship Id="rId3" Type="http://schemas.openxmlformats.org/officeDocument/2006/relationships/hyperlink" Target="http://knihovna.fss.muni.cz/ezdroje.php?podsekce=&amp;ukol=1&amp;subukol=1&amp;id=44" TargetMode="External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knihovna.fss.muni.cz/ezdroje.php?podsekce=&amp;ukol=1&amp;subukol=1&amp;id=63" TargetMode="External"/><Relationship Id="rId5" Type="http://schemas.openxmlformats.org/officeDocument/2006/relationships/hyperlink" Target="http://knihovna.fss.muni.cz/ezdroje.php?podsekce=&amp;ukol=1&amp;subukol=1&amp;id=42" TargetMode="External"/><Relationship Id="rId4" Type="http://schemas.openxmlformats.org/officeDocument/2006/relationships/hyperlink" Target="http://myendnotewe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earch.ebscohost.com/Community.aspx?community=y&amp;authtype=ip&amp;ugt=723731863C4635373716358632753E8229E3743368F3613366C36793602326E33013&amp;stsug=AieXszwCyasBd1vR5i2QMHCoxWcIRUgCxSycBhkmwq2BJAxlOLNIhZv7kUZ_csRJhUZ_F0vszo6w9ewRgPvAZzHerTKF9n0zk2Nde0CHJsWl7amrR2Z2GDPP7U9eY51wcoTvm0R3y88suhT_Bi5DCnYHNi01VtxWnLJBXq_2d-Bvyb4XeQ&amp;IsAdminMobile=N&amp;encid=22D731163C5635273776355632353C77393374C378C371C376C377C370C376C33013&amp;selectServicesToken=AyfL7iGJAfK45FWItplqD_hXn9Z-hA2UFVkq6QxuVswTAbNj9r4pGH5mwplghYvnJ_R7Xa118tVYtmCwAZa7zQCWlds6_Kp5VZPALhco7yx3oRBKLOGBCg0KyuGJO6EciqpEVmV_-bkgBgqZIqAdW5mO7PYvfkfk2_94EEYk6bzoabIMsYYGRVAQKRrTyab2Mcbwz8XbuSHWogdpMdMPeYeRas45dW-a05RScwiA-DSjgiot7a-VG84TG2ZNEPXA0SXgbcys24ArRZKcACrWZMOrOfavbrbHM-la2apLT927lek5jZf3OOVWlnF4z3MSbnrqQwqp" TargetMode="External"/><Relationship Id="rId4" Type="http://schemas.openxmlformats.org/officeDocument/2006/relationships/hyperlink" Target="https://onlinelibrary.wile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nnualreviews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kuk.muni.cz/vyuka/materialy/discovery/index.html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killsforstudy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mojosimon.wordpress.com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zdroje@fss.muni.cz" TargetMode="External"/><Relationship Id="rId5" Type="http://schemas.openxmlformats.org/officeDocument/2006/relationships/hyperlink" Target="mailto:nedomova@fss.muni.cz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097825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lvl="0">
              <a:buClr>
                <a:srgbClr val="0000DC"/>
              </a:buClr>
              <a:buSzPts val="4400"/>
            </a:pPr>
            <a:r>
              <a:rPr lang="cs-CZ" sz="4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Základy práce s informačními zdroji pro bakalářské studenty POL </a:t>
            </a:r>
            <a:endParaRPr sz="44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840940" y="5410354"/>
            <a:ext cx="4053267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Mgr. Dana Mazancová,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2288367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7500" lnSpcReduction="2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4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7., 21. 10.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e93fb437_0_18"/>
          <p:cNvSpPr txBox="1">
            <a:spLocks noGrp="1"/>
          </p:cNvSpPr>
          <p:nvPr>
            <p:ph type="title"/>
          </p:nvPr>
        </p:nvSpPr>
        <p:spPr>
          <a:xfrm>
            <a:off x="490826" y="40107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 Téma a klíčová slova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Google Shape;230;g61e93fb437_0_18"/>
          <p:cNvSpPr txBox="1"/>
          <p:nvPr/>
        </p:nvSpPr>
        <p:spPr>
          <a:xfrm>
            <a:off x="460875" y="1418897"/>
            <a:ext cx="8241691" cy="36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</a:rPr>
              <a:t>3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Vyjádřete výzkumnou otázku (téma) ve formě</a:t>
            </a:r>
            <a:endParaRPr sz="2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46380" algn="l" rtl="0">
              <a:lnSpc>
                <a:spcPct val="6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příd. jména,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zájména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slovesa pouze pokud jsou opravdu  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nezbytné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vyhýbejte se tzv. stop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(předložky, 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spojky, členy v cizích jazycích)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př. parlamentní volby; Poslanecká sněmovna; Česká 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republika (Česko, ČR); politické strany; programy;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kampaně; výsledky voleb; 2017      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03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parlamentní volby -- Česko – 20.-21. století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1e93fb437_0_24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Myšlenkové mapy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Google Shape;237;g61e93fb437_0_24"/>
          <p:cNvSpPr txBox="1"/>
          <p:nvPr/>
        </p:nvSpPr>
        <p:spPr>
          <a:xfrm>
            <a:off x="460875" y="1756576"/>
            <a:ext cx="842036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práci s tématem lze využít tzv.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myšlenkových map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grafické znázornění tématu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Pět nejlepších nástrojů pro tvorbu myšlenkových map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1e93fb437_0_30"/>
          <p:cNvSpPr txBox="1"/>
          <p:nvPr/>
        </p:nvSpPr>
        <p:spPr>
          <a:xfrm>
            <a:off x="-217639" y="1179801"/>
            <a:ext cx="8568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61e93fb437_0_30" descr="mind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49" y="286769"/>
            <a:ext cx="7251700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61e93fb437_0_30"/>
          <p:cNvSpPr/>
          <p:nvPr/>
        </p:nvSpPr>
        <p:spPr>
          <a:xfrm>
            <a:off x="4199859" y="6453963"/>
            <a:ext cx="4444411" cy="20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1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http://www.sswm.info/content/mindmapping</a:t>
            </a:r>
            <a:endParaRPr sz="11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609c77370a_1_27"/>
          <p:cNvSpPr txBox="1"/>
          <p:nvPr/>
        </p:nvSpPr>
        <p:spPr>
          <a:xfrm>
            <a:off x="415500" y="5515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3ab93460_0_26"/>
          <p:cNvSpPr txBox="1"/>
          <p:nvPr/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613ab93460_0_26"/>
          <p:cNvSpPr txBox="1"/>
          <p:nvPr/>
        </p:nvSpPr>
        <p:spPr>
          <a:xfrm>
            <a:off x="187500" y="2127225"/>
            <a:ext cx="8651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   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9c77370a_1_3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609c77370a_1_3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74" name="Google Shape;274;g609c77370a_1_54"/>
          <p:cNvSpPr txBox="1"/>
          <p:nvPr/>
        </p:nvSpPr>
        <p:spPr>
          <a:xfrm>
            <a:off x="661150" y="2127225"/>
            <a:ext cx="793092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606e0347b6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60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606e0347b6_0_2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87" name="Google Shape;287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Strategie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95" name="Google Shape;295;g613ab93460_0_66"/>
          <p:cNvSpPr txBox="1"/>
          <p:nvPr/>
        </p:nvSpPr>
        <p:spPr>
          <a:xfrm>
            <a:off x="503275" y="1629103"/>
            <a:ext cx="8449779" cy="36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13ab93460_0_66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60" y="4737117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6323" y="3461851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3476" y="4668533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613ab93460_0_66"/>
          <p:cNvSpPr txBox="1"/>
          <p:nvPr/>
        </p:nvSpPr>
        <p:spPr>
          <a:xfrm>
            <a:off x="545805" y="6502274"/>
            <a:ext cx="8800800" cy="281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606e0347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606e0347b6_0_1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Přehled seminárních skupin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105;g606e0347b6_0_1"/>
          <p:cNvSpPr txBox="1">
            <a:spLocks noGrp="1"/>
          </p:cNvSpPr>
          <p:nvPr>
            <p:ph type="body" idx="1"/>
          </p:nvPr>
        </p:nvSpPr>
        <p:spPr>
          <a:xfrm>
            <a:off x="376518" y="1624404"/>
            <a:ext cx="8552329" cy="42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cs-CZ" sz="3000" b="1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Po 30. 9. a 7. 10.   8:00 - 9:40     PC25 (sem. </a:t>
            </a:r>
            <a:r>
              <a:rPr lang="cs-CZ" sz="3000" b="1" dirty="0" err="1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. 01)</a:t>
            </a:r>
            <a:endParaRPr sz="3000" b="1" dirty="0">
              <a:solidFill>
                <a:srgbClr val="0000DC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Char char="▪"/>
            </a:pP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Po 30. 9. a 7. 10.   14:00 - 15:40 PC25 (sem. </a:t>
            </a:r>
            <a:r>
              <a:rPr lang="cs-CZ" sz="3000" b="1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02)</a:t>
            </a:r>
            <a:endParaRPr sz="3000" b="1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Po 14. 10. a 21. 10.  8:00 - 9:40 PC25 (sem. </a:t>
            </a:r>
            <a:r>
              <a:rPr lang="cs-CZ" sz="3000" b="1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03)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▪"/>
            </a:pP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St 9. 10. 10:00-11:40 P31 přednáška na citace a plagiátorství</a:t>
            </a:r>
            <a:endParaRPr lang="cs-CZ" sz="3000" b="1" dirty="0">
              <a:solidFill>
                <a:srgbClr val="0000DC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sz="30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Operátor AND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07" name="Google Shape;307;g613ab93460_0_71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613ab93460_0_7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613ab93460_0_71"/>
          <p:cNvSpPr txBox="1"/>
          <p:nvPr/>
        </p:nvSpPr>
        <p:spPr>
          <a:xfrm>
            <a:off x="424350" y="4603531"/>
            <a:ext cx="3446084" cy="924910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př.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volební kampaně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AND efektivita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310" name="Google Shape;310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071569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613ab93460_0_71"/>
          <p:cNvSpPr txBox="1"/>
          <p:nvPr/>
        </p:nvSpPr>
        <p:spPr>
          <a:xfrm>
            <a:off x="4410179" y="5798769"/>
            <a:ext cx="1486123" cy="7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volební kampaně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2" name="Google Shape;312;g613ab93460_0_71"/>
          <p:cNvSpPr txBox="1"/>
          <p:nvPr/>
        </p:nvSpPr>
        <p:spPr>
          <a:xfrm>
            <a:off x="6534382" y="5798769"/>
            <a:ext cx="204636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efektivita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Operátor OR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19" name="Google Shape;319;g613ab93460_0_77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613ab93460_0_77"/>
          <p:cNvSpPr txBox="1"/>
          <p:nvPr/>
        </p:nvSpPr>
        <p:spPr>
          <a:xfrm>
            <a:off x="497149" y="4572000"/>
            <a:ext cx="3604099" cy="740976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př. Great </a:t>
            </a:r>
            <a:r>
              <a:rPr lang="cs-CZ" sz="2400" dirty="0" err="1">
                <a:solidFill>
                  <a:schemeClr val="dk1"/>
                </a:solidFill>
              </a:rPr>
              <a:t>Britain</a:t>
            </a:r>
            <a:r>
              <a:rPr lang="cs-CZ" sz="2400" dirty="0">
                <a:solidFill>
                  <a:schemeClr val="dk1"/>
                </a:solidFill>
              </a:rPr>
              <a:t> OR GB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947" y="3993727"/>
            <a:ext cx="2879725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613ab93460_0_77"/>
          <p:cNvSpPr txBox="1"/>
          <p:nvPr/>
        </p:nvSpPr>
        <p:spPr>
          <a:xfrm>
            <a:off x="4887310" y="5429774"/>
            <a:ext cx="935421" cy="55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613ab93460_0_77"/>
          <p:cNvSpPr txBox="1"/>
          <p:nvPr/>
        </p:nvSpPr>
        <p:spPr>
          <a:xfrm>
            <a:off x="6358759" y="5429774"/>
            <a:ext cx="2028495" cy="78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Britain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Operátor NOT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30" name="Google Shape;330;g41b513c6b4_0_3"/>
          <p:cNvSpPr txBox="1"/>
          <p:nvPr/>
        </p:nvSpPr>
        <p:spPr>
          <a:xfrm>
            <a:off x="424350" y="1545025"/>
            <a:ext cx="845689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41b513c6b4_0_3"/>
          <p:cNvSpPr txBox="1"/>
          <p:nvPr/>
        </p:nvSpPr>
        <p:spPr>
          <a:xfrm>
            <a:off x="424349" y="4745050"/>
            <a:ext cx="3989995" cy="1025129"/>
          </a:xfrm>
          <a:prstGeom prst="rect">
            <a:avLst/>
          </a:prstGeom>
          <a:noFill/>
          <a:ln w="19050" cap="flat" cmpd="sng">
            <a:solidFill>
              <a:srgbClr val="33CC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400" dirty="0"/>
              <a:t>    </a:t>
            </a:r>
            <a:r>
              <a:rPr lang="cs-CZ" sz="2800" dirty="0">
                <a:solidFill>
                  <a:schemeClr val="dk1"/>
                </a:solidFill>
              </a:rPr>
              <a:t>př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američtí prezidenti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NOT Obama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332" name="Google Shape;332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2041" y="4060837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41b513c6b4_0_3"/>
          <p:cNvSpPr txBox="1"/>
          <p:nvPr/>
        </p:nvSpPr>
        <p:spPr>
          <a:xfrm>
            <a:off x="5152269" y="5385429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američtí prezidenti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4" name="Google Shape;334;g41b513c6b4_0_3"/>
          <p:cNvSpPr txBox="1"/>
          <p:nvPr/>
        </p:nvSpPr>
        <p:spPr>
          <a:xfrm>
            <a:off x="7073461" y="5514556"/>
            <a:ext cx="143228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Krácení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41" name="Google Shape;341;g41b513c6b4_0_9"/>
          <p:cNvSpPr txBox="1"/>
          <p:nvPr/>
        </p:nvSpPr>
        <p:spPr>
          <a:xfrm>
            <a:off x="424350" y="1545025"/>
            <a:ext cx="842536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Hledaný termín je zkrácen na kořen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Systém dohledá všechny možné tvary podle tohoto  kořenu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Přípony nebo koncovky jsou nahrazeny zástupným znakem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Výsledek vyhledávání se rozšiřuje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Pozn. vyhledávací nástroje mohou využívat různé symboly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polit* - vyhledá politika, politický, politik, politologie atd. </a:t>
            </a:r>
            <a:endParaRPr sz="28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Vyhledávání prostřednictvím fráze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52" name="Google Shape;352;g613ab93460_0_83"/>
          <p:cNvSpPr txBox="1"/>
          <p:nvPr/>
        </p:nvSpPr>
        <p:spPr>
          <a:xfrm>
            <a:off x="424350" y="1631000"/>
            <a:ext cx="8145492" cy="38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 "</a:t>
            </a:r>
            <a:r>
              <a:rPr lang="cs-CZ" sz="2400" b="1" i="1" dirty="0"/>
              <a:t>volební kampaně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e93fb437_0_39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61e93fb437_0_3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Příklady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63" name="Google Shape;363;g61e93fb437_0_39"/>
          <p:cNvSpPr txBox="1"/>
          <p:nvPr/>
        </p:nvSpPr>
        <p:spPr>
          <a:xfrm>
            <a:off x="424350" y="1775534"/>
            <a:ext cx="8145492" cy="368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Clinton AND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Složitý dotaz s využitím booleovských operátorů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Clinton AND "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presidential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Clinton) AND "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presidential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613ab93460_0_91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5. Technika vyhledávání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76" name="Google Shape;376;g41b513c6b4_0_15"/>
          <p:cNvSpPr txBox="1"/>
          <p:nvPr/>
        </p:nvSpPr>
        <p:spPr>
          <a:xfrm>
            <a:off x="424350" y="2117325"/>
            <a:ext cx="8166757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2"/>
            <a:ext cx="9144003" cy="754048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41b513c6b4_0_22"/>
          <p:cNvSpPr txBox="1"/>
          <p:nvPr/>
        </p:nvSpPr>
        <p:spPr>
          <a:xfrm>
            <a:off x="628650" y="730482"/>
            <a:ext cx="7886700" cy="513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89" name="Google Shape;389;g41b513c6b4_0_29"/>
          <p:cNvSpPr txBox="1"/>
          <p:nvPr/>
        </p:nvSpPr>
        <p:spPr>
          <a:xfrm>
            <a:off x="424350" y="2117325"/>
            <a:ext cx="83973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231227" y="1474496"/>
            <a:ext cx="850286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900"/>
              <a:buChar char="❖"/>
            </a:pPr>
            <a:r>
              <a:rPr lang="cs-CZ" sz="2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❖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tvorba klíčových slov a rešeršního dotazu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❖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praktické vyhledávání v databázích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❖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EBSCO </a:t>
            </a:r>
            <a:r>
              <a:rPr lang="cs-CZ" sz="3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další nadstavbové nástroje</a:t>
            </a:r>
            <a:endParaRPr sz="2125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1b513c6b4_0_35"/>
          <p:cNvSpPr txBox="1"/>
          <p:nvPr/>
        </p:nvSpPr>
        <p:spPr>
          <a:xfrm>
            <a:off x="424350" y="640900"/>
            <a:ext cx="847107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Máte-li málo výsledků vyhledávání: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96" name="Google Shape;396;g41b513c6b4_0_35"/>
          <p:cNvSpPr txBox="1"/>
          <p:nvPr/>
        </p:nvSpPr>
        <p:spPr>
          <a:xfrm>
            <a:off x="424350" y="2117325"/>
            <a:ext cx="812484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33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1b513c6b4_0_41"/>
          <p:cNvSpPr txBox="1"/>
          <p:nvPr/>
        </p:nvSpPr>
        <p:spPr>
          <a:xfrm>
            <a:off x="301842" y="640900"/>
            <a:ext cx="865572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Máte-li mnoho výsledků vyhledávání: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03" name="Google Shape;403;g41b513c6b4_0_41"/>
          <p:cNvSpPr txBox="1"/>
          <p:nvPr/>
        </p:nvSpPr>
        <p:spPr>
          <a:xfrm>
            <a:off x="414475" y="1554875"/>
            <a:ext cx="8285642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33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497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09c77370a_1_134"/>
          <p:cNvSpPr txBox="1"/>
          <p:nvPr/>
        </p:nvSpPr>
        <p:spPr>
          <a:xfrm>
            <a:off x="282925" y="571825"/>
            <a:ext cx="8665766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7. Hodnocení vyhledaných záznamů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16" name="Google Shape;416;g609c77370a_1_134"/>
          <p:cNvSpPr txBox="1"/>
          <p:nvPr/>
        </p:nvSpPr>
        <p:spPr>
          <a:xfrm>
            <a:off x="414475" y="1554875"/>
            <a:ext cx="826788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relevance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9c77370a_1_150"/>
          <p:cNvSpPr txBox="1"/>
          <p:nvPr/>
        </p:nvSpPr>
        <p:spPr>
          <a:xfrm>
            <a:off x="414475" y="571825"/>
            <a:ext cx="79039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8. Další operace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1" name="Google Shape;431;g609c77370a_1_150"/>
          <p:cNvSpPr txBox="1"/>
          <p:nvPr/>
        </p:nvSpPr>
        <p:spPr>
          <a:xfrm>
            <a:off x="414475" y="15548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EndNote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 Web,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Zotero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Citace.com)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1e93fb437_0_49"/>
          <p:cNvSpPr txBox="1">
            <a:spLocks noGrp="1"/>
          </p:cNvSpPr>
          <p:nvPr>
            <p:ph type="title"/>
          </p:nvPr>
        </p:nvSpPr>
        <p:spPr>
          <a:xfrm>
            <a:off x="541537" y="640908"/>
            <a:ext cx="764123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odborné časopisy I.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Google Shape;438;g61e93fb437_0_49"/>
          <p:cNvSpPr txBox="1"/>
          <p:nvPr/>
        </p:nvSpPr>
        <p:spPr>
          <a:xfrm>
            <a:off x="360150" y="1635000"/>
            <a:ext cx="8450996" cy="45096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40" name="Google Shape;440;g61e93fb437_0_49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discovery</a:t>
            </a:r>
            <a:endParaRPr sz="2400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e93fb437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odborné časopisy II.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Google Shape;447;g61e93fb437_0_5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48" name="Google Shape;448;g61e93fb437_0_5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Journals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(DOAJ)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adresář FT vědec. a akad. časopisů s otevřeným přístupem, přes 10.000 čas.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299" algn="just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(CEJSH) 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abstraktová a fulltextová databáze článků uveřejněných ve vědeckých časopisech z oblasti humanitních a společenských věd vycházejících v ČR, SR, v Maďarsku, Polsku, atd. 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299" algn="just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Gruyter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Online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dostupný multioborový zdroj, stovky odborných časopisů.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599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g61e93fb437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61e93fb437_0_139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Read  (and  </a:t>
            </a:r>
            <a:r>
              <a:rPr lang="cs-CZ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1e93fb437_0_2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Google Shape;461;g61e93fb437_0_2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62" name="Google Shape;462;g61e93fb437_0_2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5"/>
              <a:buFont typeface="Arial"/>
              <a:buNone/>
            </a:pPr>
            <a:r>
              <a:rPr lang="cs-CZ" sz="2565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Praktické vyhledávání v databázích:</a:t>
            </a:r>
            <a:endParaRPr sz="2422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lvl="0" indent="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Font typeface="Arial"/>
              <a:buNone/>
            </a:pPr>
            <a:endParaRPr sz="2422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Char char="❑"/>
            </a:pPr>
            <a:r>
              <a:rPr lang="cs-CZ" sz="242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Sage</a:t>
            </a:r>
            <a:r>
              <a:rPr lang="cs-CZ" sz="2422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Journals</a:t>
            </a:r>
            <a:r>
              <a:rPr lang="cs-CZ" sz="242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citační software </a:t>
            </a: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EndNote</a:t>
            </a:r>
            <a:r>
              <a:rPr lang="cs-CZ" sz="2422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Web</a:t>
            </a: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Font typeface="Arial"/>
              <a:buNone/>
            </a:pP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Char char="❑"/>
            </a:pP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Taylor&amp;Francis</a:t>
            </a: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Font typeface="Arial"/>
              <a:buNone/>
            </a:pP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Char char="❑"/>
            </a:pP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Annual</a:t>
            </a:r>
            <a:r>
              <a:rPr lang="cs-CZ" sz="2422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Reviews</a:t>
            </a: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Font typeface="Arial"/>
              <a:buNone/>
            </a:pP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dk1"/>
              </a:buClr>
              <a:buSzPts val="2422"/>
              <a:buChar char="❑"/>
            </a:pP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Wiley</a:t>
            </a:r>
            <a:r>
              <a:rPr lang="cs-CZ" sz="2422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Online </a:t>
            </a:r>
            <a:r>
              <a:rPr lang="cs-CZ" sz="2422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Library</a:t>
            </a:r>
            <a:endParaRPr sz="2422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Char char="❑"/>
            </a:pPr>
            <a:r>
              <a:rPr lang="cs-CZ" sz="171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Anopress</a:t>
            </a:r>
            <a:r>
              <a:rPr lang="cs-CZ" sz="171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monitoring českých mediálních zdrojů</a:t>
            </a:r>
            <a:endParaRPr sz="171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Vyhledávání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1e93fb437_0_2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86409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Praktické ukázky vyhledávání v databázích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Google Shape;469;g61e93fb437_0_2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70" name="Google Shape;470;g61e93fb437_0_226"/>
          <p:cNvSpPr txBox="1"/>
          <p:nvPr/>
        </p:nvSpPr>
        <p:spPr>
          <a:xfrm>
            <a:off x="210275" y="1722268"/>
            <a:ext cx="8640900" cy="494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Sage</a:t>
            </a: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Journals</a:t>
            </a: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(HSS) zahrnuje 555 titulů elektronických plnotextových časopisů od vydavatelství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Wiley</a:t>
            </a: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Online </a:t>
            </a: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Library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plné texty z více než 1400 vědeckých a odborných časopisů prakticky ze všech oborů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EBSCO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1e93fb437_0_2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839516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v databázích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7" name="Google Shape;477;g61e93fb437_0_2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78" name="Google Shape;478;g61e93fb437_0_233"/>
          <p:cNvSpPr txBox="1"/>
          <p:nvPr/>
        </p:nvSpPr>
        <p:spPr>
          <a:xfrm>
            <a:off x="210275" y="1914616"/>
            <a:ext cx="8640900" cy="43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Taylor</a:t>
            </a: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&amp; Francis Online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(SSH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obsahuje více jak 1400 titulů v rámci 14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Annual</a:t>
            </a:r>
            <a:r>
              <a:rPr lang="cs-CZ" sz="24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Reviews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kolekce 51 časopisů z produkce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(AR) z oblasti biomedicínských, přírodovědných a společenskovědních oborů (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-1976-2018,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- 2005-2018)</a:t>
            </a:r>
            <a:endParaRPr sz="24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g61e93fb437_0_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61e93fb437_0_240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7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sz="7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1e93fb437_0_2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91" name="Google Shape;491;g61e93fb437_0_245"/>
          <p:cNvSpPr txBox="1"/>
          <p:nvPr/>
        </p:nvSpPr>
        <p:spPr>
          <a:xfrm>
            <a:off x="251550" y="169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None/>
            </a:pPr>
            <a:endParaRPr sz="2960" b="1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Formulace vyhledávacího dotazu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vhodných zdrojů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vyhledávání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sz="2312" b="1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Noto Sans Symbols"/>
              <a:buChar char="❑"/>
            </a:pPr>
            <a:r>
              <a:rPr lang="cs-CZ" sz="2312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312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</a:p>
          <a:p>
            <a:pPr lvl="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Char char="❑"/>
            </a:pPr>
            <a:r>
              <a:rPr lang="cs-CZ" sz="2312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312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312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sz="2312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b="1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i="1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7"/>
              <a:buFont typeface="Noto Sans Symbols"/>
              <a:buNone/>
            </a:pPr>
            <a:endParaRPr sz="1387" b="1" i="1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b="1" i="1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dirty="0">
              <a:solidFill>
                <a:schemeClr val="dk1"/>
              </a:solidFill>
            </a:endParaRPr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1e93fb437_0_260"/>
          <p:cNvSpPr txBox="1"/>
          <p:nvPr/>
        </p:nvSpPr>
        <p:spPr>
          <a:xfrm>
            <a:off x="414478" y="432100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</a:pPr>
            <a:endParaRPr sz="25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g61e93fb437_0_260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61e93fb437_0_260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1e93fb437_0_267"/>
          <p:cNvSpPr txBox="1"/>
          <p:nvPr/>
        </p:nvSpPr>
        <p:spPr>
          <a:xfrm>
            <a:off x="549255" y="589580"/>
            <a:ext cx="776024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06" name="Google Shape;506;g61e93fb437_0_267"/>
          <p:cNvSpPr txBox="1"/>
          <p:nvPr/>
        </p:nvSpPr>
        <p:spPr>
          <a:xfrm>
            <a:off x="414475" y="2137050"/>
            <a:ext cx="821462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g61e93fb437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61e93fb437_0_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9625"/>
            <a:ext cx="9143999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1e93fb437_0_279"/>
          <p:cNvSpPr txBox="1"/>
          <p:nvPr/>
        </p:nvSpPr>
        <p:spPr>
          <a:xfrm>
            <a:off x="282925" y="571825"/>
            <a:ext cx="802657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20" name="Google Shape;520;g61e93fb437_0_279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e93fb437_0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e93fb437_0_285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Více informací o EDS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27" name="Google Shape;527;g61e93fb437_0_285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Můžete využít např. tento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interaktivní tutoriál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1e93fb437_0_291"/>
          <p:cNvSpPr txBox="1"/>
          <p:nvPr/>
        </p:nvSpPr>
        <p:spPr>
          <a:xfrm>
            <a:off x="41447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Full Text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Finder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34" name="Google Shape;534;g61e93fb437_0_291"/>
          <p:cNvSpPr txBox="1"/>
          <p:nvPr/>
        </p:nvSpPr>
        <p:spPr>
          <a:xfrm>
            <a:off x="414475" y="2137050"/>
            <a:ext cx="758430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dokumentu, tak je prostřednictvím této   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služby nabídnuto jeho dohledání v jiném 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zdroji (databázi, katalogu, vyhledávači)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Výzkumná otázka (téma)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61e93fb437_0_297"/>
          <p:cNvSpPr txBox="1"/>
          <p:nvPr/>
        </p:nvSpPr>
        <p:spPr>
          <a:xfrm>
            <a:off x="248576" y="602925"/>
            <a:ext cx="86912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endParaRPr sz="3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41" name="Google Shape;541;g61e93fb437_0_297"/>
          <p:cNvSpPr txBox="1"/>
          <p:nvPr/>
        </p:nvSpPr>
        <p:spPr>
          <a:xfrm>
            <a:off x="414475" y="2137050"/>
            <a:ext cx="839217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zjistit, zda má MU přístup k elektronické verzi zadaného časopisu nebo knihy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propojen s technologií A-to-Z Link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Resolver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(EBSCO Full Text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1e93fb437_0_378"/>
          <p:cNvSpPr txBox="1"/>
          <p:nvPr/>
        </p:nvSpPr>
        <p:spPr>
          <a:xfrm>
            <a:off x="829800" y="157336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g61e93fb437_0_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23950"/>
            <a:ext cx="70294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61e93fb437_0_378"/>
          <p:cNvSpPr/>
          <p:nvPr/>
        </p:nvSpPr>
        <p:spPr>
          <a:xfrm>
            <a:off x="1187624" y="2568576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1e93fb437_0_386"/>
          <p:cNvSpPr txBox="1"/>
          <p:nvPr/>
        </p:nvSpPr>
        <p:spPr>
          <a:xfrm>
            <a:off x="442775" y="121825"/>
            <a:ext cx="7988440" cy="2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4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g61e93fb437_0_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23950"/>
            <a:ext cx="70294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61e93fb437_0_386"/>
          <p:cNvSpPr/>
          <p:nvPr/>
        </p:nvSpPr>
        <p:spPr>
          <a:xfrm>
            <a:off x="1187624" y="2568576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g61e93fb437_0_3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754602"/>
            <a:ext cx="7988441" cy="610339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61e93fb437_0_386"/>
          <p:cNvSpPr/>
          <p:nvPr/>
        </p:nvSpPr>
        <p:spPr>
          <a:xfrm>
            <a:off x="683568" y="5949280"/>
            <a:ext cx="1493700" cy="648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61e93fb437_0_386"/>
          <p:cNvSpPr/>
          <p:nvPr/>
        </p:nvSpPr>
        <p:spPr>
          <a:xfrm>
            <a:off x="1727190" y="1207363"/>
            <a:ext cx="3744300" cy="426128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61e93fb437_0_395"/>
          <p:cNvSpPr txBox="1"/>
          <p:nvPr/>
        </p:nvSpPr>
        <p:spPr>
          <a:xfrm>
            <a:off x="442775" y="121825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61e93fb437_0_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23950"/>
            <a:ext cx="70294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61e93fb437_0_395"/>
          <p:cNvSpPr/>
          <p:nvPr/>
        </p:nvSpPr>
        <p:spPr>
          <a:xfrm>
            <a:off x="1187624" y="2568576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61e93fb437_0_395"/>
          <p:cNvSpPr/>
          <p:nvPr/>
        </p:nvSpPr>
        <p:spPr>
          <a:xfrm>
            <a:off x="683568" y="5949280"/>
            <a:ext cx="1493700" cy="648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61e93fb437_0_395"/>
          <p:cNvSpPr/>
          <p:nvPr/>
        </p:nvSpPr>
        <p:spPr>
          <a:xfrm>
            <a:off x="1691680" y="836712"/>
            <a:ext cx="3744300" cy="792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g61e93fb437_0_395"/>
          <p:cNvPicPr preferRelativeResize="0"/>
          <p:nvPr/>
        </p:nvPicPr>
        <p:blipFill rotWithShape="1">
          <a:blip r:embed="rId4">
            <a:alphaModFix/>
          </a:blip>
          <a:srcRect b="2015"/>
          <a:stretch/>
        </p:blipFill>
        <p:spPr>
          <a:xfrm>
            <a:off x="201888" y="810024"/>
            <a:ext cx="8740223" cy="59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61e93fb437_0_395"/>
          <p:cNvSpPr/>
          <p:nvPr/>
        </p:nvSpPr>
        <p:spPr>
          <a:xfrm>
            <a:off x="1619672" y="1500326"/>
            <a:ext cx="2808300" cy="488484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g61e93fb437_0_395"/>
          <p:cNvSpPr/>
          <p:nvPr/>
        </p:nvSpPr>
        <p:spPr>
          <a:xfrm>
            <a:off x="395536" y="3940641"/>
            <a:ext cx="1656300" cy="482705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61e93fb437_0_395"/>
          <p:cNvSpPr/>
          <p:nvPr/>
        </p:nvSpPr>
        <p:spPr>
          <a:xfrm>
            <a:off x="2555776" y="2467991"/>
            <a:ext cx="2088300" cy="35281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1e93fb437_0_408"/>
          <p:cNvSpPr/>
          <p:nvPr/>
        </p:nvSpPr>
        <p:spPr>
          <a:xfrm>
            <a:off x="1187624" y="2568576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g61e93fb437_0_408"/>
          <p:cNvSpPr/>
          <p:nvPr/>
        </p:nvSpPr>
        <p:spPr>
          <a:xfrm>
            <a:off x="1691680" y="836712"/>
            <a:ext cx="3744300" cy="792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61e93fb437_0_408"/>
          <p:cNvSpPr/>
          <p:nvPr/>
        </p:nvSpPr>
        <p:spPr>
          <a:xfrm>
            <a:off x="1619672" y="1032110"/>
            <a:ext cx="2808300" cy="9567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61e93fb437_0_408"/>
          <p:cNvSpPr/>
          <p:nvPr/>
        </p:nvSpPr>
        <p:spPr>
          <a:xfrm>
            <a:off x="395536" y="3775347"/>
            <a:ext cx="1656300" cy="648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61e93fb437_0_408"/>
          <p:cNvSpPr/>
          <p:nvPr/>
        </p:nvSpPr>
        <p:spPr>
          <a:xfrm>
            <a:off x="2555776" y="2172803"/>
            <a:ext cx="2088300" cy="648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g61e93fb437_0_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14975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61e93fb437_0_4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148" y="1376039"/>
            <a:ext cx="4428765" cy="54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61e93fb437_0_408"/>
          <p:cNvSpPr/>
          <p:nvPr/>
        </p:nvSpPr>
        <p:spPr>
          <a:xfrm>
            <a:off x="106531" y="692696"/>
            <a:ext cx="3025169" cy="4281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g61e93fb437_0_408"/>
          <p:cNvSpPr/>
          <p:nvPr/>
        </p:nvSpPr>
        <p:spPr>
          <a:xfrm>
            <a:off x="251520" y="2636912"/>
            <a:ext cx="2952300" cy="2880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61e93fb437_0_408"/>
          <p:cNvSpPr txBox="1"/>
          <p:nvPr/>
        </p:nvSpPr>
        <p:spPr>
          <a:xfrm>
            <a:off x="5724128" y="1909730"/>
            <a:ext cx="7488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Prolinkování do db  Taylor&amp;Francis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92;g61e93fb437_0_426">
            <a:extLst>
              <a:ext uri="{FF2B5EF4-FFF2-40B4-BE49-F238E27FC236}">
                <a16:creationId xmlns:a16="http://schemas.microsoft.com/office/drawing/2014/main" id="{DD3415DC-645F-43A3-BC81-459498B3E2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228" y="337563"/>
            <a:ext cx="8202967" cy="5992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5B926DD-089B-4183-92DE-3C991B611D04}"/>
              </a:ext>
            </a:extLst>
          </p:cNvPr>
          <p:cNvSpPr/>
          <p:nvPr/>
        </p:nvSpPr>
        <p:spPr>
          <a:xfrm>
            <a:off x="719091" y="2263806"/>
            <a:ext cx="1899822" cy="3195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55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1e93fb437_0_426"/>
          <p:cNvSpPr txBox="1"/>
          <p:nvPr/>
        </p:nvSpPr>
        <p:spPr>
          <a:xfrm>
            <a:off x="442775" y="121825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61e93fb437_0_426"/>
          <p:cNvSpPr/>
          <p:nvPr/>
        </p:nvSpPr>
        <p:spPr>
          <a:xfrm>
            <a:off x="2519275" y="3224432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g61e93fb437_0_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75" y="596595"/>
            <a:ext cx="8287854" cy="6047974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61e93fb437_0_426"/>
          <p:cNvSpPr/>
          <p:nvPr/>
        </p:nvSpPr>
        <p:spPr>
          <a:xfrm>
            <a:off x="710214" y="3717032"/>
            <a:ext cx="1125386" cy="402207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61e93fb437_0_426"/>
          <p:cNvSpPr/>
          <p:nvPr/>
        </p:nvSpPr>
        <p:spPr>
          <a:xfrm>
            <a:off x="3007553" y="2270308"/>
            <a:ext cx="2016300" cy="207755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61e93fb437_0_426"/>
          <p:cNvSpPr/>
          <p:nvPr/>
        </p:nvSpPr>
        <p:spPr>
          <a:xfrm>
            <a:off x="3143790" y="4295752"/>
            <a:ext cx="3255900" cy="3915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61e93fb437_0_443"/>
          <p:cNvSpPr txBox="1"/>
          <p:nvPr/>
        </p:nvSpPr>
        <p:spPr>
          <a:xfrm>
            <a:off x="442775" y="121825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g61e93fb437_0_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23950"/>
            <a:ext cx="70294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61e93fb437_0_443"/>
          <p:cNvSpPr/>
          <p:nvPr/>
        </p:nvSpPr>
        <p:spPr>
          <a:xfrm>
            <a:off x="1187624" y="2568576"/>
            <a:ext cx="5764200" cy="792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61e93fb437_0_443"/>
          <p:cNvSpPr/>
          <p:nvPr/>
        </p:nvSpPr>
        <p:spPr>
          <a:xfrm>
            <a:off x="1619672" y="1032110"/>
            <a:ext cx="2808300" cy="9567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61e93fb437_0_443"/>
          <p:cNvSpPr/>
          <p:nvPr/>
        </p:nvSpPr>
        <p:spPr>
          <a:xfrm>
            <a:off x="2555776" y="2172803"/>
            <a:ext cx="2088300" cy="648000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61e93fb437_0_443"/>
          <p:cNvSpPr/>
          <p:nvPr/>
        </p:nvSpPr>
        <p:spPr>
          <a:xfrm>
            <a:off x="971600" y="3717032"/>
            <a:ext cx="864000" cy="5994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61e93fb437_0_443"/>
          <p:cNvSpPr/>
          <p:nvPr/>
        </p:nvSpPr>
        <p:spPr>
          <a:xfrm>
            <a:off x="3131840" y="2132856"/>
            <a:ext cx="2016300" cy="6078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61e93fb437_0_443"/>
          <p:cNvSpPr/>
          <p:nvPr/>
        </p:nvSpPr>
        <p:spPr>
          <a:xfrm>
            <a:off x="3188178" y="4365566"/>
            <a:ext cx="3255900" cy="3915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g61e93fb437_0_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80728"/>
            <a:ext cx="9144001" cy="5877273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61e93fb437_0_443"/>
          <p:cNvSpPr txBox="1"/>
          <p:nvPr/>
        </p:nvSpPr>
        <p:spPr>
          <a:xfrm>
            <a:off x="4356212" y="2862888"/>
            <a:ext cx="2045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cs-CZ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Prolinkování</a:t>
            </a:r>
            <a:r>
              <a:rPr lang="cs-CZ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do databáze </a:t>
            </a:r>
            <a:r>
              <a:rPr lang="cs-CZ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Sage</a:t>
            </a:r>
            <a:r>
              <a:rPr lang="cs-CZ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1e93fb437_0_458"/>
          <p:cNvSpPr txBox="1"/>
          <p:nvPr/>
        </p:nvSpPr>
        <p:spPr>
          <a:xfrm>
            <a:off x="442774" y="121825"/>
            <a:ext cx="827509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Citování dle Politologického časopisu</a:t>
            </a:r>
            <a:endParaRPr sz="32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20" name="Google Shape;620;g61e93fb437_0_458"/>
          <p:cNvSpPr txBox="1"/>
          <p:nvPr/>
        </p:nvSpPr>
        <p:spPr>
          <a:xfrm>
            <a:off x="323528" y="1196752"/>
            <a:ext cx="8640900" cy="473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cs-CZ" sz="259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endParaRPr sz="259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277"/>
              </a:spcBef>
              <a:spcAft>
                <a:spcPts val="0"/>
              </a:spcAft>
              <a:buNone/>
            </a:pPr>
            <a:endParaRPr sz="1387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None/>
            </a:pPr>
            <a:endParaRPr lang="cs-CZ" sz="148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None/>
            </a:pPr>
            <a:endParaRPr lang="cs-CZ" sz="148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rPr lang="cs-CZ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http://www.politologickycasopis.cz/cz/o-politologickem-casopisu/zpusoby-citace/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61e93fb437_0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969" y="1673413"/>
            <a:ext cx="4017031" cy="367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61e93fb437_0_4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898" y="1686757"/>
            <a:ext cx="379076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1e93fb437_0_477"/>
          <p:cNvSpPr txBox="1"/>
          <p:nvPr/>
        </p:nvSpPr>
        <p:spPr>
          <a:xfrm>
            <a:off x="485014" y="299378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</a:rPr>
              <a:t>Citační manažer Citacepro.com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61e93fb437_0_477"/>
          <p:cNvSpPr txBox="1"/>
          <p:nvPr/>
        </p:nvSpPr>
        <p:spPr>
          <a:xfrm>
            <a:off x="239697" y="987578"/>
            <a:ext cx="8556055" cy="42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5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</a:t>
            </a:r>
            <a:endParaRPr sz="15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endParaRPr sz="28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přihlášení přes UČO a sekundární heslo                               podrobný návod, jak pracovat s citačním </a:t>
            </a:r>
            <a:r>
              <a:rPr lang="cs-CZ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managerem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g61e93fb437_0_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97" y="1316341"/>
            <a:ext cx="4332303" cy="328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61e93fb437_0_4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0391" y="1316341"/>
            <a:ext cx="4213912" cy="32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61e93fb437_0_477"/>
          <p:cNvSpPr/>
          <p:nvPr/>
        </p:nvSpPr>
        <p:spPr>
          <a:xfrm>
            <a:off x="745551" y="2150175"/>
            <a:ext cx="1038900" cy="47051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61e93fb437_0_477"/>
          <p:cNvSpPr/>
          <p:nvPr/>
        </p:nvSpPr>
        <p:spPr>
          <a:xfrm>
            <a:off x="7878028" y="2000008"/>
            <a:ext cx="648000" cy="30033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e93fb437_0_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 Výzkumná otázka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Google Shape;193;g61e93fb437_0_0"/>
          <p:cNvSpPr txBox="1"/>
          <p:nvPr/>
        </p:nvSpPr>
        <p:spPr>
          <a:xfrm>
            <a:off x="273268" y="2143363"/>
            <a:ext cx="870256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Zformulujte výzkumnou otázku (téma nebo problém) </a:t>
            </a:r>
          </a:p>
          <a:p>
            <a:pPr marL="857250" lvl="1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zjistěte si dost informací o daném tématu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(e-knihy, rada kolegů atd.)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g61e93fb437_0_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61e93fb437_0_494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rgbClr val="FFFFFF"/>
                </a:solidFill>
              </a:rPr>
              <a:t>Shrnutí</a:t>
            </a:r>
            <a:endParaRPr sz="72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1e93fb437_0_499"/>
          <p:cNvSpPr txBox="1"/>
          <p:nvPr/>
        </p:nvSpPr>
        <p:spPr>
          <a:xfrm>
            <a:off x="414475" y="602925"/>
            <a:ext cx="748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47" name="Google Shape;647;g61e93fb437_0_499"/>
          <p:cNvSpPr txBox="1"/>
          <p:nvPr/>
        </p:nvSpPr>
        <p:spPr>
          <a:xfrm>
            <a:off x="414475" y="1756588"/>
            <a:ext cx="808145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Umožňuje vyhledávat ve více zdrojích současně</a:t>
            </a:r>
          </a:p>
          <a:p>
            <a:pPr marL="457200" lvl="0">
              <a:lnSpc>
                <a:spcPct val="90000"/>
              </a:lnSpc>
              <a:spcBef>
                <a:spcPts val="600"/>
              </a:spcBef>
            </a:pP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921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Seznam dostupných časopisů a knih (A-Z)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ověření, zda MU má přístup k zadanému titulu časopisu nebo knihy</a:t>
            </a:r>
          </a:p>
          <a:p>
            <a:pPr marL="342900" lvl="0" indent="-139700">
              <a:lnSpc>
                <a:spcPct val="90000"/>
              </a:lnSpc>
              <a:spcBef>
                <a:spcPts val="640"/>
              </a:spcBef>
            </a:pP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921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 Full </a:t>
            </a:r>
            <a:r>
              <a:rPr lang="cs-CZ" sz="24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TextFinder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prolinkování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 plnému textu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b="1" i="1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b="1" i="1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42950" lvl="0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4295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1b513c6b4_0_62"/>
          <p:cNvSpPr txBox="1">
            <a:spLocks noGrp="1"/>
          </p:cNvSpPr>
          <p:nvPr>
            <p:ph type="title"/>
          </p:nvPr>
        </p:nvSpPr>
        <p:spPr>
          <a:xfrm>
            <a:off x="395048" y="443263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Literatura</a:t>
            </a:r>
            <a:endParaRPr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4" name="Google Shape;654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41b513c6b4_0_62"/>
          <p:cNvSpPr txBox="1"/>
          <p:nvPr/>
        </p:nvSpPr>
        <p:spPr>
          <a:xfrm>
            <a:off x="186900" y="1879675"/>
            <a:ext cx="8770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STEINEROVÁ, Jela; GREŠKOVÁ, Mirka; ILAVSKÁ, Jana.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1. vyd. Bratislava: Univerzita Komenského v Bratislavě, 2010, 190 s. ISBN 9788022328487.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Návod eReading.cz [online]. [cit. 3-10-2018]. Dostupný z: http://knihovna.fss.muni.cz/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ezdroje.php?podsekce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=&amp;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ukol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=2&amp;subukol=1&amp;id=53.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z portálu ezdroje.muni.cz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1e93fb437_0_505"/>
          <p:cNvSpPr txBox="1">
            <a:spLocks noGrp="1"/>
          </p:cNvSpPr>
          <p:nvPr>
            <p:ph type="title"/>
          </p:nvPr>
        </p:nvSpPr>
        <p:spPr>
          <a:xfrm>
            <a:off x="359537" y="398874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400" dirty="0"/>
          </a:p>
        </p:txBody>
      </p:sp>
      <p:sp>
        <p:nvSpPr>
          <p:cNvPr id="662" name="Google Shape;662;g61e93fb437_0_50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61e93fb437_0_505"/>
          <p:cNvSpPr txBox="1"/>
          <p:nvPr/>
        </p:nvSpPr>
        <p:spPr>
          <a:xfrm>
            <a:off x="359537" y="1719877"/>
            <a:ext cx="808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000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http://www.open.ac.uk/skillsforstudy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cs-CZ" sz="2000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://mojosimon.wordpress.com/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</a:t>
            </a:r>
            <a:r>
              <a:rPr lang="cs-CZ" sz="2000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://spencerjardine.blogspot.cz/2012/02/boolean-search-strategies-videos.html</a:t>
            </a:r>
            <a:endParaRPr lang="cs-CZ" sz="2000" u="sng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cs-CZ" sz="2400" u="sng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pl-PL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https://s-media-cache-ak0.pinimg.com/736x/b1/8c/7d/b18c7dde7e01870bd4715b308241c155.jpg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22125" y="2571106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Děkujeme za pozornost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19825" y="3259306"/>
            <a:ext cx="9144000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Mgr. Dana Mazancová, </a:t>
            </a:r>
            <a:r>
              <a:rPr lang="cs-CZ" sz="3000" b="1" i="0" u="none" strike="noStrike" cap="none" dirty="0" err="1">
                <a:solidFill>
                  <a:srgbClr val="0000CC"/>
                </a:solidFill>
              </a:rPr>
              <a:t>DiS</a:t>
            </a:r>
            <a:r>
              <a:rPr lang="cs-CZ" sz="3000" b="1" i="0" u="none" strike="noStrike" cap="none" dirty="0">
                <a:solidFill>
                  <a:srgbClr val="0000CC"/>
                </a:solidFill>
              </a:rPr>
              <a:t>.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Ing. Martina Nedomová, </a:t>
            </a:r>
            <a:r>
              <a:rPr lang="cs-CZ" sz="3000" b="1" i="0" u="none" strike="noStrike" cap="none" dirty="0" err="1">
                <a:solidFill>
                  <a:srgbClr val="0000CC"/>
                </a:solidFill>
              </a:rPr>
              <a:t>DiS</a:t>
            </a:r>
            <a:r>
              <a:rPr lang="cs-CZ" sz="3000" b="1" i="0" u="none" strike="noStrike" cap="none" dirty="0">
                <a:solidFill>
                  <a:srgbClr val="0000CC"/>
                </a:solidFill>
              </a:rPr>
              <a:t>.</a:t>
            </a:r>
            <a:endParaRPr sz="3000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2800" b="1" i="0" u="sng" strike="noStrike" cap="none" dirty="0">
              <a:solidFill>
                <a:srgbClr val="0000C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mazancov@fss.muni.cz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nedomova@fss.muni.cz</a:t>
            </a: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infozdroje@fss.muni.cz</a:t>
            </a:r>
            <a:endParaRPr sz="2400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Volba výzkumné otázky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81250" y="1299482"/>
            <a:ext cx="8880900" cy="320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r>
              <a:rPr lang="cs-CZ" sz="2080" dirty="0">
                <a:solidFill>
                  <a:schemeClr val="dk1"/>
                </a:solidFill>
              </a:rPr>
              <a:t> 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Příliš obecná: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je vztah mezi státní regulací a energetickou účinností?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Specifická: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program Zelená úsporám přispívá k energetické účinnosti v městě Brně?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Triviální: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Ruská federace vlivným energetickým exportérem?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Netriviální: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cs-CZ" sz="248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 Ruská federace využívá energii v zahraniční politice ve vztahu k pobaltským státům?</a:t>
            </a:r>
          </a:p>
          <a:p>
            <a:pPr lv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ts val="2480"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ts val="2480"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1e93fb437_0_6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Volba výzkumné otázky II.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Google Shape;207;g61e93fb437_0_6"/>
          <p:cNvSpPr txBox="1"/>
          <p:nvPr/>
        </p:nvSpPr>
        <p:spPr>
          <a:xfrm>
            <a:off x="200100" y="2143363"/>
            <a:ext cx="8691652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cs-CZ" sz="25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Nerealizovatelná: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cs-CZ" sz="2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osobní pohnutky vedly  ministra  Kubu  k prosazování prolomení limitů pro těžbu uhlí v severních Čechách?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cs-CZ" sz="2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cs-CZ" sz="25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Realizovatelná: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cs-CZ" sz="2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Jaká  jsou  hlavní  témata spojená  s energetikou ve  veřejném diskurzu vlády České republiky?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lang="cs-CZ" sz="25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lang="cs-CZ" sz="25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lang="cs-CZ" sz="25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  <a:buClr>
                <a:schemeClr val="dk1"/>
              </a:buClr>
              <a:buSzPts val="2500"/>
            </a:pP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zdroj: https://is.muni.cz/do/fss/57816/65190270/MVEB_thesis_guidelines.pdf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08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613ab93460_0_13"/>
          <p:cNvSpPr txBox="1"/>
          <p:nvPr/>
        </p:nvSpPr>
        <p:spPr>
          <a:xfrm>
            <a:off x="536028" y="6306207"/>
            <a:ext cx="7840717" cy="3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1865</Words>
  <Application>Microsoft Office PowerPoint</Application>
  <PresentationFormat>Předvádění na obrazovce (4:3)</PresentationFormat>
  <Paragraphs>503</Paragraphs>
  <Slides>64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64</vt:i4>
      </vt:variant>
    </vt:vector>
  </HeadingPairs>
  <TitlesOfParts>
    <vt:vector size="71" baseType="lpstr">
      <vt:lpstr>Calibri</vt:lpstr>
      <vt:lpstr>Noto Sans Symbols</vt:lpstr>
      <vt:lpstr>Tahoma</vt:lpstr>
      <vt:lpstr>Arial</vt:lpstr>
      <vt:lpstr>Wingdings</vt:lpstr>
      <vt:lpstr>Motiv Office</vt:lpstr>
      <vt:lpstr>Motiv Office</vt:lpstr>
      <vt:lpstr>Základy práce s informačními zdroji pro bakalářské studenty POL </vt:lpstr>
      <vt:lpstr>Přehled seminárních skupin</vt:lpstr>
      <vt:lpstr>Práce s EIZ</vt:lpstr>
      <vt:lpstr>Prezentace aplikace PowerPoint</vt:lpstr>
      <vt:lpstr>Prezentace aplikace PowerPoint</vt:lpstr>
      <vt:lpstr>1. Výzkumná otázka</vt:lpstr>
      <vt:lpstr>Volba výzkumné otázky</vt:lpstr>
      <vt:lpstr>Volba výzkumné otázky II.</vt:lpstr>
      <vt:lpstr>Prezentace aplikace PowerPoint</vt:lpstr>
      <vt:lpstr>1. Téma a klíčová slova</vt:lpstr>
      <vt:lpstr>Myšlenkové mapy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odborné časopisy I.</vt:lpstr>
      <vt:lpstr>Kde hledat odborné časopisy II.</vt:lpstr>
      <vt:lpstr>Prezentace aplikace PowerPoint</vt:lpstr>
      <vt:lpstr>Cvičení</vt:lpstr>
      <vt:lpstr>Praktické ukázky vyhledávání v databázích</vt:lpstr>
      <vt:lpstr>Praktické ukázky vyhledávání v databázích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Obrázky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studenty POL</dc:title>
  <dc:creator>Aneta Pilátová</dc:creator>
  <cp:lastModifiedBy>Martina Nedomová</cp:lastModifiedBy>
  <cp:revision>24</cp:revision>
  <dcterms:created xsi:type="dcterms:W3CDTF">2019-07-22T10:37:01Z</dcterms:created>
  <dcterms:modified xsi:type="dcterms:W3CDTF">2019-10-09T07:46:26Z</dcterms:modified>
</cp:coreProperties>
</file>