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655C75-0896-415C-BDC7-28B99E27E6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D766543-4593-4345-BDE9-7BD642C7A1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04F6E2-FBC4-420E-A5E2-879F9A164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3AE6-79E1-451C-A609-7137A44EC462}" type="datetimeFigureOut">
              <a:rPr lang="cs-CZ" smtClean="0"/>
              <a:t>02.12.2019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F6647AD-EF12-4E6B-8B22-AEAE751BE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CFC67B-BA6B-4F3F-8B57-FFD04F5B5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29AF-FD8F-441D-B4D6-C89CE3396B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1508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44F3DD-21AF-4265-BF2F-A6B15BE8C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40E317B-5D8D-4FCA-AA49-F3C72B71EB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599FC21-3AE1-45AB-92C5-7B4F32255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3AE6-79E1-451C-A609-7137A44EC462}" type="datetimeFigureOut">
              <a:rPr lang="cs-CZ" smtClean="0"/>
              <a:t>02.12.2019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1EBE7FF-2AE5-4E20-BB23-95383F577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CEA8807-A580-4487-9F92-3A444CA23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29AF-FD8F-441D-B4D6-C89CE3396B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9802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C1723B6-944D-4945-9F1E-291CBA14A7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0446E50-9097-4ACD-8323-11D1A98B5C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F0A2EC-546C-4E48-AE02-BE1C7A288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3AE6-79E1-451C-A609-7137A44EC462}" type="datetimeFigureOut">
              <a:rPr lang="cs-CZ" smtClean="0"/>
              <a:t>02.12.2019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1F6F30B-F0E5-4AF6-8AF3-3CA0BAF3C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8463748-E7AF-4302-8CB7-2BC7F4264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29AF-FD8F-441D-B4D6-C89CE3396B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9277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A3B417-423D-4072-AD49-773974EDA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723058-C6E0-4AA4-A8D7-5CEB9DDAF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4F5E50-AED1-421C-9363-A64069525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3AE6-79E1-451C-A609-7137A44EC462}" type="datetimeFigureOut">
              <a:rPr lang="cs-CZ" smtClean="0"/>
              <a:t>02.12.2019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A80649-B6ED-48A3-A6F2-FA6880D7E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3811F9C-F76C-4F8D-89FF-165ED7821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29AF-FD8F-441D-B4D6-C89CE3396B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3143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9DD809-DB8F-4C09-990B-66F3BB450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31C4BDA-6CC6-478A-8409-1268C605B9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2AB1EDA-9279-473C-803C-1C1EBA5AA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3AE6-79E1-451C-A609-7137A44EC462}" type="datetimeFigureOut">
              <a:rPr lang="cs-CZ" smtClean="0"/>
              <a:t>02.12.2019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149870C-8F62-4E19-BE4F-D0E3488D1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48838FA-7279-44DF-BA72-C0F65B469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29AF-FD8F-441D-B4D6-C89CE3396B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045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32B967-C616-49C2-81EF-DA8D9BDE7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1B6EF70-3522-48EB-BFB1-2A6C8587DE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1CE6681-607B-491D-B5B8-7C3CFEFA07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E748474-9B34-466A-93C3-F18908F9E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3AE6-79E1-451C-A609-7137A44EC462}" type="datetimeFigureOut">
              <a:rPr lang="cs-CZ" smtClean="0"/>
              <a:t>02.12.2019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30CDE32-2C51-431C-935A-E5B52F736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663578C-EC38-451C-9F89-D19CB2355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29AF-FD8F-441D-B4D6-C89CE3396B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11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75B9AC-4FC2-432B-9DF3-7B5CD08A5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242C92D-8DB7-4DB8-96B7-0CA52A4BC8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8DCF1A3-0217-4C68-874A-70668CDE38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79700E6-65BA-495F-8908-FCF79BD88F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C159E7E-6DBA-4844-B146-253F545A4E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0E7228D-9369-466B-8676-76F9DBA85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3AE6-79E1-451C-A609-7137A44EC462}" type="datetimeFigureOut">
              <a:rPr lang="cs-CZ" smtClean="0"/>
              <a:t>02.12.2019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4CBFA7E-BA94-40BF-B7F0-F197C881C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3E0F811-E112-4436-A675-850990E25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29AF-FD8F-441D-B4D6-C89CE3396B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4098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439B02-5AA5-44F1-BE87-9797DF2C7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17DA17B-16C5-4BDA-814B-4BD28913C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3AE6-79E1-451C-A609-7137A44EC462}" type="datetimeFigureOut">
              <a:rPr lang="cs-CZ" smtClean="0"/>
              <a:t>02.12.2019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DAE26F2-789A-4E18-9B78-D714D0391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06C4731-0CF7-4667-8377-5FCC6B3C1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29AF-FD8F-441D-B4D6-C89CE3396B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660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4BA236F-033E-40A3-B3A9-E887EB93A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3AE6-79E1-451C-A609-7137A44EC462}" type="datetimeFigureOut">
              <a:rPr lang="cs-CZ" smtClean="0"/>
              <a:t>02.12.2019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8B84AFC-91F2-488E-8FAE-B7B71E8C5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E66EA61-D3C1-4BCB-B0F3-D24F0D34C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29AF-FD8F-441D-B4D6-C89CE3396B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5617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FDFA2F-619B-46A7-B951-2AE556084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0D6D31-5C48-4435-8635-FAE82750F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4E4E218-F16F-42C7-8006-9B95ECFC48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42A78C6-308A-41EB-8A04-6B5371F5E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3AE6-79E1-451C-A609-7137A44EC462}" type="datetimeFigureOut">
              <a:rPr lang="cs-CZ" smtClean="0"/>
              <a:t>02.12.2019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4356318-AA52-4A29-B045-E45674BA9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8F0B644-A820-4EE3-B642-5EE4FA006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29AF-FD8F-441D-B4D6-C89CE3396B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363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B2F3A0-9360-4491-9533-0C53A8194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4538D00-E26C-400C-A931-A9C9DE51A9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7CB6C7F-08C5-4F7A-9A61-868200005D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B226D1F-4D8E-4028-94A1-2C8D33A24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3AE6-79E1-451C-A609-7137A44EC462}" type="datetimeFigureOut">
              <a:rPr lang="cs-CZ" smtClean="0"/>
              <a:t>02.12.2019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963BCE4-7D02-44CB-83BD-FE36CA4DA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711D935-B97B-440A-9FF3-3358456FD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29AF-FD8F-441D-B4D6-C89CE3396B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8080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F9910E8-516B-49C0-B8A4-BC3502E7E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8A32E71-D181-4A38-B5C6-AD1EFB2EC1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369FCF-5074-49A7-BA80-9F961F29B9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13AE6-79E1-451C-A609-7137A44EC462}" type="datetimeFigureOut">
              <a:rPr lang="cs-CZ" smtClean="0"/>
              <a:t>02.12.2019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95B1E45-8947-45F3-AD9C-6A7711CD8F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DA2946-7806-4E59-9D05-4E7BCF7D85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B29AF-FD8F-441D-B4D6-C89CE3396B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1967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6F340F-2D57-43F9-91F8-653CB6A274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u="sng" dirty="0"/>
              <a:t>„Krajně“ pravicové a protestní  </a:t>
            </a:r>
            <a:br>
              <a:rPr lang="cs-CZ" b="1" u="sng" dirty="0"/>
            </a:br>
            <a:r>
              <a:rPr lang="cs-CZ" b="1" u="sng" dirty="0"/>
              <a:t>politické strany ve Francii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8219C2-14C8-4353-B57D-E69509B774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Doc. Mgr. Michal Pink, Ph.D. </a:t>
            </a:r>
          </a:p>
        </p:txBody>
      </p:sp>
    </p:spTree>
    <p:extLst>
      <p:ext uri="{BB962C8B-B14F-4D97-AF65-F5344CB8AC3E}">
        <p14:creationId xmlns:p14="http://schemas.microsoft.com/office/powerpoint/2010/main" val="221489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3A7690-3F2F-45AA-9D14-03F44844B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Mouvement</a:t>
            </a:r>
            <a:r>
              <a:rPr lang="cs-CZ" b="1" dirty="0"/>
              <a:t> </a:t>
            </a:r>
            <a:r>
              <a:rPr lang="cs-CZ" b="1" dirty="0" err="1"/>
              <a:t>national</a:t>
            </a:r>
            <a:r>
              <a:rPr lang="cs-CZ" b="1" dirty="0"/>
              <a:t> </a:t>
            </a:r>
            <a:r>
              <a:rPr lang="cs-CZ" b="1" dirty="0" err="1"/>
              <a:t>républicain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5F3B10-D489-427D-901E-C62C6E6381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727" y="1484850"/>
            <a:ext cx="11573136" cy="5373149"/>
          </a:xfrm>
        </p:spPr>
        <p:txBody>
          <a:bodyPr>
            <a:normAutofit fontScale="47500" lnSpcReduction="20000"/>
          </a:bodyPr>
          <a:lstStyle/>
          <a:p>
            <a:r>
              <a:rPr lang="cs-CZ" sz="6200" dirty="0"/>
              <a:t>Oficiální vznik 2.10.1999, symbolem je bílý dubový list  </a:t>
            </a:r>
          </a:p>
          <a:p>
            <a:pPr lvl="0"/>
            <a:r>
              <a:rPr lang="cs-CZ" sz="6200" dirty="0"/>
              <a:t>1998 J.M. </a:t>
            </a:r>
            <a:r>
              <a:rPr lang="cs-CZ" sz="6200" dirty="0" err="1"/>
              <a:t>Le</a:t>
            </a:r>
            <a:r>
              <a:rPr lang="cs-CZ" sz="6200" dirty="0"/>
              <a:t> - </a:t>
            </a:r>
            <a:r>
              <a:rPr lang="cs-CZ" sz="6200" dirty="0" err="1"/>
              <a:t>Pen</a:t>
            </a:r>
            <a:r>
              <a:rPr lang="cs-CZ" sz="6200" dirty="0"/>
              <a:t> odsouzen k nevolitelnosti za „agresi“ </a:t>
            </a:r>
          </a:p>
          <a:p>
            <a:pPr lvl="0"/>
            <a:r>
              <a:rPr lang="cs-CZ" sz="6200" dirty="0"/>
              <a:t>hlavní postavou je Bruno </a:t>
            </a:r>
            <a:r>
              <a:rPr lang="cs-CZ" sz="6200" dirty="0" err="1"/>
              <a:t>Megret</a:t>
            </a:r>
            <a:r>
              <a:rPr lang="cs-CZ" sz="6200" dirty="0"/>
              <a:t> </a:t>
            </a:r>
          </a:p>
          <a:p>
            <a:pPr lvl="0"/>
            <a:r>
              <a:rPr lang="cs-CZ" sz="6200" dirty="0"/>
              <a:t>nacionalismus, kontrarevoluci, tradiční katolicismus atd. </a:t>
            </a:r>
          </a:p>
          <a:p>
            <a:pPr lvl="0"/>
            <a:r>
              <a:rPr lang="cs-CZ" sz="6200" dirty="0"/>
              <a:t>vznikla pro </a:t>
            </a:r>
            <a:r>
              <a:rPr lang="cs-CZ" sz="6200" dirty="0" err="1"/>
              <a:t>eurovolby</a:t>
            </a:r>
            <a:r>
              <a:rPr lang="cs-CZ" sz="6200" dirty="0"/>
              <a:t> 1999, 3,28%, distancují se od „problematických projevů“ </a:t>
            </a:r>
          </a:p>
          <a:p>
            <a:pPr lvl="0"/>
            <a:r>
              <a:rPr lang="cs-CZ" sz="6200" dirty="0"/>
              <a:t>podporují USA po 11. 9. 2002, deregulace, konzervativní hodnoty, </a:t>
            </a:r>
          </a:p>
          <a:p>
            <a:pPr lvl="0"/>
            <a:r>
              <a:rPr lang="cs-CZ" sz="6200" dirty="0"/>
              <a:t>2002, prezidentské volby 2,34%, 2002 AN 572 kandidátů - 276,376 a 1.09% </a:t>
            </a:r>
          </a:p>
          <a:p>
            <a:pPr lvl="0"/>
            <a:r>
              <a:rPr lang="cs-CZ" sz="6200" dirty="0"/>
              <a:t>2004 RE 13 z 22 metropolitních regionů (nejlépe 2.95% PACA) </a:t>
            </a:r>
          </a:p>
          <a:p>
            <a:pPr lvl="0"/>
            <a:r>
              <a:rPr lang="cs-CZ" sz="6200" dirty="0"/>
              <a:t>2004 EP 0.31%, 2005 proti EU ústavě a spolupráce s MPF</a:t>
            </a:r>
          </a:p>
          <a:p>
            <a:pPr lvl="0"/>
            <a:r>
              <a:rPr lang="cs-CZ" sz="6200" dirty="0"/>
              <a:t>2007 prezidentské volby podpora J. M. </a:t>
            </a:r>
            <a:r>
              <a:rPr lang="cs-CZ" sz="6200" dirty="0" err="1"/>
              <a:t>Le</a:t>
            </a:r>
            <a:r>
              <a:rPr lang="cs-CZ" sz="6200" dirty="0"/>
              <a:t> </a:t>
            </a:r>
            <a:r>
              <a:rPr lang="cs-CZ" sz="6200" dirty="0" err="1"/>
              <a:t>Pena</a:t>
            </a:r>
            <a:r>
              <a:rPr lang="cs-CZ" sz="6200" dirty="0"/>
              <a:t>, ustupují do </a:t>
            </a:r>
            <a:r>
              <a:rPr lang="cs-CZ" sz="6200" dirty="0" err="1"/>
              <a:t>marginality</a:t>
            </a:r>
            <a:r>
              <a:rPr lang="cs-CZ" sz="6200" dirty="0"/>
              <a:t> 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F0FE51E-1290-4398-97A3-2BAEC2F917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8363" y="78437"/>
            <a:ext cx="2095500" cy="270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360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89DEC4-B223-4FA2-9B42-C50D8B071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917" y="0"/>
            <a:ext cx="10515600" cy="1325563"/>
          </a:xfrm>
        </p:spPr>
        <p:txBody>
          <a:bodyPr/>
          <a:lstStyle/>
          <a:p>
            <a:r>
              <a:rPr lang="cs-CZ" dirty="0"/>
              <a:t>MPF - </a:t>
            </a:r>
            <a:r>
              <a:rPr lang="cs-CZ" b="1" dirty="0" err="1"/>
              <a:t>Mouvement</a:t>
            </a:r>
            <a:r>
              <a:rPr lang="cs-CZ" b="1" dirty="0"/>
              <a:t> </a:t>
            </a:r>
            <a:r>
              <a:rPr lang="cs-CZ" b="1" dirty="0" err="1"/>
              <a:t>pour</a:t>
            </a:r>
            <a:r>
              <a:rPr lang="cs-CZ" b="1" dirty="0"/>
              <a:t> la France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BC6556-2200-4CBC-989B-C808C31C0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393" y="1107347"/>
            <a:ext cx="11627141" cy="562062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směs katolicismu, aristokratické morálky, národní hrdost, protirevoluční nálady (1789)</a:t>
            </a:r>
          </a:p>
          <a:p>
            <a:pPr lvl="0"/>
            <a:r>
              <a:rPr lang="cs-CZ" dirty="0"/>
              <a:t>dobrá spolupráce s RPF při evropských volbách 1999 (vnuk Ch. de </a:t>
            </a:r>
            <a:r>
              <a:rPr lang="cs-CZ" dirty="0" err="1"/>
              <a:t>Gaulla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vznik po hlasování o Maastrichtu, de </a:t>
            </a:r>
            <a:r>
              <a:rPr lang="cs-CZ" dirty="0" err="1"/>
              <a:t>Villier</a:t>
            </a:r>
            <a:r>
              <a:rPr lang="cs-CZ" dirty="0"/>
              <a:t> prezidentský kandidát 1995, 20. 11. 1994 </a:t>
            </a:r>
          </a:p>
          <a:p>
            <a:pPr lvl="0"/>
            <a:r>
              <a:rPr lang="cs-CZ" dirty="0"/>
              <a:t>4,74%, skoro 1 500 000 hlasů, členů cca 18 000</a:t>
            </a:r>
          </a:p>
          <a:p>
            <a:pPr lvl="0"/>
            <a:r>
              <a:rPr lang="cs-CZ" dirty="0"/>
              <a:t>1997, 520 kandidátů na poslance, celkem cca 800 000 hlasů v celé Francii </a:t>
            </a:r>
          </a:p>
          <a:p>
            <a:pPr lvl="0"/>
            <a:r>
              <a:rPr lang="cs-CZ" dirty="0"/>
              <a:t>2002, účast jen ve volbách AN, </a:t>
            </a:r>
            <a:r>
              <a:rPr lang="cs-CZ" b="1" dirty="0"/>
              <a:t>Philippe de </a:t>
            </a:r>
            <a:r>
              <a:rPr lang="cs-CZ" b="1" dirty="0" err="1"/>
              <a:t>Villier</a:t>
            </a:r>
            <a:r>
              <a:rPr lang="cs-CZ" b="1" dirty="0"/>
              <a:t>, 67,2%, IV. Obvod </a:t>
            </a:r>
            <a:r>
              <a:rPr lang="cs-CZ" b="1" dirty="0" err="1"/>
              <a:t>dept</a:t>
            </a:r>
            <a:r>
              <a:rPr lang="cs-CZ" b="1" dirty="0"/>
              <a:t>. </a:t>
            </a:r>
            <a:r>
              <a:rPr lang="cs-CZ" b="1" dirty="0" err="1"/>
              <a:t>Vendée</a:t>
            </a:r>
            <a:r>
              <a:rPr lang="cs-CZ" b="1" dirty="0"/>
              <a:t> </a:t>
            </a:r>
          </a:p>
          <a:p>
            <a:pPr lvl="0"/>
            <a:r>
              <a:rPr lang="cs-CZ" dirty="0"/>
              <a:t>2004, evropské volby 1 200 000 hlasů </a:t>
            </a:r>
          </a:p>
          <a:p>
            <a:pPr lvl="0"/>
            <a:r>
              <a:rPr lang="cs-CZ" dirty="0"/>
              <a:t>Obnovení pravidla vnitrostátního práva nad evropským právem- návrat suverenity </a:t>
            </a:r>
          </a:p>
          <a:p>
            <a:pPr lvl="0"/>
            <a:r>
              <a:rPr lang="cs-CZ" dirty="0"/>
              <a:t>Ukončení jednání s Tureckem o EU, členové EU nezávislá zahraniční politika</a:t>
            </a:r>
          </a:p>
          <a:p>
            <a:pPr lvl="0"/>
            <a:r>
              <a:rPr lang="cs-CZ" dirty="0"/>
              <a:t>Zahájit kontrolu imigrace, členské země právo veta, „NE“ Lisabonské smlouvě </a:t>
            </a:r>
          </a:p>
          <a:p>
            <a:pPr lvl="0"/>
            <a:r>
              <a:rPr lang="cs-CZ" dirty="0"/>
              <a:t>Spolupráce s Václav Klaus a bratři </a:t>
            </a:r>
            <a:r>
              <a:rPr lang="cs-CZ" dirty="0" err="1"/>
              <a:t>Kaczynští</a:t>
            </a:r>
            <a:r>
              <a:rPr lang="cs-CZ" dirty="0"/>
              <a:t> - francouzská podoba hnutí </a:t>
            </a:r>
            <a:r>
              <a:rPr lang="cs-CZ" dirty="0" err="1"/>
              <a:t>Libertas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9422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C76EE8-2BD6-436D-89F0-4D04B5F27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CPNT - </a:t>
            </a:r>
            <a:r>
              <a:rPr lang="fr-FR" b="1" dirty="0"/>
              <a:t>Le Mouvement de la ruralité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F4A1C1A-0367-442F-8AF6-E675B47A5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Spíše se jedná o zájmové sdružení 1 400 000 </a:t>
            </a:r>
            <a:r>
              <a:rPr lang="cs-CZ" dirty="0" err="1"/>
              <a:t>licentovaných</a:t>
            </a:r>
            <a:r>
              <a:rPr lang="cs-CZ" dirty="0"/>
              <a:t> honců </a:t>
            </a:r>
          </a:p>
          <a:p>
            <a:pPr lvl="0"/>
            <a:r>
              <a:rPr lang="cs-CZ" dirty="0"/>
              <a:t>Vrchol v prezidentských volbách 2002,</a:t>
            </a:r>
          </a:p>
          <a:p>
            <a:pPr lvl="0"/>
            <a:r>
              <a:rPr lang="cs-CZ" dirty="0"/>
              <a:t>J. S. </a:t>
            </a:r>
            <a:r>
              <a:rPr lang="cs-CZ" dirty="0" err="1"/>
              <a:t>Josse</a:t>
            </a:r>
            <a:r>
              <a:rPr lang="cs-CZ" dirty="0"/>
              <a:t> 4,22%, 1 200 000 voličů</a:t>
            </a:r>
          </a:p>
          <a:p>
            <a:pPr lvl="0"/>
            <a:r>
              <a:rPr lang="cs-CZ" dirty="0"/>
              <a:t>Ve volbách NA 2002 se to nepotvrdilo (405 z 577) </a:t>
            </a:r>
          </a:p>
          <a:p>
            <a:pPr lvl="0"/>
            <a:r>
              <a:rPr lang="cs-CZ" dirty="0"/>
              <a:t>Jinak mají úspěch v evropských volbách </a:t>
            </a:r>
          </a:p>
          <a:p>
            <a:pPr lvl="0"/>
            <a:r>
              <a:rPr lang="cs-CZ" dirty="0"/>
              <a:t>kantonální zastupitelé </a:t>
            </a:r>
          </a:p>
          <a:p>
            <a:pPr lvl="0"/>
            <a:r>
              <a:rPr lang="cs-CZ" dirty="0"/>
              <a:t>spolupráce s MPF v EP volbách 2009 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8DC2203-A278-4604-87EC-9614FDD809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1820" y="3795028"/>
            <a:ext cx="3960740" cy="3062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662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39C4C9-B248-4498-B302-1C1A74E66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mají společné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AFDB40-6E50-4584-A5CA-B6A471E905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339" y="1627464"/>
            <a:ext cx="10850461" cy="4549499"/>
          </a:xfrm>
        </p:spPr>
        <p:txBody>
          <a:bodyPr/>
          <a:lstStyle/>
          <a:p>
            <a:pPr lvl="0"/>
            <a:r>
              <a:rPr lang="cs-CZ" dirty="0"/>
              <a:t>odmítají ve svém názvu podstatu strany – politické strany </a:t>
            </a:r>
          </a:p>
          <a:p>
            <a:pPr lvl="0"/>
            <a:r>
              <a:rPr lang="cs-CZ" dirty="0"/>
              <a:t>rozkvět v letech 1995 - 2018, nyní už pokles  </a:t>
            </a:r>
          </a:p>
          <a:p>
            <a:pPr lvl="0"/>
            <a:r>
              <a:rPr lang="cs-CZ" dirty="0"/>
              <a:t>odpor vůči EU, </a:t>
            </a:r>
            <a:r>
              <a:rPr lang="cs-CZ" dirty="0" err="1"/>
              <a:t>arabům</a:t>
            </a:r>
            <a:r>
              <a:rPr lang="cs-CZ" dirty="0"/>
              <a:t> a s nimi spojené imigraci</a:t>
            </a:r>
          </a:p>
          <a:p>
            <a:pPr lvl="0"/>
            <a:r>
              <a:rPr lang="cs-CZ" dirty="0"/>
              <a:t>Nesouhlas s parlamentarismem, který produkuje korupci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12619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105</Words>
  <Application>Microsoft Office PowerPoint</Application>
  <PresentationFormat>Širokoúhlá obrazovka</PresentationFormat>
  <Paragraphs>38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„Krajně“ pravicové a protestní   politické strany ve Francii </vt:lpstr>
      <vt:lpstr>Mouvement national républicain</vt:lpstr>
      <vt:lpstr>MPF - Mouvement pour la France</vt:lpstr>
      <vt:lpstr>CPNT - Le Mouvement de la ruralité</vt:lpstr>
      <vt:lpstr>Co mají společné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„Krajně“ pravicové a protestní   politické strany ve Francii</dc:title>
  <dc:creator>Michal Pink</dc:creator>
  <cp:lastModifiedBy>Michal Pink</cp:lastModifiedBy>
  <cp:revision>4</cp:revision>
  <dcterms:created xsi:type="dcterms:W3CDTF">2019-12-02T10:26:09Z</dcterms:created>
  <dcterms:modified xsi:type="dcterms:W3CDTF">2019-12-02T10:39:55Z</dcterms:modified>
</cp:coreProperties>
</file>