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62" r:id="rId5"/>
    <p:sldId id="258" r:id="rId6"/>
    <p:sldId id="264" r:id="rId7"/>
    <p:sldId id="265" r:id="rId8"/>
    <p:sldId id="266" r:id="rId9"/>
    <p:sldId id="267" r:id="rId10"/>
    <p:sldId id="268" r:id="rId11"/>
    <p:sldId id="269" r:id="rId12"/>
    <p:sldId id="288" r:id="rId13"/>
    <p:sldId id="261" r:id="rId14"/>
    <p:sldId id="275" r:id="rId15"/>
    <p:sldId id="280" r:id="rId16"/>
    <p:sldId id="289" r:id="rId17"/>
    <p:sldId id="277" r:id="rId18"/>
    <p:sldId id="284" r:id="rId19"/>
    <p:sldId id="285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311" r:id="rId41"/>
    <p:sldId id="312" r:id="rId42"/>
    <p:sldId id="313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286" r:id="rId51"/>
    <p:sldId id="290" r:id="rId52"/>
    <p:sldId id="283" r:id="rId5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63364-959F-4EC5-B8CB-295A93F84B3E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E20B53E5-3752-4349-84D8-FA1FF4B454AA}">
      <dgm:prSet phldrT="[Text]"/>
      <dgm:spPr/>
      <dgm:t>
        <a:bodyPr/>
        <a:lstStyle/>
        <a:p>
          <a:r>
            <a:rPr lang="cs-CZ" dirty="0" smtClean="0"/>
            <a:t>Supply </a:t>
          </a:r>
          <a:r>
            <a:rPr lang="cs-CZ" dirty="0" err="1" smtClean="0"/>
            <a:t>side</a:t>
          </a:r>
          <a:endParaRPr lang="en-US" dirty="0"/>
        </a:p>
      </dgm:t>
    </dgm:pt>
    <dgm:pt modelId="{D4379D29-DCC4-4E5F-8875-13DF62848334}" type="parTrans" cxnId="{BA6FA11F-9572-42D3-828F-E966E63DE896}">
      <dgm:prSet/>
      <dgm:spPr/>
      <dgm:t>
        <a:bodyPr/>
        <a:lstStyle/>
        <a:p>
          <a:endParaRPr lang="en-US"/>
        </a:p>
      </dgm:t>
    </dgm:pt>
    <dgm:pt modelId="{57114E27-10E9-4764-B2FB-661401D08618}" type="sibTrans" cxnId="{BA6FA11F-9572-42D3-828F-E966E63DE896}">
      <dgm:prSet/>
      <dgm:spPr/>
      <dgm:t>
        <a:bodyPr/>
        <a:lstStyle/>
        <a:p>
          <a:endParaRPr lang="en-US"/>
        </a:p>
      </dgm:t>
    </dgm:pt>
    <dgm:pt modelId="{E1228715-4BED-4E44-96C9-3F8E49A76D7F}">
      <dgm:prSet phldrT="[Text]"/>
      <dgm:spPr/>
      <dgm:t>
        <a:bodyPr/>
        <a:lstStyle/>
        <a:p>
          <a:r>
            <a:rPr lang="cs-CZ" dirty="0" err="1" smtClean="0"/>
            <a:t>Demand</a:t>
          </a:r>
          <a:r>
            <a:rPr lang="cs-CZ" dirty="0" smtClean="0"/>
            <a:t> </a:t>
          </a:r>
          <a:r>
            <a:rPr lang="cs-CZ" dirty="0" err="1" smtClean="0"/>
            <a:t>side</a:t>
          </a:r>
          <a:r>
            <a:rPr lang="cs-CZ" dirty="0" smtClean="0"/>
            <a:t> </a:t>
          </a:r>
          <a:endParaRPr lang="en-US" dirty="0"/>
        </a:p>
      </dgm:t>
    </dgm:pt>
    <dgm:pt modelId="{87A09AEB-AF33-487F-9378-6B339400E8D7}" type="parTrans" cxnId="{CA0501B1-1225-4DBB-B84A-96B64DD4E2BB}">
      <dgm:prSet/>
      <dgm:spPr/>
      <dgm:t>
        <a:bodyPr/>
        <a:lstStyle/>
        <a:p>
          <a:endParaRPr lang="en-US"/>
        </a:p>
      </dgm:t>
    </dgm:pt>
    <dgm:pt modelId="{4A42D5CF-3FB7-433E-82D2-7E24B773FBB9}" type="sibTrans" cxnId="{CA0501B1-1225-4DBB-B84A-96B64DD4E2BB}">
      <dgm:prSet/>
      <dgm:spPr/>
      <dgm:t>
        <a:bodyPr/>
        <a:lstStyle/>
        <a:p>
          <a:endParaRPr lang="en-US"/>
        </a:p>
      </dgm:t>
    </dgm:pt>
    <dgm:pt modelId="{BE735FE6-6B0D-47D4-B5B9-91D8F6D93295}">
      <dgm:prSet phldrT="[Text]"/>
      <dgm:spPr/>
      <dgm:t>
        <a:bodyPr/>
        <a:lstStyle/>
        <a:p>
          <a:r>
            <a:rPr lang="cs-CZ" dirty="0" err="1" smtClean="0"/>
            <a:t>Electoral</a:t>
          </a:r>
          <a:r>
            <a:rPr lang="cs-CZ" dirty="0" smtClean="0"/>
            <a:t> </a:t>
          </a:r>
          <a:r>
            <a:rPr lang="cs-CZ" dirty="0" err="1" smtClean="0"/>
            <a:t>success</a:t>
          </a:r>
          <a:endParaRPr lang="en-US" dirty="0"/>
        </a:p>
      </dgm:t>
    </dgm:pt>
    <dgm:pt modelId="{2BCB2785-9816-49DB-8BE1-55622AA85988}" type="parTrans" cxnId="{D40F78C4-92F8-496F-A24A-E4C6C8C5CEE9}">
      <dgm:prSet/>
      <dgm:spPr/>
      <dgm:t>
        <a:bodyPr/>
        <a:lstStyle/>
        <a:p>
          <a:endParaRPr lang="en-US"/>
        </a:p>
      </dgm:t>
    </dgm:pt>
    <dgm:pt modelId="{AAEB3160-5098-4CE2-8732-E11436E7D294}" type="sibTrans" cxnId="{D40F78C4-92F8-496F-A24A-E4C6C8C5CEE9}">
      <dgm:prSet/>
      <dgm:spPr/>
      <dgm:t>
        <a:bodyPr/>
        <a:lstStyle/>
        <a:p>
          <a:endParaRPr lang="en-US"/>
        </a:p>
      </dgm:t>
    </dgm:pt>
    <dgm:pt modelId="{391137C1-64A8-42C5-9756-DC0A0EB65229}" type="pres">
      <dgm:prSet presAssocID="{CE863364-959F-4EC5-B8CB-295A93F84B3E}" presName="linearFlow" presStyleCnt="0">
        <dgm:presLayoutVars>
          <dgm:dir/>
          <dgm:resizeHandles val="exact"/>
        </dgm:presLayoutVars>
      </dgm:prSet>
      <dgm:spPr/>
    </dgm:pt>
    <dgm:pt modelId="{422684F5-69A5-4F6E-A37B-24E725F770C4}" type="pres">
      <dgm:prSet presAssocID="{E20B53E5-3752-4349-84D8-FA1FF4B454A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A71A9E-C421-430A-9F61-C97C51D073C6}" type="pres">
      <dgm:prSet presAssocID="{57114E27-10E9-4764-B2FB-661401D08618}" presName="spacerL" presStyleCnt="0"/>
      <dgm:spPr/>
    </dgm:pt>
    <dgm:pt modelId="{EE24FDE1-F62B-4B9D-AB72-22E50FAAAFE8}" type="pres">
      <dgm:prSet presAssocID="{57114E27-10E9-4764-B2FB-661401D08618}" presName="sibTrans" presStyleLbl="sibTrans2D1" presStyleIdx="0" presStyleCnt="2"/>
      <dgm:spPr/>
      <dgm:t>
        <a:bodyPr/>
        <a:lstStyle/>
        <a:p>
          <a:endParaRPr lang="cs-CZ"/>
        </a:p>
      </dgm:t>
    </dgm:pt>
    <dgm:pt modelId="{6E487EE2-B272-422A-B781-13A0F38F4BBC}" type="pres">
      <dgm:prSet presAssocID="{57114E27-10E9-4764-B2FB-661401D08618}" presName="spacerR" presStyleCnt="0"/>
      <dgm:spPr/>
    </dgm:pt>
    <dgm:pt modelId="{47680FD3-032A-44C5-8E2A-4F21BCDBD5C4}" type="pres">
      <dgm:prSet presAssocID="{E1228715-4BED-4E44-96C9-3F8E49A76D7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51E42-B1A7-4BD5-867E-FBCA118D0A3C}" type="pres">
      <dgm:prSet presAssocID="{4A42D5CF-3FB7-433E-82D2-7E24B773FBB9}" presName="spacerL" presStyleCnt="0"/>
      <dgm:spPr/>
    </dgm:pt>
    <dgm:pt modelId="{FB6FAD5A-B0B2-4356-9DAA-DA5BAEDA71FA}" type="pres">
      <dgm:prSet presAssocID="{4A42D5CF-3FB7-433E-82D2-7E24B773FBB9}" presName="sibTrans" presStyleLbl="sibTrans2D1" presStyleIdx="1" presStyleCnt="2"/>
      <dgm:spPr/>
      <dgm:t>
        <a:bodyPr/>
        <a:lstStyle/>
        <a:p>
          <a:endParaRPr lang="cs-CZ"/>
        </a:p>
      </dgm:t>
    </dgm:pt>
    <dgm:pt modelId="{531D8366-A09F-4E46-86AC-948AD043030A}" type="pres">
      <dgm:prSet presAssocID="{4A42D5CF-3FB7-433E-82D2-7E24B773FBB9}" presName="spacerR" presStyleCnt="0"/>
      <dgm:spPr/>
    </dgm:pt>
    <dgm:pt modelId="{3DD489AB-C917-4D7E-A4D1-1B9E3D9FAE4E}" type="pres">
      <dgm:prSet presAssocID="{BE735FE6-6B0D-47D4-B5B9-91D8F6D9329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253E94-A36C-4DA5-80B9-14AE76AEC483}" type="presOf" srcId="{4A42D5CF-3FB7-433E-82D2-7E24B773FBB9}" destId="{FB6FAD5A-B0B2-4356-9DAA-DA5BAEDA71FA}" srcOrd="0" destOrd="0" presId="urn:microsoft.com/office/officeart/2005/8/layout/equation1"/>
    <dgm:cxn modelId="{F300BBBB-23A9-4629-B885-7A64A02E18AC}" type="presOf" srcId="{E1228715-4BED-4E44-96C9-3F8E49A76D7F}" destId="{47680FD3-032A-44C5-8E2A-4F21BCDBD5C4}" srcOrd="0" destOrd="0" presId="urn:microsoft.com/office/officeart/2005/8/layout/equation1"/>
    <dgm:cxn modelId="{8C4FC63C-E3F2-4261-B28B-44F224D2F4EC}" type="presOf" srcId="{E20B53E5-3752-4349-84D8-FA1FF4B454AA}" destId="{422684F5-69A5-4F6E-A37B-24E725F770C4}" srcOrd="0" destOrd="0" presId="urn:microsoft.com/office/officeart/2005/8/layout/equation1"/>
    <dgm:cxn modelId="{EEB339D6-4A19-4803-91AA-88A3A3854388}" type="presOf" srcId="{BE735FE6-6B0D-47D4-B5B9-91D8F6D93295}" destId="{3DD489AB-C917-4D7E-A4D1-1B9E3D9FAE4E}" srcOrd="0" destOrd="0" presId="urn:microsoft.com/office/officeart/2005/8/layout/equation1"/>
    <dgm:cxn modelId="{057D8814-05F5-4C63-989E-527E76A43B4E}" type="presOf" srcId="{57114E27-10E9-4764-B2FB-661401D08618}" destId="{EE24FDE1-F62B-4B9D-AB72-22E50FAAAFE8}" srcOrd="0" destOrd="0" presId="urn:microsoft.com/office/officeart/2005/8/layout/equation1"/>
    <dgm:cxn modelId="{D40F78C4-92F8-496F-A24A-E4C6C8C5CEE9}" srcId="{CE863364-959F-4EC5-B8CB-295A93F84B3E}" destId="{BE735FE6-6B0D-47D4-B5B9-91D8F6D93295}" srcOrd="2" destOrd="0" parTransId="{2BCB2785-9816-49DB-8BE1-55622AA85988}" sibTransId="{AAEB3160-5098-4CE2-8732-E11436E7D294}"/>
    <dgm:cxn modelId="{BA6FA11F-9572-42D3-828F-E966E63DE896}" srcId="{CE863364-959F-4EC5-B8CB-295A93F84B3E}" destId="{E20B53E5-3752-4349-84D8-FA1FF4B454AA}" srcOrd="0" destOrd="0" parTransId="{D4379D29-DCC4-4E5F-8875-13DF62848334}" sibTransId="{57114E27-10E9-4764-B2FB-661401D08618}"/>
    <dgm:cxn modelId="{CA0501B1-1225-4DBB-B84A-96B64DD4E2BB}" srcId="{CE863364-959F-4EC5-B8CB-295A93F84B3E}" destId="{E1228715-4BED-4E44-96C9-3F8E49A76D7F}" srcOrd="1" destOrd="0" parTransId="{87A09AEB-AF33-487F-9378-6B339400E8D7}" sibTransId="{4A42D5CF-3FB7-433E-82D2-7E24B773FBB9}"/>
    <dgm:cxn modelId="{7DA22CE0-8DE0-4CB9-B75C-A906A0AAC74A}" type="presOf" srcId="{CE863364-959F-4EC5-B8CB-295A93F84B3E}" destId="{391137C1-64A8-42C5-9756-DC0A0EB65229}" srcOrd="0" destOrd="0" presId="urn:microsoft.com/office/officeart/2005/8/layout/equation1"/>
    <dgm:cxn modelId="{97EFDAA1-29CB-4E82-9D3F-60221E28412A}" type="presParOf" srcId="{391137C1-64A8-42C5-9756-DC0A0EB65229}" destId="{422684F5-69A5-4F6E-A37B-24E725F770C4}" srcOrd="0" destOrd="0" presId="urn:microsoft.com/office/officeart/2005/8/layout/equation1"/>
    <dgm:cxn modelId="{D5B39540-6E3C-409B-8F43-C931DB5BA8C3}" type="presParOf" srcId="{391137C1-64A8-42C5-9756-DC0A0EB65229}" destId="{79A71A9E-C421-430A-9F61-C97C51D073C6}" srcOrd="1" destOrd="0" presId="urn:microsoft.com/office/officeart/2005/8/layout/equation1"/>
    <dgm:cxn modelId="{D6794D12-03B6-491A-B36D-7AD7AD924853}" type="presParOf" srcId="{391137C1-64A8-42C5-9756-DC0A0EB65229}" destId="{EE24FDE1-F62B-4B9D-AB72-22E50FAAAFE8}" srcOrd="2" destOrd="0" presId="urn:microsoft.com/office/officeart/2005/8/layout/equation1"/>
    <dgm:cxn modelId="{FF64475A-E635-42F9-BACA-95DB49B51BFA}" type="presParOf" srcId="{391137C1-64A8-42C5-9756-DC0A0EB65229}" destId="{6E487EE2-B272-422A-B781-13A0F38F4BBC}" srcOrd="3" destOrd="0" presId="urn:microsoft.com/office/officeart/2005/8/layout/equation1"/>
    <dgm:cxn modelId="{2DC26C1C-ACB5-4AF6-996A-41FE77A57F00}" type="presParOf" srcId="{391137C1-64A8-42C5-9756-DC0A0EB65229}" destId="{47680FD3-032A-44C5-8E2A-4F21BCDBD5C4}" srcOrd="4" destOrd="0" presId="urn:microsoft.com/office/officeart/2005/8/layout/equation1"/>
    <dgm:cxn modelId="{DC294667-48AC-497F-AACA-EABB1BD2F4F1}" type="presParOf" srcId="{391137C1-64A8-42C5-9756-DC0A0EB65229}" destId="{97A51E42-B1A7-4BD5-867E-FBCA118D0A3C}" srcOrd="5" destOrd="0" presId="urn:microsoft.com/office/officeart/2005/8/layout/equation1"/>
    <dgm:cxn modelId="{40A20D40-25E0-4629-904F-B8E740BE9A84}" type="presParOf" srcId="{391137C1-64A8-42C5-9756-DC0A0EB65229}" destId="{FB6FAD5A-B0B2-4356-9DAA-DA5BAEDA71FA}" srcOrd="6" destOrd="0" presId="urn:microsoft.com/office/officeart/2005/8/layout/equation1"/>
    <dgm:cxn modelId="{CA6E3E98-18FA-4454-9696-53E247D05977}" type="presParOf" srcId="{391137C1-64A8-42C5-9756-DC0A0EB65229}" destId="{531D8366-A09F-4E46-86AC-948AD043030A}" srcOrd="7" destOrd="0" presId="urn:microsoft.com/office/officeart/2005/8/layout/equation1"/>
    <dgm:cxn modelId="{8FADB2D0-1760-4470-A8A2-0E6C14117DDF}" type="presParOf" srcId="{391137C1-64A8-42C5-9756-DC0A0EB65229}" destId="{3DD489AB-C917-4D7E-A4D1-1B9E3D9FAE4E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B382D0-B4CE-4137-8612-B539FC9FB45E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30FE1F-89BE-45DD-967B-2CAE8A007350}">
      <dgm:prSet phldrT="[Text]"/>
      <dgm:spPr/>
      <dgm:t>
        <a:bodyPr/>
        <a:lstStyle/>
        <a:p>
          <a:r>
            <a:rPr lang="cs-CZ" dirty="0" smtClean="0"/>
            <a:t>POS</a:t>
          </a:r>
          <a:endParaRPr lang="en-US" dirty="0"/>
        </a:p>
      </dgm:t>
    </dgm:pt>
    <dgm:pt modelId="{A9F6047D-2938-49CC-9DE5-7CC57ADF1012}" type="parTrans" cxnId="{7DA37FAA-F0EC-47C0-BFAB-82409AA86864}">
      <dgm:prSet/>
      <dgm:spPr/>
      <dgm:t>
        <a:bodyPr/>
        <a:lstStyle/>
        <a:p>
          <a:endParaRPr lang="en-US"/>
        </a:p>
      </dgm:t>
    </dgm:pt>
    <dgm:pt modelId="{0063295C-8ACB-4AD7-8E98-0B17AB35B173}" type="sibTrans" cxnId="{7DA37FAA-F0EC-47C0-BFAB-82409AA86864}">
      <dgm:prSet/>
      <dgm:spPr/>
      <dgm:t>
        <a:bodyPr/>
        <a:lstStyle/>
        <a:p>
          <a:endParaRPr lang="en-US"/>
        </a:p>
      </dgm:t>
    </dgm:pt>
    <dgm:pt modelId="{C6B76493-4F26-4727-9F4E-6C6E2379BB5B}">
      <dgm:prSet phldrT="[Text]" custT="1"/>
      <dgm:spPr/>
      <dgm:t>
        <a:bodyPr/>
        <a:lstStyle/>
        <a:p>
          <a:r>
            <a:rPr lang="cs-CZ" sz="2500" dirty="0" err="1" smtClean="0"/>
            <a:t>Institutional</a:t>
          </a:r>
          <a:r>
            <a:rPr lang="cs-CZ" sz="2500" dirty="0" smtClean="0"/>
            <a:t> </a:t>
          </a:r>
          <a:r>
            <a:rPr lang="cs-CZ" sz="2500" dirty="0" err="1" smtClean="0"/>
            <a:t>context</a:t>
          </a:r>
          <a:endParaRPr lang="en-US" sz="2500" dirty="0"/>
        </a:p>
      </dgm:t>
    </dgm:pt>
    <dgm:pt modelId="{AAACCD1F-59BB-4DED-83BA-9E4A67973FB2}" type="parTrans" cxnId="{A4393BA0-1291-430C-958F-5E131749BA80}">
      <dgm:prSet/>
      <dgm:spPr/>
      <dgm:t>
        <a:bodyPr/>
        <a:lstStyle/>
        <a:p>
          <a:endParaRPr lang="en-US"/>
        </a:p>
      </dgm:t>
    </dgm:pt>
    <dgm:pt modelId="{558FC68E-D3F1-4AD0-91A9-283A58C80320}" type="sibTrans" cxnId="{A4393BA0-1291-430C-958F-5E131749BA80}">
      <dgm:prSet/>
      <dgm:spPr/>
      <dgm:t>
        <a:bodyPr/>
        <a:lstStyle/>
        <a:p>
          <a:endParaRPr lang="en-US"/>
        </a:p>
      </dgm:t>
    </dgm:pt>
    <dgm:pt modelId="{B69A9429-2F4D-4A53-B1DF-69D78E924EC7}">
      <dgm:prSet phldrT="[Text]"/>
      <dgm:spPr/>
      <dgm:t>
        <a:bodyPr/>
        <a:lstStyle/>
        <a:p>
          <a:r>
            <a:rPr lang="cs-CZ" dirty="0" err="1" smtClean="0"/>
            <a:t>Cultural</a:t>
          </a:r>
          <a:r>
            <a:rPr lang="cs-CZ" dirty="0" smtClean="0"/>
            <a:t> </a:t>
          </a:r>
          <a:r>
            <a:rPr lang="cs-CZ" dirty="0" err="1" smtClean="0"/>
            <a:t>context</a:t>
          </a:r>
          <a:endParaRPr lang="en-US" dirty="0"/>
        </a:p>
      </dgm:t>
    </dgm:pt>
    <dgm:pt modelId="{D1BC3C34-68C9-486A-905C-620CBAA38D7E}" type="parTrans" cxnId="{69F8F896-8BF2-4E77-BC27-DF36E8395688}">
      <dgm:prSet/>
      <dgm:spPr/>
      <dgm:t>
        <a:bodyPr/>
        <a:lstStyle/>
        <a:p>
          <a:endParaRPr lang="en-US"/>
        </a:p>
      </dgm:t>
    </dgm:pt>
    <dgm:pt modelId="{5DF8E570-E61A-4AF4-B840-70481658AAF6}" type="sibTrans" cxnId="{69F8F896-8BF2-4E77-BC27-DF36E8395688}">
      <dgm:prSet/>
      <dgm:spPr/>
      <dgm:t>
        <a:bodyPr/>
        <a:lstStyle/>
        <a:p>
          <a:endParaRPr lang="en-US"/>
        </a:p>
      </dgm:t>
    </dgm:pt>
    <dgm:pt modelId="{96FA0172-0979-479A-B019-C602EB03C83F}">
      <dgm:prSet phldrT="[Text]"/>
      <dgm:spPr/>
      <dgm:t>
        <a:bodyPr/>
        <a:lstStyle/>
        <a:p>
          <a:r>
            <a:rPr lang="cs-CZ" dirty="0" smtClean="0"/>
            <a:t>Media</a:t>
          </a:r>
          <a:endParaRPr lang="en-US" dirty="0"/>
        </a:p>
      </dgm:t>
    </dgm:pt>
    <dgm:pt modelId="{31570920-6278-47A5-B94B-481973EFC777}" type="parTrans" cxnId="{9B4FAE80-F1C3-4E09-8CDD-27B867633601}">
      <dgm:prSet/>
      <dgm:spPr/>
      <dgm:t>
        <a:bodyPr/>
        <a:lstStyle/>
        <a:p>
          <a:endParaRPr lang="en-US"/>
        </a:p>
      </dgm:t>
    </dgm:pt>
    <dgm:pt modelId="{3754941E-9662-40D6-BCBD-047D04A1CC67}" type="sibTrans" cxnId="{9B4FAE80-F1C3-4E09-8CDD-27B867633601}">
      <dgm:prSet/>
      <dgm:spPr/>
      <dgm:t>
        <a:bodyPr/>
        <a:lstStyle/>
        <a:p>
          <a:endParaRPr lang="en-US"/>
        </a:p>
      </dgm:t>
    </dgm:pt>
    <dgm:pt modelId="{1CBB3EBD-ABFD-419C-9189-25DF46A1053E}">
      <dgm:prSet phldrT="[Text]" custT="1"/>
      <dgm:spPr/>
      <dgm:t>
        <a:bodyPr/>
        <a:lstStyle/>
        <a:p>
          <a:r>
            <a:rPr lang="cs-CZ" sz="2500" dirty="0" err="1" smtClean="0"/>
            <a:t>Political</a:t>
          </a:r>
          <a:r>
            <a:rPr lang="cs-CZ" sz="1700" dirty="0" smtClean="0"/>
            <a:t> </a:t>
          </a:r>
          <a:r>
            <a:rPr lang="cs-CZ" sz="2500" dirty="0" err="1" smtClean="0"/>
            <a:t>context</a:t>
          </a:r>
          <a:endParaRPr lang="en-US" sz="2500" dirty="0"/>
        </a:p>
      </dgm:t>
    </dgm:pt>
    <dgm:pt modelId="{CE34ADC4-2403-4E8E-9A5A-B818D3306C1E}" type="parTrans" cxnId="{4253C9AF-39A5-4266-9EEC-3E13FB5412CE}">
      <dgm:prSet/>
      <dgm:spPr/>
      <dgm:t>
        <a:bodyPr/>
        <a:lstStyle/>
        <a:p>
          <a:endParaRPr lang="en-US"/>
        </a:p>
      </dgm:t>
    </dgm:pt>
    <dgm:pt modelId="{BCB5AFC0-1D61-481F-BED5-CEA0E9D240FA}" type="sibTrans" cxnId="{4253C9AF-39A5-4266-9EEC-3E13FB5412CE}">
      <dgm:prSet/>
      <dgm:spPr/>
      <dgm:t>
        <a:bodyPr/>
        <a:lstStyle/>
        <a:p>
          <a:endParaRPr lang="en-US"/>
        </a:p>
      </dgm:t>
    </dgm:pt>
    <dgm:pt modelId="{2DC9154A-B568-4C4F-A5D8-1C64462E7AF3}" type="pres">
      <dgm:prSet presAssocID="{7CB382D0-B4CE-4137-8612-B539FC9FB45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1FE51DD-17FC-405B-B266-3CA21F6D3C79}" type="pres">
      <dgm:prSet presAssocID="{3230FE1F-89BE-45DD-967B-2CAE8A007350}" presName="centerShape" presStyleLbl="node0" presStyleIdx="0" presStyleCnt="1"/>
      <dgm:spPr/>
      <dgm:t>
        <a:bodyPr/>
        <a:lstStyle/>
        <a:p>
          <a:endParaRPr lang="cs-CZ"/>
        </a:p>
      </dgm:t>
    </dgm:pt>
    <dgm:pt modelId="{8D2669E4-2468-4D31-9661-ED3521D45DBA}" type="pres">
      <dgm:prSet presAssocID="{AAACCD1F-59BB-4DED-83BA-9E4A67973FB2}" presName="Name9" presStyleLbl="parChTrans1D2" presStyleIdx="0" presStyleCnt="4"/>
      <dgm:spPr/>
      <dgm:t>
        <a:bodyPr/>
        <a:lstStyle/>
        <a:p>
          <a:endParaRPr lang="cs-CZ"/>
        </a:p>
      </dgm:t>
    </dgm:pt>
    <dgm:pt modelId="{638C200B-9240-4A62-9CC7-88B0EFC51007}" type="pres">
      <dgm:prSet presAssocID="{AAACCD1F-59BB-4DED-83BA-9E4A67973FB2}" presName="connTx" presStyleLbl="parChTrans1D2" presStyleIdx="0" presStyleCnt="4"/>
      <dgm:spPr/>
      <dgm:t>
        <a:bodyPr/>
        <a:lstStyle/>
        <a:p>
          <a:endParaRPr lang="cs-CZ"/>
        </a:p>
      </dgm:t>
    </dgm:pt>
    <dgm:pt modelId="{6D9C035B-23BE-400F-957D-4F54377E7860}" type="pres">
      <dgm:prSet presAssocID="{C6B76493-4F26-4727-9F4E-6C6E2379BB5B}" presName="node" presStyleLbl="node1" presStyleIdx="0" presStyleCnt="4" custScaleX="150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F571EB-F987-473F-A3A8-F7B79503543E}" type="pres">
      <dgm:prSet presAssocID="{D1BC3C34-68C9-486A-905C-620CBAA38D7E}" presName="Name9" presStyleLbl="parChTrans1D2" presStyleIdx="1" presStyleCnt="4"/>
      <dgm:spPr/>
      <dgm:t>
        <a:bodyPr/>
        <a:lstStyle/>
        <a:p>
          <a:endParaRPr lang="cs-CZ"/>
        </a:p>
      </dgm:t>
    </dgm:pt>
    <dgm:pt modelId="{DEA8A5F6-D960-41AD-825B-B1818F26E270}" type="pres">
      <dgm:prSet presAssocID="{D1BC3C34-68C9-486A-905C-620CBAA38D7E}" presName="connTx" presStyleLbl="parChTrans1D2" presStyleIdx="1" presStyleCnt="4"/>
      <dgm:spPr/>
      <dgm:t>
        <a:bodyPr/>
        <a:lstStyle/>
        <a:p>
          <a:endParaRPr lang="cs-CZ"/>
        </a:p>
      </dgm:t>
    </dgm:pt>
    <dgm:pt modelId="{436176E4-787D-41FD-B9BD-5BABF90F3A41}" type="pres">
      <dgm:prSet presAssocID="{B69A9429-2F4D-4A53-B1DF-69D78E924EC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6B2E6D-1A54-41F5-B039-6B6138FE1BCA}" type="pres">
      <dgm:prSet presAssocID="{31570920-6278-47A5-B94B-481973EFC777}" presName="Name9" presStyleLbl="parChTrans1D2" presStyleIdx="2" presStyleCnt="4"/>
      <dgm:spPr/>
      <dgm:t>
        <a:bodyPr/>
        <a:lstStyle/>
        <a:p>
          <a:endParaRPr lang="cs-CZ"/>
        </a:p>
      </dgm:t>
    </dgm:pt>
    <dgm:pt modelId="{685F855C-C846-4CB8-A566-DA976644D398}" type="pres">
      <dgm:prSet presAssocID="{31570920-6278-47A5-B94B-481973EFC77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DA2D4B9D-96A6-47B8-A235-1311EFFFA309}" type="pres">
      <dgm:prSet presAssocID="{96FA0172-0979-479A-B019-C602EB03C83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9099F5-02B6-4B70-8035-355C3E3C3646}" type="pres">
      <dgm:prSet presAssocID="{CE34ADC4-2403-4E8E-9A5A-B818D3306C1E}" presName="Name9" presStyleLbl="parChTrans1D2" presStyleIdx="3" presStyleCnt="4"/>
      <dgm:spPr/>
      <dgm:t>
        <a:bodyPr/>
        <a:lstStyle/>
        <a:p>
          <a:endParaRPr lang="cs-CZ"/>
        </a:p>
      </dgm:t>
    </dgm:pt>
    <dgm:pt modelId="{6B46CE89-7E83-48B3-9555-9CD233FC84B6}" type="pres">
      <dgm:prSet presAssocID="{CE34ADC4-2403-4E8E-9A5A-B818D3306C1E}" presName="connTx" presStyleLbl="parChTrans1D2" presStyleIdx="3" presStyleCnt="4"/>
      <dgm:spPr/>
      <dgm:t>
        <a:bodyPr/>
        <a:lstStyle/>
        <a:p>
          <a:endParaRPr lang="cs-CZ"/>
        </a:p>
      </dgm:t>
    </dgm:pt>
    <dgm:pt modelId="{3C2B96F4-36C0-42B0-A021-86E0309BB9D9}" type="pres">
      <dgm:prSet presAssocID="{1CBB3EBD-ABFD-419C-9189-25DF46A1053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0A2AAC8-D0C5-4AD2-AD6A-802984870035}" type="presOf" srcId="{7CB382D0-B4CE-4137-8612-B539FC9FB45E}" destId="{2DC9154A-B568-4C4F-A5D8-1C64462E7AF3}" srcOrd="0" destOrd="0" presId="urn:microsoft.com/office/officeart/2005/8/layout/radial1"/>
    <dgm:cxn modelId="{7C5C57C6-6B89-4CB6-AD69-AF17A0B3F9B0}" type="presOf" srcId="{D1BC3C34-68C9-486A-905C-620CBAA38D7E}" destId="{F7F571EB-F987-473F-A3A8-F7B79503543E}" srcOrd="0" destOrd="0" presId="urn:microsoft.com/office/officeart/2005/8/layout/radial1"/>
    <dgm:cxn modelId="{87961B95-4908-4519-8AC5-0913EFE11D3A}" type="presOf" srcId="{CE34ADC4-2403-4E8E-9A5A-B818D3306C1E}" destId="{179099F5-02B6-4B70-8035-355C3E3C3646}" srcOrd="0" destOrd="0" presId="urn:microsoft.com/office/officeart/2005/8/layout/radial1"/>
    <dgm:cxn modelId="{888DF0E9-B714-400B-885B-4075C98A664D}" type="presOf" srcId="{3230FE1F-89BE-45DD-967B-2CAE8A007350}" destId="{51FE51DD-17FC-405B-B266-3CA21F6D3C79}" srcOrd="0" destOrd="0" presId="urn:microsoft.com/office/officeart/2005/8/layout/radial1"/>
    <dgm:cxn modelId="{A60D4D90-C7BC-4776-99E2-831E03FCCCB9}" type="presOf" srcId="{1CBB3EBD-ABFD-419C-9189-25DF46A1053E}" destId="{3C2B96F4-36C0-42B0-A021-86E0309BB9D9}" srcOrd="0" destOrd="0" presId="urn:microsoft.com/office/officeart/2005/8/layout/radial1"/>
    <dgm:cxn modelId="{2C8239FD-3D8E-4BC8-A321-9DFE7029E7CC}" type="presOf" srcId="{31570920-6278-47A5-B94B-481973EFC777}" destId="{086B2E6D-1A54-41F5-B039-6B6138FE1BCA}" srcOrd="0" destOrd="0" presId="urn:microsoft.com/office/officeart/2005/8/layout/radial1"/>
    <dgm:cxn modelId="{4253C9AF-39A5-4266-9EEC-3E13FB5412CE}" srcId="{3230FE1F-89BE-45DD-967B-2CAE8A007350}" destId="{1CBB3EBD-ABFD-419C-9189-25DF46A1053E}" srcOrd="3" destOrd="0" parTransId="{CE34ADC4-2403-4E8E-9A5A-B818D3306C1E}" sibTransId="{BCB5AFC0-1D61-481F-BED5-CEA0E9D240FA}"/>
    <dgm:cxn modelId="{EBCBF770-DDF9-4E99-A474-FDEC8B9E22C6}" type="presOf" srcId="{96FA0172-0979-479A-B019-C602EB03C83F}" destId="{DA2D4B9D-96A6-47B8-A235-1311EFFFA309}" srcOrd="0" destOrd="0" presId="urn:microsoft.com/office/officeart/2005/8/layout/radial1"/>
    <dgm:cxn modelId="{9B4FAE80-F1C3-4E09-8CDD-27B867633601}" srcId="{3230FE1F-89BE-45DD-967B-2CAE8A007350}" destId="{96FA0172-0979-479A-B019-C602EB03C83F}" srcOrd="2" destOrd="0" parTransId="{31570920-6278-47A5-B94B-481973EFC777}" sibTransId="{3754941E-9662-40D6-BCBD-047D04A1CC67}"/>
    <dgm:cxn modelId="{69F8F896-8BF2-4E77-BC27-DF36E8395688}" srcId="{3230FE1F-89BE-45DD-967B-2CAE8A007350}" destId="{B69A9429-2F4D-4A53-B1DF-69D78E924EC7}" srcOrd="1" destOrd="0" parTransId="{D1BC3C34-68C9-486A-905C-620CBAA38D7E}" sibTransId="{5DF8E570-E61A-4AF4-B840-70481658AAF6}"/>
    <dgm:cxn modelId="{A1C8E66E-DD50-478E-BAE8-6E368305F64D}" type="presOf" srcId="{31570920-6278-47A5-B94B-481973EFC777}" destId="{685F855C-C846-4CB8-A566-DA976644D398}" srcOrd="1" destOrd="0" presId="urn:microsoft.com/office/officeart/2005/8/layout/radial1"/>
    <dgm:cxn modelId="{0A1F2C17-9509-4E97-8C87-9E71C9F39600}" type="presOf" srcId="{CE34ADC4-2403-4E8E-9A5A-B818D3306C1E}" destId="{6B46CE89-7E83-48B3-9555-9CD233FC84B6}" srcOrd="1" destOrd="0" presId="urn:microsoft.com/office/officeart/2005/8/layout/radial1"/>
    <dgm:cxn modelId="{709B55D6-D4A0-4E53-828D-E5ECD1BA7227}" type="presOf" srcId="{AAACCD1F-59BB-4DED-83BA-9E4A67973FB2}" destId="{638C200B-9240-4A62-9CC7-88B0EFC51007}" srcOrd="1" destOrd="0" presId="urn:microsoft.com/office/officeart/2005/8/layout/radial1"/>
    <dgm:cxn modelId="{5C16BDF0-7BE7-4C08-BD2E-6EF0B8CF7680}" type="presOf" srcId="{D1BC3C34-68C9-486A-905C-620CBAA38D7E}" destId="{DEA8A5F6-D960-41AD-825B-B1818F26E270}" srcOrd="1" destOrd="0" presId="urn:microsoft.com/office/officeart/2005/8/layout/radial1"/>
    <dgm:cxn modelId="{5EB4E2D6-66CB-44EB-8E5A-374F82F62282}" type="presOf" srcId="{AAACCD1F-59BB-4DED-83BA-9E4A67973FB2}" destId="{8D2669E4-2468-4D31-9661-ED3521D45DBA}" srcOrd="0" destOrd="0" presId="urn:microsoft.com/office/officeart/2005/8/layout/radial1"/>
    <dgm:cxn modelId="{A4393BA0-1291-430C-958F-5E131749BA80}" srcId="{3230FE1F-89BE-45DD-967B-2CAE8A007350}" destId="{C6B76493-4F26-4727-9F4E-6C6E2379BB5B}" srcOrd="0" destOrd="0" parTransId="{AAACCD1F-59BB-4DED-83BA-9E4A67973FB2}" sibTransId="{558FC68E-D3F1-4AD0-91A9-283A58C80320}"/>
    <dgm:cxn modelId="{88F04179-A3D4-4596-86B5-348F832AF7BD}" type="presOf" srcId="{B69A9429-2F4D-4A53-B1DF-69D78E924EC7}" destId="{436176E4-787D-41FD-B9BD-5BABF90F3A41}" srcOrd="0" destOrd="0" presId="urn:microsoft.com/office/officeart/2005/8/layout/radial1"/>
    <dgm:cxn modelId="{2A2E8C80-A579-4C79-9C1D-5960D3153C8D}" type="presOf" srcId="{C6B76493-4F26-4727-9F4E-6C6E2379BB5B}" destId="{6D9C035B-23BE-400F-957D-4F54377E7860}" srcOrd="0" destOrd="0" presId="urn:microsoft.com/office/officeart/2005/8/layout/radial1"/>
    <dgm:cxn modelId="{7DA37FAA-F0EC-47C0-BFAB-82409AA86864}" srcId="{7CB382D0-B4CE-4137-8612-B539FC9FB45E}" destId="{3230FE1F-89BE-45DD-967B-2CAE8A007350}" srcOrd="0" destOrd="0" parTransId="{A9F6047D-2938-49CC-9DE5-7CC57ADF1012}" sibTransId="{0063295C-8ACB-4AD7-8E98-0B17AB35B173}"/>
    <dgm:cxn modelId="{41267220-ABC4-4812-9567-28F9C5F8947D}" type="presParOf" srcId="{2DC9154A-B568-4C4F-A5D8-1C64462E7AF3}" destId="{51FE51DD-17FC-405B-B266-3CA21F6D3C79}" srcOrd="0" destOrd="0" presId="urn:microsoft.com/office/officeart/2005/8/layout/radial1"/>
    <dgm:cxn modelId="{84F62BA5-243E-4CF0-8FDC-44FA3CE4A532}" type="presParOf" srcId="{2DC9154A-B568-4C4F-A5D8-1C64462E7AF3}" destId="{8D2669E4-2468-4D31-9661-ED3521D45DBA}" srcOrd="1" destOrd="0" presId="urn:microsoft.com/office/officeart/2005/8/layout/radial1"/>
    <dgm:cxn modelId="{5197BACC-5BF9-48C5-AC7E-D1C5E6FEAD67}" type="presParOf" srcId="{8D2669E4-2468-4D31-9661-ED3521D45DBA}" destId="{638C200B-9240-4A62-9CC7-88B0EFC51007}" srcOrd="0" destOrd="0" presId="urn:microsoft.com/office/officeart/2005/8/layout/radial1"/>
    <dgm:cxn modelId="{E8834159-0C35-4953-A7D7-B831D92E66DE}" type="presParOf" srcId="{2DC9154A-B568-4C4F-A5D8-1C64462E7AF3}" destId="{6D9C035B-23BE-400F-957D-4F54377E7860}" srcOrd="2" destOrd="0" presId="urn:microsoft.com/office/officeart/2005/8/layout/radial1"/>
    <dgm:cxn modelId="{5ACF498B-7DFC-4A6F-883A-F4E217E2D576}" type="presParOf" srcId="{2DC9154A-B568-4C4F-A5D8-1C64462E7AF3}" destId="{F7F571EB-F987-473F-A3A8-F7B79503543E}" srcOrd="3" destOrd="0" presId="urn:microsoft.com/office/officeart/2005/8/layout/radial1"/>
    <dgm:cxn modelId="{0F23B74C-DB1D-4580-A110-1A731C2AE5D8}" type="presParOf" srcId="{F7F571EB-F987-473F-A3A8-F7B79503543E}" destId="{DEA8A5F6-D960-41AD-825B-B1818F26E270}" srcOrd="0" destOrd="0" presId="urn:microsoft.com/office/officeart/2005/8/layout/radial1"/>
    <dgm:cxn modelId="{BF3052FE-5538-4BD7-A52B-D2410B18EE2C}" type="presParOf" srcId="{2DC9154A-B568-4C4F-A5D8-1C64462E7AF3}" destId="{436176E4-787D-41FD-B9BD-5BABF90F3A41}" srcOrd="4" destOrd="0" presId="urn:microsoft.com/office/officeart/2005/8/layout/radial1"/>
    <dgm:cxn modelId="{190DEF48-22D8-4006-8514-1141849AC1D7}" type="presParOf" srcId="{2DC9154A-B568-4C4F-A5D8-1C64462E7AF3}" destId="{086B2E6D-1A54-41F5-B039-6B6138FE1BCA}" srcOrd="5" destOrd="0" presId="urn:microsoft.com/office/officeart/2005/8/layout/radial1"/>
    <dgm:cxn modelId="{244AF98C-6EFE-4CFC-9FC9-A05715206C5E}" type="presParOf" srcId="{086B2E6D-1A54-41F5-B039-6B6138FE1BCA}" destId="{685F855C-C846-4CB8-A566-DA976644D398}" srcOrd="0" destOrd="0" presId="urn:microsoft.com/office/officeart/2005/8/layout/radial1"/>
    <dgm:cxn modelId="{F0A5129B-A31E-4410-9487-AFA309EFD97F}" type="presParOf" srcId="{2DC9154A-B568-4C4F-A5D8-1C64462E7AF3}" destId="{DA2D4B9D-96A6-47B8-A235-1311EFFFA309}" srcOrd="6" destOrd="0" presId="urn:microsoft.com/office/officeart/2005/8/layout/radial1"/>
    <dgm:cxn modelId="{A424BCF3-7E18-4B56-9FD2-C7002CBFFE00}" type="presParOf" srcId="{2DC9154A-B568-4C4F-A5D8-1C64462E7AF3}" destId="{179099F5-02B6-4B70-8035-355C3E3C3646}" srcOrd="7" destOrd="0" presId="urn:microsoft.com/office/officeart/2005/8/layout/radial1"/>
    <dgm:cxn modelId="{31959999-32AF-415D-8490-ED34B44453CD}" type="presParOf" srcId="{179099F5-02B6-4B70-8035-355C3E3C3646}" destId="{6B46CE89-7E83-48B3-9555-9CD233FC84B6}" srcOrd="0" destOrd="0" presId="urn:microsoft.com/office/officeart/2005/8/layout/radial1"/>
    <dgm:cxn modelId="{85D8F857-C4A3-42C9-9407-5B2A0F211F59}" type="presParOf" srcId="{2DC9154A-B568-4C4F-A5D8-1C64462E7AF3}" destId="{3C2B96F4-36C0-42B0-A021-86E0309BB9D9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684F5-69A5-4F6E-A37B-24E725F770C4}">
      <dsp:nvSpPr>
        <dsp:cNvPr id="0" name=""/>
        <dsp:cNvSpPr/>
      </dsp:nvSpPr>
      <dsp:spPr>
        <a:xfrm>
          <a:off x="1768" y="1003703"/>
          <a:ext cx="2343931" cy="2343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Supply </a:t>
          </a:r>
          <a:r>
            <a:rPr lang="cs-CZ" sz="3500" kern="1200" dirty="0" err="1" smtClean="0"/>
            <a:t>side</a:t>
          </a:r>
          <a:endParaRPr lang="en-US" sz="3500" kern="1200" dirty="0"/>
        </a:p>
      </dsp:txBody>
      <dsp:txXfrm>
        <a:off x="345029" y="1346964"/>
        <a:ext cx="1657409" cy="1657409"/>
      </dsp:txXfrm>
    </dsp:sp>
    <dsp:sp modelId="{EE24FDE1-F62B-4B9D-AB72-22E50FAAAFE8}">
      <dsp:nvSpPr>
        <dsp:cNvPr id="0" name=""/>
        <dsp:cNvSpPr/>
      </dsp:nvSpPr>
      <dsp:spPr>
        <a:xfrm>
          <a:off x="2536026" y="1495928"/>
          <a:ext cx="1359480" cy="135948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716225" y="2015793"/>
        <a:ext cx="999082" cy="319750"/>
      </dsp:txXfrm>
    </dsp:sp>
    <dsp:sp modelId="{47680FD3-032A-44C5-8E2A-4F21BCDBD5C4}">
      <dsp:nvSpPr>
        <dsp:cNvPr id="0" name=""/>
        <dsp:cNvSpPr/>
      </dsp:nvSpPr>
      <dsp:spPr>
        <a:xfrm>
          <a:off x="4085834" y="1003703"/>
          <a:ext cx="2343931" cy="2343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Demand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side</a:t>
          </a:r>
          <a:r>
            <a:rPr lang="cs-CZ" sz="3500" kern="1200" dirty="0" smtClean="0"/>
            <a:t> </a:t>
          </a:r>
          <a:endParaRPr lang="en-US" sz="3500" kern="1200" dirty="0"/>
        </a:p>
      </dsp:txBody>
      <dsp:txXfrm>
        <a:off x="4429095" y="1346964"/>
        <a:ext cx="1657409" cy="1657409"/>
      </dsp:txXfrm>
    </dsp:sp>
    <dsp:sp modelId="{FB6FAD5A-B0B2-4356-9DAA-DA5BAEDA71FA}">
      <dsp:nvSpPr>
        <dsp:cNvPr id="0" name=""/>
        <dsp:cNvSpPr/>
      </dsp:nvSpPr>
      <dsp:spPr>
        <a:xfrm>
          <a:off x="6620092" y="1495928"/>
          <a:ext cx="1359480" cy="135948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800291" y="1775981"/>
        <a:ext cx="999082" cy="799374"/>
      </dsp:txXfrm>
    </dsp:sp>
    <dsp:sp modelId="{3DD489AB-C917-4D7E-A4D1-1B9E3D9FAE4E}">
      <dsp:nvSpPr>
        <dsp:cNvPr id="0" name=""/>
        <dsp:cNvSpPr/>
      </dsp:nvSpPr>
      <dsp:spPr>
        <a:xfrm>
          <a:off x="8169900" y="1003703"/>
          <a:ext cx="2343931" cy="2343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Electoral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success</a:t>
          </a:r>
          <a:endParaRPr lang="en-US" sz="3500" kern="1200" dirty="0"/>
        </a:p>
      </dsp:txBody>
      <dsp:txXfrm>
        <a:off x="8513161" y="1346964"/>
        <a:ext cx="1657409" cy="16574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E51DD-17FC-405B-B266-3CA21F6D3C79}">
      <dsp:nvSpPr>
        <dsp:cNvPr id="0" name=""/>
        <dsp:cNvSpPr/>
      </dsp:nvSpPr>
      <dsp:spPr>
        <a:xfrm>
          <a:off x="4457970" y="2106089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POS</a:t>
          </a:r>
          <a:endParaRPr lang="en-US" sz="5100" kern="1200" dirty="0"/>
        </a:p>
      </dsp:txBody>
      <dsp:txXfrm>
        <a:off x="4692235" y="2340354"/>
        <a:ext cx="1131129" cy="1131129"/>
      </dsp:txXfrm>
    </dsp:sp>
    <dsp:sp modelId="{8D2669E4-2468-4D31-9661-ED3521D45DBA}">
      <dsp:nvSpPr>
        <dsp:cNvPr id="0" name=""/>
        <dsp:cNvSpPr/>
      </dsp:nvSpPr>
      <dsp:spPr>
        <a:xfrm rot="16200000">
          <a:off x="5016214" y="1850812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45720" y="1852424"/>
        <a:ext cx="24158" cy="24158"/>
      </dsp:txXfrm>
    </dsp:sp>
    <dsp:sp modelId="{6D9C035B-23BE-400F-957D-4F54377E7860}">
      <dsp:nvSpPr>
        <dsp:cNvPr id="0" name=""/>
        <dsp:cNvSpPr/>
      </dsp:nvSpPr>
      <dsp:spPr>
        <a:xfrm>
          <a:off x="4051304" y="23258"/>
          <a:ext cx="2412990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Institutional</a:t>
          </a:r>
          <a:r>
            <a:rPr lang="cs-CZ" sz="2500" kern="1200" dirty="0" smtClean="0"/>
            <a:t> </a:t>
          </a:r>
          <a:r>
            <a:rPr lang="cs-CZ" sz="2500" kern="1200" dirty="0" err="1" smtClean="0"/>
            <a:t>context</a:t>
          </a:r>
          <a:endParaRPr lang="en-US" sz="2500" kern="1200" dirty="0"/>
        </a:p>
      </dsp:txBody>
      <dsp:txXfrm>
        <a:off x="4404678" y="257523"/>
        <a:ext cx="1706242" cy="1131129"/>
      </dsp:txXfrm>
    </dsp:sp>
    <dsp:sp modelId="{F7F571EB-F987-473F-A3A8-F7B79503543E}">
      <dsp:nvSpPr>
        <dsp:cNvPr id="0" name=""/>
        <dsp:cNvSpPr/>
      </dsp:nvSpPr>
      <dsp:spPr>
        <a:xfrm>
          <a:off x="6057629" y="2892227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87136" y="2893839"/>
        <a:ext cx="24158" cy="24158"/>
      </dsp:txXfrm>
    </dsp:sp>
    <dsp:sp modelId="{436176E4-787D-41FD-B9BD-5BABF90F3A41}">
      <dsp:nvSpPr>
        <dsp:cNvPr id="0" name=""/>
        <dsp:cNvSpPr/>
      </dsp:nvSpPr>
      <dsp:spPr>
        <a:xfrm>
          <a:off x="6540801" y="2106089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 smtClean="0"/>
            <a:t>Cultural</a:t>
          </a:r>
          <a:r>
            <a:rPr lang="cs-CZ" sz="2700" kern="1200" dirty="0" smtClean="0"/>
            <a:t> </a:t>
          </a:r>
          <a:r>
            <a:rPr lang="cs-CZ" sz="2700" kern="1200" dirty="0" err="1" smtClean="0"/>
            <a:t>context</a:t>
          </a:r>
          <a:endParaRPr lang="en-US" sz="2700" kern="1200" dirty="0"/>
        </a:p>
      </dsp:txBody>
      <dsp:txXfrm>
        <a:off x="6775066" y="2340354"/>
        <a:ext cx="1131129" cy="1131129"/>
      </dsp:txXfrm>
    </dsp:sp>
    <dsp:sp modelId="{086B2E6D-1A54-41F5-B039-6B6138FE1BCA}">
      <dsp:nvSpPr>
        <dsp:cNvPr id="0" name=""/>
        <dsp:cNvSpPr/>
      </dsp:nvSpPr>
      <dsp:spPr>
        <a:xfrm rot="5400000">
          <a:off x="5016214" y="3933643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45720" y="3935255"/>
        <a:ext cx="24158" cy="24158"/>
      </dsp:txXfrm>
    </dsp:sp>
    <dsp:sp modelId="{DA2D4B9D-96A6-47B8-A235-1311EFFFA309}">
      <dsp:nvSpPr>
        <dsp:cNvPr id="0" name=""/>
        <dsp:cNvSpPr/>
      </dsp:nvSpPr>
      <dsp:spPr>
        <a:xfrm>
          <a:off x="4457970" y="4188920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Media</a:t>
          </a:r>
          <a:endParaRPr lang="en-US" sz="2700" kern="1200" dirty="0"/>
        </a:p>
      </dsp:txBody>
      <dsp:txXfrm>
        <a:off x="4692235" y="4423185"/>
        <a:ext cx="1131129" cy="1131129"/>
      </dsp:txXfrm>
    </dsp:sp>
    <dsp:sp modelId="{179099F5-02B6-4B70-8035-355C3E3C3646}">
      <dsp:nvSpPr>
        <dsp:cNvPr id="0" name=""/>
        <dsp:cNvSpPr/>
      </dsp:nvSpPr>
      <dsp:spPr>
        <a:xfrm rot="10800000">
          <a:off x="3974798" y="2892227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204305" y="2893839"/>
        <a:ext cx="24158" cy="24158"/>
      </dsp:txXfrm>
    </dsp:sp>
    <dsp:sp modelId="{3C2B96F4-36C0-42B0-A021-86E0309BB9D9}">
      <dsp:nvSpPr>
        <dsp:cNvPr id="0" name=""/>
        <dsp:cNvSpPr/>
      </dsp:nvSpPr>
      <dsp:spPr>
        <a:xfrm>
          <a:off x="2375139" y="2106089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Political</a:t>
          </a:r>
          <a:r>
            <a:rPr lang="cs-CZ" sz="1700" kern="1200" dirty="0" smtClean="0"/>
            <a:t> </a:t>
          </a:r>
          <a:r>
            <a:rPr lang="cs-CZ" sz="2500" kern="1200" dirty="0" err="1" smtClean="0"/>
            <a:t>context</a:t>
          </a:r>
          <a:endParaRPr lang="en-US" sz="2500" kern="1200" dirty="0"/>
        </a:p>
      </dsp:txBody>
      <dsp:txXfrm>
        <a:off x="2609404" y="2340354"/>
        <a:ext cx="1131129" cy="1131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67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71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50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49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23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87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53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70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36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93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36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C4ED-64A3-4F1E-BDB8-916EF4797859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90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Populists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elections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POLb1111 </a:t>
            </a:r>
            <a:r>
              <a:rPr lang="cs-CZ" dirty="0" err="1" smtClean="0"/>
              <a:t>Populism</a:t>
            </a:r>
            <a:r>
              <a:rPr lang="cs-CZ" dirty="0" smtClean="0"/>
              <a:t> and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886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characteristics</a:t>
            </a:r>
            <a:r>
              <a:rPr lang="cs-CZ" dirty="0" smtClean="0"/>
              <a:t> </a:t>
            </a:r>
            <a:r>
              <a:rPr lang="cs-CZ" dirty="0" err="1" smtClean="0"/>
              <a:t>across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endParaRPr lang="cs-CZ" dirty="0" smtClean="0"/>
          </a:p>
          <a:p>
            <a:r>
              <a:rPr lang="cs-CZ" dirty="0" err="1" smtClean="0"/>
              <a:t>Intellectual</a:t>
            </a:r>
            <a:r>
              <a:rPr lang="cs-CZ" dirty="0" smtClean="0"/>
              <a:t> background (</a:t>
            </a:r>
            <a:r>
              <a:rPr lang="cs-CZ" i="1" dirty="0" err="1" smtClean="0"/>
              <a:t>nouvelle</a:t>
            </a:r>
            <a:r>
              <a:rPr lang="cs-CZ" i="1" dirty="0" smtClean="0"/>
              <a:t> </a:t>
            </a:r>
            <a:r>
              <a:rPr lang="cs-CZ" i="1" dirty="0" err="1" smtClean="0"/>
              <a:t>droit</a:t>
            </a:r>
            <a:r>
              <a:rPr lang="cs-CZ" i="1" dirty="0" smtClean="0"/>
              <a:t> </a:t>
            </a:r>
            <a:r>
              <a:rPr lang="cs-CZ" dirty="0" smtClean="0"/>
              <a:t>in France, anti-</a:t>
            </a:r>
            <a:r>
              <a:rPr lang="cs-CZ" dirty="0" err="1" smtClean="0"/>
              <a:t>partyism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Czech Republic)</a:t>
            </a:r>
          </a:p>
          <a:p>
            <a:r>
              <a:rPr lang="cs-CZ" dirty="0" err="1" smtClean="0"/>
              <a:t>Ideational</a:t>
            </a:r>
            <a:r>
              <a:rPr lang="cs-CZ" dirty="0" smtClean="0"/>
              <a:t> </a:t>
            </a:r>
            <a:r>
              <a:rPr lang="cs-CZ" dirty="0" err="1" smtClean="0"/>
              <a:t>scheme</a:t>
            </a:r>
            <a:r>
              <a:rPr lang="cs-CZ" dirty="0" smtClean="0"/>
              <a:t> as a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salience</a:t>
            </a:r>
            <a:r>
              <a:rPr lang="cs-CZ" dirty="0" smtClean="0"/>
              <a:t>, </a:t>
            </a:r>
            <a:r>
              <a:rPr lang="cs-CZ" dirty="0" err="1" smtClean="0"/>
              <a:t>organizational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endParaRPr lang="cs-CZ" dirty="0" smtClean="0"/>
          </a:p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atmospere</a:t>
            </a:r>
            <a:r>
              <a:rPr lang="cs-CZ" dirty="0" smtClean="0"/>
              <a:t> </a:t>
            </a:r>
            <a:r>
              <a:rPr lang="cs-CZ" dirty="0" err="1" smtClean="0"/>
              <a:t>hostile</a:t>
            </a:r>
            <a:r>
              <a:rPr lang="cs-CZ" dirty="0" smtClean="0"/>
              <a:t> to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 (post-</a:t>
            </a:r>
            <a:r>
              <a:rPr lang="cs-CZ" dirty="0" err="1" smtClean="0"/>
              <a:t>Frankist</a:t>
            </a:r>
            <a:r>
              <a:rPr lang="cs-CZ" dirty="0" smtClean="0"/>
              <a:t> </a:t>
            </a:r>
            <a:r>
              <a:rPr lang="cs-CZ" dirty="0" err="1" smtClean="0"/>
              <a:t>Spain</a:t>
            </a:r>
            <a:r>
              <a:rPr lang="cs-CZ" dirty="0" smtClean="0"/>
              <a:t>, </a:t>
            </a:r>
            <a:r>
              <a:rPr lang="cs-CZ" dirty="0" err="1" smtClean="0"/>
              <a:t>left-wing</a:t>
            </a:r>
            <a:r>
              <a:rPr lang="cs-CZ" dirty="0" smtClean="0"/>
              <a:t> ideology in CEE, anti-</a:t>
            </a:r>
            <a:r>
              <a:rPr lang="cs-CZ" dirty="0" err="1" smtClean="0"/>
              <a:t>partyism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Ambivalent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stigmatization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86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Agenda </a:t>
            </a:r>
            <a:r>
              <a:rPr lang="cs-CZ" dirty="0" err="1" smtClean="0"/>
              <a:t>setters</a:t>
            </a:r>
            <a:endParaRPr lang="cs-CZ" dirty="0" smtClean="0"/>
          </a:p>
          <a:p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(</a:t>
            </a:r>
            <a:r>
              <a:rPr lang="cs-CZ" dirty="0" err="1" smtClean="0"/>
              <a:t>some</a:t>
            </a:r>
            <a:r>
              <a:rPr lang="cs-CZ" dirty="0" smtClean="0"/>
              <a:t>) media – </a:t>
            </a:r>
            <a:r>
              <a:rPr lang="cs-CZ" dirty="0" err="1" smtClean="0"/>
              <a:t>tabloids</a:t>
            </a:r>
            <a:endParaRPr lang="cs-CZ" dirty="0" smtClean="0"/>
          </a:p>
          <a:p>
            <a:r>
              <a:rPr lang="cs-CZ" dirty="0" smtClean="0"/>
              <a:t>Media </a:t>
            </a:r>
            <a:r>
              <a:rPr lang="cs-CZ" dirty="0" err="1" smtClean="0"/>
              <a:t>attention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prominent </a:t>
            </a:r>
            <a:r>
              <a:rPr lang="cs-CZ" dirty="0" err="1" smtClean="0"/>
              <a:t>effects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salience</a:t>
            </a:r>
            <a:endParaRPr lang="cs-CZ" dirty="0" smtClean="0"/>
          </a:p>
          <a:p>
            <a:r>
              <a:rPr lang="cs-CZ" dirty="0" err="1" smtClean="0"/>
              <a:t>Framing</a:t>
            </a:r>
            <a:r>
              <a:rPr lang="cs-CZ" dirty="0" smtClean="0"/>
              <a:t> and </a:t>
            </a:r>
            <a:r>
              <a:rPr lang="cs-CZ" dirty="0" err="1" smtClean="0"/>
              <a:t>cueing</a:t>
            </a:r>
            <a:r>
              <a:rPr lang="cs-CZ" dirty="0" smtClean="0"/>
              <a:t> (</a:t>
            </a:r>
            <a:r>
              <a:rPr lang="cs-CZ" dirty="0" err="1" smtClean="0"/>
              <a:t>Sheets</a:t>
            </a:r>
            <a:r>
              <a:rPr lang="cs-CZ" dirty="0" smtClean="0"/>
              <a:t> et al. 2016)</a:t>
            </a:r>
          </a:p>
          <a:p>
            <a:endParaRPr lang="cs-CZ" dirty="0" smtClean="0"/>
          </a:p>
          <a:p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owners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media (Italy, Slovakia, </a:t>
            </a:r>
            <a:r>
              <a:rPr lang="cs-CZ" dirty="0" err="1" smtClean="0"/>
              <a:t>the</a:t>
            </a:r>
            <a:r>
              <a:rPr lang="cs-CZ" dirty="0" smtClean="0"/>
              <a:t> Czech Republic)</a:t>
            </a:r>
            <a:endParaRPr lang="cs-CZ" dirty="0"/>
          </a:p>
          <a:p>
            <a:r>
              <a:rPr lang="cs-CZ" dirty="0" err="1" smtClean="0"/>
              <a:t>Specifics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populim</a:t>
            </a:r>
            <a:r>
              <a:rPr lang="cs-CZ" dirty="0"/>
              <a:t>?</a:t>
            </a:r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27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supply</a:t>
            </a:r>
            <a:r>
              <a:rPr lang="cs-CZ" dirty="0"/>
              <a:t> </a:t>
            </a:r>
            <a:r>
              <a:rPr lang="cs-CZ" dirty="0" err="1"/>
              <a:t>side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party </a:t>
            </a:r>
            <a:r>
              <a:rPr lang="cs-CZ" dirty="0" err="1" smtClean="0"/>
              <a:t>itself</a:t>
            </a:r>
            <a:endParaRPr lang="cs-CZ" dirty="0" smtClean="0"/>
          </a:p>
          <a:p>
            <a:r>
              <a:rPr lang="cs-CZ" dirty="0" err="1" smtClean="0"/>
              <a:t>Ideological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r>
              <a:rPr lang="cs-CZ" dirty="0" smtClean="0"/>
              <a:t>, </a:t>
            </a:r>
            <a:r>
              <a:rPr lang="cs-CZ" dirty="0" err="1" smtClean="0"/>
              <a:t>organization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leadership</a:t>
            </a:r>
            <a:r>
              <a:rPr lang="cs-CZ" dirty="0" smtClean="0"/>
              <a:t>,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disputes</a:t>
            </a:r>
            <a:r>
              <a:rPr lang="cs-CZ" dirty="0" smtClean="0"/>
              <a:t>),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r>
              <a:rPr lang="cs-CZ" dirty="0" smtClean="0"/>
              <a:t>,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cooperation</a:t>
            </a:r>
            <a:endParaRPr lang="cs-CZ" dirty="0" smtClean="0"/>
          </a:p>
          <a:p>
            <a:r>
              <a:rPr lang="cs-CZ" dirty="0" err="1" smtClean="0"/>
              <a:t>See</a:t>
            </a:r>
            <a:r>
              <a:rPr lang="cs-CZ" dirty="0" smtClean="0"/>
              <a:t> more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062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–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votes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Rich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r>
              <a:rPr lang="cs-CZ" dirty="0" smtClean="0"/>
              <a:t> </a:t>
            </a:r>
            <a:r>
              <a:rPr lang="cs-CZ" dirty="0" err="1" smtClean="0"/>
              <a:t>dealing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 in </a:t>
            </a:r>
            <a:r>
              <a:rPr lang="cs-CZ" dirty="0" err="1" smtClean="0"/>
              <a:t>general</a:t>
            </a:r>
            <a:r>
              <a:rPr lang="cs-CZ" dirty="0" smtClean="0"/>
              <a:t> (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review</a:t>
            </a:r>
            <a:r>
              <a:rPr lang="cs-CZ" dirty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Pauwels</a:t>
            </a:r>
            <a:r>
              <a:rPr lang="cs-CZ" dirty="0" smtClean="0"/>
              <a:t> 2015):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sociological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 smtClean="0"/>
          </a:p>
          <a:p>
            <a:r>
              <a:rPr lang="cs-CZ" dirty="0" smtClean="0"/>
              <a:t>Protest </a:t>
            </a:r>
            <a:r>
              <a:rPr lang="cs-CZ" dirty="0" err="1" smtClean="0"/>
              <a:t>voting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/</a:t>
            </a:r>
            <a:r>
              <a:rPr lang="cs-CZ" dirty="0" err="1" smtClean="0"/>
              <a:t>ideological</a:t>
            </a:r>
            <a:r>
              <a:rPr lang="cs-CZ" dirty="0" smtClean="0"/>
              <a:t> </a:t>
            </a:r>
            <a:r>
              <a:rPr lang="cs-CZ" dirty="0" err="1" smtClean="0"/>
              <a:t>proximity</a:t>
            </a:r>
            <a:endParaRPr lang="cs-CZ" dirty="0" smtClean="0"/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 smtClean="0"/>
          </a:p>
          <a:p>
            <a:r>
              <a:rPr lang="cs-CZ" dirty="0" smtClean="0"/>
              <a:t>Valence </a:t>
            </a:r>
            <a:r>
              <a:rPr lang="cs-CZ" dirty="0" err="1" smtClean="0"/>
              <a:t>voting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770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sociological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The</a:t>
            </a:r>
            <a:r>
              <a:rPr lang="cs-CZ" b="1" dirty="0" smtClean="0"/>
              <a:t> Columbia </a:t>
            </a:r>
            <a:r>
              <a:rPr lang="cs-CZ" b="1" dirty="0" err="1" smtClean="0"/>
              <a:t>school</a:t>
            </a:r>
            <a:r>
              <a:rPr lang="cs-CZ" b="1" dirty="0" smtClean="0"/>
              <a:t> </a:t>
            </a:r>
            <a:r>
              <a:rPr lang="cs-CZ" dirty="0" smtClean="0"/>
              <a:t>(1940s) –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People</a:t>
            </a:r>
            <a:r>
              <a:rPr lang="en-US" i="1" dirty="0" smtClean="0"/>
              <a:t>`s Choice</a:t>
            </a:r>
            <a:endParaRPr lang="en-US" dirty="0" smtClean="0"/>
          </a:p>
          <a:p>
            <a:r>
              <a:rPr lang="en-US" dirty="0" smtClean="0"/>
              <a:t>Social determinism </a:t>
            </a:r>
            <a:r>
              <a:rPr lang="cs-CZ" dirty="0" smtClean="0"/>
              <a:t>–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influence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r>
              <a:rPr lang="cs-CZ" dirty="0" smtClean="0"/>
              <a:t> and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endParaRPr lang="cs-CZ" dirty="0" smtClean="0"/>
          </a:p>
          <a:p>
            <a:r>
              <a:rPr lang="cs-CZ" b="1" dirty="0" err="1" smtClean="0"/>
              <a:t>Cleavage</a:t>
            </a:r>
            <a:r>
              <a:rPr lang="cs-CZ" b="1" dirty="0" smtClean="0"/>
              <a:t> </a:t>
            </a:r>
            <a:r>
              <a:rPr lang="cs-CZ" b="1" dirty="0" err="1" smtClean="0"/>
              <a:t>theory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Rokkan</a:t>
            </a:r>
            <a:r>
              <a:rPr lang="cs-CZ" dirty="0" smtClean="0"/>
              <a:t>, </a:t>
            </a:r>
            <a:r>
              <a:rPr lang="cs-CZ" dirty="0" err="1" smtClean="0"/>
              <a:t>Lipset</a:t>
            </a:r>
            <a:endParaRPr lang="cs-CZ" dirty="0" smtClean="0"/>
          </a:p>
          <a:p>
            <a:r>
              <a:rPr lang="cs-CZ" dirty="0" err="1" smtClean="0"/>
              <a:t>Transposition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conflicts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 (</a:t>
            </a:r>
            <a:r>
              <a:rPr lang="cs-CZ" dirty="0" err="1" smtClean="0"/>
              <a:t>state</a:t>
            </a:r>
            <a:r>
              <a:rPr lang="cs-CZ" dirty="0" smtClean="0"/>
              <a:t> – </a:t>
            </a:r>
            <a:r>
              <a:rPr lang="cs-CZ" dirty="0" err="1" smtClean="0"/>
              <a:t>church</a:t>
            </a:r>
            <a:r>
              <a:rPr lang="cs-CZ" dirty="0" smtClean="0"/>
              <a:t>, centre – </a:t>
            </a:r>
            <a:r>
              <a:rPr lang="cs-CZ" dirty="0" err="1" smtClean="0"/>
              <a:t>periphery</a:t>
            </a:r>
            <a:r>
              <a:rPr lang="cs-CZ" dirty="0" smtClean="0"/>
              <a:t>, </a:t>
            </a:r>
            <a:r>
              <a:rPr lang="cs-CZ" dirty="0" err="1" smtClean="0"/>
              <a:t>urban</a:t>
            </a:r>
            <a:r>
              <a:rPr lang="cs-CZ" dirty="0" smtClean="0"/>
              <a:t> – </a:t>
            </a:r>
            <a:r>
              <a:rPr lang="cs-CZ" dirty="0" err="1" smtClean="0"/>
              <a:t>rural</a:t>
            </a:r>
            <a:r>
              <a:rPr lang="cs-CZ" dirty="0" smtClean="0"/>
              <a:t>, </a:t>
            </a:r>
            <a:r>
              <a:rPr lang="cs-CZ" dirty="0" err="1" smtClean="0"/>
              <a:t>class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defreezing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party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1960s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461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structural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r>
              <a:rPr lang="cs-CZ" dirty="0" smtClean="0"/>
              <a:t> – </a:t>
            </a:r>
            <a:r>
              <a:rPr lang="cs-CZ" dirty="0" err="1" smtClean="0"/>
              <a:t>modernization</a:t>
            </a:r>
            <a:r>
              <a:rPr lang="cs-CZ" dirty="0" smtClean="0"/>
              <a:t> 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3974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Support </a:t>
            </a:r>
            <a:r>
              <a:rPr lang="cs-CZ" dirty="0" err="1" smtClean="0"/>
              <a:t>for</a:t>
            </a:r>
            <a:r>
              <a:rPr lang="cs-CZ" dirty="0" smtClean="0"/>
              <a:t> PRR </a:t>
            </a:r>
            <a:r>
              <a:rPr lang="cs-CZ" dirty="0" err="1" smtClean="0"/>
              <a:t>among</a:t>
            </a:r>
            <a:r>
              <a:rPr lang="cs-CZ" dirty="0" smtClean="0"/>
              <a:t> so-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losers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modernization</a:t>
            </a:r>
            <a:endParaRPr lang="cs-CZ" dirty="0" smtClean="0"/>
          </a:p>
          <a:p>
            <a:r>
              <a:rPr lang="cs-CZ" dirty="0" err="1" smtClean="0"/>
              <a:t>Based</a:t>
            </a:r>
            <a:r>
              <a:rPr lang="cs-CZ" dirty="0" smtClean="0"/>
              <a:t> on negative </a:t>
            </a:r>
            <a:r>
              <a:rPr lang="cs-CZ" dirty="0" err="1" smtClean="0"/>
              <a:t>perception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transformation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breakdown</a:t>
            </a:r>
            <a:r>
              <a:rPr lang="cs-CZ" dirty="0" smtClean="0"/>
              <a:t> and </a:t>
            </a:r>
            <a:r>
              <a:rPr lang="cs-CZ" dirty="0" err="1" smtClean="0"/>
              <a:t>deprivation</a:t>
            </a:r>
            <a:r>
              <a:rPr lang="cs-CZ" dirty="0" smtClean="0"/>
              <a:t> thesis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industrial</a:t>
            </a:r>
            <a:r>
              <a:rPr lang="cs-CZ" dirty="0" smtClean="0"/>
              <a:t> to </a:t>
            </a:r>
            <a:r>
              <a:rPr lang="cs-CZ" dirty="0" err="1" smtClean="0"/>
              <a:t>postindustrial</a:t>
            </a:r>
            <a:r>
              <a:rPr lang="cs-CZ" dirty="0" smtClean="0"/>
              <a:t> society; </a:t>
            </a:r>
            <a:r>
              <a:rPr lang="cs-CZ" dirty="0" err="1" smtClean="0"/>
              <a:t>individualization</a:t>
            </a:r>
            <a:r>
              <a:rPr lang="cs-CZ" dirty="0" smtClean="0"/>
              <a:t> + </a:t>
            </a:r>
            <a:r>
              <a:rPr lang="cs-CZ" dirty="0" err="1" smtClean="0"/>
              <a:t>erosion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collective</a:t>
            </a:r>
            <a:r>
              <a:rPr lang="cs-CZ" dirty="0" smtClean="0"/>
              <a:t> </a:t>
            </a:r>
            <a:r>
              <a:rPr lang="cs-CZ" dirty="0" err="1" smtClean="0"/>
              <a:t>identities</a:t>
            </a:r>
            <a:endParaRPr lang="cs-CZ" dirty="0" smtClean="0"/>
          </a:p>
          <a:p>
            <a:r>
              <a:rPr lang="cs-CZ" dirty="0" smtClean="0"/>
              <a:t>New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r>
              <a:rPr lang="cs-CZ" dirty="0" smtClean="0"/>
              <a:t> to cope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society (flexibility, </a:t>
            </a:r>
            <a:r>
              <a:rPr lang="cs-CZ" dirty="0" err="1" smtClean="0"/>
              <a:t>entrepreuneurship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PRR: </a:t>
            </a:r>
          </a:p>
          <a:p>
            <a:pPr lvl="1"/>
            <a:r>
              <a:rPr lang="cs-CZ" dirty="0" smtClean="0"/>
              <a:t>return to </a:t>
            </a:r>
            <a:r>
              <a:rPr lang="cs-CZ" dirty="0" err="1" smtClean="0"/>
              <a:t>traditional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endParaRPr lang="cs-CZ" dirty="0" smtClean="0"/>
          </a:p>
          <a:p>
            <a:pPr lvl="1"/>
            <a:r>
              <a:rPr lang="cs-CZ" dirty="0" smtClean="0"/>
              <a:t>protest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incompetent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pPr lvl="1"/>
            <a:r>
              <a:rPr lang="cs-CZ" dirty="0" err="1" smtClean="0"/>
              <a:t>dealignment</a:t>
            </a:r>
            <a:r>
              <a:rPr lang="cs-CZ" dirty="0" smtClean="0"/>
              <a:t> and </a:t>
            </a:r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immigration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Results</a:t>
            </a:r>
            <a:r>
              <a:rPr lang="cs-CZ" dirty="0" smtClean="0"/>
              <a:t>: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educated</a:t>
            </a:r>
            <a:r>
              <a:rPr lang="cs-CZ" dirty="0" smtClean="0"/>
              <a:t>, </a:t>
            </a:r>
            <a:r>
              <a:rPr lang="cs-CZ" dirty="0" err="1" smtClean="0"/>
              <a:t>unemployed</a:t>
            </a:r>
            <a:r>
              <a:rPr lang="cs-CZ" dirty="0" smtClean="0"/>
              <a:t>,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qualified</a:t>
            </a:r>
            <a:r>
              <a:rPr lang="cs-CZ" dirty="0" smtClean="0"/>
              <a:t>, </a:t>
            </a:r>
            <a:r>
              <a:rPr lang="cs-CZ" dirty="0" err="1" smtClean="0"/>
              <a:t>insecure</a:t>
            </a:r>
            <a:r>
              <a:rPr lang="cs-CZ" dirty="0" smtClean="0"/>
              <a:t> male </a:t>
            </a:r>
            <a:r>
              <a:rPr lang="cs-CZ" dirty="0" err="1" smtClean="0"/>
              <a:t>workers</a:t>
            </a:r>
            <a:r>
              <a:rPr lang="cs-CZ" dirty="0" smtClean="0"/>
              <a:t> </a:t>
            </a:r>
            <a:r>
              <a:rPr lang="cs-CZ" dirty="0" err="1" smtClean="0"/>
              <a:t>supporting</a:t>
            </a:r>
            <a:r>
              <a:rPr lang="cs-CZ" dirty="0" smtClean="0"/>
              <a:t> RRP (</a:t>
            </a:r>
            <a:r>
              <a:rPr lang="cs-CZ" dirty="0" err="1" smtClean="0"/>
              <a:t>Bezt</a:t>
            </a:r>
            <a:r>
              <a:rPr lang="cs-CZ" dirty="0" smtClean="0"/>
              <a:t>, </a:t>
            </a:r>
            <a:r>
              <a:rPr lang="cs-CZ" dirty="0" err="1" smtClean="0"/>
              <a:t>Luebbers</a:t>
            </a:r>
            <a:r>
              <a:rPr lang="cs-CZ" dirty="0" smtClean="0"/>
              <a:t>, </a:t>
            </a:r>
            <a:r>
              <a:rPr lang="cs-CZ" dirty="0" err="1" smtClean="0"/>
              <a:t>Ivarsflaten</a:t>
            </a:r>
            <a:r>
              <a:rPr lang="cs-CZ" dirty="0" smtClean="0"/>
              <a:t>, </a:t>
            </a:r>
            <a:r>
              <a:rPr lang="cs-CZ" dirty="0" err="1" smtClean="0"/>
              <a:t>Kriesi</a:t>
            </a:r>
            <a:r>
              <a:rPr lang="cs-CZ" dirty="0" smtClean="0"/>
              <a:t>…) </a:t>
            </a:r>
          </a:p>
        </p:txBody>
      </p:sp>
    </p:spTree>
    <p:extLst>
      <p:ext uri="{BB962C8B-B14F-4D97-AF65-F5344CB8AC3E}">
        <p14:creationId xmlns:p14="http://schemas.microsoft.com/office/powerpoint/2010/main" val="3794193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Protest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anti-establishment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appeals</a:t>
            </a:r>
            <a:endParaRPr lang="cs-CZ" dirty="0" smtClean="0"/>
          </a:p>
          <a:p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trust and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  <a:p>
            <a:r>
              <a:rPr lang="cs-CZ" dirty="0" err="1" smtClean="0"/>
              <a:t>Low</a:t>
            </a:r>
            <a:r>
              <a:rPr lang="cs-CZ" dirty="0" smtClean="0"/>
              <a:t> trust in </a:t>
            </a:r>
            <a:r>
              <a:rPr lang="cs-CZ" dirty="0" err="1" smtClean="0"/>
              <a:t>institutions</a:t>
            </a:r>
            <a:r>
              <a:rPr lang="cs-CZ" dirty="0" smtClean="0"/>
              <a:t>, </a:t>
            </a:r>
            <a:r>
              <a:rPr lang="cs-CZ" dirty="0" err="1" smtClean="0"/>
              <a:t>politicians</a:t>
            </a:r>
            <a:r>
              <a:rPr lang="cs-CZ" dirty="0" smtClean="0"/>
              <a:t> </a:t>
            </a:r>
            <a:r>
              <a:rPr lang="cs-CZ" dirty="0" err="1" smtClean="0"/>
              <a:t>tend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/>
              <a:t>Dissatisfaction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explaining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regardless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host ideology </a:t>
            </a:r>
            <a:r>
              <a:rPr lang="cs-CZ" dirty="0" smtClean="0"/>
              <a:t>(</a:t>
            </a:r>
            <a:r>
              <a:rPr lang="cs-CZ" dirty="0" err="1" smtClean="0"/>
              <a:t>Pauwels</a:t>
            </a:r>
            <a:r>
              <a:rPr lang="cs-CZ" dirty="0" smtClean="0"/>
              <a:t> 2015,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/>
              <a:t>also</a:t>
            </a:r>
            <a:r>
              <a:rPr lang="cs-CZ" dirty="0"/>
              <a:t> by Hawkins /2010/ - </a:t>
            </a:r>
            <a:r>
              <a:rPr lang="cs-CZ" dirty="0" err="1"/>
              <a:t>Chavez</a:t>
            </a:r>
            <a:r>
              <a:rPr lang="cs-CZ" dirty="0"/>
              <a:t> in Venezuela)</a:t>
            </a:r>
          </a:p>
          <a:p>
            <a:r>
              <a:rPr lang="cs-CZ" dirty="0" smtClean="0"/>
              <a:t>BUT</a:t>
            </a:r>
            <a:r>
              <a:rPr lang="cs-CZ" dirty="0"/>
              <a:t> </a:t>
            </a:r>
            <a:r>
              <a:rPr lang="cs-CZ" dirty="0" smtClean="0"/>
              <a:t>a more </a:t>
            </a:r>
            <a:r>
              <a:rPr lang="cs-CZ" dirty="0" err="1" smtClean="0"/>
              <a:t>complicated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(</a:t>
            </a:r>
            <a:r>
              <a:rPr lang="cs-CZ" dirty="0" err="1" smtClean="0"/>
              <a:t>Hooghe</a:t>
            </a:r>
            <a:r>
              <a:rPr lang="cs-CZ" dirty="0" smtClean="0"/>
              <a:t>, </a:t>
            </a:r>
            <a:r>
              <a:rPr lang="cs-CZ" dirty="0" err="1" smtClean="0"/>
              <a:t>Dassonville</a:t>
            </a:r>
            <a:r>
              <a:rPr lang="cs-CZ" dirty="0" smtClean="0"/>
              <a:t> 2018):</a:t>
            </a:r>
          </a:p>
          <a:p>
            <a:pPr lvl="1" algn="just"/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trust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pPr lvl="1" algn="just"/>
            <a:r>
              <a:rPr lang="cs-CZ" dirty="0" err="1" smtClean="0"/>
              <a:t>Decrease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trust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PP</a:t>
            </a:r>
          </a:p>
          <a:p>
            <a:pPr lvl="1" algn="just"/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PP </a:t>
            </a:r>
            <a:r>
              <a:rPr lang="cs-CZ" dirty="0" err="1" smtClean="0"/>
              <a:t>decreases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trust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30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,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Closely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rational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 smtClean="0"/>
          </a:p>
          <a:p>
            <a:r>
              <a:rPr lang="cs-CZ" dirty="0" err="1" smtClean="0"/>
              <a:t>Maximization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utility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assumption</a:t>
            </a:r>
            <a:endParaRPr lang="cs-CZ" dirty="0" smtClean="0"/>
          </a:p>
          <a:p>
            <a:r>
              <a:rPr lang="cs-CZ" dirty="0" err="1" smtClean="0"/>
              <a:t>Voters</a:t>
            </a:r>
            <a:r>
              <a:rPr lang="cs-CZ" dirty="0" smtClean="0"/>
              <a:t> </a:t>
            </a:r>
            <a:r>
              <a:rPr lang="cs-CZ" dirty="0" err="1" smtClean="0"/>
              <a:t>seeking</a:t>
            </a:r>
            <a:r>
              <a:rPr lang="cs-CZ" dirty="0" smtClean="0"/>
              <a:t> as much </a:t>
            </a:r>
            <a:r>
              <a:rPr lang="cs-CZ" dirty="0" err="1" smtClean="0"/>
              <a:t>information</a:t>
            </a:r>
            <a:r>
              <a:rPr lang="cs-CZ" dirty="0" smtClean="0"/>
              <a:t> as </a:t>
            </a:r>
            <a:r>
              <a:rPr lang="cs-CZ" dirty="0" err="1" smtClean="0"/>
              <a:t>possible</a:t>
            </a:r>
            <a:r>
              <a:rPr lang="cs-CZ" dirty="0" smtClean="0"/>
              <a:t> – „</a:t>
            </a:r>
            <a:r>
              <a:rPr lang="cs-CZ" dirty="0" err="1" smtClean="0"/>
              <a:t>perfectly</a:t>
            </a:r>
            <a:r>
              <a:rPr lang="cs-CZ" dirty="0" smtClean="0"/>
              <a:t> </a:t>
            </a:r>
            <a:r>
              <a:rPr lang="cs-CZ" dirty="0" err="1" smtClean="0"/>
              <a:t>informed</a:t>
            </a:r>
            <a:r>
              <a:rPr lang="cs-CZ" dirty="0" smtClean="0"/>
              <a:t> </a:t>
            </a:r>
            <a:r>
              <a:rPr lang="cs-CZ" dirty="0" err="1" smtClean="0"/>
              <a:t>voter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Pure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– </a:t>
            </a:r>
            <a:r>
              <a:rPr lang="cs-CZ" dirty="0" err="1" smtClean="0"/>
              <a:t>pocket</a:t>
            </a:r>
            <a:r>
              <a:rPr lang="cs-CZ" dirty="0" smtClean="0"/>
              <a:t> </a:t>
            </a:r>
            <a:r>
              <a:rPr lang="cs-CZ" dirty="0" err="1" smtClean="0"/>
              <a:t>book</a:t>
            </a:r>
            <a:r>
              <a:rPr lang="cs-CZ" dirty="0" smtClean="0"/>
              <a:t>, </a:t>
            </a:r>
            <a:r>
              <a:rPr lang="cs-CZ" dirty="0" err="1" smtClean="0"/>
              <a:t>entropic</a:t>
            </a:r>
            <a:r>
              <a:rPr lang="cs-CZ" dirty="0" smtClean="0"/>
              <a:t> (</a:t>
            </a:r>
            <a:r>
              <a:rPr lang="cs-CZ" dirty="0" err="1" smtClean="0"/>
              <a:t>mixed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Proximity</a:t>
            </a:r>
            <a:r>
              <a:rPr lang="cs-CZ" dirty="0" smtClean="0"/>
              <a:t> model –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party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closest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positions</a:t>
            </a:r>
            <a:r>
              <a:rPr lang="cs-CZ" dirty="0" smtClean="0"/>
              <a:t> (</a:t>
            </a:r>
            <a:r>
              <a:rPr lang="cs-CZ" dirty="0" err="1" smtClean="0"/>
              <a:t>Kitschelt</a:t>
            </a:r>
            <a:r>
              <a:rPr lang="cs-CZ" dirty="0" smtClean="0"/>
              <a:t> et al. 1995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winning</a:t>
            </a:r>
            <a:r>
              <a:rPr lang="cs-CZ" dirty="0" smtClean="0"/>
              <a:t> </a:t>
            </a:r>
            <a:r>
              <a:rPr lang="cs-CZ" dirty="0" err="1" smtClean="0"/>
              <a:t>formula</a:t>
            </a:r>
            <a:r>
              <a:rPr lang="cs-CZ" dirty="0" smtClean="0"/>
              <a:t>, but De </a:t>
            </a:r>
            <a:r>
              <a:rPr lang="cs-CZ" dirty="0" err="1" smtClean="0"/>
              <a:t>Lange</a:t>
            </a:r>
            <a:r>
              <a:rPr lang="cs-CZ" dirty="0" smtClean="0"/>
              <a:t> 2016)</a:t>
            </a:r>
          </a:p>
          <a:p>
            <a:r>
              <a:rPr lang="cs-CZ" dirty="0" err="1" smtClean="0"/>
              <a:t>Attitudes</a:t>
            </a:r>
            <a:r>
              <a:rPr lang="cs-CZ" dirty="0" smtClean="0"/>
              <a:t> </a:t>
            </a:r>
            <a:r>
              <a:rPr lang="cs-CZ" dirty="0" err="1" smtClean="0"/>
              <a:t>crucial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host ideology </a:t>
            </a:r>
            <a:r>
              <a:rPr lang="cs-CZ" dirty="0" err="1" smtClean="0"/>
              <a:t>correlates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support </a:t>
            </a:r>
            <a:r>
              <a:rPr lang="cs-CZ" dirty="0" err="1" smtClean="0"/>
              <a:t>for</a:t>
            </a:r>
            <a:r>
              <a:rPr lang="cs-CZ" dirty="0" smtClean="0"/>
              <a:t> PP (van der </a:t>
            </a:r>
            <a:r>
              <a:rPr lang="cs-CZ" dirty="0" err="1" smtClean="0"/>
              <a:t>Brug</a:t>
            </a:r>
            <a:r>
              <a:rPr lang="cs-CZ" dirty="0" smtClean="0"/>
              <a:t> et al. 2010, </a:t>
            </a:r>
            <a:r>
              <a:rPr lang="cs-CZ" dirty="0" err="1" smtClean="0"/>
              <a:t>Pauwels</a:t>
            </a:r>
            <a:r>
              <a:rPr lang="cs-CZ" dirty="0" smtClean="0"/>
              <a:t> 2015, </a:t>
            </a:r>
            <a:r>
              <a:rPr lang="cs-CZ" dirty="0" err="1" smtClean="0"/>
              <a:t>March</a:t>
            </a:r>
            <a:r>
              <a:rPr lang="cs-CZ" dirty="0" smtClean="0"/>
              <a:t> 2012 but </a:t>
            </a:r>
            <a:r>
              <a:rPr lang="cs-CZ" dirty="0" err="1" smtClean="0"/>
              <a:t>also</a:t>
            </a:r>
            <a:r>
              <a:rPr lang="cs-CZ" dirty="0" smtClean="0"/>
              <a:t> Smith 2010 – </a:t>
            </a:r>
            <a:r>
              <a:rPr lang="cs-CZ" dirty="0" err="1" smtClean="0"/>
              <a:t>crime</a:t>
            </a:r>
            <a:r>
              <a:rPr lang="cs-CZ" dirty="0" smtClean="0"/>
              <a:t> </a:t>
            </a:r>
            <a:r>
              <a:rPr lang="cs-CZ" dirty="0" err="1" smtClean="0"/>
              <a:t>linked</a:t>
            </a:r>
            <a:r>
              <a:rPr lang="cs-CZ" dirty="0" smtClean="0"/>
              <a:t> to </a:t>
            </a:r>
            <a:r>
              <a:rPr lang="cs-CZ" dirty="0" err="1" smtClean="0"/>
              <a:t>immigration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806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Psychological</a:t>
            </a:r>
            <a:r>
              <a:rPr lang="cs-CZ" dirty="0" smtClean="0"/>
              <a:t> </a:t>
            </a:r>
            <a:r>
              <a:rPr lang="cs-CZ" dirty="0" err="1" smtClean="0"/>
              <a:t>roots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Bakker</a:t>
            </a:r>
            <a:r>
              <a:rPr lang="cs-CZ" dirty="0" smtClean="0"/>
              <a:t> et al. (2018)</a:t>
            </a:r>
          </a:p>
          <a:p>
            <a:r>
              <a:rPr lang="cs-CZ" dirty="0" err="1" smtClean="0"/>
              <a:t>Congruence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voters</a:t>
            </a:r>
            <a:r>
              <a:rPr lang="en-US" dirty="0" smtClean="0"/>
              <a:t>` and politicians` personality</a:t>
            </a:r>
            <a:r>
              <a:rPr lang="cs-CZ" dirty="0" smtClean="0"/>
              <a:t> (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smtClean="0"/>
              <a:t>Personal traits typical for voters of populist political parties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Big </a:t>
            </a:r>
            <a:r>
              <a:rPr lang="cs-CZ" dirty="0" err="1" smtClean="0"/>
              <a:t>Five</a:t>
            </a:r>
            <a:r>
              <a:rPr lang="cs-CZ" dirty="0" smtClean="0"/>
              <a:t> model</a:t>
            </a:r>
            <a:endParaRPr lang="en-US" dirty="0" smtClean="0"/>
          </a:p>
          <a:p>
            <a:r>
              <a:rPr lang="en-US" dirty="0" smtClean="0"/>
              <a:t>Case selection</a:t>
            </a:r>
            <a:endParaRPr lang="cs-CZ" dirty="0" smtClean="0"/>
          </a:p>
          <a:p>
            <a:r>
              <a:rPr lang="cs-CZ" dirty="0" smtClean="0"/>
              <a:t>H: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agreeableness</a:t>
            </a:r>
            <a:r>
              <a:rPr lang="cs-CZ" dirty="0" smtClean="0"/>
              <a:t> </a:t>
            </a:r>
            <a:r>
              <a:rPr lang="cs-CZ" dirty="0" err="1" smtClean="0"/>
              <a:t>increases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chance</a:t>
            </a:r>
            <a:r>
              <a:rPr lang="cs-CZ" dirty="0" smtClean="0"/>
              <a:t> to </a:t>
            </a:r>
            <a:r>
              <a:rPr lang="cs-CZ" dirty="0" err="1" smtClean="0"/>
              <a:t>voter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populist</a:t>
            </a:r>
            <a:r>
              <a:rPr lang="cs-CZ" dirty="0" smtClean="0"/>
              <a:t> party.</a:t>
            </a:r>
          </a:p>
          <a:p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founds</a:t>
            </a:r>
            <a:r>
              <a:rPr lang="cs-CZ" dirty="0" smtClean="0"/>
              <a:t> </a:t>
            </a:r>
            <a:r>
              <a:rPr lang="cs-CZ" dirty="0" err="1" smtClean="0"/>
              <a:t>across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researched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 (</a:t>
            </a:r>
            <a:r>
              <a:rPr lang="cs-CZ" dirty="0" err="1" smtClean="0"/>
              <a:t>Tea</a:t>
            </a:r>
            <a:r>
              <a:rPr lang="cs-CZ" dirty="0" smtClean="0"/>
              <a:t> Party, Die </a:t>
            </a:r>
            <a:r>
              <a:rPr lang="cs-CZ" dirty="0" err="1" smtClean="0"/>
              <a:t>Linke</a:t>
            </a:r>
            <a:r>
              <a:rPr lang="cs-CZ" dirty="0" smtClean="0"/>
              <a:t>, PVV)</a:t>
            </a:r>
            <a:endParaRPr lang="en-US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9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Comparing</a:t>
            </a:r>
            <a:r>
              <a:rPr lang="cs-CZ" dirty="0" smtClean="0"/>
              <a:t> </a:t>
            </a:r>
            <a:r>
              <a:rPr lang="cs-CZ" dirty="0" err="1" smtClean="0"/>
              <a:t>voters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Rooduijn</a:t>
            </a:r>
            <a:r>
              <a:rPr lang="cs-CZ" dirty="0" smtClean="0"/>
              <a:t> (2018)</a:t>
            </a:r>
          </a:p>
          <a:p>
            <a:r>
              <a:rPr lang="cs-CZ" dirty="0" err="1" smtClean="0"/>
              <a:t>Little</a:t>
            </a:r>
            <a:r>
              <a:rPr lang="cs-CZ" dirty="0" smtClean="0"/>
              <a:t> </a:t>
            </a:r>
            <a:r>
              <a:rPr lang="cs-CZ" dirty="0" err="1" smtClean="0"/>
              <a:t>effort</a:t>
            </a:r>
            <a:r>
              <a:rPr lang="cs-CZ" dirty="0" smtClean="0"/>
              <a:t> </a:t>
            </a:r>
            <a:r>
              <a:rPr lang="cs-CZ" dirty="0" err="1" smtClean="0"/>
              <a:t>dedicated</a:t>
            </a:r>
            <a:r>
              <a:rPr lang="cs-CZ" dirty="0" smtClean="0"/>
              <a:t> to </a:t>
            </a:r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voters</a:t>
            </a:r>
            <a:endParaRPr lang="cs-CZ" dirty="0" smtClean="0"/>
          </a:p>
          <a:p>
            <a:r>
              <a:rPr lang="cs-CZ" dirty="0" err="1" smtClean="0"/>
              <a:t>Comparison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15 </a:t>
            </a:r>
            <a:r>
              <a:rPr lang="cs-CZ" dirty="0" err="1" smtClean="0"/>
              <a:t>cases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Western </a:t>
            </a:r>
            <a:r>
              <a:rPr lang="cs-CZ" dirty="0" err="1" smtClean="0"/>
              <a:t>Europe</a:t>
            </a:r>
            <a:endParaRPr lang="cs-CZ" dirty="0" smtClean="0"/>
          </a:p>
          <a:p>
            <a:r>
              <a:rPr lang="cs-CZ" dirty="0" err="1" smtClean="0"/>
              <a:t>Testing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usual</a:t>
            </a:r>
            <a:r>
              <a:rPr lang="cs-CZ" dirty="0" smtClean="0"/>
              <a:t>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assumptions</a:t>
            </a:r>
            <a:r>
              <a:rPr lang="cs-CZ" dirty="0" smtClean="0"/>
              <a:t> (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, protest </a:t>
            </a:r>
            <a:r>
              <a:rPr lang="cs-CZ" dirty="0" err="1" smtClean="0"/>
              <a:t>voting</a:t>
            </a:r>
            <a:r>
              <a:rPr lang="cs-CZ" dirty="0" smtClean="0"/>
              <a:t>, </a:t>
            </a:r>
            <a:r>
              <a:rPr lang="cs-CZ" dirty="0" err="1" smtClean="0"/>
              <a:t>losers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globalization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Absence </a:t>
            </a:r>
            <a:r>
              <a:rPr lang="cs-CZ" dirty="0" err="1" smtClean="0"/>
              <a:t>of</a:t>
            </a:r>
            <a:r>
              <a:rPr lang="cs-CZ" dirty="0" smtClean="0"/>
              <a:t> solid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ground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base </a:t>
            </a:r>
            <a:r>
              <a:rPr lang="cs-CZ" dirty="0" err="1" smtClean="0"/>
              <a:t>across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distrust</a:t>
            </a:r>
            <a:r>
              <a:rPr lang="cs-CZ" dirty="0" smtClean="0"/>
              <a:t> but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varies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513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Why</a:t>
            </a:r>
            <a:r>
              <a:rPr lang="cs-CZ" dirty="0" smtClean="0"/>
              <a:t> are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successful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votes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populists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dirty="0" err="1" smtClean="0"/>
              <a:t>Empirical</a:t>
            </a:r>
            <a:r>
              <a:rPr lang="cs-CZ" dirty="0" smtClean="0"/>
              <a:t> </a:t>
            </a:r>
            <a:r>
              <a:rPr lang="cs-CZ" dirty="0" err="1" smtClean="0"/>
              <a:t>examples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216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Empirical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Support </a:t>
            </a:r>
            <a:r>
              <a:rPr lang="cs-CZ" dirty="0" err="1" smtClean="0"/>
              <a:t>for</a:t>
            </a:r>
            <a:r>
              <a:rPr lang="cs-CZ" dirty="0" smtClean="0"/>
              <a:t> PRR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682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Austria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762" y="1492249"/>
            <a:ext cx="6635438" cy="5092313"/>
          </a:xfrm>
        </p:spPr>
      </p:pic>
    </p:spTree>
    <p:extLst>
      <p:ext uri="{BB962C8B-B14F-4D97-AF65-F5344CB8AC3E}">
        <p14:creationId xmlns:p14="http://schemas.microsoft.com/office/powerpoint/2010/main" val="40820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512" y="719138"/>
            <a:ext cx="7387913" cy="5669794"/>
          </a:xfrm>
        </p:spPr>
      </p:pic>
    </p:spTree>
    <p:extLst>
      <p:ext uri="{BB962C8B-B14F-4D97-AF65-F5344CB8AC3E}">
        <p14:creationId xmlns:p14="http://schemas.microsoft.com/office/powerpoint/2010/main" val="2515162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0" y="365125"/>
            <a:ext cx="7715249" cy="5921006"/>
          </a:xfrm>
        </p:spPr>
      </p:pic>
    </p:spTree>
    <p:extLst>
      <p:ext uri="{BB962C8B-B14F-4D97-AF65-F5344CB8AC3E}">
        <p14:creationId xmlns:p14="http://schemas.microsoft.com/office/powerpoint/2010/main" val="1674457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087" y="778853"/>
            <a:ext cx="7921313" cy="6079147"/>
          </a:xfrm>
        </p:spPr>
      </p:pic>
    </p:spTree>
    <p:extLst>
      <p:ext uri="{BB962C8B-B14F-4D97-AF65-F5344CB8AC3E}">
        <p14:creationId xmlns:p14="http://schemas.microsoft.com/office/powerpoint/2010/main" val="2955975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0" y="365125"/>
            <a:ext cx="8229599" cy="6315739"/>
          </a:xfrm>
        </p:spPr>
      </p:pic>
    </p:spTree>
    <p:extLst>
      <p:ext uri="{BB962C8B-B14F-4D97-AF65-F5344CB8AC3E}">
        <p14:creationId xmlns:p14="http://schemas.microsoft.com/office/powerpoint/2010/main" val="3102376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062" y="1130300"/>
            <a:ext cx="6711638" cy="5150792"/>
          </a:xfrm>
        </p:spPr>
      </p:pic>
    </p:spTree>
    <p:extLst>
      <p:ext uri="{BB962C8B-B14F-4D97-AF65-F5344CB8AC3E}">
        <p14:creationId xmlns:p14="http://schemas.microsoft.com/office/powerpoint/2010/main" val="1354914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5" y="618369"/>
            <a:ext cx="7610475" cy="5840597"/>
          </a:xfrm>
        </p:spPr>
      </p:pic>
    </p:spTree>
    <p:extLst>
      <p:ext uri="{BB962C8B-B14F-4D97-AF65-F5344CB8AC3E}">
        <p14:creationId xmlns:p14="http://schemas.microsoft.com/office/powerpoint/2010/main" val="1854171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437" y="463549"/>
            <a:ext cx="7683188" cy="5896400"/>
          </a:xfrm>
        </p:spPr>
      </p:pic>
    </p:spTree>
    <p:extLst>
      <p:ext uri="{BB962C8B-B14F-4D97-AF65-F5344CB8AC3E}">
        <p14:creationId xmlns:p14="http://schemas.microsoft.com/office/powerpoint/2010/main" val="1850030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Czech Republic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098" y="1273175"/>
            <a:ext cx="7699608" cy="4870450"/>
          </a:xfrm>
        </p:spPr>
      </p:pic>
    </p:spTree>
    <p:extLst>
      <p:ext uri="{BB962C8B-B14F-4D97-AF65-F5344CB8AC3E}">
        <p14:creationId xmlns:p14="http://schemas.microsoft.com/office/powerpoint/2010/main" val="39052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To show </a:t>
            </a:r>
            <a:r>
              <a:rPr lang="cs-CZ" dirty="0" err="1" smtClean="0"/>
              <a:t>complexity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explanations</a:t>
            </a:r>
            <a:r>
              <a:rPr lang="cs-CZ" dirty="0" smtClean="0"/>
              <a:t> </a:t>
            </a:r>
            <a:r>
              <a:rPr lang="cs-CZ" dirty="0" err="1" smtClean="0"/>
              <a:t>behind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/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To </a:t>
            </a:r>
            <a:r>
              <a:rPr lang="cs-CZ" dirty="0" err="1" smtClean="0"/>
              <a:t>introduce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prominent/</a:t>
            </a:r>
            <a:r>
              <a:rPr lang="cs-CZ" dirty="0" err="1" smtClean="0"/>
              <a:t>recently</a:t>
            </a:r>
            <a:r>
              <a:rPr lang="cs-CZ" dirty="0" smtClean="0"/>
              <a:t> </a:t>
            </a:r>
            <a:r>
              <a:rPr lang="cs-CZ" dirty="0" err="1" smtClean="0"/>
              <a:t>applied</a:t>
            </a:r>
            <a:r>
              <a:rPr lang="cs-CZ" dirty="0" smtClean="0"/>
              <a:t>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approaches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3845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973" y="863599"/>
            <a:ext cx="8468677" cy="5356931"/>
          </a:xfrm>
        </p:spPr>
      </p:pic>
    </p:spTree>
    <p:extLst>
      <p:ext uri="{BB962C8B-B14F-4D97-AF65-F5344CB8AC3E}">
        <p14:creationId xmlns:p14="http://schemas.microsoft.com/office/powerpoint/2010/main" val="7910690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623" y="532605"/>
            <a:ext cx="8792527" cy="5561785"/>
          </a:xfrm>
        </p:spPr>
      </p:pic>
    </p:spTree>
    <p:extLst>
      <p:ext uri="{BB962C8B-B14F-4D97-AF65-F5344CB8AC3E}">
        <p14:creationId xmlns:p14="http://schemas.microsoft.com/office/powerpoint/2010/main" val="1673505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348" y="701674"/>
            <a:ext cx="8640127" cy="5465383"/>
          </a:xfrm>
        </p:spPr>
      </p:pic>
    </p:spTree>
    <p:extLst>
      <p:ext uri="{BB962C8B-B14F-4D97-AF65-F5344CB8AC3E}">
        <p14:creationId xmlns:p14="http://schemas.microsoft.com/office/powerpoint/2010/main" val="15806382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298" y="901700"/>
            <a:ext cx="8241692" cy="5213350"/>
          </a:xfrm>
        </p:spPr>
      </p:pic>
    </p:spTree>
    <p:extLst>
      <p:ext uri="{BB962C8B-B14F-4D97-AF65-F5344CB8AC3E}">
        <p14:creationId xmlns:p14="http://schemas.microsoft.com/office/powerpoint/2010/main" val="2215958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548" y="673099"/>
            <a:ext cx="8402002" cy="5314755"/>
          </a:xfrm>
        </p:spPr>
      </p:pic>
    </p:spTree>
    <p:extLst>
      <p:ext uri="{BB962C8B-B14F-4D97-AF65-F5344CB8AC3E}">
        <p14:creationId xmlns:p14="http://schemas.microsoft.com/office/powerpoint/2010/main" val="39995289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248" y="863599"/>
            <a:ext cx="8192452" cy="5182203"/>
          </a:xfrm>
        </p:spPr>
      </p:pic>
    </p:spTree>
    <p:extLst>
      <p:ext uri="{BB962C8B-B14F-4D97-AF65-F5344CB8AC3E}">
        <p14:creationId xmlns:p14="http://schemas.microsoft.com/office/powerpoint/2010/main" val="24073002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473" y="1349375"/>
            <a:ext cx="7792402" cy="4929148"/>
          </a:xfrm>
        </p:spPr>
      </p:pic>
    </p:spTree>
    <p:extLst>
      <p:ext uri="{BB962C8B-B14F-4D97-AF65-F5344CB8AC3E}">
        <p14:creationId xmlns:p14="http://schemas.microsoft.com/office/powerpoint/2010/main" val="9104352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Slovakia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823" y="1416049"/>
            <a:ext cx="7716202" cy="4880947"/>
          </a:xfrm>
        </p:spPr>
      </p:pic>
    </p:spTree>
    <p:extLst>
      <p:ext uri="{BB962C8B-B14F-4D97-AF65-F5344CB8AC3E}">
        <p14:creationId xmlns:p14="http://schemas.microsoft.com/office/powerpoint/2010/main" val="12825510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848" y="920749"/>
            <a:ext cx="8407329" cy="5318125"/>
          </a:xfrm>
        </p:spPr>
      </p:pic>
    </p:spTree>
    <p:extLst>
      <p:ext uri="{BB962C8B-B14F-4D97-AF65-F5344CB8AC3E}">
        <p14:creationId xmlns:p14="http://schemas.microsoft.com/office/powerpoint/2010/main" val="820518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273" y="596899"/>
            <a:ext cx="8773477" cy="5549735"/>
          </a:xfrm>
        </p:spPr>
      </p:pic>
    </p:spTree>
    <p:extLst>
      <p:ext uri="{BB962C8B-B14F-4D97-AF65-F5344CB8AC3E}">
        <p14:creationId xmlns:p14="http://schemas.microsoft.com/office/powerpoint/2010/main" val="275880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906855"/>
              </p:ext>
            </p:extLst>
          </p:nvPr>
        </p:nvGraphicFramePr>
        <p:xfrm>
          <a:off x="838200" y="83395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9408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198" y="930274"/>
            <a:ext cx="9011602" cy="5700363"/>
          </a:xfrm>
        </p:spPr>
      </p:pic>
    </p:spTree>
    <p:extLst>
      <p:ext uri="{BB962C8B-B14F-4D97-AF65-F5344CB8AC3E}">
        <p14:creationId xmlns:p14="http://schemas.microsoft.com/office/powerpoint/2010/main" val="30188702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673" y="365125"/>
            <a:ext cx="8894202" cy="5626100"/>
          </a:xfrm>
        </p:spPr>
      </p:pic>
    </p:spTree>
    <p:extLst>
      <p:ext uri="{BB962C8B-B14F-4D97-AF65-F5344CB8AC3E}">
        <p14:creationId xmlns:p14="http://schemas.microsoft.com/office/powerpoint/2010/main" val="22851154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598" y="882650"/>
            <a:ext cx="8301924" cy="5251450"/>
          </a:xfrm>
        </p:spPr>
      </p:pic>
    </p:spTree>
    <p:extLst>
      <p:ext uri="{BB962C8B-B14F-4D97-AF65-F5344CB8AC3E}">
        <p14:creationId xmlns:p14="http://schemas.microsoft.com/office/powerpoint/2010/main" val="708403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948" y="806449"/>
            <a:ext cx="8468677" cy="5356931"/>
          </a:xfrm>
        </p:spPr>
      </p:pic>
    </p:spTree>
    <p:extLst>
      <p:ext uri="{BB962C8B-B14F-4D97-AF65-F5344CB8AC3E}">
        <p14:creationId xmlns:p14="http://schemas.microsoft.com/office/powerpoint/2010/main" val="8842743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Empirical</a:t>
            </a:r>
            <a:r>
              <a:rPr lang="cs-CZ" dirty="0" smtClean="0"/>
              <a:t> case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4416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3828" y="2139031"/>
            <a:ext cx="6744344" cy="372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2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483" y="171450"/>
            <a:ext cx="9102992" cy="655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2720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6078" y="644524"/>
            <a:ext cx="7706786" cy="547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8760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8502" y="1845455"/>
            <a:ext cx="7826397" cy="389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1555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6862" y="904875"/>
            <a:ext cx="7603942" cy="545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029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3800" dirty="0" err="1" smtClean="0"/>
              <a:t>External</a:t>
            </a:r>
            <a:r>
              <a:rPr lang="cs-CZ" sz="3800" dirty="0" smtClean="0"/>
              <a:t> and </a:t>
            </a:r>
            <a:r>
              <a:rPr lang="cs-CZ" sz="3800" dirty="0" err="1" smtClean="0"/>
              <a:t>internal</a:t>
            </a:r>
            <a:r>
              <a:rPr lang="cs-CZ" sz="3800" dirty="0" smtClean="0"/>
              <a:t> </a:t>
            </a:r>
            <a:r>
              <a:rPr lang="cs-CZ" sz="3800" dirty="0" err="1" smtClean="0"/>
              <a:t>supply</a:t>
            </a:r>
            <a:r>
              <a:rPr lang="cs-CZ" sz="3800" dirty="0" smtClean="0"/>
              <a:t> </a:t>
            </a:r>
            <a:r>
              <a:rPr lang="cs-CZ" sz="3800" dirty="0" err="1" smtClean="0"/>
              <a:t>side</a:t>
            </a:r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14607443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Valence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Havlík, Voda (2018)</a:t>
            </a:r>
          </a:p>
          <a:p>
            <a:r>
              <a:rPr lang="cs-CZ" dirty="0" smtClean="0"/>
              <a:t>Case study – </a:t>
            </a:r>
            <a:r>
              <a:rPr lang="cs-CZ" dirty="0" err="1" smtClean="0"/>
              <a:t>hypotheses</a:t>
            </a:r>
            <a:r>
              <a:rPr lang="cs-CZ" dirty="0" smtClean="0"/>
              <a:t> </a:t>
            </a:r>
            <a:r>
              <a:rPr lang="cs-CZ" dirty="0" err="1" smtClean="0"/>
              <a:t>driven</a:t>
            </a:r>
            <a:r>
              <a:rPr lang="cs-CZ" dirty="0" smtClean="0"/>
              <a:t> by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and case </a:t>
            </a:r>
            <a:r>
              <a:rPr lang="cs-CZ" dirty="0" err="1" smtClean="0"/>
              <a:t>driven</a:t>
            </a:r>
            <a:r>
              <a:rPr lang="cs-CZ" dirty="0" smtClean="0"/>
              <a:t> </a:t>
            </a:r>
            <a:r>
              <a:rPr lang="cs-CZ" dirty="0" err="1" smtClean="0"/>
              <a:t>expectation</a:t>
            </a:r>
            <a:endParaRPr lang="cs-CZ" dirty="0" smtClean="0"/>
          </a:p>
          <a:p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/>
          </a:p>
          <a:p>
            <a:r>
              <a:rPr lang="cs-CZ" dirty="0" err="1" smtClean="0"/>
              <a:t>Departure</a:t>
            </a:r>
            <a:r>
              <a:rPr lang="cs-CZ" dirty="0" smtClean="0"/>
              <a:t> to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ownership</a:t>
            </a:r>
            <a:endParaRPr lang="cs-CZ" dirty="0" smtClean="0"/>
          </a:p>
          <a:p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in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, </a:t>
            </a:r>
            <a:r>
              <a:rPr lang="cs-CZ" dirty="0" err="1" smtClean="0"/>
              <a:t>ideological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, </a:t>
            </a:r>
            <a:r>
              <a:rPr lang="cs-CZ" dirty="0" err="1" smtClean="0"/>
              <a:t>political</a:t>
            </a:r>
            <a:r>
              <a:rPr lang="cs-CZ" dirty="0" smtClean="0"/>
              <a:t> trust (?) – </a:t>
            </a:r>
            <a:r>
              <a:rPr lang="cs-CZ" dirty="0" err="1" smtClean="0"/>
              <a:t>competence</a:t>
            </a:r>
            <a:r>
              <a:rPr lang="cs-CZ" dirty="0" smtClean="0"/>
              <a:t> to </a:t>
            </a:r>
            <a:r>
              <a:rPr lang="cs-CZ" dirty="0" err="1" smtClean="0"/>
              <a:t>solve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endParaRPr lang="cs-CZ" dirty="0" smtClean="0"/>
          </a:p>
          <a:p>
            <a:r>
              <a:rPr lang="cs-CZ" dirty="0" err="1" smtClean="0"/>
              <a:t>Similar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across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Dennison</a:t>
            </a:r>
            <a:r>
              <a:rPr lang="cs-CZ" dirty="0" smtClean="0"/>
              <a:t>, </a:t>
            </a:r>
            <a:r>
              <a:rPr lang="cs-CZ" dirty="0" err="1" smtClean="0"/>
              <a:t>Goodwin</a:t>
            </a:r>
            <a:r>
              <a:rPr lang="cs-CZ" dirty="0" smtClean="0"/>
              <a:t> 2015)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78311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attitudes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/>
          <a:lstStyle/>
          <a:p>
            <a:r>
              <a:rPr lang="cs-CZ" dirty="0" smtClean="0"/>
              <a:t>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strand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endParaRPr lang="cs-CZ" dirty="0" smtClean="0"/>
          </a:p>
          <a:p>
            <a:r>
              <a:rPr lang="cs-CZ" dirty="0" smtClean="0"/>
              <a:t>(A) </a:t>
            </a:r>
            <a:r>
              <a:rPr lang="cs-CZ" dirty="0" err="1" smtClean="0"/>
              <a:t>scale</a:t>
            </a:r>
            <a:r>
              <a:rPr lang="cs-CZ" dirty="0" smtClean="0"/>
              <a:t>(s)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attitudes</a:t>
            </a:r>
            <a:r>
              <a:rPr lang="cs-CZ" dirty="0" smtClean="0"/>
              <a:t> </a:t>
            </a:r>
            <a:r>
              <a:rPr lang="cs-CZ" dirty="0" err="1" smtClean="0"/>
              <a:t>developed</a:t>
            </a:r>
            <a:r>
              <a:rPr lang="cs-CZ" dirty="0" smtClean="0"/>
              <a:t> (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e.g</a:t>
            </a:r>
            <a:r>
              <a:rPr lang="cs-CZ" dirty="0" smtClean="0"/>
              <a:t>. by </a:t>
            </a:r>
            <a:r>
              <a:rPr lang="cs-CZ" dirty="0" err="1" smtClean="0"/>
              <a:t>Hauwaert</a:t>
            </a:r>
            <a:r>
              <a:rPr lang="cs-CZ" dirty="0" smtClean="0"/>
              <a:t> and van </a:t>
            </a:r>
            <a:r>
              <a:rPr lang="cs-CZ" dirty="0" err="1" smtClean="0"/>
              <a:t>Kessel</a:t>
            </a:r>
            <a:r>
              <a:rPr lang="cs-CZ" dirty="0" smtClean="0"/>
              <a:t> 2018)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2701529"/>
            <a:ext cx="8991654" cy="389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681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err="1" smtClean="0"/>
              <a:t>Chameleonic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/>
              <a:t>o</a:t>
            </a:r>
            <a:r>
              <a:rPr lang="cs-CZ" dirty="0" err="1" smtClean="0"/>
              <a:t>f</a:t>
            </a:r>
            <a:r>
              <a:rPr lang="cs-CZ" dirty="0" smtClean="0"/>
              <a:t> </a:t>
            </a:r>
            <a:r>
              <a:rPr lang="cs-CZ" dirty="0" err="1" smtClean="0"/>
              <a:t>explanatory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 – a </a:t>
            </a:r>
            <a:r>
              <a:rPr lang="cs-CZ" dirty="0" err="1" smtClean="0"/>
              <a:t>complex</a:t>
            </a:r>
            <a:r>
              <a:rPr lang="cs-CZ" dirty="0" smtClean="0"/>
              <a:t> </a:t>
            </a:r>
            <a:r>
              <a:rPr lang="cs-CZ" dirty="0" err="1" smtClean="0"/>
              <a:t>explanation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Demand</a:t>
            </a:r>
            <a:r>
              <a:rPr lang="cs-CZ" dirty="0" smtClean="0"/>
              <a:t> and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smtClean="0"/>
              <a:t>Host ideology </a:t>
            </a:r>
            <a:r>
              <a:rPr lang="cs-CZ" dirty="0" err="1" smtClean="0"/>
              <a:t>matters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59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opportunity</a:t>
            </a:r>
            <a:r>
              <a:rPr lang="cs-CZ" dirty="0" smtClean="0"/>
              <a:t> </a:t>
            </a:r>
            <a:r>
              <a:rPr lang="cs-CZ" dirty="0" err="1" smtClean="0"/>
              <a:t>structures</a:t>
            </a:r>
            <a:r>
              <a:rPr lang="cs-CZ" dirty="0" smtClean="0"/>
              <a:t>: „</a:t>
            </a:r>
            <a:r>
              <a:rPr lang="cs-CZ" dirty="0" err="1" smtClean="0"/>
              <a:t>consistent</a:t>
            </a:r>
            <a:r>
              <a:rPr lang="cs-CZ" dirty="0" smtClean="0"/>
              <a:t>, but not </a:t>
            </a:r>
            <a:r>
              <a:rPr lang="cs-CZ" dirty="0" err="1" smtClean="0"/>
              <a:t>necessarily</a:t>
            </a:r>
            <a:r>
              <a:rPr lang="cs-CZ" dirty="0" smtClean="0"/>
              <a:t> 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permanent, </a:t>
            </a:r>
            <a:r>
              <a:rPr lang="cs-CZ" dirty="0" err="1" smtClean="0"/>
              <a:t>dimensions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provide</a:t>
            </a:r>
            <a:r>
              <a:rPr lang="cs-CZ" dirty="0" smtClean="0"/>
              <a:t> </a:t>
            </a:r>
            <a:r>
              <a:rPr lang="cs-CZ" dirty="0" err="1" smtClean="0"/>
              <a:t>incentives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to </a:t>
            </a:r>
            <a:r>
              <a:rPr lang="cs-CZ" dirty="0" err="1" smtClean="0"/>
              <a:t>undertake</a:t>
            </a:r>
            <a:r>
              <a:rPr lang="cs-CZ" dirty="0" smtClean="0"/>
              <a:t> </a:t>
            </a:r>
            <a:r>
              <a:rPr lang="cs-CZ" dirty="0" err="1" smtClean="0"/>
              <a:t>collective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by </a:t>
            </a:r>
            <a:r>
              <a:rPr lang="cs-CZ" dirty="0" err="1" smtClean="0"/>
              <a:t>affecting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expectations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and </a:t>
            </a:r>
            <a:r>
              <a:rPr lang="cs-CZ" dirty="0" err="1" smtClean="0"/>
              <a:t>failure</a:t>
            </a:r>
            <a:r>
              <a:rPr lang="cs-CZ" dirty="0" smtClean="0"/>
              <a:t>“ (</a:t>
            </a:r>
            <a:r>
              <a:rPr lang="cs-CZ" dirty="0" err="1" smtClean="0"/>
              <a:t>Tarrow</a:t>
            </a:r>
            <a:r>
              <a:rPr lang="cs-CZ" dirty="0" smtClean="0"/>
              <a:t> 1988)</a:t>
            </a:r>
          </a:p>
          <a:p>
            <a:endParaRPr lang="cs-CZ" dirty="0" smtClean="0"/>
          </a:p>
          <a:p>
            <a:r>
              <a:rPr lang="cs-CZ" dirty="0" smtClean="0"/>
              <a:t>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movements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Translation</a:t>
            </a:r>
            <a:r>
              <a:rPr lang="cs-CZ" dirty="0" smtClean="0"/>
              <a:t>“ </a:t>
            </a:r>
            <a:r>
              <a:rPr lang="cs-CZ" dirty="0" err="1" smtClean="0"/>
              <a:t>into</a:t>
            </a:r>
            <a:r>
              <a:rPr lang="cs-CZ" dirty="0" smtClean="0"/>
              <a:t> party </a:t>
            </a:r>
            <a:r>
              <a:rPr lang="cs-CZ" dirty="0" err="1" smtClean="0"/>
              <a:t>politics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13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531149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8162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Institutional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,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opportunities</a:t>
            </a:r>
            <a:r>
              <a:rPr lang="cs-CZ" dirty="0" smtClean="0"/>
              <a:t> and </a:t>
            </a:r>
            <a:r>
              <a:rPr lang="cs-CZ" dirty="0" err="1" smtClean="0"/>
              <a:t>limitations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applicability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– plurality/majority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PR </a:t>
            </a:r>
          </a:p>
          <a:p>
            <a:pPr lvl="1"/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two-round</a:t>
            </a:r>
            <a:r>
              <a:rPr lang="cs-CZ" dirty="0" smtClean="0"/>
              <a:t> majority </a:t>
            </a:r>
            <a:r>
              <a:rPr lang="cs-CZ" dirty="0" err="1" smtClean="0"/>
              <a:t>system</a:t>
            </a:r>
            <a:r>
              <a:rPr lang="cs-CZ" dirty="0" smtClean="0"/>
              <a:t> on „</a:t>
            </a:r>
            <a:r>
              <a:rPr lang="cs-CZ" dirty="0" err="1" smtClean="0"/>
              <a:t>pariah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“</a:t>
            </a:r>
          </a:p>
          <a:p>
            <a:pPr lvl="1"/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clear</a:t>
            </a:r>
            <a:r>
              <a:rPr lang="cs-CZ" dirty="0" smtClean="0"/>
              <a:t> evidence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cs-CZ" dirty="0" smtClean="0"/>
              <a:t>Party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Federalism</a:t>
            </a:r>
            <a:r>
              <a:rPr lang="cs-CZ" dirty="0" smtClean="0"/>
              <a:t> –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SOE </a:t>
            </a:r>
            <a:r>
              <a:rPr lang="cs-CZ" dirty="0" err="1" smtClean="0"/>
              <a:t>theory</a:t>
            </a:r>
            <a:endParaRPr lang="cs-CZ" dirty="0" smtClean="0"/>
          </a:p>
          <a:p>
            <a:r>
              <a:rPr lang="cs-CZ" dirty="0" err="1" smtClean="0"/>
              <a:t>Corporativism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evidence</a:t>
            </a:r>
          </a:p>
          <a:p>
            <a:r>
              <a:rPr lang="cs-CZ" dirty="0" err="1" smtClean="0"/>
              <a:t>Conclusion</a:t>
            </a:r>
            <a:r>
              <a:rPr lang="cs-CZ" dirty="0" smtClean="0"/>
              <a:t>: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opportunity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a </a:t>
            </a:r>
            <a:r>
              <a:rPr lang="cs-CZ" dirty="0" err="1" smtClean="0"/>
              <a:t>persuasive</a:t>
            </a:r>
            <a:r>
              <a:rPr lang="cs-CZ" dirty="0" smtClean="0"/>
              <a:t> </a:t>
            </a:r>
            <a:r>
              <a:rPr lang="cs-CZ" dirty="0" err="1" smtClean="0"/>
              <a:t>explanation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 van </a:t>
            </a:r>
            <a:r>
              <a:rPr lang="cs-CZ" dirty="0" err="1" smtClean="0"/>
              <a:t>Kessel</a:t>
            </a:r>
            <a:r>
              <a:rPr lang="cs-CZ" dirty="0" smtClean="0"/>
              <a:t> 2015)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50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13548"/>
            <a:ext cx="10515600" cy="497681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party </a:t>
            </a:r>
            <a:r>
              <a:rPr lang="cs-CZ" dirty="0" err="1" smtClean="0"/>
              <a:t>politics</a:t>
            </a:r>
            <a:r>
              <a:rPr lang="cs-CZ" dirty="0" smtClean="0"/>
              <a:t> –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and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volatility –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and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sides</a:t>
            </a:r>
            <a:endParaRPr lang="cs-CZ" dirty="0" smtClean="0"/>
          </a:p>
          <a:p>
            <a:r>
              <a:rPr lang="cs-CZ" dirty="0" err="1" smtClean="0"/>
              <a:t>Neglecting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(</a:t>
            </a:r>
            <a:r>
              <a:rPr lang="cs-CZ" dirty="0" err="1" smtClean="0"/>
              <a:t>corruption</a:t>
            </a:r>
            <a:r>
              <a:rPr lang="cs-CZ" dirty="0" smtClean="0"/>
              <a:t>, </a:t>
            </a:r>
            <a:r>
              <a:rPr lang="cs-CZ" dirty="0" err="1" smtClean="0"/>
              <a:t>transparency</a:t>
            </a:r>
            <a:r>
              <a:rPr lang="cs-CZ" dirty="0" smtClean="0"/>
              <a:t>, host ideology 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Convergence</a:t>
            </a:r>
            <a:r>
              <a:rPr lang="cs-CZ" dirty="0" smtClean="0"/>
              <a:t> in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NPD and </a:t>
            </a:r>
            <a:r>
              <a:rPr lang="cs-CZ" i="1" dirty="0" err="1" smtClean="0"/>
              <a:t>Grosscoalition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Ignazi</a:t>
            </a:r>
            <a:r>
              <a:rPr lang="cs-CZ" dirty="0" smtClean="0"/>
              <a:t> – a </a:t>
            </a:r>
            <a:r>
              <a:rPr lang="cs-CZ" dirty="0" err="1" smtClean="0"/>
              <a:t>two</a:t>
            </a:r>
            <a:r>
              <a:rPr lang="cs-CZ" dirty="0" smtClean="0"/>
              <a:t> step </a:t>
            </a:r>
            <a:r>
              <a:rPr lang="cs-CZ" dirty="0" err="1" smtClean="0"/>
              <a:t>process</a:t>
            </a:r>
            <a:r>
              <a:rPr lang="cs-CZ" dirty="0" smtClean="0"/>
              <a:t>: </a:t>
            </a:r>
            <a:r>
              <a:rPr lang="cs-CZ" dirty="0" err="1" smtClean="0"/>
              <a:t>convergence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polarization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2800" dirty="0" err="1" smtClean="0"/>
              <a:t>Creation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niches</a:t>
            </a:r>
            <a:r>
              <a:rPr lang="cs-CZ" sz="2800" dirty="0" smtClean="0"/>
              <a:t>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political</a:t>
            </a:r>
            <a:r>
              <a:rPr lang="cs-CZ" sz="2800" dirty="0" smtClean="0"/>
              <a:t> </a:t>
            </a:r>
            <a:r>
              <a:rPr lang="cs-CZ" sz="2800" dirty="0" err="1" smtClean="0"/>
              <a:t>space</a:t>
            </a:r>
            <a:endParaRPr lang="cs-CZ" sz="2800" dirty="0" smtClean="0"/>
          </a:p>
          <a:p>
            <a:r>
              <a:rPr lang="cs-CZ" dirty="0" err="1" smtClean="0"/>
              <a:t>Copying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– </a:t>
            </a:r>
            <a:r>
              <a:rPr lang="cs-CZ" dirty="0" err="1" smtClean="0"/>
              <a:t>legitimization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+ 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ownership</a:t>
            </a:r>
            <a:r>
              <a:rPr lang="cs-CZ" dirty="0" smtClean="0"/>
              <a:t> (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Pen</a:t>
            </a:r>
            <a:r>
              <a:rPr lang="cs-CZ" dirty="0" smtClean="0"/>
              <a:t> – „</a:t>
            </a:r>
            <a:r>
              <a:rPr lang="cs-CZ" dirty="0" err="1" smtClean="0"/>
              <a:t>voters</a:t>
            </a:r>
            <a:r>
              <a:rPr lang="cs-CZ" dirty="0" smtClean="0"/>
              <a:t> </a:t>
            </a:r>
            <a:r>
              <a:rPr lang="cs-CZ" dirty="0" err="1" smtClean="0"/>
              <a:t>prefer</a:t>
            </a:r>
            <a:r>
              <a:rPr lang="cs-CZ" dirty="0" smtClean="0"/>
              <a:t> </a:t>
            </a:r>
            <a:r>
              <a:rPr lang="cs-CZ" dirty="0" err="1" smtClean="0"/>
              <a:t>original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copy“),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salience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4" name="Šipka doprava 3"/>
          <p:cNvSpPr/>
          <p:nvPr/>
        </p:nvSpPr>
        <p:spPr>
          <a:xfrm>
            <a:off x="541020" y="4663440"/>
            <a:ext cx="59436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06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1108</Words>
  <Application>Microsoft Office PowerPoint</Application>
  <PresentationFormat>Širokoúhlá obrazovka</PresentationFormat>
  <Paragraphs>149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6" baseType="lpstr">
      <vt:lpstr>Arial</vt:lpstr>
      <vt:lpstr>Calibri</vt:lpstr>
      <vt:lpstr>Calibri Light</vt:lpstr>
      <vt:lpstr>Motiv Office</vt:lpstr>
      <vt:lpstr>Populists at elections</vt:lpstr>
      <vt:lpstr>Main goals</vt:lpstr>
      <vt:lpstr>Main goals</vt:lpstr>
      <vt:lpstr>Prezentace aplikace PowerPoint</vt:lpstr>
      <vt:lpstr>Prezentace aplikace PowerPoint</vt:lpstr>
      <vt:lpstr>External supply side</vt:lpstr>
      <vt:lpstr>Prezentace aplikace PowerPoint</vt:lpstr>
      <vt:lpstr>Institutional context</vt:lpstr>
      <vt:lpstr>Political context</vt:lpstr>
      <vt:lpstr>Cultural context</vt:lpstr>
      <vt:lpstr>Media</vt:lpstr>
      <vt:lpstr>Internal supply side</vt:lpstr>
      <vt:lpstr>Demand side – who votes for populists?</vt:lpstr>
      <vt:lpstr>The sociological approach</vt:lpstr>
      <vt:lpstr>Social structural models – modernization thesis</vt:lpstr>
      <vt:lpstr>Protest voting</vt:lpstr>
      <vt:lpstr>Economic model of voting, issue voting</vt:lpstr>
      <vt:lpstr>Psychological roots of populist voting</vt:lpstr>
      <vt:lpstr>Comparing voters of populist parties</vt:lpstr>
      <vt:lpstr>Empirical example I.</vt:lpstr>
      <vt:lpstr>Austria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Czech Republic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Slovakia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Empirical case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Valence voting</vt:lpstr>
      <vt:lpstr>Effects of populist attitudes</vt:lpstr>
      <vt:lpstr>Conclusion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Populist at elections</dc:title>
  <dc:creator>Vlastimil Havlík</dc:creator>
  <cp:lastModifiedBy>Vlastimil Havlík</cp:lastModifiedBy>
  <cp:revision>75</cp:revision>
  <dcterms:created xsi:type="dcterms:W3CDTF">2015-10-16T11:35:38Z</dcterms:created>
  <dcterms:modified xsi:type="dcterms:W3CDTF">2019-10-16T13:59:44Z</dcterms:modified>
</cp:coreProperties>
</file>