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22" r:id="rId1"/>
  </p:sldMasterIdLst>
  <p:notesMasterIdLst>
    <p:notesMasterId r:id="rId29"/>
  </p:notesMasterIdLst>
  <p:handoutMasterIdLst>
    <p:handoutMasterId r:id="rId30"/>
  </p:handoutMasterIdLst>
  <p:sldIdLst>
    <p:sldId id="256" r:id="rId2"/>
    <p:sldId id="277" r:id="rId3"/>
    <p:sldId id="276" r:id="rId4"/>
    <p:sldId id="275" r:id="rId5"/>
    <p:sldId id="285" r:id="rId6"/>
    <p:sldId id="286" r:id="rId7"/>
    <p:sldId id="287" r:id="rId8"/>
    <p:sldId id="292" r:id="rId9"/>
    <p:sldId id="274" r:id="rId10"/>
    <p:sldId id="288" r:id="rId11"/>
    <p:sldId id="273" r:id="rId12"/>
    <p:sldId id="291" r:id="rId13"/>
    <p:sldId id="278" r:id="rId14"/>
    <p:sldId id="284" r:id="rId15"/>
    <p:sldId id="279" r:id="rId16"/>
    <p:sldId id="259" r:id="rId17"/>
    <p:sldId id="289" r:id="rId18"/>
    <p:sldId id="268" r:id="rId19"/>
    <p:sldId id="290" r:id="rId20"/>
    <p:sldId id="267" r:id="rId21"/>
    <p:sldId id="270" r:id="rId22"/>
    <p:sldId id="271" r:id="rId23"/>
    <p:sldId id="280" r:id="rId24"/>
    <p:sldId id="272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4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37C625F-508B-8944-9340-231A58FE0265}" type="datetimeFigureOut">
              <a:rPr lang="en-US"/>
              <a:pPr>
                <a:defRPr/>
              </a:pPr>
              <a:t>10/23/19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D7809C3-D964-0741-BE36-EB2110021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ACCDC42-754D-BB4B-A613-0A4E8204F86D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k-SK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E6097A-2BAF-D24E-AAB8-BE5370412FBC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7254181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DE7A9D-F0FA-4243-BC3D-9F65198A5397}" type="slidenum">
              <a:rPr lang="sk-SK" altLang="x-none"/>
              <a:pPr>
                <a:defRPr/>
              </a:pPr>
              <a:t>‹#›</a:t>
            </a:fld>
            <a:endParaRPr lang="sk-SK" altLang="x-none"/>
          </a:p>
        </p:txBody>
      </p:sp>
    </p:spTree>
    <p:extLst>
      <p:ext uri="{BB962C8B-B14F-4D97-AF65-F5344CB8AC3E}">
        <p14:creationId xmlns:p14="http://schemas.microsoft.com/office/powerpoint/2010/main" val="15531464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F49E66-A27B-2641-9AEF-96FF5DC51801}" type="slidenum">
              <a:rPr lang="sk-SK" altLang="x-none"/>
              <a:pPr>
                <a:defRPr/>
              </a:pPr>
              <a:t>‹#›</a:t>
            </a:fld>
            <a:endParaRPr lang="sk-SK" altLang="x-none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68655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4D24B87-938D-C240-8FE6-51C8DE26A3F2}" type="slidenum">
              <a:rPr lang="sk-SK" altLang="x-none"/>
              <a:pPr>
                <a:defRPr/>
              </a:pPr>
              <a:t>‹#›</a:t>
            </a:fld>
            <a:endParaRPr lang="sk-SK" altLang="x-none"/>
          </a:p>
        </p:txBody>
      </p:sp>
    </p:spTree>
    <p:extLst>
      <p:ext uri="{BB962C8B-B14F-4D97-AF65-F5344CB8AC3E}">
        <p14:creationId xmlns:p14="http://schemas.microsoft.com/office/powerpoint/2010/main" val="8386704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8" name="Rectangle 25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9" name="Rectangle 26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B66247A-6451-854A-8BD4-28EB61AF73E1}" type="slidenum">
              <a:rPr lang="sk-SK" altLang="x-none"/>
              <a:pPr>
                <a:defRPr/>
              </a:pPr>
              <a:t>‹#›</a:t>
            </a:fld>
            <a:endParaRPr lang="sk-SK" altLang="x-none"/>
          </a:p>
        </p:txBody>
      </p:sp>
    </p:spTree>
    <p:extLst>
      <p:ext uri="{BB962C8B-B14F-4D97-AF65-F5344CB8AC3E}">
        <p14:creationId xmlns:p14="http://schemas.microsoft.com/office/powerpoint/2010/main" val="15988089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A12F6E-3869-7C4C-9C75-EFF864F59C8F}" type="slidenum">
              <a:rPr lang="sk-SK" altLang="x-none"/>
              <a:pPr>
                <a:defRPr/>
              </a:pPr>
              <a:t>‹#›</a:t>
            </a:fld>
            <a:endParaRPr lang="sk-SK" altLang="x-none"/>
          </a:p>
        </p:txBody>
      </p:sp>
    </p:spTree>
    <p:extLst>
      <p:ext uri="{BB962C8B-B14F-4D97-AF65-F5344CB8AC3E}">
        <p14:creationId xmlns:p14="http://schemas.microsoft.com/office/powerpoint/2010/main" val="18670851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9" name="Rectangle 2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11" name="Rectangle 2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CADA2B6-7205-484C-8198-1B0205259136}" type="slidenum">
              <a:rPr lang="sk-SK" altLang="x-none"/>
              <a:pPr>
                <a:defRPr/>
              </a:pPr>
              <a:t>‹#›</a:t>
            </a:fld>
            <a:endParaRPr lang="sk-SK" altLang="x-none"/>
          </a:p>
        </p:txBody>
      </p:sp>
    </p:spTree>
    <p:extLst>
      <p:ext uri="{BB962C8B-B14F-4D97-AF65-F5344CB8AC3E}">
        <p14:creationId xmlns:p14="http://schemas.microsoft.com/office/powerpoint/2010/main" val="10694862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9954127-3082-894E-BF92-E3438CE0A6BD}" type="slidenum">
              <a:rPr lang="sk-SK" altLang="x-none"/>
              <a:pPr>
                <a:defRPr/>
              </a:pPr>
              <a:t>‹#›</a:t>
            </a:fld>
            <a:endParaRPr lang="sk-SK" altLang="x-none"/>
          </a:p>
        </p:txBody>
      </p:sp>
    </p:spTree>
    <p:extLst>
      <p:ext uri="{BB962C8B-B14F-4D97-AF65-F5344CB8AC3E}">
        <p14:creationId xmlns:p14="http://schemas.microsoft.com/office/powerpoint/2010/main" val="417463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4" name="Rectangle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5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192F19E-D043-124D-BEF6-858F85F0BF5A}" type="slidenum">
              <a:rPr lang="sk-SK" altLang="x-none"/>
              <a:pPr>
                <a:defRPr/>
              </a:pPr>
              <a:t>‹#›</a:t>
            </a:fld>
            <a:endParaRPr lang="sk-SK" altLang="x-none"/>
          </a:p>
        </p:txBody>
      </p:sp>
    </p:spTree>
    <p:extLst>
      <p:ext uri="{BB962C8B-B14F-4D97-AF65-F5344CB8AC3E}">
        <p14:creationId xmlns:p14="http://schemas.microsoft.com/office/powerpoint/2010/main" val="475549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E3B67D6-465D-574B-928A-93149A2D4AAB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739640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sk-SK" noProof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672D0A4-121C-9047-9DBF-AFB8AB0A1EA4}" type="slidenum">
              <a:rPr lang="sk-SK" altLang="x-none"/>
              <a:pPr>
                <a:defRPr/>
              </a:pPr>
              <a:t>‹#›</a:t>
            </a:fld>
            <a:endParaRPr lang="sk-SK" altLang="x-none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98871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1027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102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102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600" smtClean="0">
                <a:solidFill>
                  <a:srgbClr val="7B9899"/>
                </a:solidFill>
              </a:defRPr>
            </a:lvl1pPr>
          </a:lstStyle>
          <a:p>
            <a:pPr>
              <a:defRPr/>
            </a:pPr>
            <a:fld id="{237D3318-3209-BC46-BEF7-8FD05F975355}" type="slidenum">
              <a:rPr lang="sk-SK" altLang="x-none"/>
              <a:pPr>
                <a:defRPr/>
              </a:pPr>
              <a:t>‹#›</a:t>
            </a:fld>
            <a:endParaRPr lang="sk-SK" altLang="x-none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x-none"/>
              <a:t>Click to edit Master title style</a:t>
            </a:r>
            <a:endParaRPr lang="en-US" altLang="x-none"/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x-none"/>
              <a:t>Click to edit Master text styles</a:t>
            </a:r>
          </a:p>
          <a:p>
            <a:pPr lvl="1"/>
            <a:r>
              <a:rPr lang="sk-SK" altLang="x-none"/>
              <a:t>Second level</a:t>
            </a:r>
          </a:p>
          <a:p>
            <a:pPr lvl="2"/>
            <a:r>
              <a:rPr lang="sk-SK" altLang="x-none"/>
              <a:t>Third level</a:t>
            </a:r>
          </a:p>
          <a:p>
            <a:pPr lvl="3"/>
            <a:r>
              <a:rPr lang="sk-SK" altLang="x-none"/>
              <a:t>Fourth level</a:t>
            </a:r>
          </a:p>
          <a:p>
            <a:pPr lvl="4"/>
            <a:r>
              <a:rPr lang="sk-SK" altLang="x-none"/>
              <a:t>Fifth level</a:t>
            </a:r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3" r:id="rId1"/>
    <p:sldLayoutId id="2147484134" r:id="rId2"/>
    <p:sldLayoutId id="2147484135" r:id="rId3"/>
    <p:sldLayoutId id="2147484136" r:id="rId4"/>
    <p:sldLayoutId id="2147484137" r:id="rId5"/>
    <p:sldLayoutId id="2147484138" r:id="rId6"/>
    <p:sldLayoutId id="2147484139" r:id="rId7"/>
    <p:sldLayoutId id="2147484140" r:id="rId8"/>
    <p:sldLayoutId id="2147484141" r:id="rId9"/>
    <p:sldLayoutId id="2147484142" r:id="rId10"/>
    <p:sldLayoutId id="21474841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charset="0"/>
          <a:ea typeface="ＭＳ Ｐゴシック" charset="0"/>
          <a:cs typeface="ＭＳ Ｐゴシック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charset="2"/>
        <a:buChar char=""/>
        <a:defRPr sz="27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"/>
        <a:defRPr sz="2200" kern="1200">
          <a:solidFill>
            <a:schemeClr val="tx2"/>
          </a:solidFill>
          <a:latin typeface="+mn-lt"/>
          <a:ea typeface="ＭＳ Ｐゴシック" charset="0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charset="2"/>
        <a:buChar char="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charset="2"/>
        <a:buChar char=""/>
        <a:defRPr sz="2000" kern="1200">
          <a:solidFill>
            <a:schemeClr val="tx2"/>
          </a:solidFill>
          <a:latin typeface="+mn-lt"/>
          <a:ea typeface="ＭＳ Ｐゴシック" charset="0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886200"/>
            <a:ext cx="6800850" cy="1752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sk-SK" altLang="x-none" sz="2400" cap="none" dirty="0">
                <a:ea typeface="ＭＳ Ｐゴシック" charset="-128"/>
              </a:rPr>
              <a:t>Koniec </a:t>
            </a:r>
            <a:r>
              <a:rPr lang="sk-SK" altLang="x-none" sz="2400" cap="none" dirty="0" err="1">
                <a:ea typeface="ＭＳ Ｐゴシック" charset="-128"/>
              </a:rPr>
              <a:t>postkomunizmu</a:t>
            </a:r>
            <a:endParaRPr lang="sk-SK" altLang="x-none" sz="2400" cap="none" dirty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k-SK" altLang="x-none" sz="2400" cap="none" dirty="0" err="1">
                <a:ea typeface="ＭＳ Ｐゴシック" charset="-128"/>
              </a:rPr>
              <a:t>podzim</a:t>
            </a:r>
            <a:r>
              <a:rPr lang="sk-SK" altLang="x-none" sz="2400" cap="none" dirty="0">
                <a:ea typeface="ＭＳ Ｐゴシック" charset="-128"/>
              </a:rPr>
              <a:t> 2019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altLang="x-none" sz="2400" cap="none" dirty="0">
                <a:ea typeface="ＭＳ Ｐゴシック" charset="-128"/>
              </a:rPr>
              <a:t>Doc. Marek </a:t>
            </a:r>
            <a:r>
              <a:rPr lang="sk-SK" altLang="x-none" sz="2400" cap="none" dirty="0" err="1">
                <a:ea typeface="ＭＳ Ｐゴシック" charset="-128"/>
              </a:rPr>
              <a:t>Rybář</a:t>
            </a:r>
            <a:r>
              <a:rPr lang="sk-SK" altLang="x-none" sz="2400" cap="none" dirty="0">
                <a:ea typeface="ＭＳ Ｐゴシック" charset="-128"/>
              </a:rPr>
              <a:t> MA, PhD.</a:t>
            </a:r>
            <a:endParaRPr lang="en-US" altLang="x-none" sz="2400" cap="none" dirty="0">
              <a:ea typeface="ＭＳ Ｐゴシック" charset="-128"/>
            </a:endParaRPr>
          </a:p>
        </p:txBody>
      </p:sp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79450" y="1019175"/>
            <a:ext cx="8229600" cy="1905000"/>
          </a:xfrm>
        </p:spPr>
        <p:txBody>
          <a:bodyPr/>
          <a:lstStyle/>
          <a:p>
            <a:pPr eaLnBrk="1" hangingPunct="1"/>
            <a:r>
              <a:rPr lang="sk-SK" altLang="x-none" sz="3200">
                <a:ea typeface="ＭＳ Ｐゴシック" charset="-128"/>
              </a:rPr>
              <a:t>Ústavný vývoj, ústavná (dis)kontinuita a ústavné súdnictvo</a:t>
            </a:r>
            <a:endParaRPr lang="en-US" altLang="x-none" sz="320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x-none">
                <a:solidFill>
                  <a:srgbClr val="7B9899"/>
                </a:solidFill>
                <a:ea typeface="ＭＳ Ｐゴシック" charset="-128"/>
              </a:rPr>
              <a:t>Prijímanie ústav v SVE 2/3 </a:t>
            </a:r>
            <a:endParaRPr lang="en-US" altLang="x-none">
              <a:solidFill>
                <a:srgbClr val="7B9899"/>
              </a:solidFill>
              <a:ea typeface="ＭＳ Ｐゴシック" charset="-128"/>
            </a:endParaRPr>
          </a:p>
        </p:txBody>
      </p:sp>
      <p:sp>
        <p:nvSpPr>
          <p:cNvPr id="22530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k-SK" altLang="x-none" sz="3200">
                <a:ea typeface="ＭＳ Ｐゴシック" charset="-128"/>
              </a:rPr>
              <a:t>MAĎ – rokovania pri okrúhlom stole – ústavné zmeny od 1989 – reforma, nie ruptúra, úplne nová ústava 2012</a:t>
            </a:r>
          </a:p>
          <a:p>
            <a:pPr eaLnBrk="1" hangingPunct="1">
              <a:lnSpc>
                <a:spcPct val="90000"/>
              </a:lnSpc>
              <a:buFont typeface="Wingdings 2" charset="2"/>
              <a:buNone/>
            </a:pPr>
            <a:endParaRPr lang="sk-SK" altLang="x-none" sz="320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sk-SK" altLang="x-none" sz="3200">
                <a:ea typeface="ＭＳ Ｐゴシック" charset="-128"/>
              </a:rPr>
              <a:t>POĽ 1997 – úplne nová ústava, dovtedy tzv. malá ústava z roku 1989 </a:t>
            </a:r>
          </a:p>
          <a:p>
            <a:pPr eaLnBrk="1" hangingPunct="1">
              <a:buFont typeface="Wingdings 2" charset="2"/>
              <a:buNone/>
            </a:pPr>
            <a:endParaRPr lang="en-US" altLang="x-none" sz="3200"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x-none">
                <a:solidFill>
                  <a:srgbClr val="7B9899"/>
                </a:solidFill>
                <a:ea typeface="ＭＳ Ｐゴシック" charset="-128"/>
              </a:rPr>
              <a:t>Prijímanie ústav v SVE 3/3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5141913"/>
          </a:xfrm>
        </p:spPr>
        <p:txBody>
          <a:bodyPr/>
          <a:lstStyle/>
          <a:p>
            <a:pPr eaLnBrk="1" hangingPunct="1"/>
            <a:r>
              <a:rPr lang="sk-SK" altLang="x-none" sz="3200" b="1">
                <a:ea typeface="ＭＳ Ｐゴシック" charset="-128"/>
              </a:rPr>
              <a:t>Fikcia legálnej revolúcie </a:t>
            </a:r>
            <a:r>
              <a:rPr lang="sk-SK" altLang="x-none" sz="3200">
                <a:ea typeface="ＭＳ Ｐゴシック" charset="-128"/>
              </a:rPr>
              <a:t>– (seba)obmedzenie existujúcim ústavno-právnym rámcom s cieľom tento rámec následne demontovať </a:t>
            </a:r>
          </a:p>
          <a:p>
            <a:pPr eaLnBrk="1" hangingPunct="1"/>
            <a:r>
              <a:rPr lang="sk-SK" altLang="x-none" sz="3200">
                <a:ea typeface="ＭＳ Ｐゴシック" charset="-128"/>
              </a:rPr>
              <a:t>Lotyšsko (ústava z r. 1922 reštaurovaná v roku 1990, suspendovaná väčšina textu)</a:t>
            </a:r>
          </a:p>
          <a:p>
            <a:pPr eaLnBrk="1" hangingPunct="1"/>
            <a:r>
              <a:rPr lang="sk-SK" altLang="x-none" sz="3200">
                <a:ea typeface="ＭＳ Ｐゴシック" charset="-128"/>
              </a:rPr>
              <a:t>Litva (ústava z r. 1938 reštaurovaná na 1 hodinu, nahradená dočasnou ústavou v r. 1990, nová ústava v r. 1992, schválená referendom)</a:t>
            </a:r>
          </a:p>
          <a:p>
            <a:pPr eaLnBrk="1" hangingPunct="1"/>
            <a:endParaRPr lang="sk-SK" altLang="x-none" sz="3200"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x-none">
                <a:solidFill>
                  <a:srgbClr val="7B9899"/>
                </a:solidFill>
                <a:ea typeface="ＭＳ Ｐゴシック" charset="-128"/>
              </a:rPr>
              <a:t>Akceptácia ústav a politický konflikt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altLang="x-none">
                <a:ea typeface="ＭＳ Ｐゴシック" charset="-128"/>
              </a:rPr>
              <a:t>Mali okolnosti prijatia ústavy dopad na počet konfliktov o ústavné pravidlá?</a:t>
            </a:r>
          </a:p>
          <a:p>
            <a:pPr eaLnBrk="1" hangingPunct="1"/>
            <a:r>
              <a:rPr lang="en-US" altLang="x-none">
                <a:ea typeface="ＭＳ Ｐゴシック" charset="-128"/>
              </a:rPr>
              <a:t>de Raadt (2009): vzťah medzi </a:t>
            </a:r>
            <a:r>
              <a:rPr lang="en-US" altLang="en-US">
                <a:ea typeface="ＭＳ Ｐゴシック" charset="-128"/>
              </a:rPr>
              <a:t>“</a:t>
            </a:r>
            <a:r>
              <a:rPr lang="en-US" altLang="ja-JP">
                <a:ea typeface="ＭＳ Ｐゴシック" charset="-128"/>
              </a:rPr>
              <a:t>otvorenosťou procesu</a:t>
            </a:r>
            <a:r>
              <a:rPr lang="en-US" altLang="en-US">
                <a:ea typeface="ＭＳ Ｐゴシック" charset="-128"/>
              </a:rPr>
              <a:t>”</a:t>
            </a:r>
            <a:r>
              <a:rPr lang="en-US" altLang="ja-JP">
                <a:ea typeface="ＭＳ Ｐゴシック" charset="-128"/>
              </a:rPr>
              <a:t> a </a:t>
            </a:r>
            <a:r>
              <a:rPr lang="en-US" altLang="en-US">
                <a:ea typeface="ＭＳ Ｐゴシック" charset="-128"/>
              </a:rPr>
              <a:t>“</a:t>
            </a:r>
            <a:r>
              <a:rPr lang="en-US" altLang="ja-JP">
                <a:ea typeface="ＭＳ Ｐゴシック" charset="-128"/>
              </a:rPr>
              <a:t>mierou ústavných konfliktov</a:t>
            </a:r>
            <a:r>
              <a:rPr lang="en-US" altLang="en-US">
                <a:ea typeface="ＭＳ Ｐゴシック" charset="-128"/>
              </a:rPr>
              <a:t>”</a:t>
            </a:r>
            <a:endParaRPr lang="en-US" altLang="ja-JP">
              <a:ea typeface="ＭＳ Ｐゴシック" charset="-128"/>
            </a:endParaRPr>
          </a:p>
          <a:p>
            <a:pPr eaLnBrk="1" hangingPunct="1"/>
            <a:r>
              <a:rPr lang="en-US" altLang="x-none">
                <a:ea typeface="ＭＳ Ｐゴシック" charset="-128"/>
              </a:rPr>
              <a:t>otvorenosť prijímania ústavy:</a:t>
            </a:r>
          </a:p>
          <a:p>
            <a:pPr eaLnBrk="1" hangingPunct="1"/>
            <a:r>
              <a:rPr lang="en-US" altLang="x-none">
                <a:ea typeface="ＭＳ Ｐゴシック" charset="-128"/>
              </a:rPr>
              <a:t>ústavodarné zhromaždenie vs. komunist. parlament</a:t>
            </a:r>
          </a:p>
          <a:p>
            <a:pPr eaLnBrk="1" hangingPunct="1"/>
            <a:r>
              <a:rPr lang="en-US" altLang="x-none">
                <a:ea typeface="ＭＳ Ｐゴシック" charset="-128"/>
              </a:rPr>
              <a:t>referendum vs. parlamentné schválenie</a:t>
            </a:r>
          </a:p>
          <a:p>
            <a:pPr eaLnBrk="1" hangingPunct="1"/>
            <a:r>
              <a:rPr lang="en-US" altLang="x-none">
                <a:ea typeface="ＭＳ Ｐゴシック" charset="-128"/>
              </a:rPr>
              <a:t>hlavné konflikty: právomoci prezidentov, exekutívno-legislatívne vzťahy, nezávislosť súdov</a:t>
            </a:r>
          </a:p>
          <a:p>
            <a:pPr eaLnBrk="1" hangingPunct="1"/>
            <a:r>
              <a:rPr lang="en-US" altLang="x-none">
                <a:ea typeface="ＭＳ Ｐゴシック" charset="-128"/>
              </a:rPr>
              <a:t>žiadny vzťah medzi otvorenosťou a mierou konfliktov</a:t>
            </a:r>
          </a:p>
          <a:p>
            <a:pPr eaLnBrk="1" hangingPunct="1"/>
            <a:endParaRPr lang="en-US" altLang="x-none">
              <a:ea typeface="ＭＳ Ｐゴシック" charset="-128"/>
            </a:endParaRPr>
          </a:p>
          <a:p>
            <a:pPr eaLnBrk="1" hangingPunct="1"/>
            <a:endParaRPr lang="en-US" altLang="x-none"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x-none">
                <a:solidFill>
                  <a:srgbClr val="7B9899"/>
                </a:solidFill>
                <a:ea typeface="ＭＳ Ｐゴシック" charset="-128"/>
              </a:rPr>
              <a:t>Ústavy ako regulačné rámce 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sk-SK" altLang="x-none" sz="2800">
                <a:ea typeface="ＭＳ Ｐゴシック" charset="-128"/>
              </a:rPr>
              <a:t>Regulovať len vzťahy medzi najvýznamnejším štátnymi orgánmi alebo vymedzovať aj vzťah občanov a štátu (negatívne aj pozitívne)?</a:t>
            </a:r>
          </a:p>
          <a:p>
            <a:pPr eaLnBrk="1" hangingPunct="1"/>
            <a:r>
              <a:rPr lang="sk-SK" altLang="x-none" sz="2800">
                <a:ea typeface="ＭＳ Ｐゴシック" charset="-128"/>
              </a:rPr>
              <a:t>SVE: rozsiahla garancia ľudských aj občianskych práv</a:t>
            </a:r>
          </a:p>
          <a:p>
            <a:pPr eaLnBrk="1" hangingPunct="1"/>
            <a:r>
              <a:rPr lang="sk-SK" altLang="x-none" sz="2800">
                <a:ea typeface="ＭＳ Ｐゴシック" charset="-128"/>
              </a:rPr>
              <a:t>Stratégia zakotvenia prirodzených práv do jazyka ústavy (Listina zákl. práv a slobôd, sľub sudcu ÚS ČR)</a:t>
            </a:r>
          </a:p>
          <a:p>
            <a:pPr eaLnBrk="1" hangingPunct="1"/>
            <a:r>
              <a:rPr lang="sk-SK" altLang="x-none" sz="2800">
                <a:ea typeface="ＭＳ Ｐゴシック" charset="-128"/>
              </a:rPr>
              <a:t>Zákaz trestu smrti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x-none">
                <a:solidFill>
                  <a:srgbClr val="7B9899"/>
                </a:solidFill>
                <a:ea typeface="ＭＳ Ｐゴシック" charset="-128"/>
              </a:rPr>
              <a:t>Sľub sudcu ÚS ČR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 algn="just" eaLnBrk="1" hangingPunct="1">
              <a:buFont typeface="Wingdings" charset="2"/>
              <a:buNone/>
            </a:pPr>
            <a:endParaRPr lang="cs-CZ" altLang="x-none" i="1">
              <a:ea typeface="ＭＳ Ｐゴシック" charset="-128"/>
            </a:endParaRPr>
          </a:p>
          <a:p>
            <a:pPr marL="0" indent="0" algn="just" eaLnBrk="1" hangingPunct="1">
              <a:buFont typeface="Wingdings" charset="2"/>
              <a:buNone/>
            </a:pPr>
            <a:r>
              <a:rPr lang="cs-CZ" altLang="x-none" i="1">
                <a:ea typeface="ＭＳ Ｐゴシック" charset="-128"/>
              </a:rPr>
              <a:t>Slibuji na svou čest a svědomí, že budu </a:t>
            </a:r>
            <a:r>
              <a:rPr lang="cs-CZ" altLang="x-none" b="1" i="1">
                <a:ea typeface="ＭＳ Ｐゴシック" charset="-128"/>
              </a:rPr>
              <a:t>chránit neporušitelnost přirozených práv </a:t>
            </a:r>
            <a:r>
              <a:rPr lang="cs-CZ" altLang="x-none" i="1">
                <a:ea typeface="ＭＳ Ｐゴシック" charset="-128"/>
              </a:rPr>
              <a:t>člověka a práv občana, řídit se ústavními zákony a rozhodovat podle svého nejlepšího přesvědčení nezávisle a nestranně</a:t>
            </a:r>
            <a:endParaRPr lang="en-US" altLang="x-none"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x-none">
                <a:solidFill>
                  <a:srgbClr val="7B9899"/>
                </a:solidFill>
                <a:ea typeface="ＭＳ Ｐゴシック" charset="-128"/>
              </a:rPr>
              <a:t>Ústavy ako regulačné rámce II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sk-SK" altLang="x-none" sz="3200">
                <a:ea typeface="ＭＳ Ｐゴシック" charset="-128"/>
              </a:rPr>
              <a:t>Ľudské práva: zákaz mučenia, pokusov na ľuďoch a deportácie (EST), zákaz cenzúry a nútených prác (SLO) atď.</a:t>
            </a:r>
          </a:p>
          <a:p>
            <a:pPr eaLnBrk="1" hangingPunct="1"/>
            <a:r>
              <a:rPr lang="sk-SK" altLang="x-none" sz="3200">
                <a:ea typeface="ＭＳ Ｐゴシック" charset="-128"/>
              </a:rPr>
              <a:t>Sociálne práva (tretia generácia) – časté v ústavách SVE: slabá vynútiteľnosť vs. normatívne ideály</a:t>
            </a:r>
          </a:p>
          <a:p>
            <a:pPr eaLnBrk="1" hangingPunct="1"/>
            <a:endParaRPr lang="sk-SK" altLang="x-none" sz="3200"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x-none" sz="3200">
                <a:solidFill>
                  <a:srgbClr val="7B9899"/>
                </a:solidFill>
                <a:ea typeface="ＭＳ Ｐゴシック" charset="-128"/>
              </a:rPr>
              <a:t>Ochrana ústavnosti v SVE 1/2</a:t>
            </a:r>
            <a:endParaRPr lang="en-US" altLang="x-none" sz="3200">
              <a:solidFill>
                <a:srgbClr val="7B9899"/>
              </a:solidFill>
              <a:ea typeface="ＭＳ Ｐゴシック" charset="-128"/>
            </a:endParaRPr>
          </a:p>
        </p:txBody>
      </p:sp>
      <p:sp>
        <p:nvSpPr>
          <p:cNvPr id="2867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k-SK" altLang="x-none" sz="3200">
                <a:ea typeface="ＭＳ Ｐゴシック" charset="-128"/>
              </a:rPr>
              <a:t>Prebratie modelu vychádzajúceho z tradícií západnej kontinetálnej Európy:</a:t>
            </a:r>
          </a:p>
          <a:p>
            <a:pPr eaLnBrk="1" hangingPunct="1">
              <a:lnSpc>
                <a:spcPct val="90000"/>
              </a:lnSpc>
            </a:pPr>
            <a:r>
              <a:rPr lang="sk-SK" altLang="x-none" sz="3200">
                <a:ea typeface="ＭＳ Ｐゴシック" charset="-128"/>
              </a:rPr>
              <a:t>Zriadený špeciálny orgán (ústavný súd)</a:t>
            </a:r>
          </a:p>
          <a:p>
            <a:pPr eaLnBrk="1" hangingPunct="1">
              <a:lnSpc>
                <a:spcPct val="90000"/>
              </a:lnSpc>
            </a:pPr>
            <a:r>
              <a:rPr lang="sk-SK" altLang="x-none" sz="3200">
                <a:ea typeface="ＭＳ Ｐゴシック" charset="-128"/>
              </a:rPr>
              <a:t>Rozhodnutia </a:t>
            </a:r>
            <a:r>
              <a:rPr lang="sk-SK" altLang="x-none" sz="3200" i="1">
                <a:ea typeface="ＭＳ Ｐゴシック" charset="-128"/>
              </a:rPr>
              <a:t>in abstracto</a:t>
            </a:r>
            <a:r>
              <a:rPr lang="sk-SK" altLang="x-none" sz="3200">
                <a:ea typeface="ＭＳ Ｐゴシック" charset="-128"/>
              </a:rPr>
              <a:t> a sú konečné</a:t>
            </a:r>
          </a:p>
          <a:p>
            <a:pPr eaLnBrk="1" hangingPunct="1">
              <a:lnSpc>
                <a:spcPct val="90000"/>
              </a:lnSpc>
            </a:pPr>
            <a:r>
              <a:rPr lang="sk-SK" altLang="x-none" sz="3200">
                <a:ea typeface="ＭＳ Ｐゴシック" charset="-128"/>
              </a:rPr>
              <a:t>Výnimky: </a:t>
            </a:r>
          </a:p>
          <a:p>
            <a:pPr eaLnBrk="1" hangingPunct="1">
              <a:lnSpc>
                <a:spcPct val="90000"/>
              </a:lnSpc>
            </a:pPr>
            <a:r>
              <a:rPr lang="sk-SK" altLang="x-none" sz="3200">
                <a:ea typeface="ＭＳ Ｐゴシック" charset="-128"/>
              </a:rPr>
              <a:t>Estónsko (ústavná komora Najvyššieho súdu)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x-none" sz="3600">
                <a:solidFill>
                  <a:srgbClr val="7B9899"/>
                </a:solidFill>
                <a:ea typeface="ＭＳ Ｐゴシック" charset="-128"/>
              </a:rPr>
              <a:t>Ochrana ústavnosti v SVE 2/2</a:t>
            </a:r>
            <a:endParaRPr lang="en-US" altLang="x-none">
              <a:solidFill>
                <a:srgbClr val="7B9899"/>
              </a:solidFill>
              <a:ea typeface="ＭＳ Ｐゴシック" charset="-128"/>
            </a:endParaRPr>
          </a:p>
        </p:txBody>
      </p:sp>
      <p:sp>
        <p:nvSpPr>
          <p:cNvPr id="29698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k-SK" altLang="x-none" sz="3500">
                <a:ea typeface="ＭＳ Ｐゴシック" charset="-128"/>
              </a:rPr>
              <a:t>Okrem Ukrajiny vykonávanie aj konkrétnej ochrany ústavnosti</a:t>
            </a:r>
          </a:p>
          <a:p>
            <a:pPr eaLnBrk="1" hangingPunct="1">
              <a:lnSpc>
                <a:spcPct val="90000"/>
              </a:lnSpc>
            </a:pPr>
            <a:r>
              <a:rPr lang="sk-SK" altLang="x-none" sz="3500">
                <a:ea typeface="ＭＳ Ｐゴシック" charset="-128"/>
              </a:rPr>
              <a:t>Rumunsko – abstraktná kontrola len pred vyhlásením zákona</a:t>
            </a:r>
          </a:p>
          <a:p>
            <a:pPr eaLnBrk="1" hangingPunct="1">
              <a:lnSpc>
                <a:spcPct val="90000"/>
              </a:lnSpc>
            </a:pPr>
            <a:r>
              <a:rPr lang="sk-SK" altLang="x-none" sz="3500">
                <a:ea typeface="ＭＳ Ｐゴシック" charset="-128"/>
              </a:rPr>
              <a:t>Rumunsko – možnosť zmeniť rozhodnutie ústavného súdu kvalifikovanou väčšinou</a:t>
            </a:r>
            <a:endParaRPr lang="en-US" altLang="x-none" sz="3500">
              <a:ea typeface="ＭＳ Ｐゴシック" charset="-128"/>
            </a:endParaRPr>
          </a:p>
          <a:p>
            <a:pPr eaLnBrk="1" hangingPunct="1"/>
            <a:endParaRPr lang="en-US" altLang="x-none" sz="3500"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x-none">
                <a:solidFill>
                  <a:srgbClr val="7B9899"/>
                </a:solidFill>
                <a:ea typeface="ＭＳ Ｐゴシック" charset="-128"/>
              </a:rPr>
              <a:t>Legitimita ústavného súdu 1/2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k-SK" altLang="x-none" sz="2800" dirty="0">
                <a:ea typeface="ＭＳ Ｐゴシック" charset="-128"/>
              </a:rPr>
              <a:t>Konflikt princípov parlamentnej demokracie a </a:t>
            </a:r>
            <a:r>
              <a:rPr lang="sk-SK" altLang="x-none" sz="2800" dirty="0" err="1">
                <a:ea typeface="ＭＳ Ｐゴシック" charset="-128"/>
              </a:rPr>
              <a:t>konštitucionalizmu</a:t>
            </a:r>
            <a:r>
              <a:rPr lang="sk-SK" altLang="x-none" sz="2800" dirty="0">
                <a:ea typeface="ＭＳ Ｐゴシック" charset="-128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altLang="x-none" sz="2800" dirty="0">
                <a:ea typeface="ＭＳ Ｐゴシック" charset="-128"/>
              </a:rPr>
              <a:t>vláda demokraticky zvolenej väčšiny, parlamentná suverenita</a:t>
            </a:r>
          </a:p>
          <a:p>
            <a:pPr marL="0" indent="0" eaLnBrk="1" hangingPunct="1">
              <a:lnSpc>
                <a:spcPct val="90000"/>
              </a:lnSpc>
              <a:buFont typeface="Wingdings 2" charset="2"/>
              <a:buNone/>
              <a:defRPr/>
            </a:pPr>
            <a:r>
              <a:rPr lang="sk-SK" altLang="x-none" sz="2800" dirty="0">
                <a:ea typeface="ＭＳ Ｐゴシック" charset="-128"/>
              </a:rPr>
              <a:t>				</a:t>
            </a:r>
            <a:r>
              <a:rPr lang="sk-SK" altLang="x-none" sz="2800" dirty="0" err="1">
                <a:ea typeface="ＭＳ Ｐゴシック" charset="-128"/>
              </a:rPr>
              <a:t>vs</a:t>
            </a:r>
            <a:r>
              <a:rPr lang="sk-SK" altLang="x-none" sz="2800" dirty="0">
                <a:ea typeface="ＭＳ Ｐゴシック" charset="-128"/>
              </a:rPr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altLang="x-none" sz="2800" dirty="0">
                <a:ea typeface="ＭＳ Ｐゴシック" charset="-128"/>
              </a:rPr>
              <a:t>nevolení sudcovia, existencia práv nadradených väčšinovému pravidlu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altLang="x-none" sz="2800" dirty="0">
                <a:ea typeface="ＭＳ Ｐゴシック" charset="-128"/>
              </a:rPr>
              <a:t>Hlavný zdroj legitimity ÚS – dve sporiace sa strany sa obrátia na nestranného aktéra aplikujúceho vopred známe pravidlá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x-none">
                <a:solidFill>
                  <a:srgbClr val="7B9899"/>
                </a:solidFill>
                <a:ea typeface="ＭＳ Ｐゴシック" charset="-128"/>
              </a:rPr>
              <a:t>Legitimita ústavného súdu 2/2</a:t>
            </a:r>
            <a:endParaRPr lang="en-US" altLang="x-none">
              <a:solidFill>
                <a:srgbClr val="7B9899"/>
              </a:solidFill>
              <a:ea typeface="ＭＳ Ｐゴシック" charset="-128"/>
            </a:endParaRPr>
          </a:p>
        </p:txBody>
      </p:sp>
      <p:sp>
        <p:nvSpPr>
          <p:cNvPr id="31746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k-SK" altLang="x-none" sz="3600">
                <a:ea typeface="ＭＳ Ｐゴシック" charset="-128"/>
              </a:rPr>
              <a:t>Avšak súdy dotvárajú zákony a abstraktne preskúmavajú pravidlá nesúvisiace len s konfliktom dvoch strán, čo oslabuje ich postavenie nestranného arbitra</a:t>
            </a:r>
          </a:p>
          <a:p>
            <a:pPr eaLnBrk="1" hangingPunct="1">
              <a:lnSpc>
                <a:spcPct val="90000"/>
              </a:lnSpc>
            </a:pPr>
            <a:r>
              <a:rPr lang="sk-SK" altLang="x-none" sz="3600">
                <a:ea typeface="ＭＳ Ｐゴシック" charset="-128"/>
              </a:rPr>
              <a:t>Legitimizačné stratégie súdu</a:t>
            </a:r>
          </a:p>
          <a:p>
            <a:pPr eaLnBrk="1" hangingPunct="1">
              <a:lnSpc>
                <a:spcPct val="90000"/>
              </a:lnSpc>
            </a:pPr>
            <a:r>
              <a:rPr lang="sk-SK" altLang="x-none" sz="3600">
                <a:ea typeface="ＭＳ Ｐゴシック" charset="-128"/>
              </a:rPr>
              <a:t>ÚS – tretia komora parlamentu?</a:t>
            </a:r>
          </a:p>
          <a:p>
            <a:pPr eaLnBrk="1" hangingPunct="1"/>
            <a:endParaRPr lang="en-US" altLang="x-none" sz="3600"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x-none">
                <a:solidFill>
                  <a:srgbClr val="7B9899"/>
                </a:solidFill>
                <a:ea typeface="ＭＳ Ｐゴシック" charset="-128"/>
              </a:rPr>
              <a:t>Prijímanie ústav 1/2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sk-SK" altLang="x-none" sz="3200">
                <a:ea typeface="ＭＳ Ｐゴシック" charset="-128"/>
              </a:rPr>
              <a:t>Ústavné rámce majú dokázateľne vplyv na „prosperitu a kvalitu života</a:t>
            </a:r>
            <a:r>
              <a:rPr lang="sk-SK" altLang="en-US" sz="3200">
                <a:ea typeface="ＭＳ Ｐゴシック" charset="-128"/>
              </a:rPr>
              <a:t>“</a:t>
            </a:r>
            <a:r>
              <a:rPr lang="sk-SK" altLang="x-none" sz="3200">
                <a:ea typeface="ＭＳ Ｐゴシック" charset="-128"/>
              </a:rPr>
              <a:t> (Persson a Tabellini)  </a:t>
            </a:r>
          </a:p>
          <a:p>
            <a:pPr eaLnBrk="1" hangingPunct="1"/>
            <a:r>
              <a:rPr lang="sk-SK" altLang="x-none" sz="3200">
                <a:ea typeface="ＭＳ Ｐゴシック" charset="-128"/>
              </a:rPr>
              <a:t>Demokratické ústavy občas nanútené nedemokratickým spôsobom, ale neexistuje demokratický spôsob prijatia ústavy vedúci k nedemokratickej ústave</a:t>
            </a:r>
          </a:p>
          <a:p>
            <a:pPr eaLnBrk="1" hangingPunct="1"/>
            <a:r>
              <a:rPr lang="sk-SK" altLang="x-none" sz="3200">
                <a:ea typeface="ＭＳ Ｐゴシック" charset="-128"/>
              </a:rPr>
              <a:t>Škála od maximálnej exkluzívnosti (jeden/málo aktérov) až po inkluzívnosť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x-none">
                <a:solidFill>
                  <a:srgbClr val="7B9899"/>
                </a:solidFill>
                <a:ea typeface="ＭＳ Ｐゴシック" charset="-128"/>
              </a:rPr>
              <a:t>Miesto ÚS v ústavných textoch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sk-SK" altLang="x-none" sz="3100">
                <a:ea typeface="ＭＳ Ｐゴシック" charset="-128"/>
              </a:rPr>
              <a:t>Zákonodarcovia neustanovili ÚS za legislatívne telesá, ale typicky ako </a:t>
            </a:r>
            <a:r>
              <a:rPr lang="sk-SK" altLang="x-none" sz="3100" i="1">
                <a:ea typeface="ＭＳ Ｐゴシック" charset="-128"/>
              </a:rPr>
              <a:t>sui generis</a:t>
            </a:r>
            <a:r>
              <a:rPr lang="sk-SK" altLang="x-none" sz="3100">
                <a:ea typeface="ＭＳ Ｐゴシック" charset="-128"/>
              </a:rPr>
              <a:t> súdne orgány</a:t>
            </a:r>
          </a:p>
          <a:p>
            <a:pPr eaLnBrk="1" hangingPunct="1"/>
            <a:r>
              <a:rPr lang="sk-SK" altLang="x-none" sz="3100">
                <a:ea typeface="ＭＳ Ｐゴシック" charset="-128"/>
              </a:rPr>
              <a:t>ČR, POĽ, RUS: ústavné súdy zaradené do kapitol o súdnej moci</a:t>
            </a:r>
          </a:p>
          <a:p>
            <a:pPr eaLnBrk="1" hangingPunct="1"/>
            <a:r>
              <a:rPr lang="sk-SK" altLang="x-none" sz="3100">
                <a:ea typeface="ＭＳ Ｐゴシック" charset="-128"/>
              </a:rPr>
              <a:t>LIT, CHOR, MAĎ, RUM samostatné postavenie </a:t>
            </a:r>
          </a:p>
          <a:p>
            <a:pPr eaLnBrk="1" hangingPunct="1"/>
            <a:r>
              <a:rPr lang="sk-SK" altLang="x-none" sz="3100">
                <a:ea typeface="ＭＳ Ｐゴシック" charset="-128"/>
              </a:rPr>
              <a:t>Žiadny súd nepresadzoval doktrínu že je súčasťou legislatívy, hoci </a:t>
            </a:r>
            <a:r>
              <a:rPr lang="sk-SK" altLang="x-none" sz="3100" i="1">
                <a:ea typeface="ＭＳ Ｐゴシック" charset="-128"/>
              </a:rPr>
              <a:t>de facto</a:t>
            </a:r>
            <a:r>
              <a:rPr lang="sk-SK" altLang="x-none" sz="3100">
                <a:ea typeface="ＭＳ Ｐゴシック" charset="-128"/>
              </a:rPr>
              <a:t> tak fungujú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x-none">
                <a:solidFill>
                  <a:srgbClr val="7B9899"/>
                </a:solidFill>
                <a:ea typeface="ＭＳ Ｐゴシック" charset="-128"/>
              </a:rPr>
              <a:t>Konštituovanie ÚS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sk-SK" altLang="x-none" sz="3200">
                <a:ea typeface="ＭＳ Ｐゴシック" charset="-128"/>
              </a:rPr>
              <a:t>dôležitosť spôsobu menovania sudcov ÚS – vplyv na právny aj politický systém</a:t>
            </a:r>
          </a:p>
          <a:p>
            <a:pPr eaLnBrk="1" hangingPunct="1"/>
            <a:r>
              <a:rPr lang="sk-SK" altLang="x-none" sz="3200">
                <a:ea typeface="ＭＳ Ｐゴシック" charset="-128"/>
              </a:rPr>
              <a:t>SVE: rozmanitosť – od Poľska, kde rozhoduje jeden aktér až k deleniu menovania medzi dvoch a viac aktérov (BUL, UKR, LIT)</a:t>
            </a:r>
          </a:p>
          <a:p>
            <a:pPr eaLnBrk="1" hangingPunct="1"/>
            <a:r>
              <a:rPr lang="sk-SK" altLang="x-none" sz="3200">
                <a:ea typeface="ＭＳ Ｐゴシック" charset="-128"/>
              </a:rPr>
              <a:t>Kariéry bývalých sudcov sa tiež systémovo líšia – od obmedzení (POĽ) až k politickej angažovanosti (SLO)</a:t>
            </a:r>
          </a:p>
          <a:p>
            <a:pPr eaLnBrk="1" hangingPunct="1"/>
            <a:endParaRPr lang="sk-SK" altLang="x-none" sz="3200"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x-none">
                <a:solidFill>
                  <a:srgbClr val="7B9899"/>
                </a:solidFill>
                <a:ea typeface="ＭＳ Ｐゴシック" charset="-128"/>
              </a:rPr>
              <a:t>Limity rozhodovania ÚS 1/2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sk-SK" altLang="x-none" sz="3100">
                <a:ea typeface="ＭＳ Ｐゴシック" charset="-128"/>
              </a:rPr>
              <a:t>Technicky nie je možné vopred stanoviť normatívne hranice výkladu ústavnosti ÚS </a:t>
            </a:r>
          </a:p>
          <a:p>
            <a:pPr eaLnBrk="1" hangingPunct="1"/>
            <a:r>
              <a:rPr lang="sk-SK" altLang="x-none" sz="3100">
                <a:ea typeface="ＭＳ Ｐゴシック" charset="-128"/>
              </a:rPr>
              <a:t>Je preto potrebné spoliehať sa na to, že ÚS neprekročí hranice, ktoré sú mu dané právnym systémom a podľa ktorých rozhoduje</a:t>
            </a:r>
          </a:p>
          <a:p>
            <a:pPr eaLnBrk="1" hangingPunct="1"/>
            <a:r>
              <a:rPr lang="sk-SK" altLang="x-none" sz="3100">
                <a:ea typeface="ＭＳ Ｐゴシック" charset="-128"/>
              </a:rPr>
              <a:t>Okrem RUM je možná len zmena ústavy, ktorou zákonodarca „opraví</a:t>
            </a:r>
            <a:r>
              <a:rPr lang="sk-SK" altLang="en-US" sz="3100">
                <a:ea typeface="ＭＳ Ｐゴシック" charset="-128"/>
              </a:rPr>
              <a:t>“</a:t>
            </a:r>
            <a:r>
              <a:rPr lang="sk-SK" altLang="x-none" sz="3100">
                <a:ea typeface="ＭＳ Ｐゴシック" charset="-128"/>
              </a:rPr>
              <a:t> rozhodnutie, avšak len pre budúce konanie (zákaz retroaktivity)</a:t>
            </a:r>
          </a:p>
          <a:p>
            <a:pPr eaLnBrk="1" hangingPunct="1"/>
            <a:endParaRPr lang="sk-SK" altLang="x-none" sz="3100"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x-none">
                <a:solidFill>
                  <a:srgbClr val="7B9899"/>
                </a:solidFill>
                <a:ea typeface="ＭＳ Ｐゴシック" charset="-128"/>
              </a:rPr>
              <a:t>Limity rozhodovania ÚS 2/2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k-SK" altLang="x-none" sz="3200">
                <a:ea typeface="ＭＳ Ｐゴシック" charset="-128"/>
              </a:rPr>
              <a:t>Jedinečnou črtou ÚS v SVE bol rozsah, v akom ÚS používali politické argumenty a okrem ústavnosti sa snažili definovať aj politický systém a výkon moci v štáte (Přibáň)</a:t>
            </a:r>
          </a:p>
          <a:p>
            <a:pPr eaLnBrk="1" hangingPunct="1">
              <a:lnSpc>
                <a:spcPct val="90000"/>
              </a:lnSpc>
            </a:pPr>
            <a:r>
              <a:rPr lang="sk-SK" altLang="x-none" sz="3200">
                <a:ea typeface="ＭＳ Ｐゴシック" charset="-128"/>
              </a:rPr>
              <a:t>Široké použitie morálnych a politických argumentov už v prvom rozhodnutí ÚS ČR: </a:t>
            </a:r>
            <a:r>
              <a:rPr lang="sk-SK" altLang="x-none" sz="3200" i="1">
                <a:ea typeface="ＭＳ Ｐゴシック" charset="-128"/>
              </a:rPr>
              <a:t>legitimita</a:t>
            </a:r>
            <a:r>
              <a:rPr lang="sk-SK" altLang="x-none" sz="3200">
                <a:ea typeface="ＭＳ Ｐゴシック" charset="-128"/>
              </a:rPr>
              <a:t> právneho štátu je daná tým, že je </a:t>
            </a:r>
            <a:r>
              <a:rPr lang="sk-SK" altLang="x-none" sz="3200" i="1">
                <a:ea typeface="ＭＳ Ｐゴシック" charset="-128"/>
              </a:rPr>
              <a:t>demokratický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x-none">
                <a:solidFill>
                  <a:srgbClr val="7B9899"/>
                </a:solidFill>
                <a:ea typeface="ＭＳ Ｐゴシック" charset="-128"/>
              </a:rPr>
              <a:t>Maďarský ústavný súd (1990-2012) 1/2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sk-SK" altLang="x-none" sz="3100">
                <a:ea typeface="ＭＳ Ｐゴシック" charset="-128"/>
              </a:rPr>
              <a:t>Jedinečné postavenie medzi ÚS v SVE aj v širšom kontexte (silné právomoci na kontrolu legislatívy aj exekutívy)</a:t>
            </a:r>
          </a:p>
          <a:p>
            <a:pPr eaLnBrk="1" hangingPunct="1"/>
            <a:r>
              <a:rPr lang="sk-SK" altLang="x-none" sz="3100">
                <a:ea typeface="ＭＳ Ｐゴシック" charset="-128"/>
              </a:rPr>
              <a:t>Odzrkadľuje neistotu oboch vyjednávacích strán okrúhleho stolu v roku 1989</a:t>
            </a:r>
          </a:p>
          <a:p>
            <a:pPr eaLnBrk="1" hangingPunct="1"/>
            <a:r>
              <a:rPr lang="sk-SK" altLang="x-none" sz="3100">
                <a:ea typeface="ＭＳ Ｐゴシック" charset="-128"/>
              </a:rPr>
              <a:t>Konsenzuálna nominácia sudcov</a:t>
            </a:r>
          </a:p>
          <a:p>
            <a:pPr eaLnBrk="1" hangingPunct="1"/>
            <a:r>
              <a:rPr lang="sk-SK" altLang="x-none" sz="3100">
                <a:ea typeface="ＭＳ Ｐゴシック" charset="-128"/>
              </a:rPr>
              <a:t>V čase vzniku nahrádzal ešte iné (neexistujúce) inštitúcie (administratívne súdy a ombudsmana)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x-none">
                <a:solidFill>
                  <a:srgbClr val="7B9899"/>
                </a:solidFill>
                <a:ea typeface="ＭＳ Ｐゴシック" charset="-128"/>
              </a:rPr>
              <a:t>Maďarský ústavný súd (1990-2012) 2/2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k-SK" altLang="x-none" sz="3200">
                <a:ea typeface="ＭＳ Ｐゴシック" charset="-128"/>
              </a:rPr>
              <a:t>Možnosť konať bez podnetu, napr. v situácii tzv. ústavného opomenutia</a:t>
            </a:r>
          </a:p>
          <a:p>
            <a:pPr eaLnBrk="1" hangingPunct="1">
              <a:lnSpc>
                <a:spcPct val="90000"/>
              </a:lnSpc>
            </a:pPr>
            <a:r>
              <a:rPr lang="sk-SK" altLang="x-none" sz="3200">
                <a:ea typeface="ＭＳ Ｐゴシック" charset="-128"/>
              </a:rPr>
              <a:t>Aktivizmus závisí od rozhodnutia samotného súdu (1990-1999 výrazný, ďalší súd menej aktívny)</a:t>
            </a:r>
          </a:p>
          <a:p>
            <a:pPr eaLnBrk="1" hangingPunct="1">
              <a:lnSpc>
                <a:spcPct val="90000"/>
              </a:lnSpc>
            </a:pPr>
            <a:r>
              <a:rPr lang="sk-SK" altLang="x-none" sz="3200">
                <a:ea typeface="ＭＳ Ｐゴシック" charset="-128"/>
              </a:rPr>
              <a:t>Bokrosov balíček 1995: súd rozhodol, že zníženie výdajov na sociálne veci v rozpore s princípom právnej istoty a garantovanými sociálnymi právami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x-none">
                <a:solidFill>
                  <a:srgbClr val="7B9899"/>
                </a:solidFill>
                <a:ea typeface="ＭＳ Ｐゴシック" charset="-128"/>
              </a:rPr>
              <a:t>Maďarský ústavný súd (2012-) 1/2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altLang="x-none" sz="3200">
                <a:ea typeface="ＭＳ Ｐゴシック" charset="-128"/>
              </a:rPr>
              <a:t>Prijatie novej ústavy účinnej od 1.1. 2012:</a:t>
            </a:r>
          </a:p>
          <a:p>
            <a:pPr eaLnBrk="1" hangingPunct="1"/>
            <a:r>
              <a:rPr lang="en-US" altLang="x-none" sz="3200">
                <a:ea typeface="ＭＳ Ｐゴシック" charset="-128"/>
              </a:rPr>
              <a:t>Zvýšenie počtu sudcov z 11 na 15 (spolu s končiacimi sudcami nová vláda nominovala 7 sudcov)</a:t>
            </a:r>
          </a:p>
          <a:p>
            <a:pPr eaLnBrk="1" hangingPunct="1"/>
            <a:r>
              <a:rPr lang="en-US" altLang="x-none" sz="3200">
                <a:ea typeface="ＭＳ Ｐゴシック" charset="-128"/>
              </a:rPr>
              <a:t>Konsenzuálne pravidlá nominácie sudcov v parlamente boli zmenené (bez potreby dohody s ďalšími stranami)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x-none">
                <a:solidFill>
                  <a:srgbClr val="7B9899"/>
                </a:solidFill>
                <a:ea typeface="ＭＳ Ｐゴシック" charset="-128"/>
              </a:rPr>
              <a:t>Maďarský ústavný súd (2012-) 2/2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altLang="x-none" sz="3200">
                <a:ea typeface="ＭＳ Ｐゴシック" charset="-128"/>
              </a:rPr>
              <a:t>ÚS nemôže preskúmať ústavnosť zákonov s dopadom na štátny rozpočet, ak nie sú priamo porušené taxatívne vymenované práva</a:t>
            </a:r>
          </a:p>
          <a:p>
            <a:pPr eaLnBrk="1" hangingPunct="1"/>
            <a:r>
              <a:rPr lang="en-US" altLang="x-none" sz="3200">
                <a:ea typeface="ＭＳ Ｐゴシック" charset="-128"/>
              </a:rPr>
              <a:t>Sťaženie abstraktnej kontroly ústavnosti a jednotlivci musia najskôr využiť bežné súdy</a:t>
            </a:r>
          </a:p>
          <a:p>
            <a:pPr eaLnBrk="1" hangingPunct="1"/>
            <a:r>
              <a:rPr lang="en-US" altLang="x-none" sz="3200">
                <a:ea typeface="ＭＳ Ｐゴシック" charset="-128"/>
              </a:rPr>
              <a:t>Novela ústavy (2013): anulovanie všetkých rozhodnutí ÚS pred 1.1. 2012</a:t>
            </a:r>
          </a:p>
          <a:p>
            <a:pPr eaLnBrk="1" hangingPunct="1"/>
            <a:endParaRPr lang="en-US" altLang="x-none" sz="3200">
              <a:ea typeface="ＭＳ Ｐゴシック" charset="-128"/>
            </a:endParaRPr>
          </a:p>
          <a:p>
            <a:pPr eaLnBrk="1" hangingPunct="1"/>
            <a:endParaRPr lang="en-US" altLang="x-none" sz="3200"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x-none">
                <a:solidFill>
                  <a:srgbClr val="7B9899"/>
                </a:solidFill>
                <a:ea typeface="ＭＳ Ｐゴシック" charset="-128"/>
              </a:rPr>
              <a:t>Prijímanie ústav 2/2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k-SK" altLang="x-none" sz="2800">
                <a:ea typeface="ＭＳ Ｐゴシック" charset="-128"/>
              </a:rPr>
              <a:t>Nanútená jednotlivcom zvnútra štátu (Napoleónske ústavy, Prusko, FRA 1958?!)</a:t>
            </a:r>
          </a:p>
          <a:p>
            <a:pPr eaLnBrk="1" hangingPunct="1">
              <a:lnSpc>
                <a:spcPct val="80000"/>
              </a:lnSpc>
            </a:pPr>
            <a:r>
              <a:rPr lang="sk-SK" altLang="x-none" sz="2800">
                <a:ea typeface="ＭＳ Ｐゴシック" charset="-128"/>
              </a:rPr>
              <a:t>Nanútená zvonku (Japonsko 1946)</a:t>
            </a:r>
          </a:p>
          <a:p>
            <a:pPr eaLnBrk="1" hangingPunct="1">
              <a:lnSpc>
                <a:spcPct val="80000"/>
              </a:lnSpc>
            </a:pPr>
            <a:r>
              <a:rPr lang="sk-SK" altLang="x-none" sz="2800">
                <a:ea typeface="ＭＳ Ｐゴシック" charset="-128"/>
              </a:rPr>
              <a:t>Ústava v nanútených limitoch (procedurálne a obsahové, SRN, BUL?, ROM?)</a:t>
            </a:r>
          </a:p>
          <a:p>
            <a:pPr eaLnBrk="1" hangingPunct="1">
              <a:lnSpc>
                <a:spcPct val="80000"/>
              </a:lnSpc>
            </a:pPr>
            <a:r>
              <a:rPr lang="sk-SK" altLang="x-none" sz="2800">
                <a:ea typeface="ＭＳ Ｐゴシック" charset="-128"/>
              </a:rPr>
              <a:t>Ústava ako zmluva (Magna charta, POĽ 1989)</a:t>
            </a:r>
          </a:p>
          <a:p>
            <a:pPr eaLnBrk="1" hangingPunct="1">
              <a:lnSpc>
                <a:spcPct val="80000"/>
              </a:lnSpc>
            </a:pPr>
            <a:r>
              <a:rPr lang="sk-SK" altLang="x-none" sz="2800">
                <a:ea typeface="ＭＳ Ｐゴシック" charset="-128"/>
              </a:rPr>
              <a:t>Prijatie dohodou elít (konsociačné praktiky)</a:t>
            </a:r>
          </a:p>
          <a:p>
            <a:pPr eaLnBrk="1" hangingPunct="1">
              <a:lnSpc>
                <a:spcPct val="80000"/>
              </a:lnSpc>
            </a:pPr>
            <a:r>
              <a:rPr lang="sk-SK" altLang="x-none" sz="2800">
                <a:ea typeface="ＭＳ Ｐゴシック" charset="-128"/>
              </a:rPr>
              <a:t>Nepriamo volené zhromaždenia (Philadelphia, Bonn)</a:t>
            </a:r>
          </a:p>
          <a:p>
            <a:pPr eaLnBrk="1" hangingPunct="1">
              <a:lnSpc>
                <a:spcPct val="80000"/>
              </a:lnSpc>
            </a:pPr>
            <a:r>
              <a:rPr lang="sk-SK" altLang="x-none" sz="2800">
                <a:ea typeface="ＭＳ Ｐゴシック" charset="-128"/>
              </a:rPr>
              <a:t>Priamo volené zhromaždenia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x-none" sz="3200">
                <a:solidFill>
                  <a:srgbClr val="7B9899"/>
                </a:solidFill>
                <a:ea typeface="ＭＳ Ｐゴシック" charset="-128"/>
              </a:rPr>
              <a:t>Normatívne aspekty prijímania ústav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sk-SK" altLang="x-none" sz="2400">
                <a:ea typeface="ＭＳ Ｐゴシック" charset="-128"/>
              </a:rPr>
              <a:t>(Elster): stavanie na trvalých základoch </a:t>
            </a:r>
          </a:p>
          <a:p>
            <a:pPr eaLnBrk="1" hangingPunct="1"/>
            <a:r>
              <a:rPr lang="sk-SK" altLang="x-none" sz="2400">
                <a:ea typeface="ＭＳ Ｐゴシック" charset="-128"/>
              </a:rPr>
              <a:t>Špeciálne ustanovené zhromaždenia a nie bežné legislatívne zbory</a:t>
            </a:r>
          </a:p>
          <a:p>
            <a:pPr eaLnBrk="1" hangingPunct="1"/>
            <a:r>
              <a:rPr lang="sk-SK" altLang="x-none" sz="2400">
                <a:ea typeface="ＭＳ Ｐゴシック" charset="-128"/>
              </a:rPr>
              <a:t>Ratifikácia nielen zákonodarným zhromaždením, ale aj ďalším aktérom (referendum)</a:t>
            </a:r>
          </a:p>
          <a:p>
            <a:pPr eaLnBrk="1" hangingPunct="1"/>
            <a:r>
              <a:rPr lang="sk-SK" altLang="x-none" sz="2400">
                <a:ea typeface="ＭＳ Ｐゴシック" charset="-128"/>
              </a:rPr>
              <a:t>vyjednávania ako zmes verejných a neverejných rokovaní</a:t>
            </a:r>
          </a:p>
          <a:p>
            <a:pPr eaLnBrk="1" hangingPunct="1"/>
            <a:r>
              <a:rPr lang="sk-SK" altLang="x-none" sz="2400">
                <a:ea typeface="ＭＳ Ｐゴシック" charset="-128"/>
              </a:rPr>
              <a:t>Minimálna úloha expertov, mimo centra politického diania, časový odstup účinnosti a pod.  </a:t>
            </a:r>
          </a:p>
          <a:p>
            <a:pPr eaLnBrk="1" hangingPunct="1"/>
            <a:r>
              <a:rPr lang="sk-SK" altLang="x-none" sz="2400">
                <a:ea typeface="ＭＳ Ｐゴシック" charset="-128"/>
              </a:rPr>
              <a:t>CIEĽ: akceptácia pravidiel všetkými (veľkou väčšinou) politických aktérov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x-none">
                <a:solidFill>
                  <a:srgbClr val="7B9899"/>
                </a:solidFill>
                <a:ea typeface="ＭＳ Ｐゴシック" charset="-128"/>
              </a:rPr>
              <a:t>Ústava a konsolidácia demokracie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altLang="x-none">
                <a:ea typeface="ＭＳ Ｐゴシック" charset="-128"/>
              </a:rPr>
              <a:t>Akademické debaty viac skúmali potenciálny dopad ústavného </a:t>
            </a:r>
            <a:r>
              <a:rPr lang="en-US" altLang="x-none" b="1">
                <a:ea typeface="ＭＳ Ｐゴシック" charset="-128"/>
              </a:rPr>
              <a:t>dizajnu</a:t>
            </a:r>
            <a:r>
              <a:rPr lang="en-US" altLang="x-none">
                <a:ea typeface="ＭＳ Ｐゴシック" charset="-128"/>
              </a:rPr>
              <a:t> a menej vplyvy </a:t>
            </a:r>
            <a:r>
              <a:rPr lang="en-US" altLang="x-none" b="1">
                <a:ea typeface="ＭＳ Ｐゴシック" charset="-128"/>
              </a:rPr>
              <a:t>procesu</a:t>
            </a:r>
            <a:r>
              <a:rPr lang="en-US" altLang="x-none">
                <a:ea typeface="ＭＳ Ｐゴシック" charset="-128"/>
              </a:rPr>
              <a:t> ústavných zmien</a:t>
            </a:r>
          </a:p>
          <a:p>
            <a:pPr eaLnBrk="1" hangingPunct="1"/>
            <a:r>
              <a:rPr lang="en-US" altLang="x-none">
                <a:ea typeface="ＭＳ Ｐゴシック" charset="-128"/>
              </a:rPr>
              <a:t>Ackerman (1992): včasná dohoda na ústavnom rámci je kľúčová pre budúcnosť režimu</a:t>
            </a:r>
          </a:p>
          <a:p>
            <a:pPr eaLnBrk="1" hangingPunct="1"/>
            <a:r>
              <a:rPr lang="en-US" altLang="en-US">
                <a:ea typeface="ＭＳ Ｐゴシック" charset="-128"/>
              </a:rPr>
              <a:t>“</a:t>
            </a:r>
            <a:r>
              <a:rPr lang="en-US" altLang="ja-JP">
                <a:ea typeface="ＭＳ Ｐゴシック" charset="-128"/>
              </a:rPr>
              <a:t>Ústavný moment</a:t>
            </a:r>
            <a:r>
              <a:rPr lang="en-US" altLang="en-US">
                <a:ea typeface="ＭＳ Ｐゴシック" charset="-128"/>
              </a:rPr>
              <a:t>”</a:t>
            </a:r>
            <a:r>
              <a:rPr lang="en-US" altLang="ja-JP">
                <a:ea typeface="ＭＳ Ｐゴシック" charset="-128"/>
              </a:rPr>
              <a:t> – jedinečná šanca rýchlo po zmene režimu prijať úplne novú ústavu</a:t>
            </a:r>
          </a:p>
          <a:p>
            <a:pPr eaLnBrk="1" hangingPunct="1"/>
            <a:endParaRPr lang="en-US" altLang="x-none"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x-none">
                <a:solidFill>
                  <a:srgbClr val="7B9899"/>
                </a:solidFill>
                <a:ea typeface="ＭＳ Ｐゴシック" charset="-128"/>
              </a:rPr>
              <a:t>Ústava a konsolidácia demokracie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altLang="x-none">
                <a:ea typeface="ＭＳ Ｐゴシック" charset="-128"/>
              </a:rPr>
              <a:t>Jasný rozchod s minulosťou (úplne nová ústava) je kľúčový, pretože:</a:t>
            </a:r>
          </a:p>
          <a:p>
            <a:pPr eaLnBrk="1" hangingPunct="1"/>
            <a:r>
              <a:rPr lang="en-US" altLang="x-none">
                <a:ea typeface="ＭＳ Ｐゴシック" charset="-128"/>
              </a:rPr>
              <a:t>Je potrebná na rekonštrukciu identity nového režimu (niekde dokonca aj štátu)</a:t>
            </a:r>
          </a:p>
          <a:p>
            <a:pPr eaLnBrk="1" hangingPunct="1"/>
            <a:r>
              <a:rPr lang="en-US" altLang="x-none">
                <a:ea typeface="ＭＳ Ｐゴシック" charset="-128"/>
              </a:rPr>
              <a:t>Nová ústava zaväzuje jej autorov (pol. elity) dbať o úspech tohto ich vlastného výtvoru</a:t>
            </a:r>
          </a:p>
          <a:p>
            <a:pPr eaLnBrk="1" hangingPunct="1"/>
            <a:r>
              <a:rPr lang="en-US" altLang="x-none">
                <a:ea typeface="ＭＳ Ｐゴシック" charset="-128"/>
              </a:rPr>
              <a:t>Existuje ale empirický vzťah v SVE medzi rýchlym prijatím novej ústavy a konsolidáciou demokracie?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x-none">
                <a:solidFill>
                  <a:srgbClr val="7B9899"/>
                </a:solidFill>
                <a:ea typeface="ＭＳ Ｐゴシック" charset="-128"/>
              </a:rPr>
              <a:t>Ústava a konsolidácia demokracie 1/2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altLang="x-none">
                <a:ea typeface="ＭＳ Ｐゴシック" charset="-128"/>
              </a:rPr>
              <a:t>A. Stanger (2004): </a:t>
            </a:r>
          </a:p>
          <a:p>
            <a:pPr eaLnBrk="1" hangingPunct="1"/>
            <a:r>
              <a:rPr lang="en-US" altLang="x-none">
                <a:ea typeface="ＭＳ Ｐゴシック" charset="-128"/>
              </a:rPr>
              <a:t>Rýchla ústavná diskontinuita: </a:t>
            </a:r>
            <a:r>
              <a:rPr lang="en-US" altLang="x-none" b="1">
                <a:ea typeface="ＭＳ Ｐゴシック" charset="-128"/>
              </a:rPr>
              <a:t>CZE, EST</a:t>
            </a:r>
            <a:r>
              <a:rPr lang="en-US" altLang="x-none">
                <a:ea typeface="ＭＳ Ｐゴシック" charset="-128"/>
              </a:rPr>
              <a:t>, LAT, </a:t>
            </a:r>
            <a:r>
              <a:rPr lang="en-US" altLang="x-none" b="1">
                <a:ea typeface="ＭＳ Ｐゴシック" charset="-128"/>
              </a:rPr>
              <a:t>LIT</a:t>
            </a:r>
            <a:r>
              <a:rPr lang="en-US" altLang="x-none">
                <a:ea typeface="ＭＳ Ｐゴシック" charset="-128"/>
              </a:rPr>
              <a:t>, </a:t>
            </a:r>
            <a:r>
              <a:rPr lang="en-US" altLang="x-none" b="1">
                <a:ea typeface="ＭＳ Ｐゴシック" charset="-128"/>
              </a:rPr>
              <a:t>SVK</a:t>
            </a:r>
            <a:r>
              <a:rPr lang="en-US" altLang="x-none">
                <a:ea typeface="ＭＳ Ｐゴシック" charset="-128"/>
              </a:rPr>
              <a:t>, </a:t>
            </a:r>
            <a:r>
              <a:rPr lang="en-US" altLang="x-none" b="1">
                <a:ea typeface="ＭＳ Ｐゴシック" charset="-128"/>
              </a:rPr>
              <a:t>SLO</a:t>
            </a:r>
            <a:r>
              <a:rPr lang="en-US" altLang="x-none">
                <a:ea typeface="ＭＳ Ｐゴシック" charset="-128"/>
              </a:rPr>
              <a:t>, </a:t>
            </a:r>
            <a:r>
              <a:rPr lang="en-US" altLang="x-none">
                <a:solidFill>
                  <a:srgbClr val="FF6600"/>
                </a:solidFill>
                <a:ea typeface="ＭＳ Ｐゴシック" charset="-128"/>
              </a:rPr>
              <a:t>BUL, ROM</a:t>
            </a:r>
          </a:p>
          <a:p>
            <a:pPr eaLnBrk="1" hangingPunct="1"/>
            <a:r>
              <a:rPr lang="en-US" altLang="x-none">
                <a:ea typeface="ＭＳ Ｐゴシック" charset="-128"/>
              </a:rPr>
              <a:t>Bez (rýchlej) ústavnej diskontinuity:</a:t>
            </a:r>
          </a:p>
          <a:p>
            <a:pPr eaLnBrk="1" hangingPunct="1"/>
            <a:r>
              <a:rPr lang="en-US" altLang="x-none">
                <a:ea typeface="ＭＳ Ｐゴシック" charset="-128"/>
              </a:rPr>
              <a:t>ARM, AZE, BLR, MOL, RUS, TURK, UZB, </a:t>
            </a:r>
            <a:r>
              <a:rPr lang="en-US" altLang="x-none">
                <a:solidFill>
                  <a:srgbClr val="FF6600"/>
                </a:solidFill>
                <a:ea typeface="ＭＳ Ｐゴシック" charset="-128"/>
              </a:rPr>
              <a:t>ALB, </a:t>
            </a:r>
            <a:r>
              <a:rPr lang="en-US" altLang="x-none" b="1">
                <a:solidFill>
                  <a:srgbClr val="FF6600"/>
                </a:solidFill>
                <a:ea typeface="ＭＳ Ｐゴシック" charset="-128"/>
              </a:rPr>
              <a:t>MONG, HUN, POL</a:t>
            </a:r>
          </a:p>
          <a:p>
            <a:pPr eaLnBrk="1" hangingPunct="1"/>
            <a:r>
              <a:rPr lang="en-US" altLang="x-none">
                <a:solidFill>
                  <a:srgbClr val="FF6600"/>
                </a:solidFill>
                <a:ea typeface="ＭＳ Ｐゴシック" charset="-128"/>
              </a:rPr>
              <a:t>Bez otázky štátnosti</a:t>
            </a:r>
          </a:p>
          <a:p>
            <a:pPr eaLnBrk="1" hangingPunct="1"/>
            <a:r>
              <a:rPr lang="en-US" altLang="x-none" b="1">
                <a:ea typeface="ＭＳ Ｐゴシック" charset="-128"/>
              </a:rPr>
              <a:t>Konsolidované demokracie (2004)</a:t>
            </a:r>
          </a:p>
          <a:p>
            <a:pPr eaLnBrk="1" hangingPunct="1"/>
            <a:endParaRPr lang="en-US" altLang="x-none" b="1">
              <a:solidFill>
                <a:srgbClr val="FF6600"/>
              </a:solidFill>
              <a:ea typeface="ＭＳ Ｐゴシック" charset="-128"/>
            </a:endParaRPr>
          </a:p>
          <a:p>
            <a:pPr eaLnBrk="1" hangingPunct="1"/>
            <a:endParaRPr lang="en-US" altLang="x-none" b="1">
              <a:solidFill>
                <a:srgbClr val="FF6600"/>
              </a:solidFill>
              <a:ea typeface="ＭＳ Ｐゴシック" charset="-128"/>
            </a:endParaRPr>
          </a:p>
          <a:p>
            <a:pPr eaLnBrk="1" hangingPunct="1"/>
            <a:endParaRPr lang="en-US" altLang="x-none" b="1">
              <a:solidFill>
                <a:srgbClr val="FF6600"/>
              </a:solidFill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x-none" dirty="0" err="1">
                <a:solidFill>
                  <a:srgbClr val="7B9899"/>
                </a:solidFill>
                <a:ea typeface="ＭＳ Ｐゴシック" charset="-128"/>
              </a:rPr>
              <a:t>Ústava</a:t>
            </a:r>
            <a:r>
              <a:rPr lang="en-US" altLang="x-none" dirty="0">
                <a:solidFill>
                  <a:srgbClr val="7B9899"/>
                </a:solidFill>
                <a:ea typeface="ＭＳ Ｐゴシック" charset="-128"/>
              </a:rPr>
              <a:t> a </a:t>
            </a:r>
            <a:r>
              <a:rPr lang="en-US" altLang="x-none" dirty="0" err="1">
                <a:solidFill>
                  <a:srgbClr val="7B9899"/>
                </a:solidFill>
                <a:ea typeface="ＭＳ Ｐゴシック" charset="-128"/>
              </a:rPr>
              <a:t>konsolidácia</a:t>
            </a:r>
            <a:r>
              <a:rPr lang="en-US" altLang="x-none" dirty="0">
                <a:solidFill>
                  <a:srgbClr val="7B9899"/>
                </a:solidFill>
                <a:ea typeface="ＭＳ Ｐゴシック" charset="-128"/>
              </a:rPr>
              <a:t> </a:t>
            </a:r>
            <a:r>
              <a:rPr lang="en-US" altLang="x-none" dirty="0" err="1">
                <a:solidFill>
                  <a:srgbClr val="7B9899"/>
                </a:solidFill>
                <a:ea typeface="ＭＳ Ｐゴシック" charset="-128"/>
              </a:rPr>
              <a:t>demokracie</a:t>
            </a:r>
            <a:r>
              <a:rPr lang="en-US" altLang="x-none" dirty="0">
                <a:solidFill>
                  <a:srgbClr val="7B9899"/>
                </a:solidFill>
                <a:ea typeface="ＭＳ Ｐゴシック" charset="-128"/>
              </a:rPr>
              <a:t> 2/2</a:t>
            </a:r>
            <a:endParaRPr lang="en-US" dirty="0"/>
          </a:p>
        </p:txBody>
      </p:sp>
      <p:sp>
        <p:nvSpPr>
          <p:cNvPr id="53250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altLang="x-none" sz="2800">
                <a:ea typeface="ＭＳ Ｐゴシック" charset="-128"/>
              </a:rPr>
              <a:t>rýchle úst. zmeny v krajinách bez otázky štátnosti boli skôr nebezpečné pre konsolidáciu demokracie </a:t>
            </a:r>
            <a:endParaRPr lang="sk-SK" altLang="x-none" sz="2800">
              <a:ea typeface="ＭＳ Ｐゴシック" charset="-128"/>
            </a:endParaRPr>
          </a:p>
          <a:p>
            <a:endParaRPr lang="en-US" altLang="x-none"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x-none">
                <a:solidFill>
                  <a:srgbClr val="7B9899"/>
                </a:solidFill>
                <a:ea typeface="ＭＳ Ｐゴシック" charset="-128"/>
              </a:rPr>
              <a:t>Prijímanie ústav v SVE 1/3 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k-SK" altLang="x-none" sz="3200">
                <a:ea typeface="ＭＳ Ｐゴシック" charset="-128"/>
              </a:rPr>
              <a:t>Prijatie novej ústavy alebo modifikácia starej</a:t>
            </a:r>
          </a:p>
          <a:p>
            <a:pPr eaLnBrk="1" hangingPunct="1">
              <a:lnSpc>
                <a:spcPct val="90000"/>
              </a:lnSpc>
            </a:pPr>
            <a:r>
              <a:rPr lang="sk-SK" altLang="x-none" sz="3200">
                <a:ea typeface="ＭＳ Ｐゴシック" charset="-128"/>
              </a:rPr>
              <a:t>SLO, SVK, CHOR, ČR – nové štáty = nové ústavy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1740</TotalTime>
  <Words>1301</Words>
  <Application>Microsoft Macintosh PowerPoint</Application>
  <PresentationFormat>On-screen Show (4:3)</PresentationFormat>
  <Paragraphs>125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ＭＳ Ｐゴシック</vt:lpstr>
      <vt:lpstr>Arial</vt:lpstr>
      <vt:lpstr>Georgia</vt:lpstr>
      <vt:lpstr>Wingdings</vt:lpstr>
      <vt:lpstr>Wingdings 2</vt:lpstr>
      <vt:lpstr>Civic</vt:lpstr>
      <vt:lpstr>Ústavný vývoj, ústavná (dis)kontinuita a ústavné súdnictvo</vt:lpstr>
      <vt:lpstr>Prijímanie ústav 1/2</vt:lpstr>
      <vt:lpstr>Prijímanie ústav 2/2</vt:lpstr>
      <vt:lpstr>Normatívne aspekty prijímania ústav</vt:lpstr>
      <vt:lpstr>Ústava a konsolidácia demokracie</vt:lpstr>
      <vt:lpstr>Ústava a konsolidácia demokracie</vt:lpstr>
      <vt:lpstr>Ústava a konsolidácia demokracie 1/2</vt:lpstr>
      <vt:lpstr>Ústava a konsolidácia demokracie 2/2</vt:lpstr>
      <vt:lpstr>Prijímanie ústav v SVE 1/3 </vt:lpstr>
      <vt:lpstr>Prijímanie ústav v SVE 2/3 </vt:lpstr>
      <vt:lpstr>Prijímanie ústav v SVE 3/3</vt:lpstr>
      <vt:lpstr>Akceptácia ústav a politický konflikt</vt:lpstr>
      <vt:lpstr>Ústavy ako regulačné rámce </vt:lpstr>
      <vt:lpstr>Sľub sudcu ÚS ČR</vt:lpstr>
      <vt:lpstr>Ústavy ako regulačné rámce II</vt:lpstr>
      <vt:lpstr>Ochrana ústavnosti v SVE 1/2</vt:lpstr>
      <vt:lpstr>Ochrana ústavnosti v SVE 2/2</vt:lpstr>
      <vt:lpstr>Legitimita ústavného súdu 1/2</vt:lpstr>
      <vt:lpstr>Legitimita ústavného súdu 2/2</vt:lpstr>
      <vt:lpstr>Miesto ÚS v ústavných textoch</vt:lpstr>
      <vt:lpstr>Konštituovanie ÚS</vt:lpstr>
      <vt:lpstr>Limity rozhodovania ÚS 1/2</vt:lpstr>
      <vt:lpstr>Limity rozhodovania ÚS 2/2</vt:lpstr>
      <vt:lpstr>Maďarský ústavný súd (1990-2012) 1/2</vt:lpstr>
      <vt:lpstr>Maďarský ústavný súd (1990-2012) 2/2</vt:lpstr>
      <vt:lpstr>Maďarský ústavný súd (2012-) 1/2</vt:lpstr>
      <vt:lpstr>Maďarský ústavný súd (2012-) 2/2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Marek Rybar</cp:lastModifiedBy>
  <cp:revision>56</cp:revision>
  <dcterms:created xsi:type="dcterms:W3CDTF">2005-06-20T08:50:09Z</dcterms:created>
  <dcterms:modified xsi:type="dcterms:W3CDTF">2019-10-24T12:06:11Z</dcterms:modified>
</cp:coreProperties>
</file>