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30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89" r:id="rId13"/>
    <p:sldId id="290" r:id="rId14"/>
    <p:sldId id="291" r:id="rId15"/>
    <p:sldId id="292" r:id="rId16"/>
    <p:sldId id="266" r:id="rId17"/>
    <p:sldId id="270" r:id="rId18"/>
    <p:sldId id="293" r:id="rId19"/>
    <p:sldId id="294" r:id="rId20"/>
    <p:sldId id="271" r:id="rId21"/>
    <p:sldId id="295" r:id="rId22"/>
    <p:sldId id="296" r:id="rId23"/>
    <p:sldId id="297" r:id="rId24"/>
    <p:sldId id="298" r:id="rId25"/>
    <p:sldId id="299" r:id="rId26"/>
    <p:sldId id="300" r:id="rId27"/>
    <p:sldId id="267" r:id="rId28"/>
    <p:sldId id="273" r:id="rId29"/>
    <p:sldId id="269" r:id="rId30"/>
    <p:sldId id="274" r:id="rId31"/>
    <p:sldId id="275" r:id="rId32"/>
    <p:sldId id="303" r:id="rId33"/>
    <p:sldId id="276" r:id="rId34"/>
    <p:sldId id="277" r:id="rId35"/>
    <p:sldId id="278" r:id="rId36"/>
    <p:sldId id="279" r:id="rId37"/>
    <p:sldId id="280" r:id="rId38"/>
    <p:sldId id="281" r:id="rId39"/>
    <p:sldId id="268" r:id="rId40"/>
    <p:sldId id="272" r:id="rId41"/>
    <p:sldId id="283" r:id="rId42"/>
    <p:sldId id="304" r:id="rId43"/>
    <p:sldId id="305" r:id="rId44"/>
    <p:sldId id="282" r:id="rId45"/>
    <p:sldId id="284" r:id="rId46"/>
    <p:sldId id="285" r:id="rId47"/>
    <p:sldId id="286" r:id="rId48"/>
    <p:sldId id="287" r:id="rId49"/>
    <p:sldId id="288" r:id="rId50"/>
    <p:sldId id="306" r:id="rId51"/>
    <p:sldId id="307" r:id="rId5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82"/>
    <p:restoredTop sz="94651"/>
  </p:normalViewPr>
  <p:slideViewPr>
    <p:cSldViewPr snapToGrid="0" snapToObjects="1">
      <p:cViewPr varScale="1">
        <p:scale>
          <a:sx n="105" d="100"/>
          <a:sy n="105" d="100"/>
        </p:scale>
        <p:origin x="200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FB591E-4FCB-3D44-AB6E-405992427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443C023-AF13-D444-933F-4464467198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6F6737-0608-DD44-BD06-E8008EB7B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E7EC-C67C-9F40-AF58-663E73A6F997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0DC7EB-38A4-CA40-ADB5-93AB01185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6C62C1-CCB9-5345-8275-FB22438B6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3884-6B9E-2D4F-862B-1A010D285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9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68A8FC-BA7C-4648-A3AC-D2D19C0AC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1AC76E0-A755-5B4C-B7B7-3B7D0884E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A65A2E-D28B-D94E-BD66-601BEBABF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E7EC-C67C-9F40-AF58-663E73A6F997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AFDA27-0C12-F348-B666-D464CEF0E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23F3D9-9B0B-7E43-8251-4AD0A01CF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3884-6B9E-2D4F-862B-1A010D285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87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898649F-DE7A-9247-A4D2-E4C1EADD05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498CED0-9DAA-1544-85C4-35E6F6871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1843E8E-3806-8340-98CF-703520810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E7EC-C67C-9F40-AF58-663E73A6F997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148EE4-1AC3-4C4F-A2A2-0E5C9CE97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8B12AC-2F82-DB49-A868-962B0431F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3884-6B9E-2D4F-862B-1A010D285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0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780355-1698-3347-8FBB-E0C2AB742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443EE2-CB7F-EB49-8AE8-6CD013A57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5B0C67F-08DA-C541-B528-A9A4E5144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E7EC-C67C-9F40-AF58-663E73A6F997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E912B1-C5C7-754A-A7C9-8723B94B9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9E24AC-6483-934E-AF5E-4C233939A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3884-6B9E-2D4F-862B-1A010D285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65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0B777E-0EA7-6D46-813A-7C7F7DCE9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8DA9771-8BB7-5F43-97F0-5D2CC246A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68068F-0CF5-834D-A877-B2502EA47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E7EC-C67C-9F40-AF58-663E73A6F997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72298E-F688-004B-B99F-7FFF37AEA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8DDF63-1E53-FF4C-B85C-2E21B72D3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3884-6B9E-2D4F-862B-1A010D285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25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6D6C6F-BBAC-6445-8001-68EBAA49E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BF661D-ACCF-4C4C-952A-089B783999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9EFD486-3319-C94C-B5A0-4299ED29F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1FB3618-6A87-2D42-BA33-5E8E1403E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E7EC-C67C-9F40-AF58-663E73A6F997}" type="datetimeFigureOut">
              <a:rPr lang="en-US" smtClean="0"/>
              <a:t>10/8/19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D018E8D-5199-A14F-BD72-1D9F650DD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F0B7DF9-CDFC-014E-AA91-74B910274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3884-6B9E-2D4F-862B-1A010D285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52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F9F773-7F4E-2F47-A07F-E4D67093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6EB9907-8C5A-7849-AA5F-759DCC868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23AA954-165F-BC4F-8B33-BC314DBCF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27E003D-0B82-A343-A49B-7317BFC454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B7B2B1D-ACAF-484C-97EE-E1155C4984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203573B-BD63-3D46-A671-8225DFBF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E7EC-C67C-9F40-AF58-663E73A6F997}" type="datetimeFigureOut">
              <a:rPr lang="en-US" smtClean="0"/>
              <a:t>10/8/19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43E3B4D-C9E8-8949-ABFE-E0A49DD22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E20673E-0EBC-CD41-A4CB-FC0E734C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3884-6B9E-2D4F-862B-1A010D285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09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CF6701-FE68-B14A-A0C8-C7F34E4CB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0EDDD66-3261-254B-B334-1552ABF37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E7EC-C67C-9F40-AF58-663E73A6F997}" type="datetimeFigureOut">
              <a:rPr lang="en-US" smtClean="0"/>
              <a:t>10/8/19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D078070-F726-D64A-95B5-50F8D09DE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31A95F7-397F-1549-9BE6-13D4AE6EC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3884-6B9E-2D4F-862B-1A010D285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3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7E22BCA-62AA-FE47-887E-8ACDE5B9C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E7EC-C67C-9F40-AF58-663E73A6F997}" type="datetimeFigureOut">
              <a:rPr lang="en-US" smtClean="0"/>
              <a:t>10/8/19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6706F36-1470-7D46-9505-198989CD0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F1C8F00-DDD0-8448-8A78-C3A56D713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3884-6B9E-2D4F-862B-1A010D285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8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13AE47-4B4F-234E-BE36-6DCD9BCFC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2BEAC7-0094-6446-B7FD-9120DE8DB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587342F-CB9C-CB48-A607-B931F6C29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99AD847-D581-334F-B394-EF45F71EF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E7EC-C67C-9F40-AF58-663E73A6F997}" type="datetimeFigureOut">
              <a:rPr lang="en-US" smtClean="0"/>
              <a:t>10/8/19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7943FEE-45FC-9849-93CD-26D63269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DB3F4FB-9A43-2C4C-9DEA-EA1C77F00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3884-6B9E-2D4F-862B-1A010D285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06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071B4B-8756-FC4A-860F-FA0676F08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00F6744-7490-4744-B67F-49366C5211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AEBC48B-D82D-DA41-B68C-4EA3914E4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94B0233-8A3D-AE4E-9B41-325099EDC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E7EC-C67C-9F40-AF58-663E73A6F997}" type="datetimeFigureOut">
              <a:rPr lang="en-US" smtClean="0"/>
              <a:t>10/8/19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893EA56-391B-C54F-AA84-9E9FA3C47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6022CE4-5173-3442-A029-2B15193C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03884-6B9E-2D4F-862B-1A010D285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40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84AF986-0377-DD4B-990D-28D1298CA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D0AF674-6548-294E-A76D-714BB9E70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2AD641-2DA3-3640-970E-74540D5C2D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4E7EC-C67C-9F40-AF58-663E73A6F997}" type="datetimeFigureOut">
              <a:rPr lang="en-US" smtClean="0"/>
              <a:t>10/8/19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9A49306-F304-A346-A6EC-CC2A568282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C30A2A6-F2C1-1848-A67C-156DC84073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03884-6B9E-2D4F-862B-1A010D285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2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C5055E-6379-954B-9D5C-8BD8CCE3FB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latin typeface="Helvetica" pitchFamily="2" charset="0"/>
              </a:rPr>
              <a:t>Postojová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změna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03A7E7-0BF3-9149-8C9A-5F4CA5BFC1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10. 10. 2019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162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snímek obrazovky&#10;&#10;Popis byl vytvořen automaticky">
            <a:extLst>
              <a:ext uri="{FF2B5EF4-FFF2-40B4-BE49-F238E27FC236}">
                <a16:creationId xmlns:a16="http://schemas.microsoft.com/office/drawing/2014/main" id="{EAB76379-D8A0-F74A-A15D-B93612351BB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9" y="1825626"/>
            <a:ext cx="5498781" cy="4667250"/>
          </a:xfrm>
          <a:prstGeom prst="rect">
            <a:avLst/>
          </a:prstGeom>
        </p:spPr>
      </p:pic>
      <p:pic>
        <p:nvPicPr>
          <p:cNvPr id="5" name="Obrázek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119E0B2E-107A-B348-B14F-767FF1F03EC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981" y="1825625"/>
            <a:ext cx="5498781" cy="455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83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B0B61-E882-E947-895E-C116165BD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" pitchFamily="2" charset="0"/>
              </a:rPr>
              <a:t>Aktuální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počasí</a:t>
            </a:r>
            <a:r>
              <a:rPr lang="en-US" dirty="0">
                <a:latin typeface="Helvetica" pitchFamily="2" charset="0"/>
              </a:rPr>
              <a:t> a </a:t>
            </a:r>
            <a:r>
              <a:rPr lang="en-US" dirty="0" err="1">
                <a:latin typeface="Helvetica" pitchFamily="2" charset="0"/>
              </a:rPr>
              <a:t>názor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na</a:t>
            </a:r>
            <a:r>
              <a:rPr lang="en-US" dirty="0">
                <a:latin typeface="Helvetica" pitchFamily="2" charset="0"/>
              </a:rPr>
              <a:t> climate change?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05C14B-8F7A-6A44-A40B-12F09A95F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Helvetica" pitchFamily="2" charset="0"/>
              </a:rPr>
              <a:t>Postoje ke klimatu ovlivněny krátkodobými změnami teplot</a:t>
            </a:r>
          </a:p>
          <a:p>
            <a:r>
              <a:rPr lang="cs-CZ" dirty="0">
                <a:latin typeface="Helvetica" pitchFamily="2" charset="0"/>
              </a:rPr>
              <a:t>Lokální počasí</a:t>
            </a:r>
          </a:p>
          <a:p>
            <a:r>
              <a:rPr lang="cs-CZ" dirty="0">
                <a:latin typeface="Helvetica" pitchFamily="2" charset="0"/>
              </a:rPr>
              <a:t>Každodenní zkušenost = </a:t>
            </a:r>
            <a:r>
              <a:rPr lang="cs-CZ" dirty="0" err="1">
                <a:latin typeface="Helvetica" pitchFamily="2" charset="0"/>
              </a:rPr>
              <a:t>salience</a:t>
            </a:r>
            <a:endParaRPr lang="cs-CZ" dirty="0">
              <a:latin typeface="Helvetica" pitchFamily="2" charset="0"/>
            </a:endParaRPr>
          </a:p>
          <a:p>
            <a:r>
              <a:rPr lang="cs-CZ" dirty="0">
                <a:latin typeface="Helvetica" pitchFamily="2" charset="0"/>
              </a:rPr>
              <a:t>Klima, kriminalita, ekonomika atd.</a:t>
            </a:r>
          </a:p>
          <a:p>
            <a:r>
              <a:rPr lang="cs-CZ" dirty="0">
                <a:latin typeface="Helvetica" pitchFamily="2" charset="0"/>
              </a:rPr>
              <a:t>Dostupnost, netřeba paměti</a:t>
            </a:r>
          </a:p>
          <a:p>
            <a:r>
              <a:rPr lang="cs-CZ" dirty="0">
                <a:latin typeface="Helvetica" pitchFamily="2" charset="0"/>
              </a:rPr>
              <a:t>Nejasné závěry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07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71CE60-63F8-3245-8DA9-241762B62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" pitchFamily="2" charset="0"/>
              </a:rPr>
              <a:t>Počasí</a:t>
            </a:r>
            <a:r>
              <a:rPr lang="en-US" dirty="0">
                <a:latin typeface="Helvetica" pitchFamily="2" charset="0"/>
              </a:rPr>
              <a:t> a climate change?</a:t>
            </a:r>
          </a:p>
        </p:txBody>
      </p:sp>
      <p:pic>
        <p:nvPicPr>
          <p:cNvPr id="4" name="Obrázek 3" descr="Obsah obrázku mapa, text, snímek obrazovky&#10;&#10;Popis byl vytvořen automaticky">
            <a:extLst>
              <a:ext uri="{FF2B5EF4-FFF2-40B4-BE49-F238E27FC236}">
                <a16:creationId xmlns:a16="http://schemas.microsoft.com/office/drawing/2014/main" id="{578BE7D8-6AEC-494F-81C9-3879034A06B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154" y="1690687"/>
            <a:ext cx="7795846" cy="480218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086B73F-8508-0D42-83E2-68F92016B8AD}"/>
              </a:ext>
            </a:extLst>
          </p:cNvPr>
          <p:cNvSpPr txBox="1"/>
          <p:nvPr/>
        </p:nvSpPr>
        <p:spPr>
          <a:xfrm>
            <a:off x="679939" y="2246256"/>
            <a:ext cx="3892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Egan et al. 2012</a:t>
            </a:r>
          </a:p>
          <a:p>
            <a:endParaRPr lang="en-US" dirty="0"/>
          </a:p>
          <a:p>
            <a:r>
              <a:rPr lang="en-US" dirty="0"/>
              <a:t>“</a:t>
            </a:r>
            <a:r>
              <a:rPr lang="en-US" dirty="0" err="1"/>
              <a:t>Existuje</a:t>
            </a:r>
            <a:r>
              <a:rPr lang="en-US" dirty="0"/>
              <a:t> </a:t>
            </a:r>
            <a:r>
              <a:rPr lang="en-US" dirty="0" err="1"/>
              <a:t>důkaz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dochází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globálnímu</a:t>
            </a:r>
            <a:r>
              <a:rPr lang="en-US" dirty="0"/>
              <a:t> </a:t>
            </a:r>
            <a:r>
              <a:rPr lang="en-US" dirty="0" err="1"/>
              <a:t>oteplování</a:t>
            </a:r>
            <a:r>
              <a:rPr lang="en-US" dirty="0"/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367757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snímek obrazovky&#10;&#10;Popis byl vytvořen automaticky">
            <a:extLst>
              <a:ext uri="{FF2B5EF4-FFF2-40B4-BE49-F238E27FC236}">
                <a16:creationId xmlns:a16="http://schemas.microsoft.com/office/drawing/2014/main" id="{FDE5406D-763D-0C49-87FA-A8F7A43D531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" y="334962"/>
            <a:ext cx="5756910" cy="6188075"/>
          </a:xfrm>
          <a:prstGeom prst="rect">
            <a:avLst/>
          </a:prstGeom>
        </p:spPr>
      </p:pic>
      <p:pic>
        <p:nvPicPr>
          <p:cNvPr id="5" name="Obrázek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560FD2FB-F57D-2C4B-A316-313EA8C77C1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823" y="852608"/>
            <a:ext cx="4088961" cy="544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56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918346-A058-6044-A3FD-DB7E4B78C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" pitchFamily="2" charset="0"/>
              </a:rPr>
              <a:t>Počasí</a:t>
            </a:r>
            <a:r>
              <a:rPr lang="en-US" dirty="0">
                <a:latin typeface="Helvetica" pitchFamily="2" charset="0"/>
              </a:rPr>
              <a:t> a climate change?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5AF511-B7CF-814C-91EE-32EEA8EB7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97" y="1701189"/>
            <a:ext cx="4864980" cy="4471011"/>
          </a:xfrm>
        </p:spPr>
        <p:txBody>
          <a:bodyPr/>
          <a:lstStyle/>
          <a:p>
            <a:r>
              <a:rPr lang="cs-CZ" dirty="0">
                <a:latin typeface="Helvetica" pitchFamily="2" charset="0"/>
              </a:rPr>
              <a:t>Zaval et al. 2014: </a:t>
            </a:r>
            <a:r>
              <a:rPr lang="cs-CZ" dirty="0" err="1">
                <a:latin typeface="Helvetica" pitchFamily="2" charset="0"/>
              </a:rPr>
              <a:t>How</a:t>
            </a:r>
            <a:r>
              <a:rPr lang="cs-CZ" dirty="0">
                <a:latin typeface="Helvetica" pitchFamily="2" charset="0"/>
              </a:rPr>
              <a:t> </a:t>
            </a:r>
            <a:r>
              <a:rPr lang="cs-CZ" dirty="0" err="1">
                <a:latin typeface="Helvetica" pitchFamily="2" charset="0"/>
              </a:rPr>
              <a:t>Warm</a:t>
            </a:r>
            <a:r>
              <a:rPr lang="cs-CZ" dirty="0">
                <a:latin typeface="Helvetica" pitchFamily="2" charset="0"/>
              </a:rPr>
              <a:t> </a:t>
            </a:r>
            <a:r>
              <a:rPr lang="cs-CZ" dirty="0" err="1">
                <a:latin typeface="Helvetica" pitchFamily="2" charset="0"/>
              </a:rPr>
              <a:t>Days</a:t>
            </a:r>
            <a:r>
              <a:rPr lang="cs-CZ" dirty="0">
                <a:latin typeface="Helvetica" pitchFamily="2" charset="0"/>
              </a:rPr>
              <a:t> </a:t>
            </a:r>
            <a:r>
              <a:rPr lang="cs-CZ" dirty="0" err="1">
                <a:latin typeface="Helvetica" pitchFamily="2" charset="0"/>
              </a:rPr>
              <a:t>Increase</a:t>
            </a:r>
            <a:r>
              <a:rPr lang="cs-CZ" dirty="0">
                <a:latin typeface="Helvetica" pitchFamily="2" charset="0"/>
              </a:rPr>
              <a:t> </a:t>
            </a:r>
            <a:r>
              <a:rPr lang="cs-CZ" dirty="0" err="1">
                <a:latin typeface="Helvetica" pitchFamily="2" charset="0"/>
              </a:rPr>
              <a:t>Belief</a:t>
            </a:r>
            <a:r>
              <a:rPr lang="cs-CZ" dirty="0">
                <a:latin typeface="Helvetica" pitchFamily="2" charset="0"/>
              </a:rPr>
              <a:t> in </a:t>
            </a:r>
            <a:r>
              <a:rPr lang="cs-CZ" dirty="0" err="1">
                <a:latin typeface="Helvetica" pitchFamily="2" charset="0"/>
              </a:rPr>
              <a:t>Global</a:t>
            </a:r>
            <a:r>
              <a:rPr lang="cs-CZ" dirty="0">
                <a:latin typeface="Helvetica" pitchFamily="2" charset="0"/>
              </a:rPr>
              <a:t> </a:t>
            </a:r>
            <a:r>
              <a:rPr lang="cs-CZ" dirty="0" err="1">
                <a:latin typeface="Helvetica" pitchFamily="2" charset="0"/>
              </a:rPr>
              <a:t>Warming</a:t>
            </a:r>
            <a:endParaRPr lang="cs-CZ" dirty="0">
              <a:latin typeface="Helvetica" pitchFamily="2" charset="0"/>
            </a:endParaRPr>
          </a:p>
          <a:p>
            <a:r>
              <a:rPr lang="cs-CZ" dirty="0">
                <a:latin typeface="Helvetica" pitchFamily="2" charset="0"/>
              </a:rPr>
              <a:t>Hraje roli znění otázky? Globální oteplování </a:t>
            </a:r>
            <a:r>
              <a:rPr lang="cs-CZ" dirty="0" err="1">
                <a:latin typeface="Helvetica" pitchFamily="2" charset="0"/>
              </a:rPr>
              <a:t>vs</a:t>
            </a:r>
            <a:r>
              <a:rPr lang="cs-CZ" dirty="0">
                <a:latin typeface="Helvetica" pitchFamily="2" charset="0"/>
              </a:rPr>
              <a:t> změna klimatu?</a:t>
            </a:r>
          </a:p>
          <a:p>
            <a:endParaRPr lang="en-US" dirty="0"/>
          </a:p>
        </p:txBody>
      </p:sp>
      <p:pic>
        <p:nvPicPr>
          <p:cNvPr id="4" name="Obrázek 3" descr="Obsah obrázku text, mapa&#10;&#10;Popis byl vytvořen automaticky">
            <a:extLst>
              <a:ext uri="{FF2B5EF4-FFF2-40B4-BE49-F238E27FC236}">
                <a16:creationId xmlns:a16="http://schemas.microsoft.com/office/drawing/2014/main" id="{75885171-0770-7A4D-B9B4-21538AB8EDA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483" y="1436077"/>
            <a:ext cx="447802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92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 descr="Obsah obrázku snímek obrazovky&#10;&#10;Popis byl vytvořen automaticky">
            <a:extLst>
              <a:ext uri="{FF2B5EF4-FFF2-40B4-BE49-F238E27FC236}">
                <a16:creationId xmlns:a16="http://schemas.microsoft.com/office/drawing/2014/main" id="{FA972EAB-A485-1B45-9A36-840C102D20B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810" y="1690688"/>
            <a:ext cx="4971528" cy="435133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16D6FA5-B453-754B-94F6-AE72BDC13063}"/>
              </a:ext>
            </a:extLst>
          </p:cNvPr>
          <p:cNvSpPr txBox="1"/>
          <p:nvPr/>
        </p:nvSpPr>
        <p:spPr>
          <a:xfrm>
            <a:off x="838200" y="1951893"/>
            <a:ext cx="56681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Helvetica" pitchFamily="2" charset="0"/>
              </a:rPr>
              <a:t>Zvýšení </a:t>
            </a:r>
            <a:r>
              <a:rPr lang="cs-CZ" sz="2400" dirty="0" err="1">
                <a:latin typeface="Helvetica" pitchFamily="2" charset="0"/>
              </a:rPr>
              <a:t>salience</a:t>
            </a:r>
            <a:r>
              <a:rPr lang="cs-CZ" sz="2400" dirty="0">
                <a:latin typeface="Helvetica" pitchFamily="2" charset="0"/>
              </a:rPr>
              <a:t> tématu ovlivňuje veřejné </a:t>
            </a:r>
            <a:r>
              <a:rPr lang="cs-CZ" sz="2400" dirty="0" err="1">
                <a:latin typeface="Helvetica" pitchFamily="2" charset="0"/>
              </a:rPr>
              <a:t>míněí</a:t>
            </a:r>
            <a:endParaRPr lang="cs-CZ" sz="2400" dirty="0">
              <a:latin typeface="Helvetica" pitchFamily="2" charset="0"/>
            </a:endParaRPr>
          </a:p>
          <a:p>
            <a:endParaRPr lang="cs-CZ" sz="2400" dirty="0">
              <a:latin typeface="Helvetica" pitchFamily="2" charset="0"/>
            </a:endParaRPr>
          </a:p>
          <a:p>
            <a:r>
              <a:rPr lang="cs-CZ" sz="2400" dirty="0">
                <a:latin typeface="Helvetica" pitchFamily="2" charset="0"/>
              </a:rPr>
              <a:t>Ale oproti </a:t>
            </a:r>
            <a:r>
              <a:rPr lang="cs-CZ" sz="2400" dirty="0" err="1">
                <a:latin typeface="Helvetica" pitchFamily="2" charset="0"/>
              </a:rPr>
              <a:t>global</a:t>
            </a:r>
            <a:r>
              <a:rPr lang="cs-CZ" sz="2400" dirty="0">
                <a:latin typeface="Helvetica" pitchFamily="2" charset="0"/>
              </a:rPr>
              <a:t> </a:t>
            </a:r>
            <a:r>
              <a:rPr lang="cs-CZ" sz="2400" dirty="0" err="1">
                <a:latin typeface="Helvetica" pitchFamily="2" charset="0"/>
              </a:rPr>
              <a:t>warmingstojí</a:t>
            </a:r>
            <a:r>
              <a:rPr lang="cs-CZ" sz="2400" dirty="0">
                <a:latin typeface="Helvetica" pitchFamily="2" charset="0"/>
              </a:rPr>
              <a:t> </a:t>
            </a:r>
            <a:r>
              <a:rPr lang="cs-CZ" sz="2400" dirty="0" err="1">
                <a:latin typeface="Helvetica" pitchFamily="2" charset="0"/>
              </a:rPr>
              <a:t>tzv</a:t>
            </a:r>
            <a:r>
              <a:rPr lang="cs-CZ" sz="2400" dirty="0">
                <a:latin typeface="Helvetica" pitchFamily="2" charset="0"/>
              </a:rPr>
              <a:t> SNOWPOCALYPSE – tzn. změna </a:t>
            </a:r>
            <a:r>
              <a:rPr lang="cs-CZ" sz="2400" dirty="0" err="1">
                <a:latin typeface="Helvetica" pitchFamily="2" charset="0"/>
              </a:rPr>
              <a:t>kimatu</a:t>
            </a:r>
            <a:r>
              <a:rPr lang="cs-CZ" sz="2400" dirty="0">
                <a:latin typeface="Helvetica" pitchFamily="2" charset="0"/>
              </a:rPr>
              <a:t>/nestabilita klimatu lepší koncept</a:t>
            </a:r>
          </a:p>
          <a:p>
            <a:endParaRPr lang="cs-CZ" sz="2400" dirty="0">
              <a:latin typeface="Helvetica" pitchFamily="2" charset="0"/>
            </a:endParaRPr>
          </a:p>
          <a:p>
            <a:endParaRPr lang="cs-CZ" sz="2400" dirty="0">
              <a:latin typeface="Helvetica" pitchFamily="2" charset="0"/>
            </a:endParaRPr>
          </a:p>
          <a:p>
            <a:endParaRPr lang="cs-CZ" sz="2400" dirty="0">
              <a:latin typeface="Helvetica" pitchFamily="2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359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F54D62-B2DB-A740-B8A5-E03D81929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" pitchFamily="2" charset="0"/>
              </a:rPr>
              <a:t>Hodnoty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E85B6E-BB10-6D41-8872-E8CBAE09A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Helvetica" pitchFamily="2" charset="0"/>
              </a:rPr>
              <a:t>Kritéria, podle kterých lidé ospravedlňují činy a </a:t>
            </a:r>
            <a:r>
              <a:rPr lang="cs-CZ" dirty="0" err="1">
                <a:latin typeface="Helvetica" pitchFamily="2" charset="0"/>
              </a:rPr>
              <a:t>hodnotílidi</a:t>
            </a:r>
            <a:r>
              <a:rPr lang="cs-CZ" dirty="0">
                <a:latin typeface="Helvetica" pitchFamily="2" charset="0"/>
              </a:rPr>
              <a:t> lidi (včetně sebe sama) </a:t>
            </a:r>
            <a:r>
              <a:rPr lang="cs-CZ" dirty="0" err="1">
                <a:latin typeface="Helvetica" pitchFamily="2" charset="0"/>
              </a:rPr>
              <a:t>Schwartz</a:t>
            </a:r>
            <a:r>
              <a:rPr lang="cs-CZ" dirty="0">
                <a:latin typeface="Helvetica" pitchFamily="2" charset="0"/>
              </a:rPr>
              <a:t> 1992</a:t>
            </a:r>
          </a:p>
          <a:p>
            <a:r>
              <a:rPr lang="cs-CZ" dirty="0">
                <a:latin typeface="Helvetica" pitchFamily="2" charset="0"/>
              </a:rPr>
              <a:t>Podmiňují všechny postoje</a:t>
            </a:r>
          </a:p>
          <a:p>
            <a:r>
              <a:rPr lang="cs-CZ" dirty="0">
                <a:latin typeface="Helvetica" pitchFamily="2" charset="0"/>
              </a:rPr>
              <a:t>Všechny politické postoje na základě hodnot, jež indikují žádoucí konečný stav veřejné </a:t>
            </a:r>
            <a:r>
              <a:rPr lang="en-US" dirty="0" err="1"/>
              <a:t>politiky</a:t>
            </a:r>
            <a:r>
              <a:rPr lang="en-US" dirty="0"/>
              <a:t> (</a:t>
            </a:r>
            <a:r>
              <a:rPr lang="en-US" dirty="0" err="1"/>
              <a:t>Tetlock</a:t>
            </a:r>
            <a:r>
              <a:rPr lang="en-US" dirty="0"/>
              <a:t> 2000)</a:t>
            </a:r>
          </a:p>
          <a:p>
            <a:r>
              <a:rPr lang="en-US" dirty="0">
                <a:latin typeface="Helvetica" pitchFamily="2" charset="0"/>
              </a:rPr>
              <a:t>Je </a:t>
            </a:r>
            <a:r>
              <a:rPr lang="en-US" dirty="0" err="1">
                <a:latin typeface="Helvetica" pitchFamily="2" charset="0"/>
              </a:rPr>
              <a:t>jich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relativně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málo</a:t>
            </a:r>
            <a:r>
              <a:rPr lang="en-US" dirty="0">
                <a:latin typeface="Helvetica" pitchFamily="2" charset="0"/>
              </a:rPr>
              <a:t> (</a:t>
            </a:r>
            <a:r>
              <a:rPr lang="en-US" dirty="0" err="1">
                <a:latin typeface="Helvetica" pitchFamily="2" charset="0"/>
              </a:rPr>
              <a:t>redukce</a:t>
            </a:r>
            <a:r>
              <a:rPr lang="en-US" dirty="0">
                <a:latin typeface="Helvetica" pitchFamily="2" charset="0"/>
              </a:rPr>
              <a:t> complexity)</a:t>
            </a:r>
          </a:p>
          <a:p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804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5B5E9E-BA0B-A54D-BCF1-B39B77460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SCHWARTZ 1992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C0385A-11B8-0249-8F9C-6F4556E61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Helvetica" pitchFamily="2" charset="0"/>
              </a:rPr>
              <a:t>Vztah mezi hodnotami a postoji</a:t>
            </a:r>
          </a:p>
          <a:p>
            <a:pPr marL="0" indent="0">
              <a:buNone/>
            </a:pPr>
            <a:r>
              <a:rPr lang="cs-CZ" dirty="0">
                <a:latin typeface="Helvetica" pitchFamily="2" charset="0"/>
              </a:rPr>
              <a:t>	- </a:t>
            </a:r>
            <a:r>
              <a:rPr lang="cs-CZ" dirty="0" err="1">
                <a:latin typeface="Helvetica" pitchFamily="2" charset="0"/>
              </a:rPr>
              <a:t>Zaller</a:t>
            </a:r>
            <a:r>
              <a:rPr lang="cs-CZ" dirty="0">
                <a:latin typeface="Helvetica" pitchFamily="2" charset="0"/>
              </a:rPr>
              <a:t>: vliv sofistikovanosti</a:t>
            </a:r>
          </a:p>
          <a:p>
            <a:pPr marL="0" indent="0">
              <a:buNone/>
            </a:pPr>
            <a:r>
              <a:rPr lang="cs-CZ" dirty="0">
                <a:latin typeface="Helvetica" pitchFamily="2" charset="0"/>
              </a:rPr>
              <a:t>	- </a:t>
            </a:r>
            <a:r>
              <a:rPr lang="cs-CZ" dirty="0" err="1">
                <a:latin typeface="Helvetica" pitchFamily="2" charset="0"/>
              </a:rPr>
              <a:t>Carmines</a:t>
            </a:r>
            <a:r>
              <a:rPr lang="cs-CZ" dirty="0">
                <a:latin typeface="Helvetica" pitchFamily="2" charset="0"/>
              </a:rPr>
              <a:t> a </a:t>
            </a:r>
            <a:r>
              <a:rPr lang="cs-CZ" dirty="0" err="1">
                <a:latin typeface="Helvetica" pitchFamily="2" charset="0"/>
              </a:rPr>
              <a:t>Simson</a:t>
            </a:r>
            <a:r>
              <a:rPr lang="cs-CZ" dirty="0">
                <a:latin typeface="Helvetica" pitchFamily="2" charset="0"/>
              </a:rPr>
              <a:t>: typ tématu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796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 descr="Obsah obrázku snímek obrazovky&#10;&#10;Popis byl vytvořen automaticky">
            <a:extLst>
              <a:ext uri="{FF2B5EF4-FFF2-40B4-BE49-F238E27FC236}">
                <a16:creationId xmlns:a16="http://schemas.microsoft.com/office/drawing/2014/main" id="{FD466BBC-2737-2B4A-AABB-682E9D6B879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756" y="485204"/>
            <a:ext cx="7044488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25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mapa&#10;&#10;Popis byl vytvořen automaticky">
            <a:extLst>
              <a:ext uri="{FF2B5EF4-FFF2-40B4-BE49-F238E27FC236}">
                <a16:creationId xmlns:a16="http://schemas.microsoft.com/office/drawing/2014/main" id="{254ED1D8-14BB-8C4A-A389-AE6BE13CFB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3433" y="736172"/>
            <a:ext cx="7316361" cy="5385655"/>
          </a:xfrm>
        </p:spPr>
      </p:pic>
    </p:spTree>
    <p:extLst>
      <p:ext uri="{BB962C8B-B14F-4D97-AF65-F5344CB8AC3E}">
        <p14:creationId xmlns:p14="http://schemas.microsoft.com/office/powerpoint/2010/main" val="2405133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47A51A-E878-B949-8B1A-2FE3CAE54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" pitchFamily="2" charset="0"/>
              </a:rPr>
              <a:t>Změna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postoje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55B8C2-1933-B94D-A58E-B58131FEC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Helvetica" pitchFamily="2" charset="0"/>
              </a:rPr>
              <a:t>Závisí na konceptualizaci</a:t>
            </a:r>
          </a:p>
          <a:p>
            <a:r>
              <a:rPr lang="cs-CZ" dirty="0">
                <a:latin typeface="Helvetica" pitchFamily="2" charset="0"/>
              </a:rPr>
              <a:t>Postoj jako fixní, dlouhodobá struktura – změna nemožná/nevysvětlitelná</a:t>
            </a:r>
          </a:p>
          <a:p>
            <a:r>
              <a:rPr lang="cs-CZ" dirty="0">
                <a:latin typeface="Helvetica" pitchFamily="2" charset="0"/>
              </a:rPr>
              <a:t>Postoj jako na místě vytvořený a situačně podmíněný – měna je neustálá</a:t>
            </a:r>
          </a:p>
          <a:p>
            <a:r>
              <a:rPr lang="cs-CZ" dirty="0">
                <a:latin typeface="Helvetica" pitchFamily="2" charset="0"/>
              </a:rPr>
              <a:t>Pravděpodobně oba kompetenty fungují</a:t>
            </a:r>
          </a:p>
          <a:p>
            <a:r>
              <a:rPr lang="cs-CZ" dirty="0">
                <a:latin typeface="Helvetica" pitchFamily="2" charset="0"/>
              </a:rPr>
              <a:t>Umožňují jak stabilitu, tak změnu</a:t>
            </a:r>
          </a:p>
        </p:txBody>
      </p:sp>
    </p:spTree>
    <p:extLst>
      <p:ext uri="{BB962C8B-B14F-4D97-AF65-F5344CB8AC3E}">
        <p14:creationId xmlns:p14="http://schemas.microsoft.com/office/powerpoint/2010/main" val="3922379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22640-9DE8-F24C-91B3-79272CF12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" pitchFamily="2" charset="0"/>
              </a:rPr>
              <a:t>Politické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hodnoty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51128D-5457-AF4D-802C-7C93D0B52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Goren (2013, 166–68) :</a:t>
            </a:r>
          </a:p>
          <a:p>
            <a:pPr marL="0" indent="0">
              <a:buNone/>
            </a:pPr>
            <a:r>
              <a:rPr lang="en-US" dirty="0">
                <a:latin typeface="Helvetica" pitchFamily="2" charset="0"/>
              </a:rPr>
              <a:t>“</a:t>
            </a:r>
            <a:r>
              <a:rPr lang="en-US" i="1" dirty="0">
                <a:latin typeface="Helvetica" pitchFamily="2" charset="0"/>
              </a:rPr>
              <a:t>Political values are a political construct centered on beliefs about government, citizenship, and society . . . . Personal values [e.g., the Schwartz values] are </a:t>
            </a:r>
            <a:r>
              <a:rPr lang="en-US" i="1" dirty="0" err="1">
                <a:latin typeface="Helvetica" pitchFamily="2" charset="0"/>
              </a:rPr>
              <a:t>prepolitical</a:t>
            </a:r>
            <a:r>
              <a:rPr lang="en-US" i="1" dirty="0">
                <a:latin typeface="Helvetica" pitchFamily="2" charset="0"/>
              </a:rPr>
              <a:t> beliefs that have much wider applicability . . . personal values and core political values are not interchangeable</a:t>
            </a:r>
            <a:r>
              <a:rPr lang="en-US" dirty="0">
                <a:latin typeface="Helvetica" pitchFamily="2" charset="0"/>
              </a:rPr>
              <a:t>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559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3C29CB-BD6D-744A-BC5C-54F19AFCD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Schwartz et al. 2014: </a:t>
            </a:r>
            <a:r>
              <a:rPr lang="en-US" dirty="0" err="1">
                <a:latin typeface="Helvetica" pitchFamily="2" charset="0"/>
              </a:rPr>
              <a:t>Politické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hodnoty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052503-1020-C24B-BA98-D1E5EDFEF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Helvetica" pitchFamily="2" charset="0"/>
              </a:rPr>
              <a:t>Tradiční morálka</a:t>
            </a:r>
          </a:p>
          <a:p>
            <a:r>
              <a:rPr lang="cs-CZ" dirty="0">
                <a:latin typeface="Helvetica" pitchFamily="2" charset="0"/>
              </a:rPr>
              <a:t>Právo a pořádek</a:t>
            </a:r>
          </a:p>
          <a:p>
            <a:r>
              <a:rPr lang="cs-CZ" dirty="0">
                <a:latin typeface="Helvetica" pitchFamily="2" charset="0"/>
              </a:rPr>
              <a:t>Rovnost</a:t>
            </a:r>
          </a:p>
          <a:p>
            <a:r>
              <a:rPr lang="cs-CZ" dirty="0">
                <a:latin typeface="Helvetica" pitchFamily="2" charset="0"/>
              </a:rPr>
              <a:t>Občanské svobody </a:t>
            </a:r>
          </a:p>
          <a:p>
            <a:r>
              <a:rPr lang="cs-CZ" dirty="0">
                <a:latin typeface="Helvetica" pitchFamily="2" charset="0"/>
              </a:rPr>
              <a:t>Ekonomická bezpečnost</a:t>
            </a:r>
          </a:p>
          <a:p>
            <a:r>
              <a:rPr lang="cs-CZ" dirty="0">
                <a:latin typeface="Helvetica" pitchFamily="2" charset="0"/>
              </a:rPr>
              <a:t>Omezená vláda</a:t>
            </a:r>
          </a:p>
          <a:p>
            <a:r>
              <a:rPr lang="cs-CZ" dirty="0">
                <a:latin typeface="Helvetica" pitchFamily="2" charset="0"/>
              </a:rPr>
              <a:t>Patriotismus</a:t>
            </a:r>
          </a:p>
          <a:p>
            <a:r>
              <a:rPr lang="cs-CZ" dirty="0">
                <a:latin typeface="Helvetica" pitchFamily="2" charset="0"/>
              </a:rPr>
              <a:t>Individualismus</a:t>
            </a:r>
          </a:p>
        </p:txBody>
      </p:sp>
    </p:spTree>
    <p:extLst>
      <p:ext uri="{BB962C8B-B14F-4D97-AF65-F5344CB8AC3E}">
        <p14:creationId xmlns:p14="http://schemas.microsoft.com/office/powerpoint/2010/main" val="1930965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68506A-DFC2-6148-9028-DB9435042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Schwartz et al. 2014: 15 </a:t>
            </a:r>
            <a:r>
              <a:rPr lang="en-US" dirty="0" err="1">
                <a:latin typeface="Helvetica" pitchFamily="2" charset="0"/>
              </a:rPr>
              <a:t>zemí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E8DC05-6729-2148-A191-37937F0D0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 err="1"/>
              <a:t>Universalism</a:t>
            </a:r>
            <a:r>
              <a:rPr lang="cs-CZ" b="1" dirty="0"/>
              <a:t> </a:t>
            </a:r>
            <a:r>
              <a:rPr lang="cs-CZ" b="1" dirty="0" err="1"/>
              <a:t>values</a:t>
            </a:r>
            <a:r>
              <a:rPr lang="cs-CZ" dirty="0"/>
              <a:t> </a:t>
            </a:r>
            <a:r>
              <a:rPr lang="cs-CZ" dirty="0" err="1"/>
              <a:t>correlated</a:t>
            </a:r>
            <a:r>
              <a:rPr lang="cs-CZ" dirty="0"/>
              <a:t> </a:t>
            </a:r>
            <a:r>
              <a:rPr lang="cs-CZ" dirty="0" err="1"/>
              <a:t>positively</a:t>
            </a:r>
            <a:r>
              <a:rPr lang="cs-CZ" dirty="0"/>
              <a:t> </a:t>
            </a:r>
            <a:r>
              <a:rPr lang="cs-CZ" b="1" dirty="0" err="1"/>
              <a:t>with</a:t>
            </a:r>
            <a:r>
              <a:rPr lang="cs-CZ" b="1" dirty="0"/>
              <a:t> </a:t>
            </a:r>
            <a:r>
              <a:rPr lang="cs-CZ" b="1" dirty="0" err="1"/>
              <a:t>traditional</a:t>
            </a:r>
            <a:r>
              <a:rPr lang="cs-CZ" b="1" dirty="0"/>
              <a:t> morality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i="1" dirty="0" err="1"/>
              <a:t>postcommunist</a:t>
            </a:r>
            <a:r>
              <a:rPr lang="cs-CZ" i="1" dirty="0"/>
              <a:t> </a:t>
            </a:r>
            <a:r>
              <a:rPr lang="cs-CZ" dirty="0" err="1"/>
              <a:t>countries</a:t>
            </a:r>
            <a:r>
              <a:rPr lang="cs-CZ" dirty="0"/>
              <a:t> but </a:t>
            </a:r>
            <a:r>
              <a:rPr lang="cs-CZ" i="1" dirty="0" err="1"/>
              <a:t>negatively</a:t>
            </a:r>
            <a:r>
              <a:rPr lang="cs-CZ" i="1" dirty="0"/>
              <a:t> in </a:t>
            </a:r>
            <a:r>
              <a:rPr lang="cs-CZ" i="1" dirty="0" err="1"/>
              <a:t>the</a:t>
            </a:r>
            <a:r>
              <a:rPr lang="cs-CZ" i="1" dirty="0"/>
              <a:t> non-</a:t>
            </a:r>
            <a:r>
              <a:rPr lang="cs-CZ" i="1" dirty="0" err="1"/>
              <a:t>communist</a:t>
            </a:r>
            <a:r>
              <a:rPr lang="cs-CZ" i="1" dirty="0"/>
              <a:t> </a:t>
            </a:r>
            <a:r>
              <a:rPr lang="cs-CZ" i="1" dirty="0" err="1"/>
              <a:t>countries</a:t>
            </a:r>
            <a:r>
              <a:rPr lang="cs-CZ" dirty="0"/>
              <a:t>. </a:t>
            </a:r>
          </a:p>
          <a:p>
            <a:r>
              <a:rPr lang="cs-CZ" b="1" dirty="0" err="1"/>
              <a:t>Universalism</a:t>
            </a:r>
            <a:r>
              <a:rPr lang="cs-CZ" dirty="0"/>
              <a:t> </a:t>
            </a:r>
            <a:r>
              <a:rPr lang="cs-CZ" dirty="0" err="1"/>
              <a:t>values</a:t>
            </a:r>
            <a:r>
              <a:rPr lang="cs-CZ" dirty="0"/>
              <a:t> </a:t>
            </a:r>
            <a:r>
              <a:rPr lang="cs-CZ" dirty="0" err="1"/>
              <a:t>correlated</a:t>
            </a:r>
            <a:r>
              <a:rPr lang="cs-CZ" dirty="0"/>
              <a:t> </a:t>
            </a:r>
            <a:r>
              <a:rPr lang="cs-CZ" b="1" dirty="0" err="1"/>
              <a:t>negatively</a:t>
            </a:r>
            <a:r>
              <a:rPr lang="cs-CZ" b="1" dirty="0"/>
              <a:t> </a:t>
            </a:r>
            <a:r>
              <a:rPr lang="cs-CZ" b="1" dirty="0" err="1"/>
              <a:t>with</a:t>
            </a:r>
            <a:r>
              <a:rPr lang="cs-CZ" b="1" dirty="0"/>
              <a:t> </a:t>
            </a:r>
            <a:r>
              <a:rPr lang="cs-CZ" b="1" dirty="0" err="1"/>
              <a:t>law</a:t>
            </a:r>
            <a:r>
              <a:rPr lang="cs-CZ" dirty="0"/>
              <a:t> </a:t>
            </a:r>
            <a:r>
              <a:rPr lang="cs-CZ" b="1" dirty="0"/>
              <a:t>and </a:t>
            </a:r>
            <a:r>
              <a:rPr lang="cs-CZ" b="1" dirty="0" err="1"/>
              <a:t>order</a:t>
            </a:r>
            <a:r>
              <a:rPr lang="cs-CZ" b="1" dirty="0"/>
              <a:t> </a:t>
            </a:r>
            <a:r>
              <a:rPr lang="cs-CZ" i="1" dirty="0"/>
              <a:t>in </a:t>
            </a:r>
            <a:r>
              <a:rPr lang="cs-CZ" i="1" dirty="0" err="1"/>
              <a:t>the</a:t>
            </a:r>
            <a:r>
              <a:rPr lang="cs-CZ" i="1" dirty="0"/>
              <a:t> non-</a:t>
            </a:r>
            <a:r>
              <a:rPr lang="cs-CZ" i="1" dirty="0" err="1"/>
              <a:t>communist</a:t>
            </a:r>
            <a:r>
              <a:rPr lang="cs-CZ" dirty="0"/>
              <a:t> </a:t>
            </a:r>
            <a:r>
              <a:rPr lang="cs-CZ" dirty="0" err="1"/>
              <a:t>countries</a:t>
            </a:r>
            <a:r>
              <a:rPr lang="cs-CZ" dirty="0"/>
              <a:t> but </a:t>
            </a:r>
            <a:r>
              <a:rPr lang="cs-CZ" dirty="0" err="1"/>
              <a:t>were</a:t>
            </a:r>
            <a:r>
              <a:rPr lang="cs-CZ" dirty="0"/>
              <a:t> </a:t>
            </a:r>
            <a:r>
              <a:rPr lang="cs-CZ" i="1" dirty="0"/>
              <a:t>not </a:t>
            </a:r>
            <a:r>
              <a:rPr lang="cs-CZ" i="1" dirty="0" err="1"/>
              <a:t>correlated</a:t>
            </a:r>
            <a:r>
              <a:rPr lang="cs-CZ" i="1" dirty="0"/>
              <a:t> in </a:t>
            </a:r>
            <a:r>
              <a:rPr lang="cs-CZ" i="1" dirty="0" err="1"/>
              <a:t>the</a:t>
            </a:r>
            <a:r>
              <a:rPr lang="cs-CZ" i="1" dirty="0"/>
              <a:t> post-</a:t>
            </a:r>
            <a:r>
              <a:rPr lang="cs-CZ" i="1" dirty="0" err="1"/>
              <a:t>communist</a:t>
            </a:r>
            <a:r>
              <a:rPr lang="cs-CZ" i="1" dirty="0"/>
              <a:t> </a:t>
            </a:r>
            <a:r>
              <a:rPr lang="cs-CZ" dirty="0" err="1"/>
              <a:t>countries</a:t>
            </a:r>
            <a:r>
              <a:rPr lang="cs-CZ" dirty="0"/>
              <a:t>. </a:t>
            </a:r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b="1" dirty="0" err="1"/>
              <a:t>three</a:t>
            </a:r>
            <a:r>
              <a:rPr lang="cs-CZ" b="1" dirty="0"/>
              <a:t> </a:t>
            </a:r>
            <a:r>
              <a:rPr lang="cs-CZ" b="1" dirty="0" err="1"/>
              <a:t>conservation</a:t>
            </a:r>
            <a:r>
              <a:rPr lang="cs-CZ" b="1" dirty="0"/>
              <a:t> </a:t>
            </a:r>
            <a:r>
              <a:rPr lang="cs-CZ" dirty="0" err="1"/>
              <a:t>values</a:t>
            </a:r>
            <a:r>
              <a:rPr lang="cs-CZ" dirty="0"/>
              <a:t> </a:t>
            </a:r>
            <a:r>
              <a:rPr lang="cs-CZ" dirty="0" err="1"/>
              <a:t>correlated</a:t>
            </a:r>
            <a:r>
              <a:rPr lang="cs-CZ" dirty="0"/>
              <a:t> </a:t>
            </a:r>
            <a:r>
              <a:rPr lang="cs-CZ" b="1" dirty="0" err="1"/>
              <a:t>positively</a:t>
            </a:r>
            <a:r>
              <a:rPr lang="cs-CZ" b="1" dirty="0"/>
              <a:t> </a:t>
            </a:r>
            <a:r>
              <a:rPr lang="cs-CZ" b="1" dirty="0" err="1"/>
              <a:t>with</a:t>
            </a:r>
            <a:r>
              <a:rPr lang="cs-CZ" b="1" dirty="0"/>
              <a:t> </a:t>
            </a:r>
            <a:r>
              <a:rPr lang="cs-CZ" b="1" dirty="0" err="1"/>
              <a:t>military</a:t>
            </a:r>
            <a:r>
              <a:rPr lang="cs-CZ" b="1" dirty="0"/>
              <a:t> </a:t>
            </a:r>
            <a:r>
              <a:rPr lang="cs-CZ" b="1" dirty="0" err="1"/>
              <a:t>intervention</a:t>
            </a:r>
            <a:r>
              <a:rPr lang="cs-CZ" dirty="0"/>
              <a:t> in </a:t>
            </a:r>
            <a:r>
              <a:rPr lang="cs-CZ" i="1" dirty="0" err="1"/>
              <a:t>the</a:t>
            </a:r>
            <a:r>
              <a:rPr lang="cs-CZ" i="1" dirty="0"/>
              <a:t> post-</a:t>
            </a:r>
            <a:r>
              <a:rPr lang="cs-CZ" i="1" dirty="0" err="1"/>
              <a:t>communist</a:t>
            </a:r>
            <a:r>
              <a:rPr lang="cs-CZ" i="1" dirty="0"/>
              <a:t> </a:t>
            </a:r>
            <a:r>
              <a:rPr lang="cs-CZ" dirty="0" err="1"/>
              <a:t>countries</a:t>
            </a:r>
            <a:r>
              <a:rPr lang="cs-CZ" dirty="0"/>
              <a:t> but </a:t>
            </a:r>
            <a:r>
              <a:rPr lang="cs-CZ" i="1" dirty="0" err="1"/>
              <a:t>did</a:t>
            </a:r>
            <a:r>
              <a:rPr lang="cs-CZ" i="1" dirty="0"/>
              <a:t> not </a:t>
            </a:r>
            <a:r>
              <a:rPr lang="cs-CZ" i="1" dirty="0" err="1"/>
              <a:t>correlate</a:t>
            </a:r>
            <a:r>
              <a:rPr lang="cs-CZ" i="1" dirty="0"/>
              <a:t> in </a:t>
            </a:r>
            <a:r>
              <a:rPr lang="cs-CZ" i="1" dirty="0" err="1"/>
              <a:t>the</a:t>
            </a:r>
            <a:r>
              <a:rPr lang="cs-CZ" i="1" dirty="0"/>
              <a:t> non-</a:t>
            </a:r>
            <a:r>
              <a:rPr lang="cs-CZ" i="1" dirty="0" err="1"/>
              <a:t>communist</a:t>
            </a:r>
            <a:r>
              <a:rPr lang="cs-CZ" dirty="0"/>
              <a:t> </a:t>
            </a:r>
            <a:r>
              <a:rPr lang="cs-CZ" dirty="0" err="1"/>
              <a:t>countries</a:t>
            </a:r>
            <a:r>
              <a:rPr lang="cs-CZ" dirty="0"/>
              <a:t>.</a:t>
            </a:r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three</a:t>
            </a:r>
            <a:r>
              <a:rPr lang="cs-CZ" dirty="0"/>
              <a:t> </a:t>
            </a:r>
            <a:r>
              <a:rPr lang="cs-CZ" b="1" dirty="0" err="1"/>
              <a:t>conservation</a:t>
            </a:r>
            <a:r>
              <a:rPr lang="cs-CZ" dirty="0"/>
              <a:t> </a:t>
            </a:r>
            <a:r>
              <a:rPr lang="cs-CZ" dirty="0" err="1"/>
              <a:t>values</a:t>
            </a:r>
            <a:r>
              <a:rPr lang="cs-CZ" dirty="0"/>
              <a:t> </a:t>
            </a:r>
            <a:r>
              <a:rPr lang="cs-CZ" dirty="0" err="1"/>
              <a:t>correlated</a:t>
            </a:r>
            <a:r>
              <a:rPr lang="cs-CZ" dirty="0"/>
              <a:t> </a:t>
            </a:r>
            <a:r>
              <a:rPr lang="cs-CZ" dirty="0" err="1"/>
              <a:t>negatively</a:t>
            </a:r>
            <a:r>
              <a:rPr lang="cs-CZ" dirty="0"/>
              <a:t> </a:t>
            </a:r>
            <a:r>
              <a:rPr lang="cs-CZ" b="1" dirty="0" err="1"/>
              <a:t>with</a:t>
            </a:r>
            <a:r>
              <a:rPr lang="cs-CZ" b="1" dirty="0"/>
              <a:t> free </a:t>
            </a:r>
            <a:r>
              <a:rPr lang="cs-CZ" b="1" dirty="0" err="1"/>
              <a:t>enterprise</a:t>
            </a:r>
            <a:r>
              <a:rPr lang="cs-CZ" b="1" dirty="0"/>
              <a:t> in </a:t>
            </a:r>
            <a:r>
              <a:rPr lang="cs-CZ" i="1" dirty="0" err="1"/>
              <a:t>the</a:t>
            </a:r>
            <a:r>
              <a:rPr lang="cs-CZ" i="1" dirty="0"/>
              <a:t> post-</a:t>
            </a:r>
            <a:r>
              <a:rPr lang="cs-CZ" i="1" dirty="0" err="1"/>
              <a:t>communist</a:t>
            </a:r>
            <a:r>
              <a:rPr lang="cs-CZ" i="1" dirty="0"/>
              <a:t> </a:t>
            </a:r>
            <a:r>
              <a:rPr lang="cs-CZ" dirty="0" err="1"/>
              <a:t>countries</a:t>
            </a:r>
            <a:r>
              <a:rPr lang="cs-CZ" dirty="0"/>
              <a:t> but </a:t>
            </a:r>
            <a:r>
              <a:rPr lang="cs-CZ" i="1" dirty="0" err="1"/>
              <a:t>positively</a:t>
            </a:r>
            <a:r>
              <a:rPr lang="cs-CZ" i="1" dirty="0"/>
              <a:t> in </a:t>
            </a:r>
            <a:r>
              <a:rPr lang="cs-CZ" i="1" dirty="0" err="1"/>
              <a:t>the</a:t>
            </a:r>
            <a:r>
              <a:rPr lang="cs-CZ" i="1" dirty="0"/>
              <a:t> non-</a:t>
            </a:r>
            <a:r>
              <a:rPr lang="cs-CZ" i="1" dirty="0" err="1"/>
              <a:t>communist</a:t>
            </a:r>
            <a:r>
              <a:rPr lang="cs-CZ" i="1" dirty="0"/>
              <a:t> </a:t>
            </a:r>
            <a:r>
              <a:rPr lang="cs-CZ" dirty="0" err="1"/>
              <a:t>countries</a:t>
            </a:r>
            <a:r>
              <a:rPr lang="cs-CZ" dirty="0"/>
              <a:t>. </a:t>
            </a:r>
          </a:p>
          <a:p>
            <a:r>
              <a:rPr lang="cs-CZ" dirty="0" err="1"/>
              <a:t>Finally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b="1" dirty="0" err="1"/>
              <a:t>three</a:t>
            </a:r>
            <a:r>
              <a:rPr lang="cs-CZ" b="1" dirty="0"/>
              <a:t> </a:t>
            </a:r>
            <a:r>
              <a:rPr lang="cs-CZ" b="1" dirty="0" err="1"/>
              <a:t>conservation</a:t>
            </a:r>
            <a:r>
              <a:rPr lang="cs-CZ" b="1" dirty="0"/>
              <a:t> </a:t>
            </a:r>
            <a:r>
              <a:rPr lang="cs-CZ" b="1" dirty="0" err="1"/>
              <a:t>values</a:t>
            </a:r>
            <a:r>
              <a:rPr lang="cs-CZ" b="1" dirty="0"/>
              <a:t> </a:t>
            </a:r>
            <a:r>
              <a:rPr lang="cs-CZ" dirty="0" err="1"/>
              <a:t>correlated</a:t>
            </a:r>
            <a:r>
              <a:rPr lang="cs-CZ" dirty="0"/>
              <a:t> </a:t>
            </a:r>
            <a:r>
              <a:rPr lang="cs-CZ" b="1" dirty="0" err="1"/>
              <a:t>positively</a:t>
            </a:r>
            <a:r>
              <a:rPr lang="cs-CZ" b="1" dirty="0"/>
              <a:t> </a:t>
            </a:r>
            <a:r>
              <a:rPr lang="cs-CZ" b="1" dirty="0" err="1"/>
              <a:t>with</a:t>
            </a:r>
            <a:r>
              <a:rPr lang="cs-CZ" b="1" dirty="0"/>
              <a:t> </a:t>
            </a:r>
            <a:r>
              <a:rPr lang="cs-CZ" b="1" dirty="0" err="1"/>
              <a:t>equality</a:t>
            </a:r>
            <a:r>
              <a:rPr lang="cs-CZ" b="1" dirty="0"/>
              <a:t> in </a:t>
            </a:r>
            <a:r>
              <a:rPr lang="cs-CZ" b="1" dirty="0" err="1"/>
              <a:t>the</a:t>
            </a:r>
            <a:r>
              <a:rPr lang="cs-CZ" b="1" dirty="0"/>
              <a:t> post-</a:t>
            </a:r>
            <a:r>
              <a:rPr lang="cs-CZ" b="1" dirty="0" err="1"/>
              <a:t>communist</a:t>
            </a:r>
            <a:r>
              <a:rPr lang="cs-CZ" dirty="0"/>
              <a:t> </a:t>
            </a:r>
            <a:r>
              <a:rPr lang="cs-CZ" dirty="0" err="1"/>
              <a:t>countries</a:t>
            </a:r>
            <a:r>
              <a:rPr lang="cs-CZ" dirty="0"/>
              <a:t> but, </a:t>
            </a:r>
            <a:r>
              <a:rPr lang="cs-CZ" dirty="0" err="1"/>
              <a:t>contrary</a:t>
            </a:r>
            <a:r>
              <a:rPr lang="cs-CZ" dirty="0"/>
              <a:t> to</a:t>
            </a:r>
            <a:r>
              <a:rPr lang="cs-CZ" b="1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expectation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no </a:t>
            </a:r>
            <a:r>
              <a:rPr lang="cs-CZ" dirty="0" err="1"/>
              <a:t>association</a:t>
            </a:r>
            <a:r>
              <a:rPr lang="cs-CZ" dirty="0"/>
              <a:t>,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i="1" dirty="0" err="1"/>
              <a:t>correlated</a:t>
            </a:r>
            <a:r>
              <a:rPr lang="cs-CZ" i="1" dirty="0"/>
              <a:t> </a:t>
            </a:r>
            <a:r>
              <a:rPr lang="cs-CZ" b="1" i="1" dirty="0" err="1"/>
              <a:t>negatively</a:t>
            </a:r>
            <a:r>
              <a:rPr lang="cs-CZ" b="1" i="1" dirty="0"/>
              <a:t> </a:t>
            </a:r>
            <a:r>
              <a:rPr lang="cs-CZ" b="1" i="1" dirty="0" err="1"/>
              <a:t>with</a:t>
            </a:r>
            <a:r>
              <a:rPr lang="cs-CZ" b="1" i="1" dirty="0"/>
              <a:t> </a:t>
            </a:r>
            <a:r>
              <a:rPr lang="cs-CZ" b="1" i="1" dirty="0" err="1"/>
              <a:t>equality</a:t>
            </a:r>
            <a:r>
              <a:rPr lang="cs-CZ" b="1" i="1" dirty="0"/>
              <a:t> </a:t>
            </a:r>
            <a:r>
              <a:rPr lang="cs-CZ" i="1" dirty="0"/>
              <a:t>in </a:t>
            </a:r>
            <a:r>
              <a:rPr lang="cs-CZ" i="1" dirty="0" err="1"/>
              <a:t>the</a:t>
            </a:r>
            <a:r>
              <a:rPr lang="cs-CZ" b="1" i="1" dirty="0"/>
              <a:t> </a:t>
            </a:r>
            <a:r>
              <a:rPr lang="cs-CZ" i="1" dirty="0"/>
              <a:t>non-</a:t>
            </a:r>
            <a:r>
              <a:rPr lang="cs-CZ" i="1" dirty="0" err="1"/>
              <a:t>communist</a:t>
            </a:r>
            <a:r>
              <a:rPr lang="cs-CZ" i="1" dirty="0"/>
              <a:t> </a:t>
            </a:r>
            <a:r>
              <a:rPr lang="cs-CZ" i="1" dirty="0" err="1"/>
              <a:t>countries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87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 descr="Obsah obrázku snímek obrazovky&#10;&#10;Popis byl vytvořen automaticky">
            <a:extLst>
              <a:ext uri="{FF2B5EF4-FFF2-40B4-BE49-F238E27FC236}">
                <a16:creationId xmlns:a16="http://schemas.microsoft.com/office/drawing/2014/main" id="{C39A32E9-FC94-014A-A9BA-064F1B333D1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38" y="379697"/>
            <a:ext cx="5599062" cy="557106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CD08CF7-06CD-0540-AEAC-C271BC71783B}"/>
              </a:ext>
            </a:extLst>
          </p:cNvPr>
          <p:cNvSpPr txBox="1"/>
          <p:nvPr/>
        </p:nvSpPr>
        <p:spPr>
          <a:xfrm>
            <a:off x="6632448" y="474785"/>
            <a:ext cx="504373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Helvetica" pitchFamily="2" charset="0"/>
              </a:rPr>
              <a:t>Občanská práva a svobody, přijímaní imigrantů, rovnost = dimenze </a:t>
            </a:r>
            <a:r>
              <a:rPr lang="cs-CZ" sz="2800" dirty="0" err="1">
                <a:latin typeface="Helvetica" pitchFamily="2" charset="0"/>
              </a:rPr>
              <a:t>sebepřekročení</a:t>
            </a:r>
            <a:r>
              <a:rPr lang="cs-CZ" sz="2800" dirty="0">
                <a:latin typeface="Helvetica" pitchFamily="2" charset="0"/>
              </a:rPr>
              <a:t>, </a:t>
            </a:r>
          </a:p>
          <a:p>
            <a:r>
              <a:rPr lang="cs-CZ" sz="2800" dirty="0">
                <a:latin typeface="Helvetica" pitchFamily="2" charset="0"/>
              </a:rPr>
              <a:t> </a:t>
            </a:r>
          </a:p>
          <a:p>
            <a:r>
              <a:rPr lang="cs-CZ" sz="2800" dirty="0">
                <a:latin typeface="Helvetica" pitchFamily="2" charset="0"/>
              </a:rPr>
              <a:t>Tradiční morálka, patriotismus, právo a spravedlnost, vojenské intervence, volný obchod = dimenze konzervace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304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217BFB-1AF0-0045-948C-AF469729C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D. Kahan a </a:t>
            </a:r>
            <a:r>
              <a:rPr lang="en-US" dirty="0" err="1">
                <a:latin typeface="Helvetica" pitchFamily="2" charset="0"/>
              </a:rPr>
              <a:t>teorie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kulturní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kognice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40C77A-CA60-2743-8A19-776195F73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2439"/>
          </a:xfrm>
        </p:spPr>
        <p:txBody>
          <a:bodyPr/>
          <a:lstStyle/>
          <a:p>
            <a:r>
              <a:rPr lang="en-US" dirty="0" err="1">
                <a:latin typeface="Helvetica" pitchFamily="2" charset="0"/>
              </a:rPr>
              <a:t>Jiný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typ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hodnot</a:t>
            </a:r>
            <a:endParaRPr lang="en-US" dirty="0">
              <a:latin typeface="Helvetica" pitchFamily="2" charset="0"/>
            </a:endParaRPr>
          </a:p>
          <a:p>
            <a:r>
              <a:rPr lang="cs-CZ" i="1" dirty="0">
                <a:latin typeface="Helvetica" pitchFamily="2" charset="0"/>
              </a:rPr>
              <a:t>Kahan et al. 2010: </a:t>
            </a:r>
            <a:r>
              <a:rPr lang="cs-CZ" i="1" dirty="0" err="1">
                <a:latin typeface="Helvetica" pitchFamily="2" charset="0"/>
              </a:rPr>
              <a:t>Cultural</a:t>
            </a:r>
            <a:r>
              <a:rPr lang="cs-CZ" i="1" dirty="0">
                <a:latin typeface="Helvetica" pitchFamily="2" charset="0"/>
              </a:rPr>
              <a:t> </a:t>
            </a:r>
            <a:r>
              <a:rPr lang="cs-CZ" i="1" dirty="0" err="1">
                <a:latin typeface="Helvetica" pitchFamily="2" charset="0"/>
              </a:rPr>
              <a:t>cognition</a:t>
            </a:r>
            <a:r>
              <a:rPr lang="cs-CZ" i="1" dirty="0">
                <a:latin typeface="Helvetica" pitchFamily="2" charset="0"/>
              </a:rPr>
              <a:t> </a:t>
            </a:r>
            <a:r>
              <a:rPr lang="cs-CZ" i="1" dirty="0" err="1">
                <a:latin typeface="Helvetica" pitchFamily="2" charset="0"/>
              </a:rPr>
              <a:t>of</a:t>
            </a:r>
            <a:r>
              <a:rPr lang="cs-CZ" i="1" dirty="0">
                <a:latin typeface="Helvetica" pitchFamily="2" charset="0"/>
              </a:rPr>
              <a:t> </a:t>
            </a:r>
            <a:r>
              <a:rPr lang="cs-CZ" i="1" dirty="0" err="1">
                <a:latin typeface="Helvetica" pitchFamily="2" charset="0"/>
              </a:rPr>
              <a:t>scientific</a:t>
            </a:r>
            <a:r>
              <a:rPr lang="cs-CZ" i="1" dirty="0">
                <a:latin typeface="Helvetica" pitchFamily="2" charset="0"/>
              </a:rPr>
              <a:t> </a:t>
            </a:r>
            <a:r>
              <a:rPr lang="cs-CZ" i="1" dirty="0" err="1">
                <a:latin typeface="Helvetica" pitchFamily="2" charset="0"/>
              </a:rPr>
              <a:t>consnsus</a:t>
            </a:r>
            <a:r>
              <a:rPr lang="cs-CZ" dirty="0">
                <a:effectLst/>
                <a:latin typeface="Helvetica" pitchFamily="2" charset="0"/>
              </a:rPr>
              <a:t> </a:t>
            </a:r>
          </a:p>
          <a:p>
            <a:r>
              <a:rPr lang="cs-CZ" dirty="0">
                <a:latin typeface="Helvetica" pitchFamily="2" charset="0"/>
              </a:rPr>
              <a:t>Tvoříme názory tak, aby byly v souladu s hodnotami</a:t>
            </a:r>
          </a:p>
          <a:p>
            <a:r>
              <a:rPr lang="cs-CZ" dirty="0">
                <a:latin typeface="Helvetica" pitchFamily="2" charset="0"/>
              </a:rPr>
              <a:t>Kulturní kognice = psychologické procesy podmíněny kulturními hodnotami</a:t>
            </a:r>
          </a:p>
          <a:p>
            <a:r>
              <a:rPr lang="cs-CZ" dirty="0" err="1">
                <a:latin typeface="Helvetica" pitchFamily="2" charset="0"/>
              </a:rPr>
              <a:t>Hierarchicke</a:t>
            </a:r>
            <a:r>
              <a:rPr lang="cs-CZ" dirty="0">
                <a:latin typeface="Helvetica" pitchFamily="2" charset="0"/>
              </a:rPr>
              <a:t> a individualistické hodnoty vs. Egalitářské a </a:t>
            </a:r>
            <a:r>
              <a:rPr lang="cs-CZ" dirty="0" err="1">
                <a:latin typeface="Helvetica" pitchFamily="2" charset="0"/>
              </a:rPr>
              <a:t>komunitaristické</a:t>
            </a:r>
            <a:r>
              <a:rPr lang="cs-CZ" dirty="0">
                <a:latin typeface="Helvetica" pitchFamily="2" charset="0"/>
              </a:rPr>
              <a:t> </a:t>
            </a:r>
          </a:p>
          <a:p>
            <a:r>
              <a:rPr lang="cs-CZ" dirty="0">
                <a:latin typeface="Helvetica" pitchFamily="2" charset="0"/>
              </a:rPr>
              <a:t>Hodnoty jsou určující pro chod kognitivních procesů</a:t>
            </a:r>
          </a:p>
          <a:p>
            <a:r>
              <a:rPr lang="cs-CZ" dirty="0">
                <a:latin typeface="Helvetica" pitchFamily="2" charset="0"/>
              </a:rPr>
              <a:t>Stejný proces produkuje jiný názor</a:t>
            </a:r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174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69478E-160A-ED4F-BBA2-127662C0B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8187"/>
          </a:xfrm>
        </p:spPr>
        <p:txBody>
          <a:bodyPr/>
          <a:lstStyle/>
          <a:p>
            <a:r>
              <a:rPr lang="en-US" dirty="0" err="1">
                <a:latin typeface="Helvetica" pitchFamily="2" charset="0"/>
              </a:rPr>
              <a:t>Postoj</a:t>
            </a:r>
            <a:r>
              <a:rPr lang="en-US" dirty="0">
                <a:latin typeface="Helvetica" pitchFamily="2" charset="0"/>
              </a:rPr>
              <a:t> k </a:t>
            </a:r>
            <a:r>
              <a:rPr lang="en-US" dirty="0" err="1">
                <a:latin typeface="Helvetica" pitchFamily="2" charset="0"/>
              </a:rPr>
              <a:t>vědeckému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konsensu</a:t>
            </a:r>
            <a:endParaRPr lang="en-US" dirty="0">
              <a:latin typeface="Helvetica" pitchFamily="2" charset="0"/>
            </a:endParaRPr>
          </a:p>
        </p:txBody>
      </p:sp>
      <p:pic>
        <p:nvPicPr>
          <p:cNvPr id="4" name="Zástupný obsah 3" descr="Obsah obrázku snímek obrazovky&#10;&#10;Popis byl vytvořen automaticky">
            <a:extLst>
              <a:ext uri="{FF2B5EF4-FFF2-40B4-BE49-F238E27FC236}">
                <a16:creationId xmlns:a16="http://schemas.microsoft.com/office/drawing/2014/main" id="{22D51DFF-2DFD-4245-BA75-8D7F6579BCB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76" y="1353312"/>
            <a:ext cx="6889445" cy="482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73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BD7139-81C8-3546-A208-A55967FD8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712" y="629267"/>
            <a:ext cx="4523232" cy="1187342"/>
          </a:xfrm>
        </p:spPr>
        <p:txBody>
          <a:bodyPr>
            <a:normAutofit/>
          </a:bodyPr>
          <a:lstStyle/>
          <a:p>
            <a:r>
              <a:rPr lang="en-US" sz="3700" dirty="0" err="1">
                <a:latin typeface="Helvetica" pitchFamily="2" charset="0"/>
              </a:rPr>
              <a:t>Experimentální</a:t>
            </a:r>
            <a:r>
              <a:rPr lang="en-US" sz="3700" dirty="0">
                <a:latin typeface="Helvetica" pitchFamily="2" charset="0"/>
              </a:rPr>
              <a:t> data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F83DCD-65E7-D643-AE15-4A87BAF98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072640"/>
            <a:ext cx="4618014" cy="4632960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Helvetica" pitchFamily="2" charset="0"/>
              </a:rPr>
              <a:t>Hodnocení experta na danou problematiku podle toho, zda jeho názor na riziko kongruentní s hodnotami respondenta</a:t>
            </a:r>
          </a:p>
          <a:p>
            <a:r>
              <a:rPr lang="cs-CZ" sz="2400" dirty="0">
                <a:latin typeface="Helvetica" pitchFamily="2" charset="0"/>
              </a:rPr>
              <a:t>Vnímání vědeckého konsensu není univerzální</a:t>
            </a:r>
          </a:p>
          <a:p>
            <a:r>
              <a:rPr lang="cs-CZ" sz="2400" dirty="0">
                <a:latin typeface="Helvetica" pitchFamily="2" charset="0"/>
              </a:rPr>
              <a:t>Podmíněné hodnotovým systémem</a:t>
            </a:r>
          </a:p>
          <a:p>
            <a:r>
              <a:rPr lang="cs-CZ" sz="2400" dirty="0">
                <a:latin typeface="Helvetica" pitchFamily="2" charset="0"/>
              </a:rPr>
              <a:t>Je zde prostor pro názorovou změnu?</a:t>
            </a:r>
          </a:p>
        </p:txBody>
      </p:sp>
      <p:pic>
        <p:nvPicPr>
          <p:cNvPr id="4" name="Obrázek 3" descr="Obsah obrázku snímek obrazovky&#10;&#10;Popis byl vytvořen automaticky">
            <a:extLst>
              <a:ext uri="{FF2B5EF4-FFF2-40B4-BE49-F238E27FC236}">
                <a16:creationId xmlns:a16="http://schemas.microsoft.com/office/drawing/2014/main" id="{E93C4055-A2A8-F94F-857A-68AFB806650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6" b="1"/>
          <a:stretch/>
        </p:blipFill>
        <p:spPr>
          <a:xfrm>
            <a:off x="5574322" y="192306"/>
            <a:ext cx="6389077" cy="603151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97028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F2272CB-7E02-8D42-A2BE-0D6CBAACF8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pitchFamily="2" charset="0"/>
              </a:rPr>
              <a:t>IDEOLOGIE a POSTOJOVÁ STRUKTURA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67E133F-11C3-DE47-B39F-BAFD4C6FB8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10. 10. 2019</a:t>
            </a:r>
          </a:p>
        </p:txBody>
      </p:sp>
    </p:spTree>
    <p:extLst>
      <p:ext uri="{BB962C8B-B14F-4D97-AF65-F5344CB8AC3E}">
        <p14:creationId xmlns:p14="http://schemas.microsoft.com/office/powerpoint/2010/main" val="402537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8413AF-31CE-234A-99F7-2574EB28F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" pitchFamily="2" charset="0"/>
              </a:rPr>
              <a:t>Ideologie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AA421E-6B45-714C-B7EE-55A0D4742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Helvetica" pitchFamily="2" charset="0"/>
              </a:rPr>
              <a:t>Soubor představ o správném chodu společnosti a toho, jak by takového stavu mělo být dosaženo</a:t>
            </a:r>
          </a:p>
          <a:p>
            <a:r>
              <a:rPr lang="cs-CZ" dirty="0">
                <a:latin typeface="Helvetica" pitchFamily="2" charset="0"/>
              </a:rPr>
              <a:t>Sdílený rámec, jež lidem poskytuje interpretaci prostředí, ve kterém žijí, a zároveň pode něj chápu, jak by mělo to </a:t>
            </a:r>
            <a:r>
              <a:rPr lang="cs-CZ" dirty="0" err="1">
                <a:latin typeface="Helvetica" pitchFamily="2" charset="0"/>
              </a:rPr>
              <a:t>ptostředí</a:t>
            </a:r>
            <a:r>
              <a:rPr lang="cs-CZ" dirty="0">
                <a:latin typeface="Helvetica" pitchFamily="2" charset="0"/>
              </a:rPr>
              <a:t> strukturováno (</a:t>
            </a:r>
            <a:r>
              <a:rPr lang="cs-CZ" dirty="0" err="1">
                <a:latin typeface="Helvetica" pitchFamily="2" charset="0"/>
              </a:rPr>
              <a:t>Parsons</a:t>
            </a:r>
            <a:r>
              <a:rPr lang="cs-CZ" dirty="0">
                <a:latin typeface="Helvetica" pitchFamily="2" charset="0"/>
              </a:rPr>
              <a:t> </a:t>
            </a:r>
            <a:r>
              <a:rPr lang="en-US" dirty="0">
                <a:latin typeface="Helvetica" pitchFamily="2" charset="0"/>
              </a:rPr>
              <a:t>1951)</a:t>
            </a:r>
          </a:p>
          <a:p>
            <a:r>
              <a:rPr lang="en-US" dirty="0">
                <a:latin typeface="Helvetica" pitchFamily="2" charset="0"/>
              </a:rPr>
              <a:t>Je </a:t>
            </a:r>
            <a:r>
              <a:rPr lang="en-US" dirty="0" err="1">
                <a:latin typeface="Helvetica" pitchFamily="2" charset="0"/>
              </a:rPr>
              <a:t>ideologie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špatná</a:t>
            </a:r>
            <a:r>
              <a:rPr lang="en-US" dirty="0">
                <a:latin typeface="Helvetica" pitchFamily="2" charset="0"/>
              </a:rPr>
              <a:t>???</a:t>
            </a:r>
          </a:p>
          <a:p>
            <a:r>
              <a:rPr lang="en-US" dirty="0">
                <a:latin typeface="Helvetica" pitchFamily="2" charset="0"/>
              </a:rPr>
              <a:t>Habermas a </a:t>
            </a:r>
            <a:r>
              <a:rPr lang="en-US" dirty="0" err="1">
                <a:latin typeface="Helvetica" pitchFamily="2" charset="0"/>
              </a:rPr>
              <a:t>ostatní</a:t>
            </a:r>
            <a:r>
              <a:rPr lang="en-US" dirty="0">
                <a:latin typeface="Helvetica" pitchFamily="2" charset="0"/>
              </a:rPr>
              <a:t>…</a:t>
            </a:r>
          </a:p>
          <a:p>
            <a:endParaRPr lang="en-US" dirty="0">
              <a:latin typeface="Helvetica" pitchFamily="2" charset="0"/>
            </a:endParaRPr>
          </a:p>
          <a:p>
            <a:r>
              <a:rPr lang="en-US" dirty="0" err="1">
                <a:latin typeface="Helvetica" pitchFamily="2" charset="0"/>
              </a:rPr>
              <a:t>Ideologie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jako</a:t>
            </a:r>
            <a:r>
              <a:rPr lang="en-US" dirty="0">
                <a:latin typeface="Helvetica" pitchFamily="2" charset="0"/>
              </a:rPr>
              <a:t> system </a:t>
            </a:r>
            <a:r>
              <a:rPr lang="en-US" dirty="0" err="1">
                <a:latin typeface="Helvetica" pitchFamily="2" charset="0"/>
              </a:rPr>
              <a:t>postojů</a:t>
            </a:r>
            <a:r>
              <a:rPr lang="en-US" dirty="0">
                <a:latin typeface="Helvetica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18573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004451-DE3A-5D4E-9E4C-F2B727168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Converse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70A894-D7DE-D046-BE48-ADF362600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Helvetica" pitchFamily="2" charset="0"/>
              </a:rPr>
              <a:t>Jednodimenzionální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koncept</a:t>
            </a:r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Liberal-Conservative</a:t>
            </a:r>
          </a:p>
          <a:p>
            <a:r>
              <a:rPr lang="en-US" dirty="0" err="1">
                <a:latin typeface="Helvetica" pitchFamily="2" charset="0"/>
              </a:rPr>
              <a:t>Jak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moc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jsou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lidé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schopni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tuto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dimenzi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používat</a:t>
            </a:r>
            <a:r>
              <a:rPr lang="en-US" dirty="0">
                <a:latin typeface="Helvetica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29791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CC16D2-5E65-5C42-A240-8B396E649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" pitchFamily="2" charset="0"/>
              </a:rPr>
              <a:t>Změna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postoje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521C7B-DA16-B042-A827-3A3B85AF4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Helvetica" pitchFamily="2" charset="0"/>
              </a:rPr>
              <a:t>Dojde</a:t>
            </a:r>
            <a:r>
              <a:rPr lang="en-US" dirty="0">
                <a:latin typeface="Helvetica" pitchFamily="2" charset="0"/>
              </a:rPr>
              <a:t>- li </a:t>
            </a:r>
            <a:r>
              <a:rPr lang="en-US" dirty="0" err="1">
                <a:latin typeface="Helvetica" pitchFamily="2" charset="0"/>
              </a:rPr>
              <a:t>ke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změně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směru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nebo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jistoty</a:t>
            </a:r>
            <a:endParaRPr lang="en-US" dirty="0">
              <a:latin typeface="Helvetica" pitchFamily="2" charset="0"/>
            </a:endParaRPr>
          </a:p>
          <a:p>
            <a:r>
              <a:rPr lang="en-US" dirty="0" err="1">
                <a:latin typeface="Helvetica" pitchFamily="2" charset="0"/>
              </a:rPr>
              <a:t>Pokud</a:t>
            </a:r>
            <a:r>
              <a:rPr lang="en-US" dirty="0">
                <a:latin typeface="Helvetica" pitchFamily="2" charset="0"/>
              </a:rPr>
              <a:t> se z </a:t>
            </a:r>
            <a:r>
              <a:rPr lang="en-US" dirty="0" err="1">
                <a:latin typeface="Helvetica" pitchFamily="2" charset="0"/>
              </a:rPr>
              <a:t>nízké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jistoty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postoje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ke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klimatické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změně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stane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velmi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jistý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postoj</a:t>
            </a:r>
            <a:r>
              <a:rPr lang="en-US" dirty="0">
                <a:latin typeface="Helvetica" pitchFamily="2" charset="0"/>
              </a:rPr>
              <a:t>  = </a:t>
            </a:r>
            <a:r>
              <a:rPr lang="en-US" dirty="0" err="1">
                <a:latin typeface="Helvetica" pitchFamily="2" charset="0"/>
              </a:rPr>
              <a:t>změna</a:t>
            </a:r>
            <a:endParaRPr lang="en-US" dirty="0">
              <a:latin typeface="Helvetica" pitchFamily="2" charset="0"/>
            </a:endParaRPr>
          </a:p>
          <a:p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1491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523872-4877-B24F-A6D6-38C0416D7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Converse: clustery </a:t>
            </a:r>
            <a:r>
              <a:rPr lang="en-US" dirty="0" err="1">
                <a:latin typeface="Helvetica" pitchFamily="2" charset="0"/>
              </a:rPr>
              <a:t>sofistikovanosti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19FCDA-F1D5-F64F-B201-69A08C77D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39732DEE-E120-274C-81BC-0B1E83C0D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190" y="1693863"/>
            <a:ext cx="88392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598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F2FE2-0ED3-2C41-A598-CE49570E6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Converse: co </a:t>
            </a:r>
            <a:r>
              <a:rPr lang="en-US" dirty="0" err="1">
                <a:latin typeface="Helvetica" pitchFamily="2" charset="0"/>
              </a:rPr>
              <a:t>znamená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ideologie</a:t>
            </a:r>
            <a:r>
              <a:rPr lang="en-US" dirty="0">
                <a:latin typeface="Helvetica" pitchFamily="2" charset="0"/>
              </a:rPr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CCAE6D-A41B-A04E-A204-BB7FC92EC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Helvetica" pitchFamily="2" charset="0"/>
              </a:rPr>
              <a:t>I Chápe filozofickou podstatu </a:t>
            </a:r>
            <a:r>
              <a:rPr lang="cs-CZ" dirty="0" err="1">
                <a:latin typeface="Helvetica" pitchFamily="2" charset="0"/>
              </a:rPr>
              <a:t>liberalism</a:t>
            </a:r>
            <a:r>
              <a:rPr lang="cs-CZ" dirty="0">
                <a:latin typeface="Helvetica" pitchFamily="2" charset="0"/>
              </a:rPr>
              <a:t> a konservatismu (4%)</a:t>
            </a:r>
          </a:p>
          <a:p>
            <a:r>
              <a:rPr lang="cs-CZ" dirty="0">
                <a:latin typeface="Helvetica" pitchFamily="2" charset="0"/>
              </a:rPr>
              <a:t>II Zjednodušené chápání (</a:t>
            </a:r>
            <a:r>
              <a:rPr lang="cs-CZ" dirty="0" err="1">
                <a:latin typeface="Helvetica" pitchFamily="2" charset="0"/>
              </a:rPr>
              <a:t>Spend-save</a:t>
            </a:r>
            <a:r>
              <a:rPr lang="cs-CZ" dirty="0">
                <a:latin typeface="Helvetica" pitchFamily="2" charset="0"/>
              </a:rPr>
              <a:t>) (17%)</a:t>
            </a:r>
          </a:p>
          <a:p>
            <a:r>
              <a:rPr lang="cs-CZ" dirty="0">
                <a:latin typeface="Helvetica" pitchFamily="2" charset="0"/>
              </a:rPr>
              <a:t>III Tuší, ale velká míra </a:t>
            </a:r>
            <a:r>
              <a:rPr lang="cs-CZ" dirty="0" err="1">
                <a:latin typeface="Helvetica" pitchFamily="2" charset="0"/>
              </a:rPr>
              <a:t>nejstoty</a:t>
            </a:r>
            <a:endParaRPr lang="cs-CZ" dirty="0">
              <a:latin typeface="Helvetica" pitchFamily="2" charset="0"/>
            </a:endParaRPr>
          </a:p>
          <a:p>
            <a:r>
              <a:rPr lang="cs-CZ" dirty="0">
                <a:latin typeface="Helvetica" pitchFamily="2" charset="0"/>
              </a:rPr>
              <a:t>IV </a:t>
            </a:r>
            <a:r>
              <a:rPr lang="cs-CZ" dirty="0" err="1">
                <a:latin typeface="Helvetica" pitchFamily="2" charset="0"/>
              </a:rPr>
              <a:t>Nerozrná</a:t>
            </a:r>
            <a:r>
              <a:rPr lang="cs-CZ" dirty="0">
                <a:latin typeface="Helvetica" pitchFamily="2" charset="0"/>
              </a:rPr>
              <a:t> správně lib a </a:t>
            </a:r>
            <a:r>
              <a:rPr lang="cs-CZ" dirty="0" err="1">
                <a:latin typeface="Helvetica" pitchFamily="2" charset="0"/>
              </a:rPr>
              <a:t>kon</a:t>
            </a:r>
            <a:endParaRPr lang="cs-CZ" dirty="0">
              <a:latin typeface="Helvetica" pitchFamily="2" charset="0"/>
            </a:endParaRPr>
          </a:p>
          <a:p>
            <a:r>
              <a:rPr lang="cs-CZ" dirty="0">
                <a:latin typeface="Helvetica" pitchFamily="2" charset="0"/>
              </a:rPr>
              <a:t>V Nemá žádnou představu </a:t>
            </a:r>
          </a:p>
          <a:p>
            <a:endParaRPr lang="cs-CZ" dirty="0">
              <a:latin typeface="Helvetica" pitchFamily="2" charset="0"/>
            </a:endParaRPr>
          </a:p>
          <a:p>
            <a:r>
              <a:rPr lang="cs-CZ" dirty="0">
                <a:latin typeface="Helvetica" pitchFamily="2" charset="0"/>
              </a:rPr>
              <a:t>Skupina IV a V </a:t>
            </a:r>
            <a:r>
              <a:rPr lang="cs-CZ" dirty="0" err="1">
                <a:latin typeface="Helvetica" pitchFamily="2" charset="0"/>
              </a:rPr>
              <a:t>tovří</a:t>
            </a:r>
            <a:r>
              <a:rPr lang="cs-CZ" dirty="0">
                <a:latin typeface="Helvetica" pitchFamily="2" charset="0"/>
              </a:rPr>
              <a:t> 37 % populace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124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9D0967-D9EC-D141-A0FD-6478869C5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Kritika Converse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21C75B-B67E-AC41-B1B8-C5DD8F034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Helvetica" pitchFamily="2" charset="0"/>
              </a:rPr>
              <a:t>Dobový</a:t>
            </a:r>
            <a:r>
              <a:rPr lang="en-US" dirty="0">
                <a:latin typeface="Helvetica" pitchFamily="2" charset="0"/>
              </a:rPr>
              <a:t> context</a:t>
            </a:r>
          </a:p>
          <a:p>
            <a:r>
              <a:rPr lang="en-US" dirty="0" err="1">
                <a:latin typeface="Helvetica" pitchFamily="2" charset="0"/>
              </a:rPr>
              <a:t>Neměli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bychom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dělat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úsudky</a:t>
            </a:r>
            <a:r>
              <a:rPr lang="en-US" dirty="0">
                <a:latin typeface="Helvetica" pitchFamily="2" charset="0"/>
              </a:rPr>
              <a:t> o tom, </a:t>
            </a:r>
            <a:r>
              <a:rPr lang="en-US" dirty="0" err="1">
                <a:latin typeface="Helvetica" pitchFamily="2" charset="0"/>
              </a:rPr>
              <a:t>jak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má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sturktura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vypadat</a:t>
            </a:r>
            <a:endParaRPr lang="en-US" dirty="0">
              <a:latin typeface="Helvetica" pitchFamily="2" charset="0"/>
            </a:endParaRPr>
          </a:p>
          <a:p>
            <a:r>
              <a:rPr lang="en-US" dirty="0" err="1">
                <a:latin typeface="Helvetica" pitchFamily="2" charset="0"/>
              </a:rPr>
              <a:t>Odhad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nereliability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měření</a:t>
            </a:r>
            <a:r>
              <a:rPr lang="en-US" dirty="0">
                <a:latin typeface="Helvetica" pitchFamily="2" charset="0"/>
              </a:rPr>
              <a:t> (</a:t>
            </a:r>
            <a:r>
              <a:rPr lang="en-US" dirty="0" err="1">
                <a:latin typeface="Helvetica" pitchFamily="2" charset="0"/>
              </a:rPr>
              <a:t>Ansolabehere</a:t>
            </a:r>
            <a:r>
              <a:rPr lang="en-US" dirty="0">
                <a:latin typeface="Helvetica" pitchFamily="2" charset="0"/>
              </a:rPr>
              <a:t>), </a:t>
            </a:r>
            <a:r>
              <a:rPr lang="en-US" dirty="0" err="1">
                <a:latin typeface="Helvetica" pitchFamily="2" charset="0"/>
              </a:rPr>
              <a:t>mění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výsledky</a:t>
            </a:r>
            <a:r>
              <a:rPr lang="en-US" dirty="0">
                <a:latin typeface="Helvetica" pitchFamily="2" charset="0"/>
              </a:rPr>
              <a:t>, </a:t>
            </a:r>
            <a:r>
              <a:rPr lang="en-US" dirty="0" err="1">
                <a:latin typeface="Helvetica" pitchFamily="2" charset="0"/>
              </a:rPr>
              <a:t>predikce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volebního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chování</a:t>
            </a:r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6513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39C379-B4E2-7646-BFA9-1569247A9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" pitchFamily="2" charset="0"/>
              </a:rPr>
              <a:t>Jednodimenzionální</a:t>
            </a:r>
            <a:r>
              <a:rPr lang="en-US" dirty="0">
                <a:latin typeface="Helvetica" pitchFamily="2" charset="0"/>
              </a:rPr>
              <a:t> model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FA5C03-064E-8746-A723-195A8B70E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>
                <a:latin typeface="Helvetica" pitchFamily="2" charset="0"/>
              </a:rPr>
              <a:t>Liberalismus-konzervatismus (pravice-levice)</a:t>
            </a:r>
          </a:p>
          <a:p>
            <a:endParaRPr lang="cs-CZ" dirty="0">
              <a:latin typeface="Helvetica" pitchFamily="2" charset="0"/>
            </a:endParaRPr>
          </a:p>
          <a:p>
            <a:r>
              <a:rPr lang="cs-CZ" dirty="0">
                <a:latin typeface="Helvetica" pitchFamily="2" charset="0"/>
              </a:rPr>
              <a:t>Co to znamená?</a:t>
            </a:r>
          </a:p>
          <a:p>
            <a:pPr marL="0" indent="0">
              <a:buNone/>
            </a:pPr>
            <a:endParaRPr lang="cs-CZ" dirty="0">
              <a:latin typeface="Helvetica" pitchFamily="2" charset="0"/>
            </a:endParaRPr>
          </a:p>
          <a:p>
            <a:r>
              <a:rPr lang="cs-CZ" dirty="0">
                <a:latin typeface="Helvetica" pitchFamily="2" charset="0"/>
              </a:rPr>
              <a:t>Změna vs. stabilita</a:t>
            </a:r>
          </a:p>
          <a:p>
            <a:r>
              <a:rPr lang="cs-CZ" dirty="0">
                <a:latin typeface="Helvetica" pitchFamily="2" charset="0"/>
              </a:rPr>
              <a:t>Dva aspekty: (a) </a:t>
            </a:r>
            <a:r>
              <a:rPr lang="cs-CZ" dirty="0" err="1">
                <a:latin typeface="Helvetica" pitchFamily="2" charset="0"/>
              </a:rPr>
              <a:t>advocating</a:t>
            </a:r>
            <a:r>
              <a:rPr lang="cs-CZ" dirty="0">
                <a:latin typeface="Helvetica" pitchFamily="2" charset="0"/>
              </a:rPr>
              <a:t> versus </a:t>
            </a:r>
            <a:r>
              <a:rPr lang="cs-CZ" dirty="0" err="1">
                <a:latin typeface="Helvetica" pitchFamily="2" charset="0"/>
              </a:rPr>
              <a:t>resisting</a:t>
            </a:r>
            <a:r>
              <a:rPr lang="cs-CZ" dirty="0">
                <a:latin typeface="Helvetica" pitchFamily="2" charset="0"/>
              </a:rPr>
              <a:t> </a:t>
            </a:r>
            <a:r>
              <a:rPr lang="cs-CZ" dirty="0" err="1">
                <a:latin typeface="Helvetica" pitchFamily="2" charset="0"/>
              </a:rPr>
              <a:t>social</a:t>
            </a:r>
            <a:r>
              <a:rPr lang="cs-CZ" dirty="0">
                <a:latin typeface="Helvetica" pitchFamily="2" charset="0"/>
              </a:rPr>
              <a:t> </a:t>
            </a:r>
            <a:r>
              <a:rPr lang="cs-CZ" dirty="0" err="1">
                <a:latin typeface="Helvetica" pitchFamily="2" charset="0"/>
              </a:rPr>
              <a:t>change</a:t>
            </a:r>
            <a:r>
              <a:rPr lang="cs-CZ" dirty="0">
                <a:latin typeface="Helvetica" pitchFamily="2" charset="0"/>
              </a:rPr>
              <a:t> (as </a:t>
            </a:r>
            <a:r>
              <a:rPr lang="cs-CZ" dirty="0" err="1">
                <a:latin typeface="Helvetica" pitchFamily="2" charset="0"/>
              </a:rPr>
              <a:t>opposed</a:t>
            </a:r>
            <a:r>
              <a:rPr lang="cs-CZ" dirty="0">
                <a:latin typeface="Helvetica" pitchFamily="2" charset="0"/>
              </a:rPr>
              <a:t> to </a:t>
            </a:r>
            <a:r>
              <a:rPr lang="cs-CZ" dirty="0" err="1">
                <a:latin typeface="Helvetica" pitchFamily="2" charset="0"/>
              </a:rPr>
              <a:t>tradition</a:t>
            </a:r>
            <a:r>
              <a:rPr lang="cs-CZ" dirty="0">
                <a:latin typeface="Helvetica" pitchFamily="2" charset="0"/>
              </a:rPr>
              <a:t>), and (b) </a:t>
            </a:r>
            <a:r>
              <a:rPr lang="cs-CZ" dirty="0" err="1">
                <a:latin typeface="Helvetica" pitchFamily="2" charset="0"/>
              </a:rPr>
              <a:t>rejecting</a:t>
            </a:r>
            <a:r>
              <a:rPr lang="cs-CZ" dirty="0">
                <a:latin typeface="Helvetica" pitchFamily="2" charset="0"/>
              </a:rPr>
              <a:t> versus </a:t>
            </a:r>
            <a:r>
              <a:rPr lang="cs-CZ" dirty="0" err="1">
                <a:latin typeface="Helvetica" pitchFamily="2" charset="0"/>
              </a:rPr>
              <a:t>accepting</a:t>
            </a:r>
            <a:r>
              <a:rPr lang="cs-CZ" dirty="0">
                <a:latin typeface="Helvetica" pitchFamily="2" charset="0"/>
              </a:rPr>
              <a:t> </a:t>
            </a:r>
            <a:r>
              <a:rPr lang="cs-CZ" dirty="0" err="1">
                <a:latin typeface="Helvetica" pitchFamily="2" charset="0"/>
              </a:rPr>
              <a:t>inequality</a:t>
            </a:r>
            <a:r>
              <a:rPr lang="cs-CZ" dirty="0">
                <a:latin typeface="Helvetica" pitchFamily="2" charset="0"/>
              </a:rPr>
              <a:t> ( </a:t>
            </a:r>
            <a:r>
              <a:rPr lang="cs-CZ" dirty="0" err="1">
                <a:latin typeface="Helvetica" pitchFamily="2" charset="0"/>
              </a:rPr>
              <a:t>Jost</a:t>
            </a:r>
            <a:r>
              <a:rPr lang="cs-CZ" dirty="0">
                <a:latin typeface="Helvetica" pitchFamily="2" charset="0"/>
              </a:rPr>
              <a:t> et al. 2003b)</a:t>
            </a:r>
          </a:p>
          <a:p>
            <a:endParaRPr lang="cs-CZ" dirty="0">
              <a:latin typeface="Helvetica" pitchFamily="2" charset="0"/>
            </a:endParaRPr>
          </a:p>
          <a:p>
            <a:pPr marL="0" indent="0">
              <a:buNone/>
            </a:pPr>
            <a:endParaRPr lang="cs-CZ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cs-CZ" dirty="0">
                <a:latin typeface="Helvetica" pitchFamily="2" charset="0"/>
              </a:rPr>
              <a:t>Změna </a:t>
            </a:r>
            <a:r>
              <a:rPr lang="cs-CZ" dirty="0" err="1">
                <a:latin typeface="Helvetica" pitchFamily="2" charset="0"/>
              </a:rPr>
              <a:t>vs</a:t>
            </a:r>
            <a:r>
              <a:rPr lang="cs-CZ" dirty="0">
                <a:latin typeface="Helvetica" pitchFamily="2" charset="0"/>
              </a:rPr>
              <a:t> stabilita a rovnost </a:t>
            </a:r>
            <a:r>
              <a:rPr lang="cs-CZ" dirty="0" err="1">
                <a:latin typeface="Helvetica" pitchFamily="2" charset="0"/>
              </a:rPr>
              <a:t>vs</a:t>
            </a:r>
            <a:r>
              <a:rPr lang="cs-CZ" dirty="0">
                <a:latin typeface="Helvetica" pitchFamily="2" charset="0"/>
              </a:rPr>
              <a:t> hierarchie silně korelují</a:t>
            </a:r>
          </a:p>
          <a:p>
            <a:pPr marL="0" indent="0">
              <a:buNone/>
            </a:pPr>
            <a:endParaRPr lang="cs-CZ" dirty="0">
              <a:latin typeface="Helvetica" pitchFamily="2" charset="0"/>
            </a:endParaRPr>
          </a:p>
          <a:p>
            <a:pPr marL="0" indent="0">
              <a:buNone/>
            </a:pPr>
            <a:r>
              <a:rPr lang="cs-CZ" dirty="0" err="1">
                <a:latin typeface="Helvetica" pitchFamily="2" charset="0"/>
              </a:rPr>
              <a:t>Parsimonie</a:t>
            </a:r>
            <a:r>
              <a:rPr lang="cs-CZ" dirty="0">
                <a:latin typeface="Helvetica" pitchFamily="2" charset="0"/>
              </a:rPr>
              <a:t> (Výhody? Nevýhody?)</a:t>
            </a:r>
          </a:p>
        </p:txBody>
      </p:sp>
    </p:spTree>
    <p:extLst>
      <p:ext uri="{BB962C8B-B14F-4D97-AF65-F5344CB8AC3E}">
        <p14:creationId xmlns:p14="http://schemas.microsoft.com/office/powerpoint/2010/main" val="28053730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574C53-8EC7-D84E-9B89-7C86D3AE8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" pitchFamily="2" charset="0"/>
              </a:rPr>
              <a:t>Pravice-Levice</a:t>
            </a:r>
            <a:r>
              <a:rPr lang="en-US" dirty="0">
                <a:latin typeface="Helvetica" pitchFamily="2" charset="0"/>
              </a:rPr>
              <a:t> v </a:t>
            </a:r>
            <a:r>
              <a:rPr lang="en-US" dirty="0" err="1">
                <a:latin typeface="Helvetica" pitchFamily="2" charset="0"/>
              </a:rPr>
              <a:t>Evropě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312BC1-ABD5-7E49-82CA-5801E82C9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>
                <a:latin typeface="Helvetica" pitchFamily="2" charset="0"/>
              </a:rPr>
              <a:t>Někdy</a:t>
            </a:r>
            <a:r>
              <a:rPr lang="en-US" i="1" dirty="0">
                <a:latin typeface="Helvetica" pitchFamily="2" charset="0"/>
              </a:rPr>
              <a:t> se v </a:t>
            </a:r>
            <a:r>
              <a:rPr lang="en-US" i="1" dirty="0" err="1">
                <a:latin typeface="Helvetica" pitchFamily="2" charset="0"/>
              </a:rPr>
              <a:t>souvislosti</a:t>
            </a:r>
            <a:r>
              <a:rPr lang="en-US" i="1" dirty="0">
                <a:latin typeface="Helvetica" pitchFamily="2" charset="0"/>
              </a:rPr>
              <a:t> s </a:t>
            </a:r>
            <a:r>
              <a:rPr lang="en-US" i="1" dirty="0" err="1">
                <a:latin typeface="Helvetica" pitchFamily="2" charset="0"/>
              </a:rPr>
              <a:t>politikou</a:t>
            </a:r>
            <a:r>
              <a:rPr lang="en-US" i="1" dirty="0">
                <a:latin typeface="Helvetica" pitchFamily="2" charset="0"/>
              </a:rPr>
              <a:t> </a:t>
            </a:r>
            <a:r>
              <a:rPr lang="en-US" i="1" dirty="0" err="1">
                <a:latin typeface="Helvetica" pitchFamily="2" charset="0"/>
              </a:rPr>
              <a:t>mluví</a:t>
            </a:r>
            <a:r>
              <a:rPr lang="en-US" i="1" dirty="0">
                <a:latin typeface="Helvetica" pitchFamily="2" charset="0"/>
              </a:rPr>
              <a:t> o “</a:t>
            </a:r>
            <a:r>
              <a:rPr lang="en-US" i="1" dirty="0" err="1">
                <a:latin typeface="Helvetica" pitchFamily="2" charset="0"/>
              </a:rPr>
              <a:t>levici</a:t>
            </a:r>
            <a:r>
              <a:rPr lang="en-US" i="1" dirty="0">
                <a:latin typeface="Helvetica" pitchFamily="2" charset="0"/>
              </a:rPr>
              <a:t>” a o “</a:t>
            </a:r>
            <a:r>
              <a:rPr lang="en-US" i="1" dirty="0" err="1">
                <a:latin typeface="Helvetica" pitchFamily="2" charset="0"/>
              </a:rPr>
              <a:t>pravici</a:t>
            </a:r>
            <a:r>
              <a:rPr lang="en-US" i="1" dirty="0">
                <a:latin typeface="Helvetica" pitchFamily="2" charset="0"/>
              </a:rPr>
              <a:t>”. Kam </a:t>
            </a:r>
            <a:r>
              <a:rPr lang="en-US" i="1" dirty="0" err="1">
                <a:latin typeface="Helvetica" pitchFamily="2" charset="0"/>
              </a:rPr>
              <a:t>byste</a:t>
            </a:r>
            <a:r>
              <a:rPr lang="en-US" i="1" dirty="0">
                <a:latin typeface="Helvetica" pitchFamily="2" charset="0"/>
              </a:rPr>
              <a:t> se </a:t>
            </a:r>
            <a:r>
              <a:rPr lang="en-US" i="1" dirty="0" err="1">
                <a:latin typeface="Helvetica" pitchFamily="2" charset="0"/>
              </a:rPr>
              <a:t>na</a:t>
            </a:r>
            <a:r>
              <a:rPr lang="en-US" i="1" dirty="0">
                <a:latin typeface="Helvetica" pitchFamily="2" charset="0"/>
              </a:rPr>
              <a:t> </a:t>
            </a:r>
            <a:r>
              <a:rPr lang="en-US" i="1" dirty="0" err="1">
                <a:latin typeface="Helvetica" pitchFamily="2" charset="0"/>
              </a:rPr>
              <a:t>této</a:t>
            </a:r>
            <a:r>
              <a:rPr lang="en-US" i="1" dirty="0">
                <a:latin typeface="Helvetica" pitchFamily="2" charset="0"/>
              </a:rPr>
              <a:t> </a:t>
            </a:r>
            <a:r>
              <a:rPr lang="en-US" i="1" dirty="0" err="1">
                <a:latin typeface="Helvetica" pitchFamily="2" charset="0"/>
              </a:rPr>
              <a:t>škále</a:t>
            </a:r>
            <a:r>
              <a:rPr lang="en-US" i="1" dirty="0">
                <a:latin typeface="Helvetica" pitchFamily="2" charset="0"/>
              </a:rPr>
              <a:t> </a:t>
            </a:r>
            <a:r>
              <a:rPr lang="en-US" i="1" dirty="0" err="1">
                <a:latin typeface="Helvetica" pitchFamily="2" charset="0"/>
              </a:rPr>
              <a:t>zaředili</a:t>
            </a:r>
            <a:r>
              <a:rPr lang="en-US" i="1" dirty="0">
                <a:latin typeface="Helvetica" pitchFamily="2" charset="0"/>
              </a:rPr>
              <a:t> </a:t>
            </a:r>
            <a:r>
              <a:rPr lang="en-US" i="1" dirty="0" err="1">
                <a:latin typeface="Helvetica" pitchFamily="2" charset="0"/>
              </a:rPr>
              <a:t>Vy</a:t>
            </a:r>
            <a:r>
              <a:rPr lang="en-US" i="1" dirty="0">
                <a:latin typeface="Helvetica" pitchFamily="2" charset="0"/>
              </a:rPr>
              <a:t>? 0 </a:t>
            </a:r>
            <a:r>
              <a:rPr lang="en-US" i="1" dirty="0" err="1">
                <a:latin typeface="Helvetica" pitchFamily="2" charset="0"/>
              </a:rPr>
              <a:t>znamená</a:t>
            </a:r>
            <a:r>
              <a:rPr lang="en-US" i="1" dirty="0">
                <a:latin typeface="Helvetica" pitchFamily="2" charset="0"/>
              </a:rPr>
              <a:t> “</a:t>
            </a:r>
            <a:r>
              <a:rPr lang="en-US" i="1" dirty="0" err="1">
                <a:latin typeface="Helvetica" pitchFamily="2" charset="0"/>
              </a:rPr>
              <a:t>Levice</a:t>
            </a:r>
            <a:r>
              <a:rPr lang="en-US" i="1" dirty="0">
                <a:latin typeface="Helvetica" pitchFamily="2" charset="0"/>
              </a:rPr>
              <a:t>” a 10 </a:t>
            </a:r>
            <a:r>
              <a:rPr lang="en-US" i="1" dirty="0" err="1">
                <a:latin typeface="Helvetica" pitchFamily="2" charset="0"/>
              </a:rPr>
              <a:t>znamená</a:t>
            </a:r>
            <a:r>
              <a:rPr lang="en-US" i="1" dirty="0">
                <a:latin typeface="Helvetica" pitchFamily="2" charset="0"/>
              </a:rPr>
              <a:t> “</a:t>
            </a:r>
            <a:r>
              <a:rPr lang="en-US" i="1" dirty="0" err="1">
                <a:latin typeface="Helvetica" pitchFamily="2" charset="0"/>
              </a:rPr>
              <a:t>Pravice</a:t>
            </a:r>
            <a:r>
              <a:rPr lang="en-US" i="1" dirty="0">
                <a:latin typeface="Helvetica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52369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66862CDB-629F-EE4A-9102-5FF02FB9B7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9549" y="123092"/>
            <a:ext cx="5842532" cy="673490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0FB3AFD-D50C-794B-842C-AAC88A7E9A0C}"/>
              </a:ext>
            </a:extLst>
          </p:cNvPr>
          <p:cNvSpPr txBox="1"/>
          <p:nvPr/>
        </p:nvSpPr>
        <p:spPr>
          <a:xfrm>
            <a:off x="10163908" y="527538"/>
            <a:ext cx="202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Bauer et al. 2016</a:t>
            </a:r>
          </a:p>
        </p:txBody>
      </p:sp>
    </p:spTree>
    <p:extLst>
      <p:ext uri="{BB962C8B-B14F-4D97-AF65-F5344CB8AC3E}">
        <p14:creationId xmlns:p14="http://schemas.microsoft.com/office/powerpoint/2010/main" val="5617353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F9E7B1-35D5-6745-968C-ED43F6D7A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EA457786-EE3C-124D-BF57-FE357F5CD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613080"/>
            <a:ext cx="9807425" cy="5631840"/>
          </a:xfrm>
        </p:spPr>
      </p:pic>
    </p:spTree>
    <p:extLst>
      <p:ext uri="{BB962C8B-B14F-4D97-AF65-F5344CB8AC3E}">
        <p14:creationId xmlns:p14="http://schemas.microsoft.com/office/powerpoint/2010/main" val="6459290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8E8CDA30-77A4-DF4B-A6A4-D9FCCCE856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3439" y="446082"/>
            <a:ext cx="8896875" cy="3148341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E4CB16C-5562-6E48-A544-A1ED67F55592}"/>
              </a:ext>
            </a:extLst>
          </p:cNvPr>
          <p:cNvSpPr txBox="1"/>
          <p:nvPr/>
        </p:nvSpPr>
        <p:spPr>
          <a:xfrm>
            <a:off x="1109472" y="4273602"/>
            <a:ext cx="9521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Helvetica" pitchFamily="2" charset="0"/>
              </a:rPr>
              <a:t>Velké rozdíly v obsahu asociací s oběma koncepty.</a:t>
            </a:r>
          </a:p>
          <a:p>
            <a:endParaRPr lang="cs-CZ" dirty="0">
              <a:latin typeface="Helvetica" pitchFamily="2" charset="0"/>
            </a:endParaRPr>
          </a:p>
          <a:p>
            <a:r>
              <a:rPr lang="cs-CZ" dirty="0">
                <a:latin typeface="Helvetica" pitchFamily="2" charset="0"/>
              </a:rPr>
              <a:t>Problém, pokud lidé svoje zařazení na škále odvozují od asociací s levicí a pravicí.</a:t>
            </a:r>
          </a:p>
        </p:txBody>
      </p:sp>
    </p:spTree>
    <p:extLst>
      <p:ext uri="{BB962C8B-B14F-4D97-AF65-F5344CB8AC3E}">
        <p14:creationId xmlns:p14="http://schemas.microsoft.com/office/powerpoint/2010/main" val="26811774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EB4C6448-6719-A04B-A51F-8C3E44D5EC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7823" y="613080"/>
            <a:ext cx="9184442" cy="5631840"/>
          </a:xfrm>
        </p:spPr>
      </p:pic>
    </p:spTree>
    <p:extLst>
      <p:ext uri="{BB962C8B-B14F-4D97-AF65-F5344CB8AC3E}">
        <p14:creationId xmlns:p14="http://schemas.microsoft.com/office/powerpoint/2010/main" val="27902423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AE04D9-1F12-FD4D-AEBC-CC1558604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" pitchFamily="2" charset="0"/>
              </a:rPr>
              <a:t>Hodnoty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jako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základ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sturktury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AF8FD7-4C5C-334B-B472-7160C34ED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Helvetica" pitchFamily="2" charset="0"/>
              </a:rPr>
              <a:t>Hodnoty nejsou izolované, fungují v systému</a:t>
            </a:r>
          </a:p>
          <a:p>
            <a:r>
              <a:rPr lang="cs-CZ" dirty="0">
                <a:latin typeface="Helvetica" pitchFamily="2" charset="0"/>
              </a:rPr>
              <a:t>Jsou stabilní</a:t>
            </a:r>
          </a:p>
          <a:p>
            <a:r>
              <a:rPr lang="cs-CZ" dirty="0">
                <a:latin typeface="Helvetica" pitchFamily="2" charset="0"/>
              </a:rPr>
              <a:t>Preferovaný způsob jednání</a:t>
            </a:r>
          </a:p>
          <a:p>
            <a:r>
              <a:rPr lang="cs-CZ" dirty="0">
                <a:latin typeface="Helvetica" pitchFamily="2" charset="0"/>
              </a:rPr>
              <a:t>Preferovaný cílový stav</a:t>
            </a:r>
          </a:p>
          <a:p>
            <a:r>
              <a:rPr lang="cs-CZ" dirty="0">
                <a:latin typeface="Helvetica" pitchFamily="2" charset="0"/>
              </a:rPr>
              <a:t>Konfliktní hodnoty, výsledné jednání = </a:t>
            </a:r>
            <a:r>
              <a:rPr lang="cs-CZ" dirty="0" err="1">
                <a:latin typeface="Helvetica" pitchFamily="2" charset="0"/>
              </a:rPr>
              <a:t>tradeoff</a:t>
            </a:r>
            <a:r>
              <a:rPr lang="cs-CZ" dirty="0">
                <a:latin typeface="Helvetica" pitchFamily="2" charset="0"/>
              </a:rPr>
              <a:t> mezi hodnotami</a:t>
            </a:r>
          </a:p>
          <a:p>
            <a:r>
              <a:rPr lang="cs-CZ" dirty="0">
                <a:latin typeface="Helvetica" pitchFamily="2" charset="0"/>
              </a:rPr>
              <a:t>Nefungují samy o sobě, obecná konfigurace</a:t>
            </a:r>
          </a:p>
          <a:p>
            <a:r>
              <a:rPr lang="cs-CZ" dirty="0">
                <a:latin typeface="Helvetica" pitchFamily="2" charset="0"/>
              </a:rPr>
              <a:t>Hodnotový systém (</a:t>
            </a:r>
            <a:r>
              <a:rPr lang="cs-CZ" dirty="0" err="1">
                <a:latin typeface="Helvetica" pitchFamily="2" charset="0"/>
              </a:rPr>
              <a:t>Rokeach</a:t>
            </a:r>
            <a:r>
              <a:rPr lang="cs-CZ" dirty="0">
                <a:latin typeface="Helvetica" pitchFamily="2" charset="0"/>
              </a:rPr>
              <a:t>, </a:t>
            </a:r>
            <a:r>
              <a:rPr lang="cs-CZ" dirty="0" err="1">
                <a:latin typeface="Helvetica" pitchFamily="2" charset="0"/>
              </a:rPr>
              <a:t>Schwatz</a:t>
            </a:r>
            <a:r>
              <a:rPr lang="cs-CZ" dirty="0">
                <a:latin typeface="Helvetica" pitchFamily="2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552732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C73A9E-3056-D24C-A4B3-E1352077B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" pitchFamily="2" charset="0"/>
              </a:rPr>
              <a:t>Reakce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na</a:t>
            </a:r>
            <a:r>
              <a:rPr lang="en-US" dirty="0">
                <a:latin typeface="Helvetica" pitchFamily="2" charset="0"/>
              </a:rPr>
              <a:t> B&amp;W model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93F86A-F9C6-AC44-9A94-6EC54E70B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192"/>
            <a:ext cx="10515600" cy="4956683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" pitchFamily="2" charset="0"/>
              </a:rPr>
              <a:t>Hill a </a:t>
            </a:r>
            <a:r>
              <a:rPr lang="en-US" dirty="0" err="1">
                <a:latin typeface="Helvetica" pitchFamily="2" charset="0"/>
              </a:rPr>
              <a:t>Kriesi</a:t>
            </a:r>
            <a:r>
              <a:rPr lang="en-US" dirty="0">
                <a:latin typeface="Helvetica" pitchFamily="2" charset="0"/>
              </a:rPr>
              <a:t> 2001</a:t>
            </a:r>
          </a:p>
          <a:p>
            <a:r>
              <a:rPr lang="en-US" dirty="0">
                <a:latin typeface="Helvetica" pitchFamily="2" charset="0"/>
              </a:rPr>
              <a:t>Converse </a:t>
            </a:r>
            <a:r>
              <a:rPr lang="en-US" dirty="0" err="1">
                <a:latin typeface="Helvetica" pitchFamily="2" charset="0"/>
              </a:rPr>
              <a:t>na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jedné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straně</a:t>
            </a:r>
            <a:r>
              <a:rPr lang="en-US" dirty="0">
                <a:latin typeface="Helvetica" pitchFamily="2" charset="0"/>
              </a:rPr>
              <a:t>, </a:t>
            </a:r>
            <a:r>
              <a:rPr lang="en-US" dirty="0" err="1">
                <a:latin typeface="Helvetica" pitchFamily="2" charset="0"/>
              </a:rPr>
              <a:t>Zaller</a:t>
            </a:r>
            <a:r>
              <a:rPr lang="en-US" dirty="0">
                <a:latin typeface="Helvetica" pitchFamily="2" charset="0"/>
              </a:rPr>
              <a:t> a Feldman </a:t>
            </a:r>
            <a:r>
              <a:rPr lang="en-US" dirty="0" err="1">
                <a:latin typeface="Helvetica" pitchFamily="2" charset="0"/>
              </a:rPr>
              <a:t>na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druhé</a:t>
            </a:r>
            <a:endParaRPr lang="en-US" dirty="0">
              <a:latin typeface="Helvetica" pitchFamily="2" charset="0"/>
            </a:endParaRPr>
          </a:p>
          <a:p>
            <a:r>
              <a:rPr lang="en-US" dirty="0" err="1">
                <a:latin typeface="Helvetica" pitchFamily="2" charset="0"/>
              </a:rPr>
              <a:t>Lidé</a:t>
            </a:r>
            <a:r>
              <a:rPr lang="en-US" dirty="0">
                <a:latin typeface="Helvetica" pitchFamily="2" charset="0"/>
              </a:rPr>
              <a:t> se </a:t>
            </a:r>
            <a:r>
              <a:rPr lang="en-US" dirty="0" err="1">
                <a:latin typeface="Helvetica" pitchFamily="2" charset="0"/>
              </a:rPr>
              <a:t>trvalo</a:t>
            </a:r>
            <a:r>
              <a:rPr lang="en-US" dirty="0">
                <a:latin typeface="Helvetica" pitchFamily="2" charset="0"/>
              </a:rPr>
              <a:t> a </a:t>
            </a:r>
            <a:r>
              <a:rPr lang="en-US" dirty="0" err="1">
                <a:latin typeface="Helvetica" pitchFamily="2" charset="0"/>
              </a:rPr>
              <a:t>hodnotnou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změnou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postoje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existují</a:t>
            </a:r>
            <a:endParaRPr lang="en-US" dirty="0">
              <a:latin typeface="Helvetica" pitchFamily="2" charset="0"/>
            </a:endParaRPr>
          </a:p>
          <a:p>
            <a:r>
              <a:rPr lang="en-US" dirty="0" err="1">
                <a:latin typeface="Helvetica" pitchFamily="2" charset="0"/>
              </a:rPr>
              <a:t>Tři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skupiny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lidí</a:t>
            </a:r>
            <a:r>
              <a:rPr lang="en-US" dirty="0">
                <a:latin typeface="Helvetica" pitchFamily="2" charset="0"/>
              </a:rPr>
              <a:t> (</a:t>
            </a:r>
            <a:r>
              <a:rPr lang="en-US" dirty="0" err="1">
                <a:latin typeface="Helvetica" pitchFamily="2" charset="0"/>
              </a:rPr>
              <a:t>velikost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závisí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na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tématu</a:t>
            </a:r>
            <a:r>
              <a:rPr lang="en-US" dirty="0">
                <a:latin typeface="Helvetica" pitchFamily="2" charset="0"/>
              </a:rPr>
              <a:t>)</a:t>
            </a:r>
          </a:p>
          <a:p>
            <a:r>
              <a:rPr lang="en-US" dirty="0" err="1">
                <a:latin typeface="Helvetica" pitchFamily="2" charset="0"/>
              </a:rPr>
              <a:t>Švýcarsko</a:t>
            </a:r>
            <a:r>
              <a:rPr lang="en-US" dirty="0">
                <a:latin typeface="Helvetica" pitchFamily="2" charset="0"/>
              </a:rPr>
              <a:t>, </a:t>
            </a:r>
            <a:r>
              <a:rPr lang="en-US" dirty="0" err="1">
                <a:latin typeface="Helvetica" pitchFamily="2" charset="0"/>
              </a:rPr>
              <a:t>podpora</a:t>
            </a:r>
            <a:r>
              <a:rPr lang="en-US" dirty="0">
                <a:latin typeface="Helvetica" pitchFamily="2" charset="0"/>
              </a:rPr>
              <a:t> 6 </a:t>
            </a:r>
            <a:r>
              <a:rPr lang="en-US" dirty="0" err="1">
                <a:latin typeface="Helvetica" pitchFamily="2" charset="0"/>
              </a:rPr>
              <a:t>opatření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proti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znečištění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živ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prostředí</a:t>
            </a:r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4 </a:t>
            </a:r>
            <a:r>
              <a:rPr lang="en-US" dirty="0" err="1">
                <a:latin typeface="Helvetica" pitchFamily="2" charset="0"/>
              </a:rPr>
              <a:t>vlny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sběru</a:t>
            </a:r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Opinion holders</a:t>
            </a:r>
          </a:p>
          <a:p>
            <a:r>
              <a:rPr lang="en-US" dirty="0" err="1">
                <a:latin typeface="Helvetica" pitchFamily="2" charset="0"/>
              </a:rPr>
              <a:t>Zdrženliví</a:t>
            </a:r>
            <a:r>
              <a:rPr lang="en-US" dirty="0">
                <a:latin typeface="Helvetica" pitchFamily="2" charset="0"/>
              </a:rPr>
              <a:t> changers</a:t>
            </a:r>
          </a:p>
          <a:p>
            <a:r>
              <a:rPr lang="en-US" dirty="0" err="1">
                <a:latin typeface="Helvetica" pitchFamily="2" charset="0"/>
              </a:rPr>
              <a:t>Trvalí</a:t>
            </a:r>
            <a:r>
              <a:rPr lang="en-US" dirty="0">
                <a:latin typeface="Helvetica" pitchFamily="2" charset="0"/>
              </a:rPr>
              <a:t> changers</a:t>
            </a:r>
          </a:p>
          <a:p>
            <a:endParaRPr lang="en-US" dirty="0">
              <a:latin typeface="Helvetica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0500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92EE0-F155-F746-8A5D-4301B8782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A </a:t>
            </a:r>
            <a:r>
              <a:rPr lang="en-US" dirty="0" err="1">
                <a:latin typeface="Helvetica" pitchFamily="2" charset="0"/>
              </a:rPr>
              <a:t>znovu</a:t>
            </a:r>
            <a:r>
              <a:rPr lang="en-US" dirty="0">
                <a:latin typeface="Helvetica" pitchFamily="2" charset="0"/>
              </a:rPr>
              <a:t> Schwartz (a </a:t>
            </a:r>
            <a:r>
              <a:rPr lang="en-US" dirty="0" err="1">
                <a:latin typeface="Helvetica" pitchFamily="2" charset="0"/>
              </a:rPr>
              <a:t>ideologie</a:t>
            </a:r>
            <a:r>
              <a:rPr lang="en-US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FAA106-3031-8D46-93A9-CB5EF0FE2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Helvetica" pitchFamily="2" charset="0"/>
              </a:rPr>
              <a:t>Jeho hodnotový systém odpovídá dvěma dimenzím</a:t>
            </a:r>
          </a:p>
          <a:p>
            <a:r>
              <a:rPr lang="cs-CZ" dirty="0">
                <a:latin typeface="Helvetica" pitchFamily="2" charset="0"/>
              </a:rPr>
              <a:t>Shluk hodnot podél dvou dimenzí, dvě osy</a:t>
            </a:r>
          </a:p>
          <a:p>
            <a:r>
              <a:rPr lang="cs-CZ" dirty="0">
                <a:latin typeface="Helvetica" pitchFamily="2" charset="0"/>
              </a:rPr>
              <a:t>Otevřenost změně </a:t>
            </a:r>
            <a:r>
              <a:rPr lang="cs-CZ" dirty="0" err="1">
                <a:latin typeface="Helvetica" pitchFamily="2" charset="0"/>
              </a:rPr>
              <a:t>vs</a:t>
            </a:r>
            <a:r>
              <a:rPr lang="cs-CZ" dirty="0">
                <a:latin typeface="Helvetica" pitchFamily="2" charset="0"/>
              </a:rPr>
              <a:t>, konzervace </a:t>
            </a:r>
          </a:p>
          <a:p>
            <a:r>
              <a:rPr lang="cs-CZ" dirty="0" err="1">
                <a:latin typeface="Helvetica" pitchFamily="2" charset="0"/>
              </a:rPr>
              <a:t>Self</a:t>
            </a:r>
            <a:r>
              <a:rPr lang="cs-CZ" dirty="0">
                <a:latin typeface="Helvetica" pitchFamily="2" charset="0"/>
              </a:rPr>
              <a:t>-transcendence vs. </a:t>
            </a:r>
            <a:r>
              <a:rPr lang="cs-CZ" dirty="0" err="1">
                <a:latin typeface="Helvetica" pitchFamily="2" charset="0"/>
              </a:rPr>
              <a:t>Self-enhancemen</a:t>
            </a:r>
            <a:endParaRPr lang="cs-CZ" dirty="0">
              <a:latin typeface="Helvetica" pitchFamily="2" charset="0"/>
            </a:endParaRPr>
          </a:p>
          <a:p>
            <a:endParaRPr lang="cs-CZ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8325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1A24A4-EE70-9749-9B27-4B753A210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" pitchFamily="2" charset="0"/>
              </a:rPr>
              <a:t>Vícedimenzionální</a:t>
            </a:r>
            <a:r>
              <a:rPr lang="en-US" dirty="0">
                <a:latin typeface="Helvetica" pitchFamily="2" charset="0"/>
              </a:rPr>
              <a:t> model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DD343E-0699-B644-A135-357060262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Helvetica" pitchFamily="2" charset="0"/>
              </a:rPr>
              <a:t>Minimálně dvě dimenze ideologie</a:t>
            </a:r>
          </a:p>
          <a:p>
            <a:r>
              <a:rPr lang="cs-CZ" dirty="0">
                <a:latin typeface="Helvetica" pitchFamily="2" charset="0"/>
              </a:rPr>
              <a:t>Nemusí spolu korelovat</a:t>
            </a:r>
          </a:p>
          <a:p>
            <a:r>
              <a:rPr lang="cs-CZ" dirty="0">
                <a:latin typeface="Helvetica" pitchFamily="2" charset="0"/>
              </a:rPr>
              <a:t>Nová sociální hnutí a poltická témata 60. let vytvořila další dimenzi, sociální témata stejně význam </a:t>
            </a:r>
            <a:r>
              <a:rPr lang="cs-CZ" dirty="0" err="1">
                <a:latin typeface="Helvetica" pitchFamily="2" charset="0"/>
              </a:rPr>
              <a:t>nájako</a:t>
            </a:r>
            <a:r>
              <a:rPr lang="cs-CZ" dirty="0">
                <a:latin typeface="Helvetica" pitchFamily="2" charset="0"/>
              </a:rPr>
              <a:t> ekonomická (</a:t>
            </a:r>
            <a:r>
              <a:rPr lang="cs-CZ" dirty="0" err="1">
                <a:latin typeface="Helvetica" pitchFamily="2" charset="0"/>
              </a:rPr>
              <a:t>Conover</a:t>
            </a:r>
            <a:r>
              <a:rPr lang="cs-CZ" dirty="0">
                <a:latin typeface="Helvetica" pitchFamily="2" charset="0"/>
              </a:rPr>
              <a:t> a </a:t>
            </a:r>
            <a:r>
              <a:rPr lang="cs-CZ" dirty="0" err="1">
                <a:latin typeface="Helvetica" pitchFamily="2" charset="0"/>
              </a:rPr>
              <a:t>Feldman</a:t>
            </a:r>
            <a:r>
              <a:rPr lang="cs-CZ" dirty="0">
                <a:latin typeface="Helvetica" pitchFamily="2" charset="0"/>
              </a:rPr>
              <a:t> 1982)</a:t>
            </a:r>
          </a:p>
          <a:p>
            <a:endParaRPr lang="cs-CZ" dirty="0">
              <a:latin typeface="Helvetica" pitchFamily="2" charset="0"/>
            </a:endParaRPr>
          </a:p>
          <a:p>
            <a:endParaRPr lang="cs-CZ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6946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81A879-E120-2B49-ADA6-624C6ECF8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Klar</a:t>
            </a:r>
            <a:r>
              <a:rPr lang="en-US" dirty="0"/>
              <a:t> 2014</a:t>
            </a:r>
          </a:p>
        </p:txBody>
      </p:sp>
      <p:pic>
        <p:nvPicPr>
          <p:cNvPr id="9" name="Zástupný obsah 8" descr="Obsah obrázku snímek obrazovky&#10;&#10;Popis byl vytvořen automaticky">
            <a:extLst>
              <a:ext uri="{FF2B5EF4-FFF2-40B4-BE49-F238E27FC236}">
                <a16:creationId xmlns:a16="http://schemas.microsoft.com/office/drawing/2014/main" id="{35556FF2-8457-EC40-9131-672CB4913A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2008" y="2362073"/>
            <a:ext cx="8082136" cy="3467768"/>
          </a:xfrm>
        </p:spPr>
      </p:pic>
    </p:spTree>
    <p:extLst>
      <p:ext uri="{BB962C8B-B14F-4D97-AF65-F5344CB8AC3E}">
        <p14:creationId xmlns:p14="http://schemas.microsoft.com/office/powerpoint/2010/main" val="30031750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ECFA74-9AC7-3B43-B186-DF1CF960B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Carmines et al. 2012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881A39-79C4-BE41-819F-A7016A087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Helvetica" pitchFamily="2" charset="0"/>
              </a:rPr>
              <a:t>Liberálové</a:t>
            </a:r>
            <a:endParaRPr lang="en-US" dirty="0">
              <a:latin typeface="Helvetica" pitchFamily="2" charset="0"/>
            </a:endParaRPr>
          </a:p>
          <a:p>
            <a:r>
              <a:rPr lang="en-US" dirty="0" err="1">
                <a:latin typeface="Helvetica" pitchFamily="2" charset="0"/>
              </a:rPr>
              <a:t>Konzervativci</a:t>
            </a:r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Moderates</a:t>
            </a:r>
          </a:p>
          <a:p>
            <a:r>
              <a:rPr lang="en-US" dirty="0">
                <a:latin typeface="Helvetica" pitchFamily="2" charset="0"/>
              </a:rPr>
              <a:t>Libertarians</a:t>
            </a:r>
          </a:p>
          <a:p>
            <a:r>
              <a:rPr lang="en-US" dirty="0">
                <a:latin typeface="Helvetica" pitchFamily="2" charset="0"/>
              </a:rPr>
              <a:t>Populists</a:t>
            </a:r>
          </a:p>
        </p:txBody>
      </p:sp>
    </p:spTree>
    <p:extLst>
      <p:ext uri="{BB962C8B-B14F-4D97-AF65-F5344CB8AC3E}">
        <p14:creationId xmlns:p14="http://schemas.microsoft.com/office/powerpoint/2010/main" val="12519363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00F912-26ED-DD42-B42E-DAD6736E6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" pitchFamily="2" charset="0"/>
              </a:rPr>
              <a:t>Ideologie</a:t>
            </a:r>
            <a:r>
              <a:rPr lang="en-US" dirty="0">
                <a:latin typeface="Helvetica" pitchFamily="2" charset="0"/>
              </a:rPr>
              <a:t> v </a:t>
            </a:r>
            <a:r>
              <a:rPr lang="en-US" dirty="0" err="1">
                <a:latin typeface="Helvetica" pitchFamily="2" charset="0"/>
              </a:rPr>
              <a:t>evropských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systémech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D5FB07-0502-D842-9D97-98809E682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latin typeface="Helvetica" pitchFamily="2" charset="0"/>
              </a:rPr>
              <a:t>Kitchelt</a:t>
            </a:r>
            <a:r>
              <a:rPr lang="cs-CZ" dirty="0">
                <a:latin typeface="Helvetica" pitchFamily="2" charset="0"/>
              </a:rPr>
              <a:t> a </a:t>
            </a:r>
            <a:r>
              <a:rPr lang="cs-CZ" dirty="0" err="1">
                <a:latin typeface="Helvetica" pitchFamily="2" charset="0"/>
              </a:rPr>
              <a:t>Hellemans</a:t>
            </a:r>
            <a:r>
              <a:rPr lang="cs-CZ" dirty="0">
                <a:latin typeface="Helvetica" pitchFamily="2" charset="0"/>
              </a:rPr>
              <a:t> 1990: </a:t>
            </a:r>
            <a:r>
              <a:rPr lang="cs-CZ" i="1" dirty="0" err="1">
                <a:latin typeface="Helvetica" pitchFamily="2" charset="0"/>
              </a:rPr>
              <a:t>Pluralizační</a:t>
            </a:r>
            <a:r>
              <a:rPr lang="cs-CZ" i="1" dirty="0">
                <a:latin typeface="Helvetica" pitchFamily="2" charset="0"/>
              </a:rPr>
              <a:t> teorie </a:t>
            </a:r>
            <a:r>
              <a:rPr lang="cs-CZ" dirty="0">
                <a:latin typeface="Helvetica" pitchFamily="2" charset="0"/>
              </a:rPr>
              <a:t>(L/</a:t>
            </a:r>
            <a:r>
              <a:rPr lang="cs-CZ" dirty="0" err="1">
                <a:latin typeface="Helvetica" pitchFamily="2" charset="0"/>
              </a:rPr>
              <a:t>R</a:t>
            </a:r>
            <a:r>
              <a:rPr lang="cs-CZ" dirty="0">
                <a:latin typeface="Helvetica" pitchFamily="2" charset="0"/>
              </a:rPr>
              <a:t> a </a:t>
            </a:r>
            <a:r>
              <a:rPr lang="cs-CZ" dirty="0" err="1">
                <a:latin typeface="Helvetica" pitchFamily="2" charset="0"/>
              </a:rPr>
              <a:t>postmaterialismus</a:t>
            </a:r>
            <a:r>
              <a:rPr lang="cs-CZ" dirty="0">
                <a:latin typeface="Helvetica" pitchFamily="2" charset="0"/>
              </a:rPr>
              <a:t>)</a:t>
            </a:r>
          </a:p>
          <a:p>
            <a:r>
              <a:rPr lang="cs-CZ" dirty="0" err="1">
                <a:latin typeface="Helvetica" pitchFamily="2" charset="0"/>
              </a:rPr>
              <a:t>Survey</a:t>
            </a:r>
            <a:r>
              <a:rPr lang="cs-CZ" dirty="0">
                <a:latin typeface="Helvetica" pitchFamily="2" charset="0"/>
              </a:rPr>
              <a:t> mezi aktivisty belgických ekologických stran</a:t>
            </a:r>
          </a:p>
          <a:p>
            <a:r>
              <a:rPr lang="cs-CZ" dirty="0">
                <a:latin typeface="Helvetica" pitchFamily="2" charset="0"/>
              </a:rPr>
              <a:t>Transformace L/</a:t>
            </a:r>
            <a:r>
              <a:rPr lang="cs-CZ" dirty="0" err="1">
                <a:latin typeface="Helvetica" pitchFamily="2" charset="0"/>
              </a:rPr>
              <a:t>R</a:t>
            </a:r>
            <a:r>
              <a:rPr lang="cs-CZ" dirty="0">
                <a:latin typeface="Helvetica" pitchFamily="2" charset="0"/>
              </a:rPr>
              <a:t> (</a:t>
            </a:r>
            <a:r>
              <a:rPr lang="cs-CZ" dirty="0" err="1">
                <a:latin typeface="Helvetica" pitchFamily="2" charset="0"/>
              </a:rPr>
              <a:t>Inglehart</a:t>
            </a:r>
            <a:r>
              <a:rPr lang="cs-CZ" dirty="0">
                <a:latin typeface="Helvetica" pitchFamily="2" charset="0"/>
              </a:rPr>
              <a:t>?)</a:t>
            </a:r>
          </a:p>
          <a:p>
            <a:r>
              <a:rPr lang="cs-CZ" dirty="0">
                <a:latin typeface="Helvetica" pitchFamily="2" charset="0"/>
              </a:rPr>
              <a:t>Nebo persistence L/</a:t>
            </a:r>
            <a:r>
              <a:rPr lang="cs-CZ" dirty="0" err="1">
                <a:latin typeface="Helvetica" pitchFamily="2" charset="0"/>
              </a:rPr>
              <a:t>R</a:t>
            </a:r>
            <a:r>
              <a:rPr lang="cs-CZ" dirty="0">
                <a:latin typeface="Helvetica" pitchFamily="2" charset="0"/>
              </a:rPr>
              <a:t>?</a:t>
            </a:r>
          </a:p>
          <a:p>
            <a:r>
              <a:rPr lang="cs-CZ" dirty="0">
                <a:latin typeface="Helvetica" pitchFamily="2" charset="0"/>
              </a:rPr>
              <a:t>Evidence: </a:t>
            </a:r>
            <a:r>
              <a:rPr lang="cs-CZ" dirty="0" err="1">
                <a:latin typeface="Helvetica" pitchFamily="2" charset="0"/>
              </a:rPr>
              <a:t>Pluralizace</a:t>
            </a:r>
            <a:r>
              <a:rPr lang="cs-CZ" dirty="0">
                <a:latin typeface="Helvetica" pitchFamily="2" charset="0"/>
              </a:rPr>
              <a:t> – L/</a:t>
            </a:r>
            <a:r>
              <a:rPr lang="cs-CZ" dirty="0" err="1">
                <a:latin typeface="Helvetica" pitchFamily="2" charset="0"/>
              </a:rPr>
              <a:t>R</a:t>
            </a:r>
            <a:r>
              <a:rPr lang="cs-CZ" dirty="0">
                <a:latin typeface="Helvetica" pitchFamily="2" charset="0"/>
              </a:rPr>
              <a:t> má vice dimenzí</a:t>
            </a:r>
          </a:p>
        </p:txBody>
      </p:sp>
    </p:spTree>
    <p:extLst>
      <p:ext uri="{BB962C8B-B14F-4D97-AF65-F5344CB8AC3E}">
        <p14:creationId xmlns:p14="http://schemas.microsoft.com/office/powerpoint/2010/main" val="33019058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06150E-3BF1-B947-B340-B4652CE44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" pitchFamily="2" charset="0"/>
              </a:rPr>
              <a:t>Evropská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integrace</a:t>
            </a:r>
            <a:r>
              <a:rPr lang="en-US" dirty="0">
                <a:latin typeface="Helvetica" pitchFamily="2" charset="0"/>
              </a:rPr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A2F28D-1ADC-0841-875A-8E89C0E54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Helvetica" pitchFamily="2" charset="0"/>
              </a:rPr>
              <a:t>Stranická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soutěž</a:t>
            </a:r>
            <a:r>
              <a:rPr lang="en-US" dirty="0">
                <a:latin typeface="Helvetica" pitchFamily="2" charset="0"/>
              </a:rPr>
              <a:t> v </a:t>
            </a:r>
            <a:r>
              <a:rPr lang="en-US" dirty="0" err="1">
                <a:latin typeface="Helvetica" pitchFamily="2" charset="0"/>
              </a:rPr>
              <a:t>Evropě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není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založena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pouze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na</a:t>
            </a:r>
            <a:r>
              <a:rPr lang="en-US" dirty="0">
                <a:latin typeface="Helvetica" pitchFamily="2" charset="0"/>
              </a:rPr>
              <a:t> L/R</a:t>
            </a:r>
          </a:p>
          <a:p>
            <a:r>
              <a:rPr lang="en-US" dirty="0">
                <a:latin typeface="Helvetica" pitchFamily="2" charset="0"/>
              </a:rPr>
              <a:t>Ale </a:t>
            </a:r>
            <a:r>
              <a:rPr lang="en-US" dirty="0" err="1">
                <a:latin typeface="Helvetica" pitchFamily="2" charset="0"/>
              </a:rPr>
              <a:t>další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významná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dimenze</a:t>
            </a:r>
            <a:r>
              <a:rPr lang="en-US" dirty="0">
                <a:latin typeface="Helvetica" pitchFamily="2" charset="0"/>
              </a:rPr>
              <a:t> (</a:t>
            </a:r>
            <a:r>
              <a:rPr lang="en-US" dirty="0" err="1">
                <a:latin typeface="Helvetica" pitchFamily="2" charset="0"/>
              </a:rPr>
              <a:t>minimálně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jedna</a:t>
            </a:r>
            <a:r>
              <a:rPr lang="en-US" dirty="0">
                <a:latin typeface="Helvetica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29361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B33C70-99C9-8246-A712-E79B0F76F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GAL/TAN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706D0E-E736-CE4D-9ED9-E0046A8A3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Helvetica" pitchFamily="2" charset="0"/>
              </a:rPr>
              <a:t>Hooghe</a:t>
            </a:r>
            <a:r>
              <a:rPr lang="en-US" dirty="0">
                <a:latin typeface="Helvetica" pitchFamily="2" charset="0"/>
              </a:rPr>
              <a:t>, Marks, </a:t>
            </a:r>
            <a:r>
              <a:rPr lang="en-US" dirty="0" err="1">
                <a:latin typeface="Helvetica" pitchFamily="2" charset="0"/>
              </a:rPr>
              <a:t>Willson</a:t>
            </a:r>
            <a:r>
              <a:rPr lang="en-US" dirty="0">
                <a:latin typeface="Helvetica" pitchFamily="2" charset="0"/>
              </a:rPr>
              <a:t> 2002</a:t>
            </a:r>
          </a:p>
          <a:p>
            <a:r>
              <a:rPr lang="en-US" dirty="0">
                <a:latin typeface="Helvetica" pitchFamily="2" charset="0"/>
              </a:rPr>
              <a:t>Green-Alternative-Libertarian</a:t>
            </a:r>
          </a:p>
          <a:p>
            <a:pPr lvl="1"/>
            <a:r>
              <a:rPr lang="en-US" dirty="0" err="1">
                <a:latin typeface="Helvetica" pitchFamily="2" charset="0"/>
              </a:rPr>
              <a:t>Osobní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svobody</a:t>
            </a:r>
            <a:r>
              <a:rPr lang="en-US" dirty="0">
                <a:latin typeface="Helvetica" pitchFamily="2" charset="0"/>
              </a:rPr>
              <a:t>, </a:t>
            </a:r>
            <a:r>
              <a:rPr lang="en-US" dirty="0" err="1">
                <a:latin typeface="Helvetica" pitchFamily="2" charset="0"/>
              </a:rPr>
              <a:t>podpora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potratů</a:t>
            </a:r>
            <a:r>
              <a:rPr lang="en-US" dirty="0">
                <a:latin typeface="Helvetica" pitchFamily="2" charset="0"/>
              </a:rPr>
              <a:t>, same-sex marriage, </a:t>
            </a:r>
            <a:r>
              <a:rPr lang="en-US" dirty="0" err="1">
                <a:latin typeface="Helvetica" pitchFamily="2" charset="0"/>
              </a:rPr>
              <a:t>euthanasie</a:t>
            </a:r>
            <a:r>
              <a:rPr lang="en-US" dirty="0">
                <a:latin typeface="Helvetica" pitchFamily="2" charset="0"/>
              </a:rPr>
              <a:t>, </a:t>
            </a:r>
            <a:r>
              <a:rPr lang="en-US" dirty="0" err="1">
                <a:latin typeface="Helvetica" pitchFamily="2" charset="0"/>
              </a:rPr>
              <a:t>větší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demokratická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participace</a:t>
            </a:r>
            <a:r>
              <a:rPr lang="en-US" dirty="0">
                <a:latin typeface="Helvetica" pitchFamily="2" charset="0"/>
              </a:rPr>
              <a:t>, </a:t>
            </a:r>
            <a:r>
              <a:rPr lang="en-US" dirty="0" err="1">
                <a:latin typeface="Helvetica" pitchFamily="2" charset="0"/>
              </a:rPr>
              <a:t>proti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jakékoliv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diskriminaci</a:t>
            </a:r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Traditional-Authoritative-Nationalist</a:t>
            </a:r>
          </a:p>
          <a:p>
            <a:pPr lvl="1"/>
            <a:r>
              <a:rPr lang="en-US" dirty="0" err="1">
                <a:latin typeface="Helvetica" pitchFamily="2" charset="0"/>
              </a:rPr>
              <a:t>Silná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autorita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vlády</a:t>
            </a:r>
            <a:r>
              <a:rPr lang="en-US" dirty="0">
                <a:latin typeface="Helvetica" pitchFamily="2" charset="0"/>
              </a:rPr>
              <a:t>, </a:t>
            </a:r>
            <a:r>
              <a:rPr lang="en-US" dirty="0" err="1">
                <a:latin typeface="Helvetica" pitchFamily="2" charset="0"/>
              </a:rPr>
              <a:t>morálka</a:t>
            </a:r>
            <a:r>
              <a:rPr lang="en-US" dirty="0">
                <a:latin typeface="Helvetica" pitchFamily="2" charset="0"/>
              </a:rPr>
              <a:t>, pol </a:t>
            </a:r>
            <a:r>
              <a:rPr lang="en-US" dirty="0" err="1">
                <a:latin typeface="Helvetica" pitchFamily="2" charset="0"/>
              </a:rPr>
              <a:t>pariticpace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není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zcela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důležitá</a:t>
            </a:r>
            <a:endParaRPr lang="en-US" dirty="0">
              <a:latin typeface="Helvetica" pitchFamily="2" charset="0"/>
            </a:endParaRPr>
          </a:p>
          <a:p>
            <a:r>
              <a:rPr lang="en-US" dirty="0" err="1">
                <a:latin typeface="Helvetica" pitchFamily="2" charset="0"/>
              </a:rPr>
              <a:t>Nejvýznamnější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prediktor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pozice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stran</a:t>
            </a:r>
            <a:r>
              <a:rPr lang="en-US" dirty="0">
                <a:latin typeface="Helvetica" pitchFamily="2" charset="0"/>
              </a:rPr>
              <a:t> k EU</a:t>
            </a:r>
          </a:p>
          <a:p>
            <a:r>
              <a:rPr lang="en-US" dirty="0">
                <a:latin typeface="Helvetica" pitchFamily="2" charset="0"/>
              </a:rPr>
              <a:t>Chapel Hill Expert Survey</a:t>
            </a:r>
          </a:p>
        </p:txBody>
      </p:sp>
    </p:spTree>
    <p:extLst>
      <p:ext uri="{BB962C8B-B14F-4D97-AF65-F5344CB8AC3E}">
        <p14:creationId xmlns:p14="http://schemas.microsoft.com/office/powerpoint/2010/main" val="8895424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FCEB657C-DA51-C24A-AFE1-F9E66AA96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4049" y="1783709"/>
            <a:ext cx="8247281" cy="3290582"/>
          </a:xfrm>
        </p:spPr>
      </p:pic>
    </p:spTree>
    <p:extLst>
      <p:ext uri="{BB962C8B-B14F-4D97-AF65-F5344CB8AC3E}">
        <p14:creationId xmlns:p14="http://schemas.microsoft.com/office/powerpoint/2010/main" val="28309494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6BA3FE-7FAA-D04C-8562-7AB9DF074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Transnational cleavage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E2DB49-CCBB-014D-8019-711CEEB29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latin typeface="Helvetica" pitchFamily="2" charset="0"/>
              </a:rPr>
              <a:t>Hooghe</a:t>
            </a:r>
            <a:r>
              <a:rPr lang="cs-CZ" dirty="0">
                <a:latin typeface="Helvetica" pitchFamily="2" charset="0"/>
              </a:rPr>
              <a:t>, </a:t>
            </a:r>
            <a:r>
              <a:rPr lang="cs-CZ" dirty="0" err="1">
                <a:latin typeface="Helvetica" pitchFamily="2" charset="0"/>
              </a:rPr>
              <a:t>Marks</a:t>
            </a:r>
            <a:r>
              <a:rPr lang="cs-CZ" dirty="0">
                <a:latin typeface="Helvetica" pitchFamily="2" charset="0"/>
              </a:rPr>
              <a:t> 2017</a:t>
            </a:r>
          </a:p>
          <a:p>
            <a:r>
              <a:rPr lang="cs-CZ" dirty="0">
                <a:latin typeface="Helvetica" pitchFamily="2" charset="0"/>
              </a:rPr>
              <a:t>Procesy související s globalizací ekonomiky, hrozeb, pohybu obyvatelstva</a:t>
            </a:r>
          </a:p>
          <a:p>
            <a:r>
              <a:rPr lang="cs-CZ" dirty="0">
                <a:latin typeface="Helvetica" pitchFamily="2" charset="0"/>
              </a:rPr>
              <a:t>Omezení národní </a:t>
            </a:r>
            <a:r>
              <a:rPr lang="cs-CZ" dirty="0" err="1">
                <a:latin typeface="Helvetica" pitchFamily="2" charset="0"/>
              </a:rPr>
              <a:t>suverentiy</a:t>
            </a:r>
            <a:endParaRPr lang="cs-CZ" dirty="0">
              <a:latin typeface="Helvetica" pitchFamily="2" charset="0"/>
            </a:endParaRPr>
          </a:p>
          <a:p>
            <a:r>
              <a:rPr lang="cs-CZ" dirty="0">
                <a:latin typeface="Helvetica" pitchFamily="2" charset="0"/>
              </a:rPr>
              <a:t>Posilování pocitu prohry (</a:t>
            </a:r>
            <a:r>
              <a:rPr lang="cs-CZ" dirty="0" err="1">
                <a:latin typeface="Helvetica" pitchFamily="2" charset="0"/>
              </a:rPr>
              <a:t>losers</a:t>
            </a:r>
            <a:r>
              <a:rPr lang="cs-CZ" dirty="0">
                <a:latin typeface="Helvetica" pitchFamily="2" charset="0"/>
              </a:rPr>
              <a:t> </a:t>
            </a:r>
            <a:r>
              <a:rPr lang="cs-CZ" dirty="0" err="1">
                <a:latin typeface="Helvetica" pitchFamily="2" charset="0"/>
              </a:rPr>
              <a:t>of</a:t>
            </a:r>
            <a:r>
              <a:rPr lang="cs-CZ" dirty="0">
                <a:latin typeface="Helvetica" pitchFamily="2" charset="0"/>
              </a:rPr>
              <a:t> </a:t>
            </a:r>
            <a:r>
              <a:rPr lang="cs-CZ" dirty="0" err="1">
                <a:latin typeface="Helvetica" pitchFamily="2" charset="0"/>
              </a:rPr>
              <a:t>globalization</a:t>
            </a:r>
            <a:r>
              <a:rPr lang="cs-CZ" dirty="0">
                <a:latin typeface="Helvetica" pitchFamily="2" charset="0"/>
              </a:rPr>
              <a:t>, </a:t>
            </a:r>
            <a:r>
              <a:rPr lang="cs-CZ" dirty="0" err="1">
                <a:latin typeface="Helvetica" pitchFamily="2" charset="0"/>
              </a:rPr>
              <a:t>lack</a:t>
            </a:r>
            <a:r>
              <a:rPr lang="cs-CZ" dirty="0">
                <a:latin typeface="Helvetica" pitchFamily="2" charset="0"/>
              </a:rPr>
              <a:t> </a:t>
            </a:r>
            <a:r>
              <a:rPr lang="cs-CZ" dirty="0" err="1">
                <a:latin typeface="Helvetica" pitchFamily="2" charset="0"/>
              </a:rPr>
              <a:t>of</a:t>
            </a:r>
            <a:r>
              <a:rPr lang="cs-CZ" dirty="0">
                <a:latin typeface="Helvetica" pitchFamily="2" charset="0"/>
              </a:rPr>
              <a:t> </a:t>
            </a:r>
            <a:r>
              <a:rPr lang="cs-CZ" dirty="0" err="1">
                <a:latin typeface="Helvetica" pitchFamily="2" charset="0"/>
              </a:rPr>
              <a:t>upward</a:t>
            </a:r>
            <a:r>
              <a:rPr lang="cs-CZ" dirty="0">
                <a:latin typeface="Helvetica" pitchFamily="2" charset="0"/>
              </a:rPr>
              <a:t> mobility, resentiment vůči globálním elitám, nejistota, nacionalismus)</a:t>
            </a:r>
          </a:p>
          <a:p>
            <a:r>
              <a:rPr lang="cs-CZ" dirty="0">
                <a:latin typeface="Helvetica" pitchFamily="2" charset="0"/>
              </a:rPr>
              <a:t>Vzdělání jako hlavní strukturální faktor</a:t>
            </a:r>
          </a:p>
          <a:p>
            <a:r>
              <a:rPr lang="cs-CZ" dirty="0">
                <a:latin typeface="Helvetica" pitchFamily="2" charset="0"/>
              </a:rPr>
              <a:t>Krize (euro, migrace)</a:t>
            </a:r>
          </a:p>
        </p:txBody>
      </p:sp>
    </p:spTree>
    <p:extLst>
      <p:ext uri="{BB962C8B-B14F-4D97-AF65-F5344CB8AC3E}">
        <p14:creationId xmlns:p14="http://schemas.microsoft.com/office/powerpoint/2010/main" val="27410467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638E29-5649-FF45-BA9C-9D87937A3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" pitchFamily="2" charset="0"/>
              </a:rPr>
              <a:t>Transnational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F1984B-440E-3842-8EF6-60FACA3A8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cs-CZ" dirty="0">
                <a:latin typeface="Helvetica" pitchFamily="2" charset="0"/>
              </a:rPr>
              <a:t>Vztah mezi pozicí k migraci a EU 0.33 pro </a:t>
            </a:r>
            <a:r>
              <a:rPr lang="cs-CZ" dirty="0" err="1">
                <a:latin typeface="Helvetica" pitchFamily="2" charset="0"/>
              </a:rPr>
              <a:t>mainstream</a:t>
            </a:r>
            <a:r>
              <a:rPr lang="cs-CZ" dirty="0">
                <a:latin typeface="Helvetica" pitchFamily="2" charset="0"/>
              </a:rPr>
              <a:t> strany</a:t>
            </a:r>
          </a:p>
          <a:p>
            <a:r>
              <a:rPr lang="cs-CZ" dirty="0">
                <a:latin typeface="Helvetica" pitchFamily="2" charset="0"/>
              </a:rPr>
              <a:t>0.82 pro GAL a TAL (Green a krajní pravici)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F6948B30-8FFF-7248-85A6-8C62CA7CCC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51"/>
          <a:stretch/>
        </p:blipFill>
        <p:spPr>
          <a:xfrm>
            <a:off x="5775959" y="320041"/>
            <a:ext cx="6416041" cy="655244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54360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A96D0A-2CEB-6245-B12B-F69AA27F6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Helvetica" pitchFamily="2" charset="0"/>
              </a:rPr>
              <a:t>Psychologická změna v laboratoři?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F73575-E67D-FF4E-B55A-D90438590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>
                <a:latin typeface="Helvetica" pitchFamily="2" charset="0"/>
              </a:rPr>
              <a:t>Teorie nepřímého kontaktu, cíl: zvyšovat </a:t>
            </a:r>
            <a:r>
              <a:rPr lang="cs-CZ" dirty="0" err="1">
                <a:latin typeface="Helvetica" pitchFamily="2" charset="0"/>
              </a:rPr>
              <a:t>meziskupinovou</a:t>
            </a:r>
            <a:r>
              <a:rPr lang="cs-CZ" dirty="0">
                <a:latin typeface="Helvetica" pitchFamily="2" charset="0"/>
              </a:rPr>
              <a:t> tolerance</a:t>
            </a:r>
          </a:p>
          <a:p>
            <a:r>
              <a:rPr lang="cs-CZ" dirty="0">
                <a:latin typeface="Helvetica" pitchFamily="2" charset="0"/>
              </a:rPr>
              <a:t>Alternativa kontaktní hypotézy</a:t>
            </a:r>
          </a:p>
          <a:p>
            <a:r>
              <a:rPr lang="cs-CZ" u="sng" dirty="0">
                <a:latin typeface="Helvetica" pitchFamily="2" charset="0"/>
              </a:rPr>
              <a:t>Představa kontaktu </a:t>
            </a:r>
            <a:r>
              <a:rPr lang="cs-CZ" dirty="0">
                <a:latin typeface="Helvetica" pitchFamily="2" charset="0"/>
              </a:rPr>
              <a:t>se členy vnější skupiny vede k menším předsudkům</a:t>
            </a:r>
          </a:p>
          <a:p>
            <a:r>
              <a:rPr lang="cs-CZ" dirty="0">
                <a:latin typeface="Helvetica" pitchFamily="2" charset="0"/>
              </a:rPr>
              <a:t>Meta-analýza 70 studií (</a:t>
            </a:r>
            <a:r>
              <a:rPr lang="cs-CZ" dirty="0" err="1">
                <a:latin typeface="Helvetica" pitchFamily="2" charset="0"/>
              </a:rPr>
              <a:t>Miles</a:t>
            </a:r>
            <a:r>
              <a:rPr lang="cs-CZ" dirty="0">
                <a:latin typeface="Helvetica" pitchFamily="2" charset="0"/>
              </a:rPr>
              <a:t> and </a:t>
            </a:r>
            <a:r>
              <a:rPr lang="cs-CZ" dirty="0" err="1">
                <a:latin typeface="Helvetica" pitchFamily="2" charset="0"/>
              </a:rPr>
              <a:t>Crisp</a:t>
            </a:r>
            <a:r>
              <a:rPr lang="cs-CZ" dirty="0">
                <a:latin typeface="Helvetica" pitchFamily="2" charset="0"/>
              </a:rPr>
              <a:t> 2014)</a:t>
            </a:r>
          </a:p>
          <a:p>
            <a:r>
              <a:rPr lang="cs-CZ" dirty="0" err="1">
                <a:latin typeface="Helvetica" pitchFamily="2" charset="0"/>
              </a:rPr>
              <a:t>Intergroup</a:t>
            </a:r>
            <a:r>
              <a:rPr lang="cs-CZ" dirty="0">
                <a:latin typeface="Helvetica" pitchFamily="2" charset="0"/>
              </a:rPr>
              <a:t> bias: </a:t>
            </a:r>
            <a:r>
              <a:rPr lang="cs-CZ" b="1" dirty="0">
                <a:latin typeface="Helvetica" pitchFamily="2" charset="0"/>
              </a:rPr>
              <a:t>d = 0.35 </a:t>
            </a:r>
            <a:r>
              <a:rPr lang="cs-CZ" dirty="0">
                <a:latin typeface="Helvetica" pitchFamily="2" charset="0"/>
              </a:rPr>
              <a:t>(CI 95% 0.24-0.45)</a:t>
            </a:r>
          </a:p>
          <a:p>
            <a:r>
              <a:rPr lang="cs-CZ" dirty="0">
                <a:latin typeface="Helvetica" pitchFamily="2" charset="0"/>
              </a:rPr>
              <a:t>Emoce vůči </a:t>
            </a:r>
            <a:r>
              <a:rPr lang="cs-CZ" dirty="0" err="1">
                <a:latin typeface="Helvetica" pitchFamily="2" charset="0"/>
              </a:rPr>
              <a:t>outgroup</a:t>
            </a:r>
            <a:r>
              <a:rPr lang="cs-CZ" dirty="0">
                <a:latin typeface="Helvetica" pitchFamily="2" charset="0"/>
              </a:rPr>
              <a:t>: d = 0.41 (CI 95% 0.22-0.61)</a:t>
            </a:r>
          </a:p>
          <a:p>
            <a:r>
              <a:rPr lang="cs-CZ" dirty="0">
                <a:latin typeface="Helvetica" pitchFamily="2" charset="0"/>
              </a:rPr>
              <a:t>Zamýšlený kontakt s </a:t>
            </a:r>
            <a:r>
              <a:rPr lang="cs-CZ" dirty="0" err="1">
                <a:latin typeface="Helvetica" pitchFamily="2" charset="0"/>
              </a:rPr>
              <a:t>outgroup</a:t>
            </a:r>
            <a:r>
              <a:rPr lang="cs-CZ" dirty="0">
                <a:latin typeface="Helvetica" pitchFamily="2" charset="0"/>
              </a:rPr>
              <a:t>: d = 0.46 (CI 95% 0.32-0.59)</a:t>
            </a:r>
          </a:p>
          <a:p>
            <a:r>
              <a:rPr lang="cs-CZ" dirty="0">
                <a:latin typeface="Helvetica" pitchFamily="2" charset="0"/>
              </a:rPr>
              <a:t>Real kontakt s </a:t>
            </a:r>
            <a:r>
              <a:rPr lang="cs-CZ" dirty="0" err="1">
                <a:latin typeface="Helvetica" pitchFamily="2" charset="0"/>
              </a:rPr>
              <a:t>outkgroup</a:t>
            </a:r>
            <a:r>
              <a:rPr lang="cs-CZ" dirty="0">
                <a:latin typeface="Helvetica" pitchFamily="2" charset="0"/>
              </a:rPr>
              <a:t>: d = 46 (CI 95% 0.16-0.76)</a:t>
            </a:r>
          </a:p>
          <a:p>
            <a:endParaRPr lang="cs-CZ" dirty="0">
              <a:latin typeface="Helvetica" pitchFamily="2" charset="0"/>
            </a:endParaRPr>
          </a:p>
          <a:p>
            <a:endParaRPr lang="cs-CZ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4004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3A7C53-1D2D-6840-859B-D834ED551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" pitchFamily="2" charset="0"/>
              </a:rPr>
              <a:t>Nová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dimenze</a:t>
            </a:r>
            <a:r>
              <a:rPr lang="en-US" dirty="0">
                <a:latin typeface="Helvetica" pitchFamily="2" charset="0"/>
              </a:rPr>
              <a:t>: </a:t>
            </a:r>
            <a:r>
              <a:rPr lang="en-US" dirty="0" err="1">
                <a:latin typeface="Helvetica" pitchFamily="2" charset="0"/>
              </a:rPr>
              <a:t>populismus</a:t>
            </a:r>
            <a:r>
              <a:rPr lang="en-US" dirty="0">
                <a:latin typeface="Helvetica" pitchFamily="2" charset="0"/>
              </a:rPr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22CF05-00C2-0049-AB2D-9FE5A25CA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latin typeface="Helvetica" pitchFamily="2" charset="0"/>
              </a:rPr>
              <a:t>Populismus jako ideologie (</a:t>
            </a:r>
            <a:r>
              <a:rPr lang="cs-CZ" dirty="0" err="1">
                <a:latin typeface="Helvetica" pitchFamily="2" charset="0"/>
              </a:rPr>
              <a:t>Mudde</a:t>
            </a:r>
            <a:r>
              <a:rPr lang="cs-CZ" dirty="0">
                <a:latin typeface="Helvetica" pitchFamily="2" charset="0"/>
              </a:rPr>
              <a:t> 2004)</a:t>
            </a:r>
          </a:p>
          <a:p>
            <a:r>
              <a:rPr lang="cs-CZ" dirty="0" err="1">
                <a:latin typeface="Helvetica" pitchFamily="2" charset="0"/>
              </a:rPr>
              <a:t>Thin-centered</a:t>
            </a:r>
            <a:r>
              <a:rPr lang="cs-CZ" dirty="0">
                <a:latin typeface="Helvetica" pitchFamily="2" charset="0"/>
              </a:rPr>
              <a:t> ideology – několik politických myšlenek</a:t>
            </a:r>
          </a:p>
          <a:p>
            <a:r>
              <a:rPr lang="cs-CZ" dirty="0">
                <a:latin typeface="Helvetica" pitchFamily="2" charset="0"/>
              </a:rPr>
              <a:t>Může být nesen pomocí “</a:t>
            </a:r>
            <a:r>
              <a:rPr lang="cs-CZ" dirty="0" err="1">
                <a:latin typeface="Helvetica" pitchFamily="2" charset="0"/>
              </a:rPr>
              <a:t>thick</a:t>
            </a:r>
            <a:r>
              <a:rPr lang="cs-CZ" dirty="0">
                <a:latin typeface="Helvetica" pitchFamily="2" charset="0"/>
              </a:rPr>
              <a:t>” ideology (např. socialismem, nebo nativismem)</a:t>
            </a:r>
          </a:p>
          <a:p>
            <a:endParaRPr lang="cs-CZ" dirty="0">
              <a:latin typeface="Helvetica" pitchFamily="2" charset="0"/>
            </a:endParaRPr>
          </a:p>
          <a:p>
            <a:r>
              <a:rPr lang="cs-CZ" dirty="0">
                <a:latin typeface="Helvetica" pitchFamily="2" charset="0"/>
              </a:rPr>
              <a:t>1) anti-elitářství</a:t>
            </a:r>
          </a:p>
          <a:p>
            <a:r>
              <a:rPr lang="cs-CZ" dirty="0">
                <a:latin typeface="Helvetica" pitchFamily="2" charset="0"/>
              </a:rPr>
              <a:t>2) neomezená suverenita lidu, který má mít moc</a:t>
            </a:r>
          </a:p>
          <a:p>
            <a:r>
              <a:rPr lang="cs-CZ" dirty="0">
                <a:latin typeface="Helvetica" pitchFamily="2" charset="0"/>
              </a:rPr>
              <a:t>3) lid jako homogenní a ctnostná entita</a:t>
            </a:r>
          </a:p>
          <a:p>
            <a:endParaRPr lang="cs-CZ" dirty="0">
              <a:latin typeface="Helvetica" pitchFamily="2" charset="0"/>
            </a:endParaRPr>
          </a:p>
          <a:p>
            <a:r>
              <a:rPr lang="cs-CZ" dirty="0">
                <a:latin typeface="Helvetica" pitchFamily="2" charset="0"/>
              </a:rPr>
              <a:t>Měření populistických postojů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5698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4242D8-103D-0B4D-855E-AD578BF03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pitchFamily="2" charset="0"/>
              </a:rPr>
              <a:t>Souhlas</a:t>
            </a:r>
            <a:r>
              <a:rPr lang="en-US" dirty="0">
                <a:latin typeface="Helvetica" pitchFamily="2" charset="0"/>
              </a:rPr>
              <a:t> (</a:t>
            </a:r>
            <a:r>
              <a:rPr lang="en-US" dirty="0" err="1">
                <a:latin typeface="Helvetica" pitchFamily="2" charset="0"/>
              </a:rPr>
              <a:t>škála</a:t>
            </a:r>
            <a:r>
              <a:rPr lang="en-US" dirty="0">
                <a:latin typeface="Helvetica" pitchFamily="2" charset="0"/>
              </a:rPr>
              <a:t> 1-5)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A3F521-94BD-A44F-95C5-CCBE49F48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8055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cs-CZ" dirty="0">
                <a:latin typeface="Helvetica" pitchFamily="2" charset="0"/>
              </a:rPr>
              <a:t>Poslanci v našem parlamentu velmi rychle ztratí kontakt s obyčejnými lidmi.</a:t>
            </a:r>
            <a:endParaRPr lang="cs-CZ" dirty="0">
              <a:effectLst/>
              <a:latin typeface="Helvetica" pitchFamily="2" charset="0"/>
            </a:endParaRPr>
          </a:p>
          <a:p>
            <a:pPr lvl="0"/>
            <a:r>
              <a:rPr lang="cs-CZ" dirty="0">
                <a:latin typeface="Helvetica" pitchFamily="2" charset="0"/>
              </a:rPr>
              <a:t>Rozdíly mezi obyčejnými lidmi a vládnoucí elitou jsou mnohem větší než rozdíly mezi obyčejnými lidmi.</a:t>
            </a:r>
            <a:endParaRPr lang="cs-CZ" dirty="0">
              <a:effectLst/>
              <a:latin typeface="Helvetica" pitchFamily="2" charset="0"/>
            </a:endParaRPr>
          </a:p>
          <a:p>
            <a:pPr lvl="0"/>
            <a:r>
              <a:rPr lang="cs-CZ" dirty="0">
                <a:latin typeface="Helvetica" pitchFamily="2" charset="0"/>
              </a:rPr>
              <a:t>Lidé jako já nemají žádný vliv na to, co dělá vláda.</a:t>
            </a:r>
            <a:endParaRPr lang="cs-CZ" dirty="0">
              <a:effectLst/>
              <a:latin typeface="Helvetica" pitchFamily="2" charset="0"/>
            </a:endParaRPr>
          </a:p>
          <a:p>
            <a:pPr lvl="0"/>
            <a:r>
              <a:rPr lang="cs-CZ" dirty="0">
                <a:latin typeface="Helvetica" pitchFamily="2" charset="0"/>
              </a:rPr>
              <a:t>Politici toho příliš mnoho namluví a příliš málo konají.</a:t>
            </a:r>
            <a:endParaRPr lang="cs-CZ" dirty="0">
              <a:effectLst/>
              <a:latin typeface="Helvetica" pitchFamily="2" charset="0"/>
            </a:endParaRPr>
          </a:p>
          <a:p>
            <a:pPr lvl="0"/>
            <a:r>
              <a:rPr lang="cs-CZ" dirty="0">
                <a:latin typeface="Helvetica" pitchFamily="2" charset="0"/>
              </a:rPr>
              <a:t>Lidé by měli mít poslední slovo v nejdůležitějších politických záležitostech tím, že o nich přímo hlasují v referendech.</a:t>
            </a:r>
            <a:endParaRPr lang="cs-CZ" dirty="0">
              <a:effectLst/>
              <a:latin typeface="Helvetica" pitchFamily="2" charset="0"/>
            </a:endParaRPr>
          </a:p>
          <a:p>
            <a:pPr lvl="0"/>
            <a:r>
              <a:rPr lang="cs-CZ" dirty="0">
                <a:latin typeface="Helvetica" pitchFamily="2" charset="0"/>
              </a:rPr>
              <a:t>Lidé by měli být dotázáni, kdykoli jsou dělána důležitá rozhodnutí.</a:t>
            </a:r>
            <a:endParaRPr lang="cs-CZ" dirty="0">
              <a:effectLst/>
              <a:latin typeface="Helvetica" pitchFamily="2" charset="0"/>
            </a:endParaRPr>
          </a:p>
          <a:p>
            <a:pPr lvl="0"/>
            <a:r>
              <a:rPr lang="cs-CZ" dirty="0">
                <a:latin typeface="Helvetica" pitchFamily="2" charset="0"/>
              </a:rPr>
              <a:t>Lid, ne politici, by měl dělat naše nejdůležitější politická rozhodnutí.</a:t>
            </a:r>
            <a:endParaRPr lang="cs-CZ" dirty="0">
              <a:effectLst/>
              <a:latin typeface="Helvetica" pitchFamily="2" charset="0"/>
            </a:endParaRPr>
          </a:p>
          <a:p>
            <a:pPr lvl="0"/>
            <a:r>
              <a:rPr lang="cs-CZ" dirty="0">
                <a:latin typeface="Helvetica" pitchFamily="2" charset="0"/>
              </a:rPr>
              <a:t>Politici v parlamentu musí následovat vůli lidu.</a:t>
            </a:r>
            <a:endParaRPr lang="cs-CZ" dirty="0">
              <a:effectLst/>
              <a:latin typeface="Helvetica" pitchFamily="2" charset="0"/>
            </a:endParaRPr>
          </a:p>
          <a:p>
            <a:pPr lvl="0"/>
            <a:r>
              <a:rPr lang="cs-CZ" dirty="0">
                <a:latin typeface="Helvetica" pitchFamily="2" charset="0"/>
              </a:rPr>
              <a:t>Obyčejní lidé táhnou za jeden provaz.</a:t>
            </a:r>
            <a:endParaRPr lang="cs-CZ" dirty="0">
              <a:effectLst/>
              <a:latin typeface="Helvetica" pitchFamily="2" charset="0"/>
            </a:endParaRPr>
          </a:p>
          <a:p>
            <a:pPr lvl="0"/>
            <a:r>
              <a:rPr lang="cs-CZ" dirty="0">
                <a:latin typeface="Helvetica" pitchFamily="2" charset="0"/>
              </a:rPr>
              <a:t>Obyčejní lidé mají dobrou a poctivou povahu.</a:t>
            </a:r>
            <a:endParaRPr lang="cs-CZ" dirty="0">
              <a:effectLst/>
              <a:latin typeface="Helvetica" pitchFamily="2" charset="0"/>
            </a:endParaRPr>
          </a:p>
          <a:p>
            <a:pPr lvl="0"/>
            <a:r>
              <a:rPr lang="cs-CZ" dirty="0">
                <a:latin typeface="Helvetica" pitchFamily="2" charset="0"/>
              </a:rPr>
              <a:t>Obyčejní lidé sdílejí stejné hodnoty a zájmy.</a:t>
            </a:r>
            <a:endParaRPr lang="cs-CZ" dirty="0">
              <a:effectLst/>
              <a:latin typeface="Helvetica" pitchFamily="2" charset="0"/>
            </a:endParaRPr>
          </a:p>
          <a:p>
            <a:pPr lvl="0"/>
            <a:r>
              <a:rPr lang="cs-CZ" dirty="0">
                <a:latin typeface="Helvetica" pitchFamily="2" charset="0"/>
              </a:rPr>
              <a:t>Přestože jsou Češi navzájem velmi rozdílní, obecně vzato myslí si to samé.</a:t>
            </a:r>
            <a:endParaRPr lang="cs-CZ" dirty="0">
              <a:effectLst/>
              <a:latin typeface="Helvetica" pitchFamily="2" charset="0"/>
            </a:endParaRPr>
          </a:p>
          <a:p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334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A51F4C-2364-5E41-9A98-E98D0D55E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Fear appeals and attitude change?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27DE7B-3864-9C43-A797-F16B32016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latin typeface="Helvetica" pitchFamily="2" charset="0"/>
              </a:rPr>
              <a:t>Tannenbaum</a:t>
            </a:r>
            <a:r>
              <a:rPr lang="cs-CZ" dirty="0">
                <a:latin typeface="Helvetica" pitchFamily="2" charset="0"/>
              </a:rPr>
              <a:t> et al 2015:  248 vzorků, N = 27 372</a:t>
            </a:r>
          </a:p>
          <a:p>
            <a:r>
              <a:rPr lang="cs-CZ" dirty="0">
                <a:latin typeface="Helvetica" pitchFamily="2" charset="0"/>
              </a:rPr>
              <a:t>Strach – snaha přesvědčit jedince, aby přijal dané sdělení tím, že zdůrazníme potenciální nebezpeční nebo újmu</a:t>
            </a:r>
          </a:p>
          <a:p>
            <a:r>
              <a:rPr lang="cs-CZ" dirty="0">
                <a:latin typeface="Helvetica" pitchFamily="2" charset="0"/>
              </a:rPr>
              <a:t> d = 0.29 (05% CI [0.22_0.35])</a:t>
            </a:r>
          </a:p>
          <a:p>
            <a:r>
              <a:rPr lang="cs-CZ" dirty="0">
                <a:latin typeface="Helvetica" pitchFamily="2" charset="0"/>
              </a:rPr>
              <a:t>Studie s kontrolou </a:t>
            </a:r>
            <a:r>
              <a:rPr lang="en-US" dirty="0" err="1">
                <a:latin typeface="Helvetica" pitchFamily="2" charset="0"/>
              </a:rPr>
              <a:t>manipulace</a:t>
            </a:r>
            <a:r>
              <a:rPr lang="en-US" dirty="0">
                <a:latin typeface="Helvetica" pitchFamily="2" charset="0"/>
              </a:rPr>
              <a:t>: d = 1 (95% CI [0.83, 1.1.18])</a:t>
            </a:r>
          </a:p>
        </p:txBody>
      </p:sp>
    </p:spTree>
    <p:extLst>
      <p:ext uri="{BB962C8B-B14F-4D97-AF65-F5344CB8AC3E}">
        <p14:creationId xmlns:p14="http://schemas.microsoft.com/office/powerpoint/2010/main" val="1727321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56B0807E-BAC1-244D-9C28-DAF06A761A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8902" y="643466"/>
            <a:ext cx="655419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10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0CAF4A-A1E4-BB48-A7F4-5063FEAFE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" pitchFamily="2" charset="0"/>
              </a:rPr>
              <a:t>Vnější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vliv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53E1FF-483D-084B-87B5-C2F5CE835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Helvetica" pitchFamily="2" charset="0"/>
              </a:rPr>
              <a:t>Informační prostředí hraje roli</a:t>
            </a:r>
          </a:p>
          <a:p>
            <a:r>
              <a:rPr lang="cs-CZ" dirty="0">
                <a:latin typeface="Helvetica" pitchFamily="2" charset="0"/>
              </a:rPr>
              <a:t>Např. role </a:t>
            </a:r>
            <a:r>
              <a:rPr lang="cs-CZ" dirty="0" err="1">
                <a:latin typeface="Helvetica" pitchFamily="2" charset="0"/>
              </a:rPr>
              <a:t>choice</a:t>
            </a:r>
            <a:r>
              <a:rPr lang="cs-CZ" dirty="0">
                <a:latin typeface="Helvetica" pitchFamily="2" charset="0"/>
              </a:rPr>
              <a:t> setu? (jaké jsou alternativy?)</a:t>
            </a:r>
          </a:p>
          <a:p>
            <a:r>
              <a:rPr lang="cs-CZ" dirty="0">
                <a:latin typeface="Helvetica" pitchFamily="2" charset="0"/>
              </a:rPr>
              <a:t>Postojová změna v kontextu změny prostředí, podmínek, okolností</a:t>
            </a:r>
          </a:p>
          <a:p>
            <a:r>
              <a:rPr lang="cs-CZ" dirty="0">
                <a:latin typeface="Helvetica" pitchFamily="2" charset="0"/>
              </a:rPr>
              <a:t>Př. – změna statusu, přírodní katastrofa, vojenské intervence, vznik hrozby,  nové </a:t>
            </a:r>
            <a:r>
              <a:rPr lang="cs-CZ" dirty="0" err="1">
                <a:latin typeface="Helvetica" pitchFamily="2" charset="0"/>
              </a:rPr>
              <a:t>policy</a:t>
            </a:r>
            <a:r>
              <a:rPr lang="cs-CZ" dirty="0">
                <a:latin typeface="Helvetica" pitchFamily="2" charset="0"/>
              </a:rPr>
              <a:t> opatření atd.</a:t>
            </a:r>
          </a:p>
          <a:p>
            <a:r>
              <a:rPr lang="cs-CZ" dirty="0">
                <a:latin typeface="Helvetica" pitchFamily="2" charset="0"/>
              </a:rPr>
              <a:t>Spojení preference/postoje s událostí závisí na relevanci události pro jedince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682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8E59CC-EFCD-104B-A46C-812DCE930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Helvetica" pitchFamily="2" charset="0"/>
              </a:rPr>
              <a:t>Poortinga</a:t>
            </a:r>
            <a:r>
              <a:rPr lang="en-US" dirty="0">
                <a:latin typeface="Helvetica" pitchFamily="2" charset="0"/>
              </a:rPr>
              <a:t> et al. 2013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F41A09-7FB5-4947-841A-00430DD72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Helvetica" pitchFamily="2" charset="0"/>
              </a:rPr>
              <a:t>Vliv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Fukušimy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na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podporu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jaderné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Helvetica" pitchFamily="2" charset="0"/>
              </a:rPr>
              <a:t>energetiky</a:t>
            </a:r>
            <a:endParaRPr lang="en-US" dirty="0">
              <a:latin typeface="Helvetica" pitchFamily="2" charset="0"/>
            </a:endParaRPr>
          </a:p>
          <a:p>
            <a:r>
              <a:rPr lang="en-US" dirty="0" err="1">
                <a:latin typeface="Helvetica" pitchFamily="2" charset="0"/>
              </a:rPr>
              <a:t>Efekty</a:t>
            </a:r>
            <a:r>
              <a:rPr lang="en-US" dirty="0">
                <a:latin typeface="Helvetica" pitchFamily="2" charset="0"/>
              </a:rPr>
              <a:t> v </a:t>
            </a:r>
            <a:r>
              <a:rPr lang="en-US" dirty="0" err="1">
                <a:latin typeface="Helvetica" pitchFamily="2" charset="0"/>
              </a:rPr>
              <a:t>Japonsku</a:t>
            </a:r>
            <a:r>
              <a:rPr lang="en-US" dirty="0">
                <a:latin typeface="Helvetica" pitchFamily="2" charset="0"/>
              </a:rPr>
              <a:t>, </a:t>
            </a:r>
            <a:r>
              <a:rPr lang="en-US" dirty="0" err="1">
                <a:latin typeface="Helvetica" pitchFamily="2" charset="0"/>
              </a:rPr>
              <a:t>nikoliv</a:t>
            </a:r>
            <a:r>
              <a:rPr lang="en-US" dirty="0">
                <a:latin typeface="Helvetica" pitchFamily="2" charset="0"/>
              </a:rPr>
              <a:t> UK</a:t>
            </a:r>
          </a:p>
        </p:txBody>
      </p:sp>
    </p:spTree>
    <p:extLst>
      <p:ext uri="{BB962C8B-B14F-4D97-AF65-F5344CB8AC3E}">
        <p14:creationId xmlns:p14="http://schemas.microsoft.com/office/powerpoint/2010/main" val="391546039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1499</Words>
  <Application>Microsoft Macintosh PowerPoint</Application>
  <PresentationFormat>Širokoúhlá obrazovka</PresentationFormat>
  <Paragraphs>228</Paragraphs>
  <Slides>51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6" baseType="lpstr">
      <vt:lpstr>Arial</vt:lpstr>
      <vt:lpstr>Calibri</vt:lpstr>
      <vt:lpstr>Calibri Light</vt:lpstr>
      <vt:lpstr>Helvetica</vt:lpstr>
      <vt:lpstr>Motiv Office</vt:lpstr>
      <vt:lpstr>Postojová změna</vt:lpstr>
      <vt:lpstr>Změna postoje</vt:lpstr>
      <vt:lpstr>Změna postoje</vt:lpstr>
      <vt:lpstr>Reakce na B&amp;W model</vt:lpstr>
      <vt:lpstr>Psychologická změna v laboratoři? </vt:lpstr>
      <vt:lpstr>Fear appeals and attitude change?</vt:lpstr>
      <vt:lpstr>Prezentace aplikace PowerPoint</vt:lpstr>
      <vt:lpstr>Vnější vliv</vt:lpstr>
      <vt:lpstr>Poortinga et al. 2013</vt:lpstr>
      <vt:lpstr>Prezentace aplikace PowerPoint</vt:lpstr>
      <vt:lpstr>Aktuální počasí a názor na climate change?</vt:lpstr>
      <vt:lpstr>Počasí a climate change?</vt:lpstr>
      <vt:lpstr>Prezentace aplikace PowerPoint</vt:lpstr>
      <vt:lpstr>Počasí a climate change?</vt:lpstr>
      <vt:lpstr>Prezentace aplikace PowerPoint</vt:lpstr>
      <vt:lpstr>Hodnoty</vt:lpstr>
      <vt:lpstr>SCHWARTZ 1992</vt:lpstr>
      <vt:lpstr>Prezentace aplikace PowerPoint</vt:lpstr>
      <vt:lpstr>Prezentace aplikace PowerPoint</vt:lpstr>
      <vt:lpstr>Politické hodnoty</vt:lpstr>
      <vt:lpstr>Schwartz et al. 2014: Politické hodnoty</vt:lpstr>
      <vt:lpstr>Schwartz et al. 2014: 15 zemí</vt:lpstr>
      <vt:lpstr>Prezentace aplikace PowerPoint</vt:lpstr>
      <vt:lpstr>D. Kahan a teorie kulturní kognice</vt:lpstr>
      <vt:lpstr>Postoj k vědeckému konsensu</vt:lpstr>
      <vt:lpstr>Experimentální data</vt:lpstr>
      <vt:lpstr>IDEOLOGIE a POSTOJOVÁ STRUKTURA</vt:lpstr>
      <vt:lpstr>Ideologie</vt:lpstr>
      <vt:lpstr>Converse</vt:lpstr>
      <vt:lpstr>Converse: clustery sofistikovanosti</vt:lpstr>
      <vt:lpstr>Converse: co znamená ideologie?</vt:lpstr>
      <vt:lpstr>Kritika Converse</vt:lpstr>
      <vt:lpstr>Jednodimenzionální model</vt:lpstr>
      <vt:lpstr>Pravice-Levice v Evropě</vt:lpstr>
      <vt:lpstr>Prezentace aplikace PowerPoint</vt:lpstr>
      <vt:lpstr>Prezentace aplikace PowerPoint</vt:lpstr>
      <vt:lpstr>Prezentace aplikace PowerPoint</vt:lpstr>
      <vt:lpstr>Prezentace aplikace PowerPoint</vt:lpstr>
      <vt:lpstr>Hodnoty jako základ sturktury</vt:lpstr>
      <vt:lpstr>A znovu Schwartz (a ideologie)</vt:lpstr>
      <vt:lpstr>Vícedimenzionální model </vt:lpstr>
      <vt:lpstr>Klar 2014</vt:lpstr>
      <vt:lpstr>Carmines et al. 2012</vt:lpstr>
      <vt:lpstr>Ideologie v evropských systémech</vt:lpstr>
      <vt:lpstr>Evropská integrace?</vt:lpstr>
      <vt:lpstr>GAL/TAN</vt:lpstr>
      <vt:lpstr>Prezentace aplikace PowerPoint</vt:lpstr>
      <vt:lpstr>Transnational cleavage</vt:lpstr>
      <vt:lpstr>Transnational</vt:lpstr>
      <vt:lpstr>Nová dimenze: populismus?</vt:lpstr>
      <vt:lpstr>Souhlas (škála 1-5)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Postojová změna</dc:title>
  <dc:creator>Uživatel Microsoft Office</dc:creator>
  <cp:lastModifiedBy>Uživatel Microsoft Office</cp:lastModifiedBy>
  <cp:revision>11</cp:revision>
  <dcterms:created xsi:type="dcterms:W3CDTF">2019-10-09T20:57:49Z</dcterms:created>
  <dcterms:modified xsi:type="dcterms:W3CDTF">2019-10-09T22:37:42Z</dcterms:modified>
</cp:coreProperties>
</file>