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F8E120-50F5-2843-83EE-34B6A0D23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A2FF6E-7935-5A4B-BF3A-1B2A6D54A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6C64FC-208E-B145-8AF8-7DBED8ED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082095-3CF8-8845-B123-29BEF839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9894F2-C429-6F4D-AE51-85B0DB46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8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8D660-B710-2849-BE50-175A8D440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2BAEB68-A005-224E-8AB9-9CC36CBC7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3FBD19-55AB-BF4F-AF7F-5E9EA8985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DA73AB-3D43-574C-B47C-8D41BD9A1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1595F6-B988-B148-838C-C11043690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61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D698DA3-A196-864D-B852-84C27178F8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05BFC6A-8D50-DC47-A2BA-4F5214D8B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796742-10B6-4147-ACF5-C5A5EB129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7E5FC6-FBE1-6542-9E15-81F88F42B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B03AD8-40D4-E645-BEAE-19649ADBE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8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85C49-FE73-9E4A-B950-6855B568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92C469-BEC6-A446-81E8-F18B28F30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C10B0E-3F0C-114A-88C2-966FFA5EC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7E30E6-149D-6144-A4D5-381638AC0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FA2016-7FBD-E949-98CF-C6C333AD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9FFB5-511F-D644-9CA7-E957B3EF0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AE0425-FBF5-FD4D-89EB-3E0708740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3EC396-3EB9-9E43-99B5-5D16DBEBF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80869E-AED4-D343-B125-8DCA620D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4D8924-BB38-2242-ACFA-AC39434C5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5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51BB5-35E8-8641-ABE3-1E65ABBD8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6887F-1F6D-5D4D-A48E-7EAFB3D73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948E51-5333-3947-BF5D-EE0BA9B05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A67AC9-CBF9-C04D-B988-D0CA4C576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4C4042-9C2D-ED42-9997-AC01C385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CA898F-EB01-2B46-B618-D7160A75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783EE3-322F-7544-8244-D2369089B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07D6EB-EAC1-6441-84C1-05C1186BB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217356-B9A6-BC44-9E32-E43EC57165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F3498F2-9B74-2C45-9660-584FF125B0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3438707-176F-4446-8D84-6DDC740025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1ABF40-AF7D-5D40-B25C-A2B9B71A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060CA8B-49D2-224A-AD68-6A3E4FD9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DDD9637-F0EF-224C-86C8-CCC1EB435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5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B3E94F-D6DC-2D4D-A2AD-47791740A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135C43-16AA-2342-96A0-12DEF1CD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0DB1BA-DD9D-5649-8E60-08B157757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ADCF60D-DE94-2043-94B8-AD4AF871A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6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F3BC997-E25B-E840-B91A-BC346AF39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E86B431-2FB5-744C-8F78-AFC432119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295B5E-C6F9-D34F-82B5-0201EC045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6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F789CC-36EA-E34C-AE55-46BC3D405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C8FB4A-0B52-A942-A5D3-23C1C2DC9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A4B67E-1A3F-8C49-9759-AFD3EB42E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58578B-2BEE-A54F-88DC-CFB05DCE5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7386FE-4285-1C44-A10D-B8483E387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390F52-992D-B148-8EDA-C2FBD40B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7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9608D-8CB2-F748-B3ED-2C02BB38F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1C8277-0FE0-AC43-896B-B90354831B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68457E-AAED-6F47-B6C3-15948401C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39FDB7-2F04-E44A-8C54-CF95284C2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2444BC-8C68-A64D-BEDF-9E3C9BB31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C595C29-CF19-FB44-A180-E0F181691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4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92DD10-C4AA-F64C-AC08-66F51203D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BB730A-18D3-5C4A-8E75-09C5E07CD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21A08-2335-C645-BA22-9A0F7B0FE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07417-5DB1-E648-B149-017AE4B53095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D9550E-2997-9041-AFA0-06C20232C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43601A-0224-DB46-9E4F-2E82B99CF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90E7A-1A20-E84C-A2EE-AF138727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44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aktivni.rozhlas.cz/volebni-pruzkumy/" TargetMode="External"/><Relationship Id="rId2" Type="http://schemas.openxmlformats.org/officeDocument/2006/relationships/hyperlink" Target="https://zpravy.aktualne.cz/domaci/analyza-pruzkumy-na-pranyri-volby-ukazaly-kdo-je-umi/r~b3d2a54cb71911e79090002590604f2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8DF91-900A-C842-8971-708A6E2E80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Metodologie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–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průzkum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veřejného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mínění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B302DC-82FD-A44F-83A3-C9B53B23F0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61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7E339-6DA9-DC42-AEAA-CD90B04F2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Snowball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0B6EE5-FDF0-804D-ABDC-D2FF110D2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Kvalitativní výzkum</a:t>
            </a:r>
          </a:p>
          <a:p>
            <a:r>
              <a:rPr lang="cs-CZ" dirty="0">
                <a:latin typeface="Helvetica" pitchFamily="2" charset="0"/>
              </a:rPr>
              <a:t>Explorační záměry</a:t>
            </a:r>
          </a:p>
          <a:p>
            <a:r>
              <a:rPr lang="cs-CZ" dirty="0">
                <a:latin typeface="Helvetica" pitchFamily="2" charset="0"/>
              </a:rPr>
              <a:t>Nereprezentativní</a:t>
            </a:r>
          </a:p>
        </p:txBody>
      </p:sp>
    </p:spTree>
    <p:extLst>
      <p:ext uri="{BB962C8B-B14F-4D97-AF65-F5344CB8AC3E}">
        <p14:creationId xmlns:p14="http://schemas.microsoft.com/office/powerpoint/2010/main" val="3489443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CA135-479E-AA40-8050-B3477FA8C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Kvótní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výběr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1CEADA-3A94-8143-BA0D-C52EC2F72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Jednotky vybrány na základě charakteristik</a:t>
            </a:r>
          </a:p>
          <a:p>
            <a:r>
              <a:rPr lang="cs-CZ" dirty="0"/>
              <a:t>Cíl: stejná </a:t>
            </a:r>
            <a:r>
              <a:rPr lang="cs-CZ" dirty="0" err="1"/>
              <a:t>ditribuce</a:t>
            </a:r>
            <a:r>
              <a:rPr lang="cs-CZ" dirty="0"/>
              <a:t> jako u cílové populace</a:t>
            </a:r>
          </a:p>
          <a:p>
            <a:r>
              <a:rPr lang="cs-CZ" dirty="0"/>
              <a:t>Tabulka daných </a:t>
            </a:r>
            <a:r>
              <a:rPr lang="cs-CZ" dirty="0" err="1"/>
              <a:t>charakterisitk</a:t>
            </a:r>
            <a:r>
              <a:rPr lang="cs-CZ" dirty="0"/>
              <a:t> a proporce</a:t>
            </a:r>
          </a:p>
          <a:p>
            <a:r>
              <a:rPr lang="cs-CZ" dirty="0"/>
              <a:t>Nepravděpodobnostní</a:t>
            </a:r>
          </a:p>
          <a:p>
            <a:r>
              <a:rPr lang="cs-CZ" dirty="0"/>
              <a:t>Lze přidávat </a:t>
            </a:r>
            <a:r>
              <a:rPr lang="cs-CZ" dirty="0" err="1"/>
              <a:t>výhy</a:t>
            </a:r>
            <a:r>
              <a:rPr lang="cs-CZ" dirty="0"/>
              <a:t> podle proporce v </a:t>
            </a:r>
            <a:r>
              <a:rPr lang="cs-CZ" dirty="0" err="1"/>
              <a:t>popuaci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9272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FE0923-2348-694F-9E0B-042DD0A3A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4F604FD-D927-0444-B494-CED7B8241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609425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7808765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9712251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3006719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55022422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3272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18-39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40-59 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60+ 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88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Muž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Hlavní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město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3.7%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7.7%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7.5%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913051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Město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2.8%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5.2%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3.1%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1991741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Venkov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7.2%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5.4%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3.9%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2635375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Žena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Hlavní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město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3.9%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8.6%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10.8%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3639427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Město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4.0%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3.9%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4.5%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3485687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Venkov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6.2%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>
                          <a:effectLst/>
                        </a:rPr>
                        <a:t>6.3%</a:t>
                      </a:r>
                      <a:endParaRPr lang="hu-HU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>
                          <a:effectLst/>
                        </a:rPr>
                        <a:t>5.4%</a:t>
                      </a:r>
                      <a:endParaRPr lang="hu-HU" dirty="0">
                        <a:solidFill>
                          <a:srgbClr val="010204"/>
                        </a:solidFill>
                        <a:effectLst/>
                        <a:latin typeface="Gill Sans MT" panose="020B0502020104020203" pitchFamily="34" charset="77"/>
                      </a:endParaRPr>
                    </a:p>
                  </a:txBody>
                  <a:tcPr marL="47625" marR="47625" marT="0" marB="0" anchor="ctr"/>
                </a:tc>
                <a:extLst>
                  <a:ext uri="{0D108BD9-81ED-4DB2-BD59-A6C34878D82A}">
                    <a16:rowId xmlns:a16="http://schemas.microsoft.com/office/drawing/2014/main" val="1582365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046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0DB6A-8FC6-7A44-B130-63BD27676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Kvóta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A3961-1551-3B41-B437-18EE91F29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Je </a:t>
            </a:r>
            <a:r>
              <a:rPr lang="en-US" dirty="0" err="1">
                <a:latin typeface="Helvetica" pitchFamily="2" charset="0"/>
              </a:rPr>
              <a:t>reprezentativní</a:t>
            </a:r>
            <a:r>
              <a:rPr lang="en-US" dirty="0">
                <a:latin typeface="Helvetica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14082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F9198-42CA-4544-B303-D81D17B37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Pravděpodobnostní výběr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69A24-F1B8-4943-B919-BE006C186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Každá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jednotka</a:t>
            </a:r>
            <a:r>
              <a:rPr lang="en-US" dirty="0">
                <a:latin typeface="Helvetica" pitchFamily="2" charset="0"/>
              </a:rPr>
              <a:t> v </a:t>
            </a:r>
            <a:r>
              <a:rPr lang="en-US" dirty="0" err="1">
                <a:latin typeface="Helvetica" pitchFamily="2" charset="0"/>
              </a:rPr>
              <a:t>populaci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má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známou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nenulovou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pravděpodobnost</a:t>
            </a:r>
            <a:r>
              <a:rPr lang="en-US" dirty="0">
                <a:latin typeface="Helvetica" pitchFamily="2" charset="0"/>
              </a:rPr>
              <a:t>, </a:t>
            </a:r>
            <a:r>
              <a:rPr lang="en-US" dirty="0" err="1">
                <a:latin typeface="Helvetica" pitchFamily="2" charset="0"/>
              </a:rPr>
              <a:t>že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bude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vybrána</a:t>
            </a:r>
            <a:r>
              <a:rPr lang="en-US" dirty="0">
                <a:latin typeface="Helvetica" pitchFamily="2" charset="0"/>
              </a:rPr>
              <a:t> (</a:t>
            </a:r>
            <a:r>
              <a:rPr lang="en-US" dirty="0" err="1">
                <a:latin typeface="Helvetica" pitchFamily="2" charset="0"/>
              </a:rPr>
              <a:t>není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stejná</a:t>
            </a:r>
            <a:r>
              <a:rPr lang="en-US" dirty="0">
                <a:latin typeface="Helvetica" pitchFamily="2" charset="0"/>
              </a:rPr>
              <a:t> pro </a:t>
            </a:r>
            <a:r>
              <a:rPr lang="en-US" dirty="0" err="1">
                <a:latin typeface="Helvetica" pitchFamily="2" charset="0"/>
              </a:rPr>
              <a:t>všechny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73186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70410-0E05-374B-86C7-163CFAD60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Simple random sampling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C4728D-4349-1241-9D63-F21CE4128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44970" cy="3695499"/>
          </a:xfrm>
        </p:spPr>
        <p:txBody>
          <a:bodyPr/>
          <a:lstStyle/>
          <a:p>
            <a:r>
              <a:rPr lang="en-US" dirty="0" err="1"/>
              <a:t>Potřebujeme</a:t>
            </a:r>
            <a:r>
              <a:rPr lang="en-US" dirty="0"/>
              <a:t> sampling frame, </a:t>
            </a:r>
            <a:r>
              <a:rPr lang="en-US" dirty="0" err="1"/>
              <a:t>vybereme</a:t>
            </a:r>
            <a:r>
              <a:rPr lang="en-US" dirty="0"/>
              <a:t> </a:t>
            </a:r>
            <a:r>
              <a:rPr lang="en-US" dirty="0" err="1"/>
              <a:t>náhodně</a:t>
            </a:r>
            <a:endParaRPr lang="en-US" dirty="0"/>
          </a:p>
          <a:p>
            <a:r>
              <a:rPr lang="en-US" dirty="0"/>
              <a:t>(Excel, F = RAND </a:t>
            </a:r>
            <a:r>
              <a:rPr lang="en-US" dirty="0" err="1"/>
              <a:t>nebo</a:t>
            </a:r>
            <a:r>
              <a:rPr lang="en-US" dirty="0"/>
              <a:t> RANDBETWEEN)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Tartalom helye 5">
            <a:extLst>
              <a:ext uri="{FF2B5EF4-FFF2-40B4-BE49-F238E27FC236}">
                <a16:creationId xmlns:a16="http://schemas.microsoft.com/office/drawing/2014/main" id="{99BEDCAC-A7F8-9846-8C41-763464D545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811" y="1825625"/>
            <a:ext cx="6193144" cy="412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447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04CFA-A573-D949-9061-D8B3F2AD0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Systematic sampling with a random starting point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74E772-C079-0046-8496-5DC890BFD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Helvetica" pitchFamily="2" charset="0"/>
              </a:rPr>
              <a:t>Sampling frame</a:t>
            </a:r>
          </a:p>
          <a:p>
            <a:r>
              <a:rPr lang="en-US" dirty="0" err="1">
                <a:latin typeface="Helvetica" pitchFamily="2" charset="0"/>
              </a:rPr>
              <a:t>Každý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má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unikátní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číslo</a:t>
            </a:r>
            <a:endParaRPr lang="en-US" dirty="0">
              <a:latin typeface="Helvetica" pitchFamily="2" charset="0"/>
            </a:endParaRPr>
          </a:p>
          <a:p>
            <a:r>
              <a:rPr lang="en-US" dirty="0" err="1">
                <a:latin typeface="Helvetica" pitchFamily="2" charset="0"/>
              </a:rPr>
              <a:t>Každý</a:t>
            </a:r>
            <a:r>
              <a:rPr lang="en-US" dirty="0">
                <a:latin typeface="Helvetica" pitchFamily="2" charset="0"/>
              </a:rPr>
              <a:t> K-</a:t>
            </a:r>
            <a:r>
              <a:rPr lang="en-US" dirty="0" err="1">
                <a:latin typeface="Helvetica" pitchFamily="2" charset="0"/>
              </a:rPr>
              <a:t>tý</a:t>
            </a:r>
            <a:r>
              <a:rPr lang="en-US" dirty="0">
                <a:latin typeface="Helvetica" pitchFamily="2" charset="0"/>
              </a:rPr>
              <a:t> element </a:t>
            </a:r>
            <a:r>
              <a:rPr lang="en-US" dirty="0" err="1">
                <a:latin typeface="Helvetica" pitchFamily="2" charset="0"/>
              </a:rPr>
              <a:t>bude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vybrán</a:t>
            </a:r>
            <a:endParaRPr lang="en-US" dirty="0">
              <a:latin typeface="Helvetica" pitchFamily="2" charset="0"/>
            </a:endParaRPr>
          </a:p>
          <a:p>
            <a:r>
              <a:rPr lang="en-US" dirty="0">
                <a:latin typeface="Helvetica" pitchFamily="2" charset="0"/>
              </a:rPr>
              <a:t>Sampling interval (population n/sample n) 20 000/100 = 200 (</a:t>
            </a:r>
            <a:r>
              <a:rPr lang="en-US" dirty="0" err="1">
                <a:latin typeface="Helvetica" pitchFamily="2" charset="0"/>
              </a:rPr>
              <a:t>každý</a:t>
            </a:r>
            <a:r>
              <a:rPr lang="en-US" dirty="0">
                <a:latin typeface="Helvetica" pitchFamily="2" charset="0"/>
              </a:rPr>
              <a:t> 200. element </a:t>
            </a:r>
            <a:r>
              <a:rPr lang="en-US" dirty="0" err="1">
                <a:latin typeface="Helvetica" pitchFamily="2" charset="0"/>
              </a:rPr>
              <a:t>vybrán</a:t>
            </a:r>
            <a:r>
              <a:rPr lang="en-US" dirty="0">
                <a:latin typeface="Helvetica" pitchFamily="2" charset="0"/>
              </a:rPr>
              <a:t>)</a:t>
            </a:r>
          </a:p>
          <a:p>
            <a:r>
              <a:rPr lang="en-US" dirty="0" err="1">
                <a:latin typeface="Helvetica" pitchFamily="2" charset="0"/>
              </a:rPr>
              <a:t>Náhodně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vybráno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číslo</a:t>
            </a:r>
            <a:r>
              <a:rPr lang="en-US" dirty="0">
                <a:latin typeface="Helvetica" pitchFamily="2" charset="0"/>
              </a:rPr>
              <a:t> (56)</a:t>
            </a:r>
          </a:p>
          <a:p>
            <a:r>
              <a:rPr lang="en-US" dirty="0">
                <a:latin typeface="Helvetica" pitchFamily="2" charset="0"/>
              </a:rPr>
              <a:t>56, 256, 456….</a:t>
            </a:r>
          </a:p>
          <a:p>
            <a:r>
              <a:rPr lang="en-US" dirty="0">
                <a:latin typeface="Helvetica" pitchFamily="2" charset="0"/>
              </a:rPr>
              <a:t>Je </a:t>
            </a:r>
            <a:r>
              <a:rPr lang="en-US" dirty="0" err="1">
                <a:latin typeface="Helvetica" pitchFamily="2" charset="0"/>
              </a:rPr>
              <a:t>třeba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mít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tu</a:t>
            </a:r>
            <a:r>
              <a:rPr lang="en-US" dirty="0">
                <a:latin typeface="Helvetica" pitchFamily="2" charset="0"/>
              </a:rPr>
              <a:t> populace </a:t>
            </a:r>
            <a:r>
              <a:rPr lang="en-US" dirty="0" err="1">
                <a:latin typeface="Helvetica" pitchFamily="2" charset="0"/>
              </a:rPr>
              <a:t>opravdu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náhodně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seřazenou</a:t>
            </a:r>
            <a:endParaRPr lang="en-US" dirty="0">
              <a:latin typeface="Helvetica" pitchFamily="2" charset="0"/>
            </a:endParaRPr>
          </a:p>
          <a:p>
            <a:r>
              <a:rPr lang="en-US" dirty="0" err="1">
                <a:latin typeface="Helvetica" pitchFamily="2" charset="0"/>
              </a:rPr>
              <a:t>Pozor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na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vzorce</a:t>
            </a:r>
            <a:r>
              <a:rPr lang="en-US" dirty="0">
                <a:latin typeface="Helvetica" pitchFamily="2" charset="0"/>
              </a:rPr>
              <a:t> v </a:t>
            </a:r>
            <a:r>
              <a:rPr lang="en-US" dirty="0" err="1">
                <a:latin typeface="Helvetica" pitchFamily="2" charset="0"/>
              </a:rPr>
              <a:t>řazení</a:t>
            </a:r>
            <a:r>
              <a:rPr lang="en-US" dirty="0">
                <a:latin typeface="Helvetica" pitchFamily="2" charset="0"/>
              </a:rPr>
              <a:t> (</a:t>
            </a:r>
            <a:r>
              <a:rPr lang="en-US" dirty="0" err="1">
                <a:latin typeface="Helvetica" pitchFamily="2" charset="0"/>
              </a:rPr>
              <a:t>např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ročníky</a:t>
            </a:r>
            <a:r>
              <a:rPr lang="en-US" dirty="0">
                <a:latin typeface="Helvetica" pitchFamily="2" charset="0"/>
              </a:rPr>
              <a:t>, </a:t>
            </a:r>
            <a:r>
              <a:rPr lang="en-US" dirty="0" err="1">
                <a:latin typeface="Helvetica" pitchFamily="2" charset="0"/>
              </a:rPr>
              <a:t>abecední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řazení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podlele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skupin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atd</a:t>
            </a:r>
            <a:r>
              <a:rPr lang="en-US" dirty="0">
                <a:latin typeface="Helvetica" pitchFamily="2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699079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F53091-33B4-7844-9073-FD94EA840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Stratified sampling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F9D8EF-22F9-E945-A902-2DFAB5576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Tabulka s populačními poměry</a:t>
            </a:r>
          </a:p>
          <a:p>
            <a:r>
              <a:rPr lang="cs-CZ" dirty="0">
                <a:latin typeface="Helvetica" pitchFamily="2" charset="0"/>
              </a:rPr>
              <a:t>Podle toho stratifikujeme seznam</a:t>
            </a:r>
          </a:p>
          <a:p>
            <a:r>
              <a:rPr lang="cs-CZ" dirty="0">
                <a:latin typeface="Helvetica" pitchFamily="2" charset="0"/>
              </a:rPr>
              <a:t>Vybíráme náhodně ze skupin</a:t>
            </a:r>
          </a:p>
          <a:p>
            <a:r>
              <a:rPr lang="cs-CZ" dirty="0">
                <a:latin typeface="Helvetica" pitchFamily="2" charset="0"/>
              </a:rPr>
              <a:t>Je to doplňková technika v celkové strategii, ne samostatná procedura</a:t>
            </a:r>
          </a:p>
          <a:p>
            <a:r>
              <a:rPr lang="cs-CZ" dirty="0">
                <a:latin typeface="Helvetica" pitchFamily="2" charset="0"/>
              </a:rPr>
              <a:t>Lze kombinovat</a:t>
            </a:r>
          </a:p>
          <a:p>
            <a:r>
              <a:rPr lang="cs-CZ" dirty="0">
                <a:latin typeface="Helvetica" pitchFamily="2" charset="0"/>
              </a:rPr>
              <a:t>Chce to dimenze, které spolu nekorelují a jsou pro náš design přínosné</a:t>
            </a:r>
          </a:p>
        </p:txBody>
      </p:sp>
    </p:spTree>
    <p:extLst>
      <p:ext uri="{BB962C8B-B14F-4D97-AF65-F5344CB8AC3E}">
        <p14:creationId xmlns:p14="http://schemas.microsoft.com/office/powerpoint/2010/main" val="2231320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EEDCB-E577-FF45-B970-75E92F02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Multistage cluster sampling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A80213-786C-C645-94BA-1791C4632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Když nemáme seznam všech element v populace</a:t>
            </a:r>
          </a:p>
          <a:p>
            <a:r>
              <a:rPr lang="cs-CZ" dirty="0">
                <a:latin typeface="Helvetica" pitchFamily="2" charset="0"/>
              </a:rPr>
              <a:t>Nejprve </a:t>
            </a:r>
            <a:r>
              <a:rPr lang="cs-CZ" dirty="0" err="1">
                <a:latin typeface="Helvetica" pitchFamily="2" charset="0"/>
              </a:rPr>
              <a:t>samplink</a:t>
            </a:r>
            <a:r>
              <a:rPr lang="cs-CZ" dirty="0">
                <a:latin typeface="Helvetica" pitchFamily="2" charset="0"/>
              </a:rPr>
              <a:t> skupin </a:t>
            </a:r>
            <a:r>
              <a:rPr lang="cs-CZ" dirty="0" err="1">
                <a:latin typeface="Helvetica" pitchFamily="2" charset="0"/>
              </a:rPr>
              <a:t>elemetů</a:t>
            </a:r>
            <a:r>
              <a:rPr lang="cs-CZ" dirty="0">
                <a:latin typeface="Helvetica" pitchFamily="2" charset="0"/>
              </a:rPr>
              <a:t> (</a:t>
            </a:r>
            <a:r>
              <a:rPr lang="cs-CZ" dirty="0" err="1">
                <a:latin typeface="Helvetica" pitchFamily="2" charset="0"/>
              </a:rPr>
              <a:t>clusters</a:t>
            </a:r>
            <a:r>
              <a:rPr lang="cs-CZ" dirty="0">
                <a:latin typeface="Helvetica" pitchFamily="2" charset="0"/>
              </a:rPr>
              <a:t>)</a:t>
            </a:r>
          </a:p>
          <a:p>
            <a:r>
              <a:rPr lang="cs-CZ" dirty="0">
                <a:latin typeface="Helvetica" pitchFamily="2" charset="0"/>
              </a:rPr>
              <a:t>Výběr clusterů, ze kterých vytvoříme seznamy a budeme vybírat</a:t>
            </a:r>
          </a:p>
          <a:p>
            <a:r>
              <a:rPr lang="cs-CZ" dirty="0">
                <a:latin typeface="Helvetica" pitchFamily="2" charset="0"/>
              </a:rPr>
              <a:t>Národně </a:t>
            </a:r>
            <a:r>
              <a:rPr lang="cs-CZ" dirty="0" err="1">
                <a:latin typeface="Helvetica" pitchFamily="2" charset="0"/>
              </a:rPr>
              <a:t>reprezenativní</a:t>
            </a:r>
            <a:r>
              <a:rPr lang="cs-CZ" dirty="0">
                <a:latin typeface="Helvetica" pitchFamily="2" charset="0"/>
              </a:rPr>
              <a:t> vzorky </a:t>
            </a:r>
          </a:p>
        </p:txBody>
      </p:sp>
    </p:spTree>
    <p:extLst>
      <p:ext uri="{BB962C8B-B14F-4D97-AF65-F5344CB8AC3E}">
        <p14:creationId xmlns:p14="http://schemas.microsoft.com/office/powerpoint/2010/main" val="1469313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ECDB14-A5B5-C84B-95A9-9F91B2845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Příklad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1586E1-25CC-EE45-AA39-37BC4DB71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Systematický stratifikovaný výběr s náhodně určeným začátečním bodem – výběr města</a:t>
            </a:r>
          </a:p>
          <a:p>
            <a:r>
              <a:rPr lang="cs-CZ" dirty="0"/>
              <a:t>1. seřadit města podle populace</a:t>
            </a:r>
          </a:p>
          <a:p>
            <a:r>
              <a:rPr lang="cs-CZ" dirty="0"/>
              <a:t>2. </a:t>
            </a:r>
            <a:r>
              <a:rPr lang="cs-CZ" dirty="0" err="1"/>
              <a:t>sampling</a:t>
            </a:r>
            <a:r>
              <a:rPr lang="cs-CZ" dirty="0"/>
              <a:t> interval, náhodně stanovit první číslo a pak výběr na základě výběrového intervalu</a:t>
            </a:r>
          </a:p>
          <a:p>
            <a:r>
              <a:rPr lang="cs-CZ" dirty="0"/>
              <a:t>3. náhodný výběr lidí ze seznamu obyvatel města</a:t>
            </a:r>
          </a:p>
        </p:txBody>
      </p:sp>
    </p:spTree>
    <p:extLst>
      <p:ext uri="{BB962C8B-B14F-4D97-AF65-F5344CB8AC3E}">
        <p14:creationId xmlns:p14="http://schemas.microsoft.com/office/powerpoint/2010/main" val="329616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24AD9-79E4-6246-8D47-EF5BA7AE5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88AA3D-DF7E-1D4A-9FB9-481A536DB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Cíl</a:t>
            </a:r>
            <a:r>
              <a:rPr lang="en-US" dirty="0"/>
              <a:t>: </a:t>
            </a:r>
            <a:r>
              <a:rPr lang="en-US" dirty="0" err="1"/>
              <a:t>kvantifikovat</a:t>
            </a:r>
            <a:r>
              <a:rPr lang="en-US" dirty="0"/>
              <a:t> </a:t>
            </a:r>
            <a:r>
              <a:rPr lang="en-US" dirty="0" err="1"/>
              <a:t>postoje</a:t>
            </a:r>
            <a:endParaRPr lang="en-US" dirty="0"/>
          </a:p>
          <a:p>
            <a:r>
              <a:rPr lang="en-US" dirty="0" err="1"/>
              <a:t>Nutnost</a:t>
            </a:r>
            <a:r>
              <a:rPr lang="en-US" dirty="0"/>
              <a:t>: </a:t>
            </a:r>
            <a:r>
              <a:rPr lang="en-US" dirty="0" err="1"/>
              <a:t>standardizace</a:t>
            </a:r>
            <a:r>
              <a:rPr lang="en-US" dirty="0"/>
              <a:t> </a:t>
            </a:r>
            <a:r>
              <a:rPr lang="en-US" dirty="0" err="1"/>
              <a:t>otázek</a:t>
            </a:r>
            <a:endParaRPr lang="en-US" dirty="0"/>
          </a:p>
          <a:p>
            <a:r>
              <a:rPr lang="en-US" dirty="0" err="1"/>
              <a:t>Dobrá</a:t>
            </a:r>
            <a:r>
              <a:rPr lang="en-US" dirty="0"/>
              <a:t> </a:t>
            </a:r>
            <a:r>
              <a:rPr lang="en-US" dirty="0" err="1"/>
              <a:t>explanace</a:t>
            </a:r>
            <a:endParaRPr lang="en-US" dirty="0"/>
          </a:p>
          <a:p>
            <a:r>
              <a:rPr lang="en-US" dirty="0" err="1"/>
              <a:t>Dobrá</a:t>
            </a:r>
            <a:r>
              <a:rPr lang="en-US" dirty="0"/>
              <a:t> </a:t>
            </a:r>
            <a:r>
              <a:rPr lang="en-US" dirty="0" err="1"/>
              <a:t>operacionalizace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82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EF2AF4-AFAB-F347-99DA-10EB65C3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Proporčnost počtu elementů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CBB24A-8EBC-2443-ACDF-80949845A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jsou clustery města) nestejně velké – mohlo by dojít k </a:t>
            </a:r>
            <a:r>
              <a:rPr lang="cs-CZ" dirty="0" err="1"/>
              <a:t>nadreprezentaci</a:t>
            </a:r>
            <a:r>
              <a:rPr lang="cs-CZ" dirty="0"/>
              <a:t> lidí z velkých měst</a:t>
            </a:r>
          </a:p>
          <a:p>
            <a:endParaRPr lang="cs-CZ" dirty="0"/>
          </a:p>
          <a:p>
            <a:r>
              <a:rPr lang="cs-CZ" dirty="0"/>
              <a:t>STAGE I. Výběr skupin (</a:t>
            </a:r>
            <a:r>
              <a:rPr lang="cs-CZ" dirty="0" err="1"/>
              <a:t>e.g</a:t>
            </a:r>
            <a:r>
              <a:rPr lang="cs-CZ" dirty="0"/>
              <a:t>. obcí) podle velikosti Město se 40.000 obyvateli má 4x větší šanci, že se dostane do vzorku než město se 10 000 obyvateli  </a:t>
            </a:r>
          </a:p>
          <a:p>
            <a:r>
              <a:rPr lang="cs-CZ" dirty="0"/>
              <a:t>STAGE II. Výběr stejného počtu elementů  z každého města. Např. 100 lidí z každého města</a:t>
            </a:r>
          </a:p>
        </p:txBody>
      </p:sp>
    </p:spTree>
    <p:extLst>
      <p:ext uri="{BB962C8B-B14F-4D97-AF65-F5344CB8AC3E}">
        <p14:creationId xmlns:p14="http://schemas.microsoft.com/office/powerpoint/2010/main" val="3936685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F96BA3-A9CF-D043-AAC5-7339163A3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1884"/>
            <a:ext cx="10515600" cy="5575079"/>
          </a:xfrm>
        </p:spPr>
        <p:txBody>
          <a:bodyPr/>
          <a:lstStyle/>
          <a:p>
            <a:r>
              <a:rPr lang="cs-CZ" dirty="0">
                <a:latin typeface="Helvetica" pitchFamily="2" charset="0"/>
              </a:rPr>
              <a:t>Pravděpodobnost jedince z jakéhokoliv města v zemi, že bude vybrán?</a:t>
            </a:r>
          </a:p>
          <a:p>
            <a:r>
              <a:rPr lang="cs-CZ" dirty="0">
                <a:latin typeface="Helvetica" pitchFamily="2" charset="0"/>
              </a:rPr>
              <a:t>Příklad: země má 10 000 000 obyvatel a 3000 obcí:</a:t>
            </a:r>
            <a:br>
              <a:rPr lang="cs-CZ" dirty="0">
                <a:latin typeface="Helvetica" pitchFamily="2" charset="0"/>
              </a:rPr>
            </a:br>
            <a:r>
              <a:rPr lang="cs-CZ" dirty="0">
                <a:latin typeface="Helvetica" pitchFamily="2" charset="0"/>
              </a:rPr>
              <a:t>chceme vybrat 100 obcí a 100 lidí z každé obce, dohromady 10.000 lidí</a:t>
            </a:r>
          </a:p>
          <a:p>
            <a:endParaRPr lang="cs-CZ" b="1" dirty="0">
              <a:latin typeface="Helvetica" pitchFamily="2" charset="0"/>
            </a:endParaRPr>
          </a:p>
          <a:p>
            <a:endParaRPr lang="en-US" dirty="0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EF40D99-889F-B04B-A872-D6578D29A72F}"/>
              </a:ext>
            </a:extLst>
          </p:cNvPr>
          <p:cNvSpPr txBox="1">
            <a:spLocks/>
          </p:cNvSpPr>
          <p:nvPr/>
        </p:nvSpPr>
        <p:spPr>
          <a:xfrm>
            <a:off x="6278355" y="2990172"/>
            <a:ext cx="5424193" cy="30981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/>
              <a:t>Šance</a:t>
            </a:r>
            <a:r>
              <a:rPr lang="en-US" sz="1800" dirty="0"/>
              <a:t>, </a:t>
            </a:r>
            <a:r>
              <a:rPr lang="en-US" sz="1800" dirty="0" err="1"/>
              <a:t>že</a:t>
            </a:r>
            <a:r>
              <a:rPr lang="en-US" sz="1800" dirty="0"/>
              <a:t> </a:t>
            </a:r>
            <a:r>
              <a:rPr lang="en-US" sz="1800" dirty="0" err="1"/>
              <a:t>bude</a:t>
            </a:r>
            <a:r>
              <a:rPr lang="en-US" sz="1800" dirty="0"/>
              <a:t> </a:t>
            </a:r>
            <a:r>
              <a:rPr lang="en-US" sz="1800" dirty="0" err="1"/>
              <a:t>vybráno</a:t>
            </a:r>
            <a:r>
              <a:rPr lang="en-US" sz="1800" dirty="0"/>
              <a:t> </a:t>
            </a:r>
            <a:r>
              <a:rPr lang="en-US" sz="1800" dirty="0" err="1"/>
              <a:t>malé</a:t>
            </a:r>
            <a:r>
              <a:rPr lang="en-US" sz="1800" dirty="0"/>
              <a:t> mesto</a:t>
            </a:r>
            <a:br>
              <a:rPr lang="en-US" sz="1800" dirty="0"/>
            </a:br>
            <a:r>
              <a:rPr lang="en-US" sz="1800" dirty="0"/>
              <a:t>100*(10.000/10.000.000)=0.1</a:t>
            </a:r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err="1"/>
              <a:t>Šance</a:t>
            </a:r>
            <a:r>
              <a:rPr lang="en-US" sz="1800" dirty="0"/>
              <a:t>, </a:t>
            </a:r>
            <a:r>
              <a:rPr lang="en-US" sz="1800" dirty="0" err="1"/>
              <a:t>bude</a:t>
            </a:r>
            <a:r>
              <a:rPr lang="en-US" sz="1800" dirty="0"/>
              <a:t>-li </a:t>
            </a:r>
            <a:r>
              <a:rPr lang="en-US" sz="1800" dirty="0" err="1"/>
              <a:t>vybráno</a:t>
            </a:r>
            <a:r>
              <a:rPr lang="en-US" sz="1800" dirty="0"/>
              <a:t> </a:t>
            </a:r>
            <a:r>
              <a:rPr lang="en-US" sz="1800" dirty="0" err="1"/>
              <a:t>malé</a:t>
            </a:r>
            <a:r>
              <a:rPr lang="en-US" sz="1800" dirty="0"/>
              <a:t> </a:t>
            </a:r>
            <a:r>
              <a:rPr lang="en-US" sz="1800" dirty="0" err="1"/>
              <a:t>město</a:t>
            </a:r>
            <a:r>
              <a:rPr lang="en-US" sz="1800" dirty="0"/>
              <a:t>, </a:t>
            </a:r>
            <a:r>
              <a:rPr lang="en-US" sz="1800" dirty="0" err="1"/>
              <a:t>že</a:t>
            </a:r>
            <a:r>
              <a:rPr lang="en-US" sz="1800" dirty="0"/>
              <a:t> se do </a:t>
            </a:r>
            <a:r>
              <a:rPr lang="en-US" sz="1800" dirty="0" err="1"/>
              <a:t>vzorku</a:t>
            </a:r>
            <a:r>
              <a:rPr lang="en-US" sz="1800" dirty="0"/>
              <a:t> </a:t>
            </a:r>
            <a:r>
              <a:rPr lang="en-US" sz="1800" dirty="0" err="1"/>
              <a:t>dostane</a:t>
            </a:r>
            <a:r>
              <a:rPr lang="en-US" sz="1800" dirty="0"/>
              <a:t> </a:t>
            </a:r>
            <a:r>
              <a:rPr lang="en-US" sz="1800" dirty="0" err="1"/>
              <a:t>jeho</a:t>
            </a:r>
            <a:r>
              <a:rPr lang="en-US" sz="1800" dirty="0"/>
              <a:t> </a:t>
            </a:r>
            <a:r>
              <a:rPr lang="en-US" sz="1800" dirty="0" err="1"/>
              <a:t>obyvatel</a:t>
            </a:r>
            <a:r>
              <a:rPr lang="en-US" sz="1800" dirty="0"/>
              <a:t>:</a:t>
            </a:r>
            <a:br>
              <a:rPr lang="en-US" sz="1800" dirty="0"/>
            </a:br>
            <a:r>
              <a:rPr lang="en-US" sz="1800" dirty="0"/>
              <a:t>100/10.000=0.01</a:t>
            </a:r>
          </a:p>
          <a:p>
            <a:pPr marL="0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err="1"/>
              <a:t>Celková</a:t>
            </a:r>
            <a:r>
              <a:rPr lang="en-US" sz="1800" dirty="0"/>
              <a:t> </a:t>
            </a:r>
            <a:r>
              <a:rPr lang="en-US" sz="1800" dirty="0" err="1"/>
              <a:t>šance</a:t>
            </a:r>
            <a:r>
              <a:rPr lang="en-US" sz="1800" dirty="0"/>
              <a:t>, </a:t>
            </a:r>
            <a:r>
              <a:rPr lang="en-US" sz="1800" dirty="0" err="1"/>
              <a:t>že</a:t>
            </a:r>
            <a:r>
              <a:rPr lang="en-US" sz="1800" dirty="0"/>
              <a:t> se </a:t>
            </a:r>
            <a:r>
              <a:rPr lang="en-US" sz="1800" dirty="0" err="1"/>
              <a:t>člověk</a:t>
            </a:r>
            <a:r>
              <a:rPr lang="en-US" sz="1800" dirty="0"/>
              <a:t> </a:t>
            </a:r>
            <a:r>
              <a:rPr lang="en-US" sz="1800" dirty="0" err="1"/>
              <a:t>dostane</a:t>
            </a:r>
            <a:r>
              <a:rPr lang="en-US" sz="1800" dirty="0"/>
              <a:t> do </a:t>
            </a:r>
            <a:r>
              <a:rPr lang="en-US" sz="1800" dirty="0" err="1"/>
              <a:t>vzorku</a:t>
            </a:r>
            <a:r>
              <a:rPr lang="en-US" sz="1800" dirty="0"/>
              <a:t>: : 0.1*0.01=0.001, thus 0,1%</a:t>
            </a:r>
          </a:p>
        </p:txBody>
      </p:sp>
      <p:sp>
        <p:nvSpPr>
          <p:cNvPr id="5" name="Tartalom helye 3">
            <a:extLst>
              <a:ext uri="{FF2B5EF4-FFF2-40B4-BE49-F238E27FC236}">
                <a16:creationId xmlns:a16="http://schemas.microsoft.com/office/drawing/2014/main" id="{DCEA4E9D-FEE2-AB41-93DA-23A1B2464CB6}"/>
              </a:ext>
            </a:extLst>
          </p:cNvPr>
          <p:cNvSpPr txBox="1">
            <a:spLocks/>
          </p:cNvSpPr>
          <p:nvPr/>
        </p:nvSpPr>
        <p:spPr>
          <a:xfrm>
            <a:off x="838200" y="2990172"/>
            <a:ext cx="5257800" cy="3246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vybráno</a:t>
            </a:r>
            <a:r>
              <a:rPr lang="en-US" dirty="0"/>
              <a:t> </a:t>
            </a:r>
            <a:r>
              <a:rPr lang="en-US" dirty="0" err="1"/>
              <a:t>velké</a:t>
            </a:r>
            <a:r>
              <a:rPr lang="en-US" dirty="0"/>
              <a:t> mesto:</a:t>
            </a:r>
            <a:br>
              <a:rPr lang="en-US" dirty="0"/>
            </a:br>
            <a:r>
              <a:rPr lang="en-US" dirty="0"/>
              <a:t>100*(40.000/10.000.000)=0.4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bude</a:t>
            </a:r>
            <a:r>
              <a:rPr lang="en-US" dirty="0"/>
              <a:t>-li </a:t>
            </a:r>
            <a:r>
              <a:rPr lang="en-US" dirty="0" err="1"/>
              <a:t>vybráno</a:t>
            </a:r>
            <a:r>
              <a:rPr lang="en-US" dirty="0"/>
              <a:t> </a:t>
            </a:r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město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se do </a:t>
            </a:r>
            <a:r>
              <a:rPr lang="en-US" dirty="0" err="1"/>
              <a:t>vzorku</a:t>
            </a:r>
            <a:r>
              <a:rPr lang="en-US" dirty="0"/>
              <a:t> </a:t>
            </a:r>
            <a:r>
              <a:rPr lang="en-US" dirty="0" err="1"/>
              <a:t>dostane</a:t>
            </a:r>
            <a:r>
              <a:rPr lang="en-US" dirty="0"/>
              <a:t>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obyvatel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100/40.000=0.0025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Celková</a:t>
            </a:r>
            <a:r>
              <a:rPr lang="en-US" dirty="0"/>
              <a:t> </a:t>
            </a:r>
            <a:r>
              <a:rPr lang="en-US" dirty="0" err="1"/>
              <a:t>šance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se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dostane</a:t>
            </a:r>
            <a:r>
              <a:rPr lang="en-US" dirty="0"/>
              <a:t> do </a:t>
            </a:r>
            <a:r>
              <a:rPr lang="en-US" dirty="0" err="1"/>
              <a:t>vzorku</a:t>
            </a:r>
            <a:r>
              <a:rPr lang="en-US" dirty="0"/>
              <a:t>: 0.4*0.0025=0.001, thus 0,1%</a:t>
            </a:r>
          </a:p>
        </p:txBody>
      </p:sp>
    </p:spTree>
    <p:extLst>
      <p:ext uri="{BB962C8B-B14F-4D97-AF65-F5344CB8AC3E}">
        <p14:creationId xmlns:p14="http://schemas.microsoft.com/office/powerpoint/2010/main" val="4200673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0B43C-46C7-2F4A-A846-D5AF8BAC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TOTÁLNÍ CHYBA VÝZKUMU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A19316-24DC-AD42-9F7B-1B4AB552F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Survey research </a:t>
            </a:r>
            <a:r>
              <a:rPr lang="en-US" dirty="0" err="1">
                <a:latin typeface="Helvetica" pitchFamily="2" charset="0"/>
              </a:rPr>
              <a:t>většinou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produkuje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nepřesnosti</a:t>
            </a:r>
            <a:endParaRPr lang="en-US" dirty="0">
              <a:latin typeface="Helvetica" pitchFamily="2" charset="0"/>
            </a:endParaRPr>
          </a:p>
          <a:p>
            <a:r>
              <a:rPr lang="cs-CZ" u="sng" dirty="0">
                <a:hlinkClick r:id="rId2"/>
              </a:rPr>
              <a:t>https://zpravy.aktualne.cz/domaci/analyza-pruzkumy-na-pranyri-volby-ukazaly-kdo-je-umi/r~b3d2a54cb71911e79090002590604f2e/</a:t>
            </a:r>
            <a:endParaRPr lang="cs-CZ" dirty="0"/>
          </a:p>
          <a:p>
            <a:r>
              <a:rPr lang="cs-CZ" u="sng" dirty="0">
                <a:hlinkClick r:id="rId3"/>
              </a:rPr>
              <a:t>https://interaktivni.rozhlas.cz/volebni-pruzkumy/</a:t>
            </a:r>
            <a:endParaRPr lang="cs-CZ" dirty="0"/>
          </a:p>
          <a:p>
            <a:r>
              <a:rPr lang="cs-CZ" dirty="0">
                <a:latin typeface="Helvetica" pitchFamily="2" charset="0"/>
              </a:rPr>
              <a:t>Kolísavá kvalita</a:t>
            </a:r>
          </a:p>
          <a:p>
            <a:r>
              <a:rPr lang="cs-CZ" dirty="0">
                <a:latin typeface="Helvetica" pitchFamily="2" charset="0"/>
              </a:rPr>
              <a:t>Pravděpodobnost chyby na všech úrovních procesu sběru, </a:t>
            </a:r>
            <a:r>
              <a:rPr lang="cs-CZ" dirty="0" err="1">
                <a:latin typeface="Helvetica" pitchFamily="2" charset="0"/>
              </a:rPr>
              <a:t>meření</a:t>
            </a:r>
            <a:r>
              <a:rPr lang="cs-CZ" dirty="0">
                <a:latin typeface="Helvetica" pitchFamily="2" charset="0"/>
              </a:rPr>
              <a:t>, analýzy a interpretace</a:t>
            </a:r>
          </a:p>
          <a:p>
            <a:r>
              <a:rPr lang="cs-CZ" dirty="0">
                <a:latin typeface="Helvetica" pitchFamily="2" charset="0"/>
              </a:rPr>
              <a:t>Cíl co největší validita a reliabilita</a:t>
            </a:r>
          </a:p>
        </p:txBody>
      </p:sp>
    </p:spTree>
    <p:extLst>
      <p:ext uri="{BB962C8B-B14F-4D97-AF65-F5344CB8AC3E}">
        <p14:creationId xmlns:p14="http://schemas.microsoft.com/office/powerpoint/2010/main" val="3213823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E6375-2EE9-7F4F-A4AC-057DEE400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Coverage error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3A2EC9-697C-5044-8E9B-5CA384621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Pokud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chci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dělat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generalizace</a:t>
            </a:r>
            <a:endParaRPr lang="en-US" dirty="0">
              <a:latin typeface="Helvetica" pitchFamily="2" charset="0"/>
            </a:endParaRPr>
          </a:p>
          <a:p>
            <a:r>
              <a:rPr lang="en-US" dirty="0" err="1">
                <a:latin typeface="Helvetica" pitchFamily="2" charset="0"/>
              </a:rPr>
              <a:t>Pracuji</a:t>
            </a:r>
            <a:r>
              <a:rPr lang="en-US" dirty="0">
                <a:latin typeface="Helvetica" pitchFamily="2" charset="0"/>
              </a:rPr>
              <a:t> s populace</a:t>
            </a:r>
          </a:p>
          <a:p>
            <a:r>
              <a:rPr lang="en-US" dirty="0" err="1">
                <a:latin typeface="Helvetica" pitchFamily="2" charset="0"/>
              </a:rPr>
              <a:t>Můj</a:t>
            </a:r>
            <a:r>
              <a:rPr lang="en-US" dirty="0">
                <a:latin typeface="Helvetica" pitchFamily="2" charset="0"/>
              </a:rPr>
              <a:t> sampling frame </a:t>
            </a:r>
            <a:r>
              <a:rPr lang="en-US" dirty="0" err="1">
                <a:latin typeface="Helvetica" pitchFamily="2" charset="0"/>
              </a:rPr>
              <a:t>vykazují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systematický</a:t>
            </a:r>
            <a:r>
              <a:rPr lang="en-US" dirty="0">
                <a:latin typeface="Helvetica" pitchFamily="2" charset="0"/>
              </a:rPr>
              <a:t> bias</a:t>
            </a:r>
          </a:p>
          <a:p>
            <a:r>
              <a:rPr lang="en-US" dirty="0" err="1">
                <a:latin typeface="Helvetica" pitchFamily="2" charset="0"/>
              </a:rPr>
              <a:t>Např</a:t>
            </a:r>
            <a:r>
              <a:rPr lang="en-US" dirty="0">
                <a:latin typeface="Helvetica" pitchFamily="2" charset="0"/>
              </a:rPr>
              <a:t>. </a:t>
            </a:r>
            <a:r>
              <a:rPr lang="en-US" dirty="0" err="1">
                <a:latin typeface="Helvetica" pitchFamily="2" charset="0"/>
              </a:rPr>
              <a:t>telefonní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/>
              <a:t>čísla</a:t>
            </a:r>
            <a:r>
              <a:rPr lang="en-US" dirty="0"/>
              <a:t> </a:t>
            </a:r>
            <a:r>
              <a:rPr lang="en-US" dirty="0" err="1"/>
              <a:t>vzhledem</a:t>
            </a:r>
            <a:r>
              <a:rPr lang="en-US" dirty="0"/>
              <a:t> k target population = </a:t>
            </a:r>
            <a:r>
              <a:rPr lang="en-US" dirty="0" err="1"/>
              <a:t>voliči</a:t>
            </a:r>
            <a:r>
              <a:rPr lang="en-US" dirty="0"/>
              <a:t> </a:t>
            </a:r>
            <a:r>
              <a:rPr lang="en-US" dirty="0" err="1"/>
              <a:t>nd</a:t>
            </a:r>
            <a:r>
              <a:rPr lang="en-US" dirty="0"/>
              <a:t> 18 let</a:t>
            </a:r>
          </a:p>
        </p:txBody>
      </p:sp>
    </p:spTree>
    <p:extLst>
      <p:ext uri="{BB962C8B-B14F-4D97-AF65-F5344CB8AC3E}">
        <p14:creationId xmlns:p14="http://schemas.microsoft.com/office/powerpoint/2010/main" val="2755598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E2632-A34B-F848-BD11-68B36DFF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Sampling error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61BA42-088E-B345-A4EE-7D823FACF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Pokud mám vzorek</a:t>
            </a:r>
          </a:p>
          <a:p>
            <a:r>
              <a:rPr lang="cs-CZ" dirty="0">
                <a:latin typeface="Helvetica" pitchFamily="2" charset="0"/>
              </a:rPr>
              <a:t>Když budu opakovat měření na jiném stejně velkém vzorku, budu mít jiný výsledek</a:t>
            </a:r>
          </a:p>
          <a:p>
            <a:r>
              <a:rPr lang="cs-CZ" dirty="0">
                <a:latin typeface="Helvetica" pitchFamily="2" charset="0"/>
              </a:rPr>
              <a:t>Často jako tolerance chyby, </a:t>
            </a:r>
            <a:r>
              <a:rPr lang="cs-CZ" dirty="0" err="1">
                <a:latin typeface="Helvetica" pitchFamily="2" charset="0"/>
              </a:rPr>
              <a:t>margin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of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error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suma všech možných výběrových chyb kvantifikující nejistotu výsledků</a:t>
            </a:r>
          </a:p>
          <a:p>
            <a:r>
              <a:rPr lang="cs-CZ" dirty="0">
                <a:latin typeface="Helvetica" pitchFamily="2" charset="0"/>
              </a:rPr>
              <a:t>Interval spolehlivosti (</a:t>
            </a:r>
            <a:r>
              <a:rPr lang="cs-CZ" dirty="0" err="1">
                <a:latin typeface="Helvetica" pitchFamily="2" charset="0"/>
              </a:rPr>
              <a:t>např</a:t>
            </a:r>
            <a:r>
              <a:rPr lang="cs-CZ" dirty="0">
                <a:latin typeface="Helvetica" pitchFamily="2" charset="0"/>
              </a:rPr>
              <a:t> 95% - rozpětí kolem naměřené hodnoty) Jsem si jistí, že naše data budou obsahovat z 95% skutečnou hodnotu</a:t>
            </a:r>
          </a:p>
        </p:txBody>
      </p:sp>
    </p:spTree>
    <p:extLst>
      <p:ext uri="{BB962C8B-B14F-4D97-AF65-F5344CB8AC3E}">
        <p14:creationId xmlns:p14="http://schemas.microsoft.com/office/powerpoint/2010/main" val="335486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37C6A-8AD7-604C-A0A6-93109F7DC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Nonresponse error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6C6074-617C-5243-85C9-B2DA17FEE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zh-CN" dirty="0">
                <a:latin typeface="Helvetica" pitchFamily="2" charset="0"/>
              </a:rPr>
              <a:t>Vybereme jedince do vzorku</a:t>
            </a:r>
          </a:p>
          <a:p>
            <a:r>
              <a:rPr lang="cs-CZ" altLang="zh-CN" dirty="0">
                <a:latin typeface="Helvetica" pitchFamily="2" charset="0"/>
              </a:rPr>
              <a:t>Nedostaneme </a:t>
            </a:r>
            <a:r>
              <a:rPr lang="cs-CZ" altLang="zh-CN" dirty="0"/>
              <a:t>odpověď</a:t>
            </a:r>
            <a:endParaRPr lang="zh-CN" altLang="cs-CZ" dirty="0"/>
          </a:p>
          <a:p>
            <a:r>
              <a:rPr lang="cs-CZ" altLang="zh-CN" dirty="0"/>
              <a:t>Respondenti – pouze </a:t>
            </a:r>
            <a:r>
              <a:rPr lang="cs-CZ" altLang="zh-CN" dirty="0" err="1"/>
              <a:t>podvzorek</a:t>
            </a:r>
            <a:endParaRPr lang="zh-CN" altLang="cs-CZ" dirty="0"/>
          </a:p>
          <a:p>
            <a:r>
              <a:rPr lang="cs-CZ" altLang="zh-CN" dirty="0"/>
              <a:t>Liší se?</a:t>
            </a:r>
          </a:p>
          <a:p>
            <a:endParaRPr lang="cs-CZ" altLang="zh-CN" dirty="0"/>
          </a:p>
          <a:p>
            <a:r>
              <a:rPr lang="cs-CZ" altLang="zh-CN" dirty="0"/>
              <a:t>Unit non-response</a:t>
            </a:r>
          </a:p>
          <a:p>
            <a:r>
              <a:rPr lang="cs-CZ" altLang="zh-CN" dirty="0" err="1"/>
              <a:t>Item</a:t>
            </a:r>
            <a:r>
              <a:rPr lang="cs-CZ" altLang="zh-CN" dirty="0"/>
              <a:t> non-response</a:t>
            </a:r>
            <a:endParaRPr lang="zh-CN" altLang="cs-CZ" dirty="0"/>
          </a:p>
        </p:txBody>
      </p:sp>
    </p:spTree>
    <p:extLst>
      <p:ext uri="{BB962C8B-B14F-4D97-AF65-F5344CB8AC3E}">
        <p14:creationId xmlns:p14="http://schemas.microsoft.com/office/powerpoint/2010/main" val="1228484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AFC02-D865-D043-8321-DFF6EAA6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Measurement error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B756DF-33BB-9E4C-A1E7-50B343739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Jak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dobře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měříme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své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teoretické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koncepty</a:t>
            </a:r>
            <a:r>
              <a:rPr lang="en-US" dirty="0">
                <a:latin typeface="Helvetica" pitchFamily="2" charset="0"/>
              </a:rPr>
              <a:t>?</a:t>
            </a:r>
          </a:p>
          <a:p>
            <a:r>
              <a:rPr lang="en-US" dirty="0">
                <a:latin typeface="Helvetica" pitchFamily="2" charset="0"/>
              </a:rPr>
              <a:t>Pretest</a:t>
            </a:r>
          </a:p>
          <a:p>
            <a:r>
              <a:rPr lang="en-US" dirty="0">
                <a:latin typeface="Helvetica" pitchFamily="2" charset="0"/>
              </a:rPr>
              <a:t>Cognitive pretesting</a:t>
            </a:r>
          </a:p>
        </p:txBody>
      </p:sp>
    </p:spTree>
    <p:extLst>
      <p:ext uri="{BB962C8B-B14F-4D97-AF65-F5344CB8AC3E}">
        <p14:creationId xmlns:p14="http://schemas.microsoft.com/office/powerpoint/2010/main" val="320191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F47A5-AF73-5B4F-A846-BABA85F3A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</a:t>
            </a:r>
            <a:r>
              <a:rPr lang="en-US" dirty="0" err="1"/>
              <a:t>metoda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D36B86-FB3F-1A43-B2D0-6E37B34E4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PAPI (pen and paper)</a:t>
            </a:r>
          </a:p>
          <a:p>
            <a:r>
              <a:rPr lang="en-US" dirty="0"/>
              <a:t>CAPI (computer assisted personal)</a:t>
            </a:r>
          </a:p>
          <a:p>
            <a:r>
              <a:rPr lang="en-US" dirty="0"/>
              <a:t>CATI (computer assisted telephone)</a:t>
            </a:r>
          </a:p>
          <a:p>
            <a:r>
              <a:rPr lang="en-US" dirty="0"/>
              <a:t>IRV (interactive voice response)</a:t>
            </a:r>
          </a:p>
          <a:p>
            <a:r>
              <a:rPr lang="en-US" dirty="0"/>
              <a:t>CASI (computer assisted self-interview)</a:t>
            </a:r>
          </a:p>
          <a:p>
            <a:r>
              <a:rPr lang="en-US" dirty="0"/>
              <a:t>CAWI (computer aided web interviewing)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44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6419B-EC67-7E4B-AF8B-7D5D7AF4D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Tazatel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082351-1208-2F48-8B9F-5AF667B74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latin typeface="Helvetica" pitchFamily="2" charset="0"/>
              </a:rPr>
              <a:t>Trénink</a:t>
            </a:r>
          </a:p>
          <a:p>
            <a:r>
              <a:rPr lang="cs-CZ" dirty="0">
                <a:latin typeface="Helvetica" pitchFamily="2" charset="0"/>
              </a:rPr>
              <a:t>Zprostředkovatel mezi dotazníkem a respondentem</a:t>
            </a:r>
          </a:p>
          <a:p>
            <a:r>
              <a:rPr lang="cs-CZ" dirty="0">
                <a:latin typeface="Helvetica" pitchFamily="2" charset="0"/>
              </a:rPr>
              <a:t>Musí znát dotazník</a:t>
            </a:r>
          </a:p>
          <a:p>
            <a:r>
              <a:rPr lang="cs-CZ" dirty="0">
                <a:latin typeface="Helvetica" pitchFamily="2" charset="0"/>
              </a:rPr>
              <a:t>Problémy: Důvěra, </a:t>
            </a:r>
            <a:r>
              <a:rPr lang="cs-CZ" dirty="0" err="1">
                <a:latin typeface="Helvetica" pitchFamily="2" charset="0"/>
              </a:rPr>
              <a:t>interviewer</a:t>
            </a:r>
            <a:r>
              <a:rPr lang="cs-CZ" dirty="0">
                <a:latin typeface="Helvetica" pitchFamily="2" charset="0"/>
              </a:rPr>
              <a:t> bias</a:t>
            </a:r>
          </a:p>
          <a:p>
            <a:r>
              <a:rPr lang="cs-CZ" dirty="0">
                <a:latin typeface="Helvetica" pitchFamily="2" charset="0"/>
              </a:rPr>
              <a:t>Neutralita, nereagovat na odpovědi</a:t>
            </a:r>
          </a:p>
          <a:p>
            <a:r>
              <a:rPr lang="cs-CZ" dirty="0">
                <a:latin typeface="Helvetica" pitchFamily="2" charset="0"/>
              </a:rPr>
              <a:t>Může vysvětlit</a:t>
            </a:r>
          </a:p>
          <a:p>
            <a:r>
              <a:rPr lang="cs-CZ" dirty="0">
                <a:latin typeface="Helvetica" pitchFamily="2" charset="0"/>
              </a:rPr>
              <a:t>Menší drop </a:t>
            </a:r>
            <a:r>
              <a:rPr lang="cs-CZ" dirty="0" err="1">
                <a:latin typeface="Helvetica" pitchFamily="2" charset="0"/>
              </a:rPr>
              <a:t>out</a:t>
            </a:r>
            <a:r>
              <a:rPr lang="cs-CZ" dirty="0">
                <a:latin typeface="Helvetica" pitchFamily="2" charset="0"/>
              </a:rPr>
              <a:t> </a:t>
            </a:r>
            <a:r>
              <a:rPr lang="cs-CZ" dirty="0" err="1">
                <a:latin typeface="Helvetica" pitchFamily="2" charset="0"/>
              </a:rPr>
              <a:t>rate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Citlivé otázky – lepší </a:t>
            </a:r>
            <a:r>
              <a:rPr lang="cs-CZ" dirty="0" err="1">
                <a:latin typeface="Helvetica" pitchFamily="2" charset="0"/>
              </a:rPr>
              <a:t>self-administered</a:t>
            </a:r>
            <a:endParaRPr lang="cs-CZ" dirty="0">
              <a:latin typeface="Helvetica" pitchFamily="2" charset="0"/>
            </a:endParaRPr>
          </a:p>
          <a:p>
            <a:r>
              <a:rPr lang="cs-CZ" dirty="0">
                <a:latin typeface="Helvetica" pitchFamily="2" charset="0"/>
              </a:rPr>
              <a:t>PAPI: větší kontrola, ale musíte mít důvěru v tazatele</a:t>
            </a:r>
          </a:p>
          <a:p>
            <a:r>
              <a:rPr lang="cs-CZ" dirty="0">
                <a:latin typeface="Helvetica" pitchFamily="2" charset="0"/>
              </a:rPr>
              <a:t>Použití karet</a:t>
            </a:r>
          </a:p>
          <a:p>
            <a:r>
              <a:rPr lang="cs-CZ" dirty="0">
                <a:latin typeface="Helvetica" pitchFamily="2" charset="0"/>
              </a:rPr>
              <a:t>Drahý sběr</a:t>
            </a:r>
          </a:p>
          <a:p>
            <a:r>
              <a:rPr lang="cs-CZ" dirty="0">
                <a:latin typeface="Helvetica" pitchFamily="2" charset="0"/>
              </a:rPr>
              <a:t>Kontrola? Nahrávky, </a:t>
            </a:r>
            <a:r>
              <a:rPr lang="cs-CZ" dirty="0" err="1">
                <a:latin typeface="Helvetica" pitchFamily="2" charset="0"/>
              </a:rPr>
              <a:t>gps</a:t>
            </a:r>
            <a:r>
              <a:rPr lang="cs-CZ" dirty="0">
                <a:latin typeface="Helvetica" pitchFamily="2" charset="0"/>
              </a:rPr>
              <a:t>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3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231330-DE36-8745-9D87-9519F2E52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Většina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dotazníků</a:t>
            </a:r>
            <a:r>
              <a:rPr lang="en-US" dirty="0">
                <a:latin typeface="Helvetica" pitchFamily="2" charset="0"/>
              </a:rPr>
              <a:t> – </a:t>
            </a:r>
            <a:r>
              <a:rPr lang="en-US" dirty="0" err="1">
                <a:latin typeface="Helvetica" pitchFamily="2" charset="0"/>
              </a:rPr>
              <a:t>výběrový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soubor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093DF-DD21-564F-831F-A098D1501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Výsledek vždy nepřesný</a:t>
            </a:r>
          </a:p>
          <a:p>
            <a:r>
              <a:rPr lang="cs-CZ" dirty="0">
                <a:latin typeface="Helvetica" pitchFamily="2" charset="0"/>
              </a:rPr>
              <a:t>Vždy zkreslení díky náhodě</a:t>
            </a:r>
          </a:p>
          <a:p>
            <a:r>
              <a:rPr lang="cs-CZ" dirty="0">
                <a:latin typeface="Helvetica" pitchFamily="2" charset="0"/>
              </a:rPr>
              <a:t>Nelze jednoduše zobecnit</a:t>
            </a:r>
          </a:p>
          <a:p>
            <a:r>
              <a:rPr lang="cs-CZ" dirty="0">
                <a:latin typeface="Helvetica" pitchFamily="2" charset="0"/>
              </a:rPr>
              <a:t>Odhad – ze vzorku na populace</a:t>
            </a:r>
          </a:p>
          <a:p>
            <a:r>
              <a:rPr lang="cs-CZ" dirty="0">
                <a:latin typeface="Helvetica" pitchFamily="2" charset="0"/>
              </a:rPr>
              <a:t>Podmínka generalizace: dobrý </a:t>
            </a:r>
            <a:r>
              <a:rPr lang="cs-CZ" dirty="0" err="1">
                <a:latin typeface="Helvetica" pitchFamily="2" charset="0"/>
              </a:rPr>
              <a:t>sampling</a:t>
            </a:r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7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B9090-06FF-7341-8CCF-3258D16F5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Sample survey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A0D8C-14EA-AE43-A0B4-9E71C0EF0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Element</a:t>
            </a:r>
          </a:p>
          <a:p>
            <a:r>
              <a:rPr lang="en-US" dirty="0">
                <a:latin typeface="Helvetica" pitchFamily="2" charset="0"/>
              </a:rPr>
              <a:t>Populace</a:t>
            </a:r>
          </a:p>
          <a:p>
            <a:r>
              <a:rPr lang="en-US" dirty="0" err="1">
                <a:latin typeface="Helvetica" pitchFamily="2" charset="0"/>
              </a:rPr>
              <a:t>Výzkumná</a:t>
            </a:r>
            <a:r>
              <a:rPr lang="en-US" dirty="0">
                <a:latin typeface="Helvetica" pitchFamily="2" charset="0"/>
              </a:rPr>
              <a:t> populace</a:t>
            </a:r>
          </a:p>
          <a:p>
            <a:r>
              <a:rPr lang="en-US" dirty="0">
                <a:latin typeface="Helvetica" pitchFamily="2" charset="0"/>
              </a:rPr>
              <a:t>Sampling frame</a:t>
            </a:r>
          </a:p>
          <a:p>
            <a:r>
              <a:rPr lang="en-US" dirty="0" err="1">
                <a:latin typeface="Helvetica" pitchFamily="2" charset="0"/>
              </a:rPr>
              <a:t>Reprezentativita</a:t>
            </a:r>
            <a:endParaRPr lang="en-US" dirty="0">
              <a:latin typeface="Helvetica" pitchFamily="2" charset="0"/>
            </a:endParaRPr>
          </a:p>
          <a:p>
            <a:r>
              <a:rPr lang="en-US" dirty="0" err="1">
                <a:latin typeface="Helvetica" pitchFamily="2" charset="0"/>
              </a:rPr>
              <a:t>Výběrová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chyba</a:t>
            </a:r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44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3F1F2-5549-9141-8918-0D4075ECC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Techniky vzorkování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7EE07A-AA80-4740-9198-96DD0FAA2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Nepravděpodobnostní vzorky</a:t>
            </a:r>
          </a:p>
          <a:p>
            <a:r>
              <a:rPr lang="cs-CZ" dirty="0"/>
              <a:t>Pravděpodobnostní vzorky</a:t>
            </a:r>
          </a:p>
          <a:p>
            <a:pPr lvl="1"/>
            <a:r>
              <a:rPr lang="cs-CZ" dirty="0"/>
              <a:t>Můžete spočítat šanci, že se daný element dostane do vašeho vzorku</a:t>
            </a:r>
          </a:p>
          <a:p>
            <a:pPr lvl="1"/>
            <a:r>
              <a:rPr lang="cs-CZ" dirty="0"/>
              <a:t>Lze spočítat pravděpodobnost, že je váš vzorek reprezentativní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748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38F1E-B963-4D46-B6AD-76B0DE7C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itchFamily="2" charset="0"/>
              </a:rPr>
              <a:t>Dostupné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Helvetica" pitchFamily="2" charset="0"/>
              </a:rPr>
              <a:t>subjekty</a:t>
            </a:r>
            <a:r>
              <a:rPr lang="en-US" dirty="0">
                <a:latin typeface="Helvetica" pitchFamily="2" charset="0"/>
              </a:rPr>
              <a:t> (convenience sample)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483B9D-BE2A-F448-9FF7-9CC3C84B0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Lidé na ulici</a:t>
            </a:r>
          </a:p>
          <a:p>
            <a:r>
              <a:rPr lang="cs-CZ" dirty="0">
                <a:latin typeface="Helvetica" pitchFamily="2" charset="0"/>
              </a:rPr>
              <a:t>Studenti</a:t>
            </a:r>
          </a:p>
          <a:p>
            <a:r>
              <a:rPr lang="cs-CZ" dirty="0">
                <a:latin typeface="Helvetica" pitchFamily="2" charset="0"/>
              </a:rPr>
              <a:t>Co nejvíce dostupný soubor</a:t>
            </a:r>
          </a:p>
          <a:p>
            <a:r>
              <a:rPr lang="cs-CZ" dirty="0">
                <a:latin typeface="Helvetica" pitchFamily="2" charset="0"/>
              </a:rPr>
              <a:t>Riziko</a:t>
            </a:r>
          </a:p>
          <a:p>
            <a:r>
              <a:rPr lang="cs-CZ" dirty="0">
                <a:latin typeface="Helvetica" pitchFamily="2" charset="0"/>
              </a:rPr>
              <a:t>Nezobecňovat</a:t>
            </a:r>
          </a:p>
        </p:txBody>
      </p:sp>
    </p:spTree>
    <p:extLst>
      <p:ext uri="{BB962C8B-B14F-4D97-AF65-F5344CB8AC3E}">
        <p14:creationId xmlns:p14="http://schemas.microsoft.com/office/powerpoint/2010/main" val="257946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BB347-8796-4748-A60F-8518B4887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Purposive sample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653559-1D3D-1143-A8C2-719FAC881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pitchFamily="2" charset="0"/>
              </a:rPr>
              <a:t>Na základě vlastního úsudku</a:t>
            </a:r>
          </a:p>
          <a:p>
            <a:r>
              <a:rPr lang="cs-CZ" dirty="0">
                <a:latin typeface="Helvetica" pitchFamily="2" charset="0"/>
              </a:rPr>
              <a:t>Podle povahy a cíle výzkumu</a:t>
            </a:r>
          </a:p>
          <a:p>
            <a:r>
              <a:rPr lang="cs-CZ" dirty="0">
                <a:latin typeface="Helvetica" pitchFamily="2" charset="0"/>
              </a:rPr>
              <a:t>Často u pilotáže</a:t>
            </a:r>
          </a:p>
          <a:p>
            <a:r>
              <a:rPr lang="cs-CZ" dirty="0">
                <a:latin typeface="Helvetica" pitchFamily="2" charset="0"/>
              </a:rPr>
              <a:t>Vlastní úsudek o tom, které subjekty jsou vhodné</a:t>
            </a:r>
          </a:p>
          <a:p>
            <a:r>
              <a:rPr lang="cs-CZ" dirty="0">
                <a:latin typeface="Helvetica" pitchFamily="2" charset="0"/>
              </a:rPr>
              <a:t>Např.: lídři protestního hnutí</a:t>
            </a:r>
          </a:p>
          <a:p>
            <a:r>
              <a:rPr lang="cs-CZ" dirty="0">
                <a:latin typeface="Helvetica" pitchFamily="2" charset="0"/>
              </a:rPr>
              <a:t>Studenti s pravicovou/levicovou orientací</a:t>
            </a:r>
          </a:p>
          <a:p>
            <a:r>
              <a:rPr lang="cs-CZ" dirty="0">
                <a:latin typeface="Helvetica" pitchFamily="2" charset="0"/>
              </a:rPr>
              <a:t>Poslanci</a:t>
            </a:r>
          </a:p>
          <a:p>
            <a:r>
              <a:rPr lang="cs-CZ" dirty="0" err="1">
                <a:latin typeface="Helvetica" pitchFamily="2" charset="0"/>
              </a:rPr>
              <a:t>Outliers</a:t>
            </a:r>
            <a:endParaRPr lang="cs-CZ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533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802</Words>
  <Application>Microsoft Office PowerPoint</Application>
  <PresentationFormat>Širokoúhlá obrazovka</PresentationFormat>
  <Paragraphs>173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等线</vt:lpstr>
      <vt:lpstr>Gill Sans MT</vt:lpstr>
      <vt:lpstr>Helvetica</vt:lpstr>
      <vt:lpstr>Motiv Office</vt:lpstr>
      <vt:lpstr>Metodologie – průzkum veřejného mínění</vt:lpstr>
      <vt:lpstr>Prezentace aplikace PowerPoint</vt:lpstr>
      <vt:lpstr>Survey metoda</vt:lpstr>
      <vt:lpstr>Tazatel</vt:lpstr>
      <vt:lpstr>Většina dotazníků – výběrový soubor</vt:lpstr>
      <vt:lpstr>Sample survey</vt:lpstr>
      <vt:lpstr>Techniky vzorkování</vt:lpstr>
      <vt:lpstr>Dostupné subjekty (convenience sample)</vt:lpstr>
      <vt:lpstr>Purposive sample</vt:lpstr>
      <vt:lpstr>Snowball</vt:lpstr>
      <vt:lpstr>Kvótní výběr</vt:lpstr>
      <vt:lpstr>Prezentace aplikace PowerPoint</vt:lpstr>
      <vt:lpstr>Kvóta</vt:lpstr>
      <vt:lpstr>Pravděpodobnostní výběr</vt:lpstr>
      <vt:lpstr>Simple random sampling</vt:lpstr>
      <vt:lpstr>Systematic sampling with a random starting point</vt:lpstr>
      <vt:lpstr>Stratified sampling</vt:lpstr>
      <vt:lpstr>Multistage cluster sampling</vt:lpstr>
      <vt:lpstr>Příklad</vt:lpstr>
      <vt:lpstr>Proporčnost počtu elementů</vt:lpstr>
      <vt:lpstr>Prezentace aplikace PowerPoint</vt:lpstr>
      <vt:lpstr>TOTÁLNÍ CHYBA VÝZKUMU</vt:lpstr>
      <vt:lpstr>Coverage error</vt:lpstr>
      <vt:lpstr>Sampling error</vt:lpstr>
      <vt:lpstr>Nonresponse error</vt:lpstr>
      <vt:lpstr>Measurement error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– průzkum veřejného mínění</dc:title>
  <dc:creator>Uživatel Microsoft Office</dc:creator>
  <cp:lastModifiedBy>Ucitel</cp:lastModifiedBy>
  <cp:revision>20</cp:revision>
  <dcterms:created xsi:type="dcterms:W3CDTF">2019-10-23T17:59:30Z</dcterms:created>
  <dcterms:modified xsi:type="dcterms:W3CDTF">2019-10-24T06:11:48Z</dcterms:modified>
</cp:coreProperties>
</file>