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45" r:id="rId20"/>
    <p:sldId id="276" r:id="rId21"/>
    <p:sldId id="277" r:id="rId22"/>
    <p:sldId id="278" r:id="rId23"/>
    <p:sldId id="279" r:id="rId24"/>
    <p:sldId id="280" r:id="rId25"/>
    <p:sldId id="281" r:id="rId26"/>
    <p:sldId id="282" r:id="rId27"/>
    <p:sldId id="283" r:id="rId28"/>
    <p:sldId id="284" r:id="rId29"/>
    <p:sldId id="27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826" autoAdjust="0"/>
  </p:normalViewPr>
  <p:slideViewPr>
    <p:cSldViewPr>
      <p:cViewPr varScale="1">
        <p:scale>
          <a:sx n="58" d="100"/>
          <a:sy n="58" d="100"/>
        </p:scale>
        <p:origin x="1520" y="28"/>
      </p:cViewPr>
      <p:guideLst>
        <p:guide orient="horz" pos="2160"/>
        <p:guide pos="2880"/>
      </p:guideLst>
    </p:cSldViewPr>
  </p:slideViewPr>
  <p:notesTextViewPr>
    <p:cViewPr>
      <p:scale>
        <a:sx n="100" d="100"/>
        <a:sy n="100" d="100"/>
      </p:scale>
      <p:origin x="0" y="-12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707 12,'-6'0,"-6"0,-12 0,-7 0,-3 0,-7 0,-1 0,1 0,3 0,-3 0,0 0,2 0,-13 0,-3 0,-2 0,2 0,1-5,10-1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7 1,'-5'0,"3"0,3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1,'107'-1,"123"3,-195 1,-1 2,1 1,-1 2,-1 1,33 14,-38-14,0 0,1-2,0-2,0 0,0-2,1-1,23-2,-27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56,'10'0,"9"0,7 0,3-10,8-4,2 1,1 2,-8 4</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9"/>
    </inkml:context>
    <inkml:brush xml:id="br0">
      <inkml:brushProperty name="width" value="0.05" units="cm"/>
      <inkml:brushProperty name="height" value="0.05" units="cm"/>
      <inkml:brushProperty name="ignorePressure" value="1"/>
    </inkml:brush>
  </inkml:definitions>
  <inkml:trace contextRef="#ctx0" brushRef="#br0">1 65,'204'-1,"222"3,-259 13,10 0,47 1,48 1,177-17,-191-1,-162 5,26 7,66 3,-127-9,-1 2,52 14,27 4,-70-15,13 2,0-3,20-4,-19-1,14 5,23 1,-56-7,-1 4,1 2,32 10,-25-1,1-2,1-4,0-2,33-3,477-7,-240-3,-36 5,330-4,-353-13,120-2,-286 18,138-1,87-17,-101 3,132 14,-159 2,766-2,-906-4,0-3,60-14,-59 8,-1 3,75 0,-138 10,49 1,0-2,0-3,59-13,140-29,20 9,-215 26,0-2,14-8,61-13,192-15,-189 38,0 7,14 7,6-1,3484-2,-3551 5,-1 4,-1 4,45 14,-10-2,-56-11,-12-2,1-3,50 2,37-11,-66-1,1 3,-1 4,28 8,42 16,54 9,4-8,19 0,-97-12,-52-12,-43-4,0 1,15 5,42 10,2-5,-1-3,1-5,51-5,-48 3,-1 4,94 21,-31-4,134 7,2-14,2-12,1606-9,-1854 0,0-2,-1-3,0-1,-1-3,30-12,-35 8,32-17,-5 2,15-7,-43 18,48-16,63-4,-34 11,-23 1,2 6,0 3,1 5,0 5,67 3,25 9,-131-2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10"/>
    </inkml:context>
    <inkml:brush xml:id="br0">
      <inkml:brushProperty name="width" value="0.05" units="cm"/>
      <inkml:brushProperty name="height" value="0.05" units="cm"/>
      <inkml:brushProperty name="ignorePressure" value="1"/>
    </inkml:brush>
  </inkml:definitions>
  <inkml:trace contextRef="#ctx0" brushRef="#br0">1 63,'3'3,"1"0,0 0,0 0,1-1,-1 0,0 0,1 0,0 0,-1-1,1 1,0-1,4 0,13 2,-1-2,9 0,-14-1,553 1,-271-3,311 2,-586-1,0-2,0 0,0-2,0-1,6-2,53-13,-21 12,19 2,34-5,-1 1,-1 5,36 6,-65 0,2056-1,-1009 2,-1079 2,1 2,39 9,1 0,115 5,-99-11,-80-4,0 1,-1 2,1 1,-1 1,5 3,2 1,0-2,25 4,52 3,70 0,-165-17,24 5,1 2,-2 2,1 1,-2 2,19 9,20 7,20 0,0-4,2-4,0-5,1-4,90-1,-123-6,-1 3,41 12,-45-8,1-2,0-4,8-1,15-1,6 4,59 4,299-9,-272-3,-161-1,0 0,0-1,0-1,0-1,9-3,22-9,8-5,-38 13,74-30,-19 7,14-1,-42 18,0-2,0 2,2 2,-1 2,1 2,12 1,-5 5,13-1,21-6,-20-1,45-7,1 5,80 2,529 13,-479-4,-219 2,0 1,0 1,0 2,-1 0,1 1,-1 2,12 5,-4-2,2-2,-1 0,1-3,33 3,33-3,3-4,-28-2,-1 4,51 9,-89-5,-1 1,0 2,-1 1,24 12,-9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910"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911"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543A5D12-B47C-4A91-89F9-518EDFB59F49}" type="datetimeFigureOut">
              <a:rPr lang="en-US"/>
              <a:t>11/13/2019</a:t>
            </a:fld>
            <a:endParaRPr lang="en-US"/>
          </a:p>
        </p:txBody>
      </p:sp>
      <p:sp>
        <p:nvSpPr>
          <p:cNvPr id="1048912"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913"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endParaRPr lang="en-US" noProof="0"/>
          </a:p>
        </p:txBody>
      </p:sp>
      <p:sp>
        <p:nvSpPr>
          <p:cNvPr id="1048914"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915" name="Zástupný symbol pro číslo snímk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E47C09C-929C-4597-AE83-4CF65D44C0B4}" type="slidenum">
              <a:rPr lang="en-US" altLang="cs-CZ"/>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Zástupný symbol pro obrázek snímku 1"/>
          <p:cNvSpPr>
            <a:spLocks noGrp="1" noRot="1" noChangeAspect="1"/>
          </p:cNvSpPr>
          <p:nvPr>
            <p:ph type="sldImg"/>
          </p:nvPr>
        </p:nvSpPr>
        <p:spPr/>
      </p:sp>
      <p:sp>
        <p:nvSpPr>
          <p:cNvPr id="1048639" name="Zástupný symbol pro poznámky 2"/>
          <p:cNvSpPr>
            <a:spLocks noGrp="1"/>
          </p:cNvSpPr>
          <p:nvPr>
            <p:ph type="body" idx="1"/>
          </p:nvPr>
        </p:nvSpPr>
        <p:spPr/>
        <p:txBody>
          <a:bodyPr/>
          <a:lstStyle/>
          <a:p>
            <a:r>
              <a:rPr lang="cs-CZ" dirty="0"/>
              <a:t>SES: DPSESHH3</a:t>
            </a:r>
          </a:p>
          <a:p>
            <a:r>
              <a:rPr lang="cs-CZ" dirty="0"/>
              <a:t>FREKVENCE: DCTIMEUSE</a:t>
            </a:r>
          </a:p>
        </p:txBody>
      </p:sp>
      <p:sp>
        <p:nvSpPr>
          <p:cNvPr id="1048640" name="Zástupný symbol pro číslo snímku 3"/>
          <p:cNvSpPr>
            <a:spLocks noGrp="1"/>
          </p:cNvSpPr>
          <p:nvPr>
            <p:ph type="sldNum" sz="quarter" idx="10"/>
          </p:nvPr>
        </p:nvSpPr>
        <p:spPr/>
        <p:txBody>
          <a:bodyPr/>
          <a:lstStyle/>
          <a:p>
            <a:fld id="{FE47C09C-929C-4597-AE83-4CF65D44C0B4}" type="slidenum">
              <a:rPr lang="en-US" altLang="cs-CZ" smtClean="0"/>
              <a:t>10</a:t>
            </a:fld>
            <a:endParaRPr lang="en-US"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Zástupný symbol pro obrázek snímku 1"/>
          <p:cNvSpPr>
            <a:spLocks noGrp="1" noRot="1" noChangeAspect="1"/>
          </p:cNvSpPr>
          <p:nvPr>
            <p:ph type="sldImg"/>
          </p:nvPr>
        </p:nvSpPr>
        <p:spPr/>
      </p:sp>
      <p:sp>
        <p:nvSpPr>
          <p:cNvPr id="1048674" name="Zástupný symbol pro poznámky 2"/>
          <p:cNvSpPr>
            <a:spLocks noGrp="1"/>
          </p:cNvSpPr>
          <p:nvPr>
            <p:ph type="body" idx="1"/>
          </p:nvPr>
        </p:nvSpPr>
        <p:spPr/>
        <p:txBody>
          <a:bodyPr/>
          <a:lstStyle/>
          <a:p>
            <a:r>
              <a:rPr lang="cs-CZ" dirty="0"/>
              <a:t>*Nepočítáme tedy rozdíly mezi jednotlivci navzájem, ale vyjadřujeme ty rozdíly jako odchylky od společného průměru. </a:t>
            </a:r>
          </a:p>
        </p:txBody>
      </p:sp>
      <p:sp>
        <p:nvSpPr>
          <p:cNvPr id="1048675" name="Zástupný symbol pro číslo snímku 3"/>
          <p:cNvSpPr>
            <a:spLocks noGrp="1"/>
          </p:cNvSpPr>
          <p:nvPr>
            <p:ph type="sldNum" sz="quarter" idx="5"/>
          </p:nvPr>
        </p:nvSpPr>
        <p:spPr/>
        <p:txBody>
          <a:bodyPr/>
          <a:lstStyle/>
          <a:p>
            <a:fld id="{FE47C09C-929C-4597-AE83-4CF65D44C0B4}" type="slidenum">
              <a:rPr lang="en-US" altLang="cs-CZ" smtClean="0"/>
              <a:t>21</a:t>
            </a:fld>
            <a:endParaRPr lang="en-US"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Zástupný symbol pro obrázek snímku 1"/>
          <p:cNvSpPr>
            <a:spLocks noGrp="1" noRot="1" noChangeAspect="1"/>
          </p:cNvSpPr>
          <p:nvPr>
            <p:ph type="sldImg"/>
          </p:nvPr>
        </p:nvSpPr>
        <p:spPr/>
      </p:sp>
      <p:sp>
        <p:nvSpPr>
          <p:cNvPr id="1048679" name="Zástupný symbol pro poznámky 2"/>
          <p:cNvSpPr>
            <a:spLocks noGrp="1"/>
          </p:cNvSpPr>
          <p:nvPr>
            <p:ph type="body" idx="1"/>
          </p:nvPr>
        </p:nvSpPr>
        <p:spPr/>
        <p:txBody>
          <a:bodyPr/>
          <a:lstStyle/>
          <a:p>
            <a:r>
              <a:rPr lang="cs-CZ" dirty="0"/>
              <a:t>*Proč je těch df tak málo? Protože jsme tentokrát SS vypočítali jen z několika statistik. Hodnoty jednotlivých respondentů zde vlastně ve výpočtu nefigurovaly. </a:t>
            </a:r>
          </a:p>
          <a:p>
            <a:r>
              <a:rPr lang="cs-CZ" dirty="0"/>
              <a:t>Co tedy vlastně </a:t>
            </a:r>
            <a:r>
              <a:rPr lang="cs-CZ" dirty="0" err="1"/>
              <a:t>MSM</a:t>
            </a:r>
            <a:r>
              <a:rPr lang="cs-CZ" dirty="0"/>
              <a:t> znamená, kdybychom ho chtěli vnímat jako rozptyl? Je to na první pohled trochu zašmodrchané, ale v zásadě je o odhad rozptylu v populaci z odlišnosti průměrů zjištěných ve skupinách. Představme si, že jsme změřili závislou v několika skupinách lidí. Jsme si jistí, že platí H0. Pokud se pozorované průměry těch skupin liší, pak to může být jedině výběrovou chybou. Rozptyl průměrů je tedy vlastně směrodatná chyba průměrů na druhou. Když známe směrodatnou chybu a velikost skupin, dokážeme spočítat, jaká směrodatná odchylka musí být v populaci, aby se pozorované průměry skupin mohly tak moc mezi sebou lišit (když se v souladu s předpokladem o platnosti H0doopravdy v populaci lišit nemohou).</a:t>
            </a:r>
          </a:p>
        </p:txBody>
      </p:sp>
      <p:sp>
        <p:nvSpPr>
          <p:cNvPr id="1048680" name="Zástupný symbol pro číslo snímku 3"/>
          <p:cNvSpPr>
            <a:spLocks noGrp="1"/>
          </p:cNvSpPr>
          <p:nvPr>
            <p:ph type="sldNum" sz="quarter" idx="5"/>
          </p:nvPr>
        </p:nvSpPr>
        <p:spPr/>
        <p:txBody>
          <a:bodyPr/>
          <a:lstStyle/>
          <a:p>
            <a:fld id="{FE47C09C-929C-4597-AE83-4CF65D44C0B4}" type="slidenum">
              <a:rPr lang="en-US" altLang="cs-CZ" smtClean="0"/>
              <a:t>22</a:t>
            </a:fld>
            <a:endParaRPr lang="en-US"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Zástupný symbol pro obrázek snímku 1"/>
          <p:cNvSpPr>
            <a:spLocks noGrp="1" noRot="1" noChangeAspect="1"/>
          </p:cNvSpPr>
          <p:nvPr>
            <p:ph type="sldImg"/>
          </p:nvPr>
        </p:nvSpPr>
        <p:spPr/>
      </p:sp>
      <p:sp>
        <p:nvSpPr>
          <p:cNvPr id="1048686" name="Zástupný symbol pro poznámky 2"/>
          <p:cNvSpPr>
            <a:spLocks noGrp="1"/>
          </p:cNvSpPr>
          <p:nvPr>
            <p:ph type="body" idx="1"/>
          </p:nvPr>
        </p:nvSpPr>
        <p:spPr/>
        <p:txBody>
          <a:bodyPr/>
          <a:lstStyle/>
          <a:p>
            <a:endParaRPr lang="cs-CZ" dirty="0"/>
          </a:p>
        </p:txBody>
      </p:sp>
      <p:sp>
        <p:nvSpPr>
          <p:cNvPr id="1048687" name="Zástupný symbol pro číslo snímku 3"/>
          <p:cNvSpPr>
            <a:spLocks noGrp="1"/>
          </p:cNvSpPr>
          <p:nvPr>
            <p:ph type="sldNum" sz="quarter" idx="5"/>
          </p:nvPr>
        </p:nvSpPr>
        <p:spPr/>
        <p:txBody>
          <a:bodyPr/>
          <a:lstStyle/>
          <a:p>
            <a:fld id="{FE47C09C-929C-4597-AE83-4CF65D44C0B4}" type="slidenum">
              <a:rPr lang="en-US" altLang="cs-CZ" smtClean="0"/>
              <a:t>24</a:t>
            </a:fld>
            <a:endParaRPr lang="en-US"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487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cs-CZ"/>
          </a:p>
        </p:txBody>
      </p:sp>
      <p:sp>
        <p:nvSpPr>
          <p:cNvPr id="1048800" name="Zástupný symbol pro číslo snímku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7C0E12-0159-43B5-ABD3-B749DFA575BE}" type="slidenum">
              <a:rPr lang="en-US" altLang="cs-CZ">
                <a:latin typeface="Calibri" panose="020F0502020204030204" pitchFamily="34" charset="0"/>
              </a:rPr>
              <a:pPr eaLnBrk="1" hangingPunct="1"/>
              <a:t>57</a:t>
            </a:fld>
            <a:endParaRPr lang="en-US" altLang="cs-CZ">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488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cs-CZ" dirty="0"/>
          </a:p>
        </p:txBody>
      </p:sp>
      <p:sp>
        <p:nvSpPr>
          <p:cNvPr id="1048807" name="Zástupný symbol pro číslo snímku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EC4EE6-1A64-4982-9269-F485E556F2D6}" type="slidenum">
              <a:rPr lang="en-US" altLang="cs-CZ">
                <a:latin typeface="Calibri" panose="020F0502020204030204" pitchFamily="34" charset="0"/>
              </a:rPr>
              <a:pPr eaLnBrk="1" hangingPunct="1"/>
              <a:t>58</a:t>
            </a:fld>
            <a:endParaRPr lang="en-US" altLang="cs-CZ">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Zástupný symbol pro obrázek snímku 1"/>
          <p:cNvSpPr>
            <a:spLocks noGrp="1" noRot="1" noChangeAspect="1"/>
          </p:cNvSpPr>
          <p:nvPr>
            <p:ph type="sldImg"/>
          </p:nvPr>
        </p:nvSpPr>
        <p:spPr/>
      </p:sp>
      <p:sp>
        <p:nvSpPr>
          <p:cNvPr id="1048813" name="Zástupný symbol pro poznámky 2"/>
          <p:cNvSpPr>
            <a:spLocks noGrp="1"/>
          </p:cNvSpPr>
          <p:nvPr>
            <p:ph type="body" idx="1"/>
          </p:nvPr>
        </p:nvSpPr>
        <p:spPr/>
        <p:txBody>
          <a:bodyPr/>
          <a:lstStyle/>
          <a:p>
            <a:r>
              <a:rPr lang="cs-CZ" dirty="0"/>
              <a:t>Proč „parciální“? Protože ve výpočtu hraje roli jen faktor a reziduální rozptyl. Ostatní zdroje jsou stranou – </a:t>
            </a:r>
            <a:r>
              <a:rPr lang="cs-CZ" dirty="0" err="1"/>
              <a:t>parcializovány</a:t>
            </a:r>
            <a:endParaRPr lang="cs-CZ" dirty="0"/>
          </a:p>
          <a:p>
            <a:endParaRPr lang="cs-CZ" dirty="0"/>
          </a:p>
          <a:p>
            <a:r>
              <a:rPr lang="cs-CZ" dirty="0"/>
              <a:t>Vzoreček korekce je zde vlastně stejný jako u </a:t>
            </a:r>
            <a:r>
              <a:rPr lang="cs-CZ" dirty="0" err="1"/>
              <a:t>one-way</a:t>
            </a:r>
            <a:r>
              <a:rPr lang="cs-CZ" dirty="0"/>
              <a:t> </a:t>
            </a:r>
            <a:r>
              <a:rPr lang="cs-CZ" dirty="0" err="1"/>
              <a:t>anovy</a:t>
            </a:r>
            <a:r>
              <a:rPr lang="cs-CZ" dirty="0"/>
              <a:t>. </a:t>
            </a:r>
          </a:p>
          <a:p>
            <a:r>
              <a:rPr lang="cs-CZ" dirty="0"/>
              <a:t>Když si uvědomíme, že df*MS = SS, tak dostáváme (</a:t>
            </a:r>
            <a:r>
              <a:rPr lang="cs-CZ" dirty="0" err="1"/>
              <a:t>SSeffect</a:t>
            </a:r>
            <a:r>
              <a:rPr lang="cs-CZ" dirty="0"/>
              <a:t> –</a:t>
            </a:r>
            <a:r>
              <a:rPr lang="cs-CZ" dirty="0" err="1"/>
              <a:t>DFeffect</a:t>
            </a:r>
            <a:r>
              <a:rPr lang="cs-CZ" dirty="0"/>
              <a:t>*</a:t>
            </a:r>
            <a:r>
              <a:rPr lang="cs-CZ" dirty="0" err="1"/>
              <a:t>MSerror</a:t>
            </a:r>
            <a:r>
              <a:rPr lang="cs-CZ" dirty="0"/>
              <a:t>)/(</a:t>
            </a:r>
            <a:r>
              <a:rPr lang="cs-CZ" dirty="0" err="1"/>
              <a:t>SSeffect</a:t>
            </a:r>
            <a:r>
              <a:rPr lang="cs-CZ" dirty="0"/>
              <a:t> + (N-</a:t>
            </a:r>
            <a:r>
              <a:rPr lang="cs-CZ" dirty="0" err="1"/>
              <a:t>DFeffect</a:t>
            </a:r>
            <a:r>
              <a:rPr lang="cs-CZ" dirty="0"/>
              <a:t>)*</a:t>
            </a:r>
            <a:r>
              <a:rPr lang="cs-CZ" dirty="0" err="1"/>
              <a:t>MSerrror</a:t>
            </a:r>
            <a:r>
              <a:rPr lang="cs-CZ" dirty="0"/>
              <a:t>.</a:t>
            </a:r>
          </a:p>
          <a:p>
            <a:r>
              <a:rPr lang="cs-CZ" dirty="0"/>
              <a:t>Dále si uvědomíme, že </a:t>
            </a:r>
            <a:r>
              <a:rPr lang="cs-CZ" dirty="0" err="1"/>
              <a:t>DFerror</a:t>
            </a:r>
            <a:r>
              <a:rPr lang="cs-CZ" dirty="0"/>
              <a:t> jsou N-počet skupin a </a:t>
            </a:r>
            <a:r>
              <a:rPr lang="cs-CZ" dirty="0" err="1"/>
              <a:t>DFeffect</a:t>
            </a:r>
            <a:r>
              <a:rPr lang="cs-CZ" dirty="0"/>
              <a:t> je počet skupin-1, tak (N-</a:t>
            </a:r>
            <a:r>
              <a:rPr lang="cs-CZ" dirty="0" err="1"/>
              <a:t>DFeffect</a:t>
            </a:r>
            <a:r>
              <a:rPr lang="cs-CZ" dirty="0"/>
              <a:t>) je vlastně </a:t>
            </a:r>
            <a:r>
              <a:rPr lang="cs-CZ" dirty="0" err="1"/>
              <a:t>DFerror</a:t>
            </a:r>
            <a:r>
              <a:rPr lang="cs-CZ" dirty="0"/>
              <a:t> +1.</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Dostaneme tak (</a:t>
            </a:r>
            <a:r>
              <a:rPr lang="cs-CZ" dirty="0" err="1"/>
              <a:t>SSeffect</a:t>
            </a:r>
            <a:r>
              <a:rPr lang="cs-CZ" dirty="0"/>
              <a:t> –</a:t>
            </a:r>
            <a:r>
              <a:rPr lang="cs-CZ" dirty="0" err="1"/>
              <a:t>DFeffect</a:t>
            </a:r>
            <a:r>
              <a:rPr lang="cs-CZ" dirty="0"/>
              <a:t>*</a:t>
            </a:r>
            <a:r>
              <a:rPr lang="cs-CZ" dirty="0" err="1"/>
              <a:t>MSerror</a:t>
            </a:r>
            <a:r>
              <a:rPr lang="cs-CZ" dirty="0"/>
              <a:t>)/(</a:t>
            </a:r>
            <a:r>
              <a:rPr lang="cs-CZ" dirty="0" err="1"/>
              <a:t>SSeffect</a:t>
            </a:r>
            <a:r>
              <a:rPr lang="cs-CZ" dirty="0"/>
              <a:t> + </a:t>
            </a:r>
            <a:r>
              <a:rPr lang="cs-CZ" dirty="0" err="1"/>
              <a:t>SSerorr</a:t>
            </a:r>
            <a:r>
              <a:rPr lang="cs-CZ" dirty="0"/>
              <a:t> + </a:t>
            </a:r>
            <a:r>
              <a:rPr lang="cs-CZ" dirty="0" err="1"/>
              <a:t>MSerror</a:t>
            </a:r>
            <a:r>
              <a:rPr lang="cs-CZ"/>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endParaRPr lang="cs-CZ" dirty="0"/>
          </a:p>
        </p:txBody>
      </p:sp>
      <p:sp>
        <p:nvSpPr>
          <p:cNvPr id="1048814" name="Zástupný symbol pro číslo snímku 3"/>
          <p:cNvSpPr>
            <a:spLocks noGrp="1"/>
          </p:cNvSpPr>
          <p:nvPr>
            <p:ph type="sldNum" sz="quarter" idx="5"/>
          </p:nvPr>
        </p:nvSpPr>
        <p:spPr/>
        <p:txBody>
          <a:bodyPr/>
          <a:lstStyle/>
          <a:p>
            <a:fld id="{FE47C09C-929C-4597-AE83-4CF65D44C0B4}" type="slidenum">
              <a:rPr lang="en-US" altLang="cs-CZ" smtClean="0"/>
              <a:t>60</a:t>
            </a:fld>
            <a:endParaRPr lang="en-US"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48583"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84"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85"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1048586"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1048587" name="Date Placeholder 3"/>
          <p:cNvSpPr>
            <a:spLocks noGrp="1"/>
          </p:cNvSpPr>
          <p:nvPr>
            <p:ph type="dt" sz="half" idx="10"/>
          </p:nvPr>
        </p:nvSpPr>
        <p:spPr/>
        <p:txBody>
          <a:bodyPr/>
          <a:lstStyle/>
          <a:p>
            <a:fld id="{F7AD3D72-F135-4946-A6E5-13DD3B3662A3}" type="datetimeFigureOut">
              <a:rPr lang="en-US" smtClean="0"/>
              <a:t>11/13/2019</a:t>
            </a:fld>
            <a:endParaRPr lang="en-US"/>
          </a:p>
        </p:txBody>
      </p:sp>
      <p:sp>
        <p:nvSpPr>
          <p:cNvPr id="1048588" name="Footer Placeholder 4"/>
          <p:cNvSpPr>
            <a:spLocks noGrp="1"/>
          </p:cNvSpPr>
          <p:nvPr>
            <p:ph type="ftr" sz="quarter" idx="11"/>
          </p:nvPr>
        </p:nvSpPr>
        <p:spPr/>
        <p:txBody>
          <a:bodyPr/>
          <a:lstStyle/>
          <a:p>
            <a:endParaRPr lang="en-US"/>
          </a:p>
        </p:txBody>
      </p:sp>
      <p:sp>
        <p:nvSpPr>
          <p:cNvPr id="1048589" name="Slide Number Placeholder 5"/>
          <p:cNvSpPr>
            <a:spLocks noGrp="1"/>
          </p:cNvSpPr>
          <p:nvPr>
            <p:ph type="sldNum" sz="quarter" idx="12"/>
          </p:nvPr>
        </p:nvSpPr>
        <p:spPr/>
        <p:txBody>
          <a:bodyPr/>
          <a:lstStyle/>
          <a:p>
            <a:fld id="{8F5B9BB2-EB6B-47B8-B83B-26B65ED6D846}" type="slidenum">
              <a:rPr lang="en-US" altLang="cs-CZ" smtClean="0"/>
              <a:t>‹#›</a:t>
            </a:fld>
            <a:endParaRPr lang="en-US" altLang="cs-CZ"/>
          </a:p>
        </p:txBody>
      </p:sp>
      <p:cxnSp>
        <p:nvCxnSpPr>
          <p:cNvPr id="3145729" name="Straight Connector 8"/>
          <p:cNvCxnSpPr>
            <a:cxnSpLocks/>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1048876" name="Title 1"/>
          <p:cNvSpPr>
            <a:spLocks noGrp="1"/>
          </p:cNvSpPr>
          <p:nvPr>
            <p:ph type="title"/>
          </p:nvPr>
        </p:nvSpPr>
        <p:spPr/>
        <p:txBody>
          <a:bodyPr/>
          <a:lstStyle/>
          <a:p>
            <a:r>
              <a:rPr lang="cs-CZ"/>
              <a:t>Kliknutím lze upravit styl.</a:t>
            </a:r>
            <a:endParaRPr lang="en-US" dirty="0"/>
          </a:p>
        </p:txBody>
      </p:sp>
      <p:sp>
        <p:nvSpPr>
          <p:cNvPr id="1048877"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78" name="Date Placeholder 3"/>
          <p:cNvSpPr>
            <a:spLocks noGrp="1"/>
          </p:cNvSpPr>
          <p:nvPr>
            <p:ph type="dt" sz="half" idx="10"/>
          </p:nvPr>
        </p:nvSpPr>
        <p:spPr/>
        <p:txBody>
          <a:bodyPr/>
          <a:lstStyle/>
          <a:p>
            <a:fld id="{C26A58D0-0BBC-4189-8763-9BACE543651C}" type="datetimeFigureOut">
              <a:rPr lang="en-US" smtClean="0"/>
              <a:t>11/13/2019</a:t>
            </a:fld>
            <a:endParaRPr lang="en-US"/>
          </a:p>
        </p:txBody>
      </p:sp>
      <p:sp>
        <p:nvSpPr>
          <p:cNvPr id="1048879" name="Footer Placeholder 4"/>
          <p:cNvSpPr>
            <a:spLocks noGrp="1"/>
          </p:cNvSpPr>
          <p:nvPr>
            <p:ph type="ftr" sz="quarter" idx="11"/>
          </p:nvPr>
        </p:nvSpPr>
        <p:spPr/>
        <p:txBody>
          <a:bodyPr/>
          <a:lstStyle/>
          <a:p>
            <a:endParaRPr lang="en-US"/>
          </a:p>
        </p:txBody>
      </p:sp>
      <p:sp>
        <p:nvSpPr>
          <p:cNvPr id="1048880" name="Slide Number Placeholder 5"/>
          <p:cNvSpPr>
            <a:spLocks noGrp="1"/>
          </p:cNvSpPr>
          <p:nvPr>
            <p:ph type="sldNum" sz="quarter" idx="12"/>
          </p:nvPr>
        </p:nvSpPr>
        <p:spPr/>
        <p:txBody>
          <a:bodyPr/>
          <a:lstStyle/>
          <a:p>
            <a:fld id="{F1BF9927-7E58-411A-8068-593724D27E09}" type="slidenum">
              <a:rPr lang="en-US" altLang="cs-CZ" smtClean="0"/>
              <a:t>‹#›</a:t>
            </a:fld>
            <a:endParaRPr lang="en-US"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1048861"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2"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3" name="Vertical Title 1"/>
          <p:cNvSpPr>
            <a:spLocks noGrp="1"/>
          </p:cNvSpPr>
          <p:nvPr>
            <p:ph type="title" orient="vert"/>
          </p:nvPr>
        </p:nvSpPr>
        <p:spPr>
          <a:xfrm>
            <a:off x="6543675" y="414779"/>
            <a:ext cx="1971675" cy="5757421"/>
          </a:xfrm>
        </p:spPr>
        <p:txBody>
          <a:bodyPr vert="eaVert"/>
          <a:lstStyle/>
          <a:p>
            <a:r>
              <a:rPr lang="cs-CZ"/>
              <a:t>Kliknutím lze upravit styl.</a:t>
            </a:r>
            <a:endParaRPr lang="en-US" dirty="0"/>
          </a:p>
        </p:txBody>
      </p:sp>
      <p:sp>
        <p:nvSpPr>
          <p:cNvPr id="1048864"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65" name="Date Placeholder 3"/>
          <p:cNvSpPr>
            <a:spLocks noGrp="1"/>
          </p:cNvSpPr>
          <p:nvPr>
            <p:ph type="dt" sz="half" idx="10"/>
          </p:nvPr>
        </p:nvSpPr>
        <p:spPr/>
        <p:txBody>
          <a:bodyPr/>
          <a:lstStyle/>
          <a:p>
            <a:fld id="{2CC63CF6-C84C-43C9-BCD8-49DB33CA00A1}" type="datetimeFigureOut">
              <a:rPr lang="en-US" smtClean="0"/>
              <a:t>11/13/2019</a:t>
            </a:fld>
            <a:endParaRPr lang="en-US"/>
          </a:p>
        </p:txBody>
      </p:sp>
      <p:sp>
        <p:nvSpPr>
          <p:cNvPr id="1048866" name="Footer Placeholder 4"/>
          <p:cNvSpPr>
            <a:spLocks noGrp="1"/>
          </p:cNvSpPr>
          <p:nvPr>
            <p:ph type="ftr" sz="quarter" idx="11"/>
          </p:nvPr>
        </p:nvSpPr>
        <p:spPr/>
        <p:txBody>
          <a:bodyPr/>
          <a:lstStyle/>
          <a:p>
            <a:endParaRPr lang="en-US"/>
          </a:p>
        </p:txBody>
      </p:sp>
      <p:sp>
        <p:nvSpPr>
          <p:cNvPr id="1048867" name="Slide Number Placeholder 5"/>
          <p:cNvSpPr>
            <a:spLocks noGrp="1"/>
          </p:cNvSpPr>
          <p:nvPr>
            <p:ph type="sldNum" sz="quarter" idx="12"/>
          </p:nvPr>
        </p:nvSpPr>
        <p:spPr/>
        <p:txBody>
          <a:bodyPr/>
          <a:lstStyle/>
          <a:p>
            <a:fld id="{DDFC07E6-0D5C-478A-9BC5-A9226DFB773F}" type="slidenum">
              <a:rPr lang="en-US" altLang="cs-CZ" smtClean="0"/>
              <a:t>‹#›</a:t>
            </a:fld>
            <a:endParaRPr lang="en-US"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cs-CZ"/>
              <a:t>Kliknutím lze upravit styl.</a:t>
            </a:r>
            <a:endParaRPr lang="en-US" dirty="0"/>
          </a:p>
        </p:txBody>
      </p:sp>
      <p:sp>
        <p:nvSpPr>
          <p:cNvPr id="104859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594" name="Date Placeholder 3"/>
          <p:cNvSpPr>
            <a:spLocks noGrp="1"/>
          </p:cNvSpPr>
          <p:nvPr>
            <p:ph type="dt" sz="half" idx="10"/>
          </p:nvPr>
        </p:nvSpPr>
        <p:spPr/>
        <p:txBody>
          <a:bodyPr/>
          <a:lstStyle/>
          <a:p>
            <a:fld id="{78B3D4F5-2FD7-4DA6-8194-231D99EBB267}" type="datetimeFigureOut">
              <a:rPr lang="en-US" smtClean="0"/>
              <a:t>11/13/2019</a:t>
            </a:fld>
            <a:endParaRPr lang="en-US"/>
          </a:p>
        </p:txBody>
      </p:sp>
      <p:sp>
        <p:nvSpPr>
          <p:cNvPr id="1048595" name="Footer Placeholder 4"/>
          <p:cNvSpPr>
            <a:spLocks noGrp="1"/>
          </p:cNvSpPr>
          <p:nvPr>
            <p:ph type="ftr" sz="quarter" idx="11"/>
          </p:nvPr>
        </p:nvSpPr>
        <p:spPr/>
        <p:txBody>
          <a:bodyPr/>
          <a:lstStyle/>
          <a:p>
            <a:endParaRPr lang="en-US"/>
          </a:p>
        </p:txBody>
      </p:sp>
      <p:sp>
        <p:nvSpPr>
          <p:cNvPr id="1048596" name="Slide Number Placeholder 5"/>
          <p:cNvSpPr>
            <a:spLocks noGrp="1"/>
          </p:cNvSpPr>
          <p:nvPr>
            <p:ph type="sldNum" sz="quarter" idx="12"/>
          </p:nvPr>
        </p:nvSpPr>
        <p:spPr/>
        <p:txBody>
          <a:bodyPr/>
          <a:lstStyle/>
          <a:p>
            <a:fld id="{6EF1B079-1A8E-46CB-853C-7444597D766D}" type="slidenum">
              <a:rPr lang="en-US" altLang="cs-CZ" smtClean="0"/>
              <a:t>‹#›</a:t>
            </a:fld>
            <a:endParaRPr lang="en-US"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1048881"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2"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3"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1048884"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1048885" name="Date Placeholder 3"/>
          <p:cNvSpPr>
            <a:spLocks noGrp="1"/>
          </p:cNvSpPr>
          <p:nvPr>
            <p:ph type="dt" sz="half" idx="10"/>
          </p:nvPr>
        </p:nvSpPr>
        <p:spPr/>
        <p:txBody>
          <a:bodyPr/>
          <a:lstStyle/>
          <a:p>
            <a:fld id="{1D4D768E-A5F4-4E07-92B3-0CCDCDC6D339}" type="datetimeFigureOut">
              <a:rPr lang="en-US" smtClean="0"/>
              <a:t>11/13/2019</a:t>
            </a:fld>
            <a:endParaRPr lang="en-US"/>
          </a:p>
        </p:txBody>
      </p:sp>
      <p:sp>
        <p:nvSpPr>
          <p:cNvPr id="1048886" name="Footer Placeholder 4"/>
          <p:cNvSpPr>
            <a:spLocks noGrp="1"/>
          </p:cNvSpPr>
          <p:nvPr>
            <p:ph type="ftr" sz="quarter" idx="11"/>
          </p:nvPr>
        </p:nvSpPr>
        <p:spPr/>
        <p:txBody>
          <a:bodyPr/>
          <a:lstStyle/>
          <a:p>
            <a:endParaRPr lang="en-US"/>
          </a:p>
        </p:txBody>
      </p:sp>
      <p:sp>
        <p:nvSpPr>
          <p:cNvPr id="1048887" name="Slide Number Placeholder 5"/>
          <p:cNvSpPr>
            <a:spLocks noGrp="1"/>
          </p:cNvSpPr>
          <p:nvPr>
            <p:ph type="sldNum" sz="quarter" idx="12"/>
          </p:nvPr>
        </p:nvSpPr>
        <p:spPr/>
        <p:txBody>
          <a:bodyPr/>
          <a:lstStyle/>
          <a:p>
            <a:fld id="{9E21FE0E-61A2-4540-A1FE-67289064344C}" type="slidenum">
              <a:rPr lang="en-US" altLang="cs-CZ" smtClean="0"/>
              <a:t>‹#›</a:t>
            </a:fld>
            <a:endParaRPr lang="en-US" altLang="cs-CZ"/>
          </a:p>
        </p:txBody>
      </p:sp>
      <p:cxnSp>
        <p:nvCxnSpPr>
          <p:cNvPr id="3145761" name="Straight Connector 8"/>
          <p:cNvCxnSpPr>
            <a:cxnSpLocks/>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048888" name="Title 7"/>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1048889" name="Content Placeholder 2"/>
          <p:cNvSpPr>
            <a:spLocks noGrp="1"/>
          </p:cNvSpPr>
          <p:nvPr>
            <p:ph sz="half" idx="1"/>
          </p:nvPr>
        </p:nvSpPr>
        <p:spPr>
          <a:xfrm>
            <a:off x="822960" y="1845734"/>
            <a:ext cx="370332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0" name="Content Placeholder 3"/>
          <p:cNvSpPr>
            <a:spLocks noGrp="1"/>
          </p:cNvSpPr>
          <p:nvPr>
            <p:ph sz="half" idx="2"/>
          </p:nvPr>
        </p:nvSpPr>
        <p:spPr>
          <a:xfrm>
            <a:off x="4663440" y="1845736"/>
            <a:ext cx="370332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1" name="Date Placeholder 4"/>
          <p:cNvSpPr>
            <a:spLocks noGrp="1"/>
          </p:cNvSpPr>
          <p:nvPr>
            <p:ph type="dt" sz="half" idx="10"/>
          </p:nvPr>
        </p:nvSpPr>
        <p:spPr/>
        <p:txBody>
          <a:bodyPr/>
          <a:lstStyle/>
          <a:p>
            <a:fld id="{D7BA887C-9E75-41B5-B14A-53A9E9FC9EAE}" type="datetimeFigureOut">
              <a:rPr lang="en-US" smtClean="0"/>
              <a:t>11/13/2019</a:t>
            </a:fld>
            <a:endParaRPr lang="en-US"/>
          </a:p>
        </p:txBody>
      </p:sp>
      <p:sp>
        <p:nvSpPr>
          <p:cNvPr id="1048892" name="Footer Placeholder 5"/>
          <p:cNvSpPr>
            <a:spLocks noGrp="1"/>
          </p:cNvSpPr>
          <p:nvPr>
            <p:ph type="ftr" sz="quarter" idx="11"/>
          </p:nvPr>
        </p:nvSpPr>
        <p:spPr/>
        <p:txBody>
          <a:bodyPr/>
          <a:lstStyle/>
          <a:p>
            <a:endParaRPr lang="en-US"/>
          </a:p>
        </p:txBody>
      </p:sp>
      <p:sp>
        <p:nvSpPr>
          <p:cNvPr id="1048893" name="Slide Number Placeholder 6"/>
          <p:cNvSpPr>
            <a:spLocks noGrp="1"/>
          </p:cNvSpPr>
          <p:nvPr>
            <p:ph type="sldNum" sz="quarter" idx="12"/>
          </p:nvPr>
        </p:nvSpPr>
        <p:spPr/>
        <p:txBody>
          <a:bodyPr/>
          <a:lstStyle/>
          <a:p>
            <a:fld id="{09CC7664-DEE1-4847-A80C-DA1D418F1002}" type="slidenum">
              <a:rPr lang="en-US" altLang="cs-CZ" smtClean="0"/>
              <a:t>‹#›</a:t>
            </a:fld>
            <a:endParaRPr lang="en-US"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48894" name="Title 9"/>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1048895"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48896" name="Content Placeholder 3"/>
          <p:cNvSpPr>
            <a:spLocks noGrp="1"/>
          </p:cNvSpPr>
          <p:nvPr>
            <p:ph sz="half" idx="2"/>
          </p:nvPr>
        </p:nvSpPr>
        <p:spPr>
          <a:xfrm>
            <a:off x="82296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7"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48898" name="Content Placeholder 5"/>
          <p:cNvSpPr>
            <a:spLocks noGrp="1"/>
          </p:cNvSpPr>
          <p:nvPr>
            <p:ph sz="quarter" idx="4"/>
          </p:nvPr>
        </p:nvSpPr>
        <p:spPr>
          <a:xfrm>
            <a:off x="466344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9" name="Date Placeholder 6"/>
          <p:cNvSpPr>
            <a:spLocks noGrp="1"/>
          </p:cNvSpPr>
          <p:nvPr>
            <p:ph type="dt" sz="half" idx="10"/>
          </p:nvPr>
        </p:nvSpPr>
        <p:spPr/>
        <p:txBody>
          <a:bodyPr/>
          <a:lstStyle/>
          <a:p>
            <a:fld id="{EDBEFFF2-4E03-4790-9307-75BC5ACB0413}" type="datetimeFigureOut">
              <a:rPr lang="en-US" smtClean="0"/>
              <a:t>11/13/2019</a:t>
            </a:fld>
            <a:endParaRPr lang="en-US"/>
          </a:p>
        </p:txBody>
      </p:sp>
      <p:sp>
        <p:nvSpPr>
          <p:cNvPr id="1048900" name="Footer Placeholder 7"/>
          <p:cNvSpPr>
            <a:spLocks noGrp="1"/>
          </p:cNvSpPr>
          <p:nvPr>
            <p:ph type="ftr" sz="quarter" idx="11"/>
          </p:nvPr>
        </p:nvSpPr>
        <p:spPr/>
        <p:txBody>
          <a:bodyPr/>
          <a:lstStyle/>
          <a:p>
            <a:endParaRPr lang="en-US"/>
          </a:p>
        </p:txBody>
      </p:sp>
      <p:sp>
        <p:nvSpPr>
          <p:cNvPr id="1048901" name="Slide Number Placeholder 8"/>
          <p:cNvSpPr>
            <a:spLocks noGrp="1"/>
          </p:cNvSpPr>
          <p:nvPr>
            <p:ph type="sldNum" sz="quarter" idx="12"/>
          </p:nvPr>
        </p:nvSpPr>
        <p:spPr/>
        <p:txBody>
          <a:bodyPr/>
          <a:lstStyle/>
          <a:p>
            <a:fld id="{AF6F1439-3A28-43B4-B0E2-F1C7BF34C1C8}" type="slidenum">
              <a:rPr lang="en-US" altLang="cs-CZ" smtClean="0"/>
              <a:t>‹#›</a:t>
            </a:fld>
            <a:endParaRPr lang="en-US"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1048857" name="Title 1"/>
          <p:cNvSpPr>
            <a:spLocks noGrp="1"/>
          </p:cNvSpPr>
          <p:nvPr>
            <p:ph type="title"/>
          </p:nvPr>
        </p:nvSpPr>
        <p:spPr/>
        <p:txBody>
          <a:bodyPr/>
          <a:lstStyle/>
          <a:p>
            <a:r>
              <a:rPr lang="cs-CZ"/>
              <a:t>Kliknutím lze upravit styl.</a:t>
            </a:r>
            <a:endParaRPr lang="en-US" dirty="0"/>
          </a:p>
        </p:txBody>
      </p:sp>
      <p:sp>
        <p:nvSpPr>
          <p:cNvPr id="1048858" name="Date Placeholder 2"/>
          <p:cNvSpPr>
            <a:spLocks noGrp="1"/>
          </p:cNvSpPr>
          <p:nvPr>
            <p:ph type="dt" sz="half" idx="10"/>
          </p:nvPr>
        </p:nvSpPr>
        <p:spPr/>
        <p:txBody>
          <a:bodyPr/>
          <a:lstStyle/>
          <a:p>
            <a:fld id="{78B3D4F5-2FD7-4DA6-8194-231D99EBB267}" type="datetimeFigureOut">
              <a:rPr lang="en-US" smtClean="0"/>
              <a:t>11/13/2019</a:t>
            </a:fld>
            <a:endParaRPr lang="en-US"/>
          </a:p>
        </p:txBody>
      </p:sp>
      <p:sp>
        <p:nvSpPr>
          <p:cNvPr id="1048859" name="Footer Placeholder 3"/>
          <p:cNvSpPr>
            <a:spLocks noGrp="1"/>
          </p:cNvSpPr>
          <p:nvPr>
            <p:ph type="ftr" sz="quarter" idx="11"/>
          </p:nvPr>
        </p:nvSpPr>
        <p:spPr/>
        <p:txBody>
          <a:bodyPr/>
          <a:lstStyle/>
          <a:p>
            <a:endParaRPr lang="en-US"/>
          </a:p>
        </p:txBody>
      </p:sp>
      <p:sp>
        <p:nvSpPr>
          <p:cNvPr id="1048860" name="Slide Number Placeholder 4"/>
          <p:cNvSpPr>
            <a:spLocks noGrp="1"/>
          </p:cNvSpPr>
          <p:nvPr>
            <p:ph type="sldNum" sz="quarter" idx="12"/>
          </p:nvPr>
        </p:nvSpPr>
        <p:spPr/>
        <p:txBody>
          <a:bodyPr/>
          <a:lstStyle/>
          <a:p>
            <a:fld id="{6EF1B079-1A8E-46CB-853C-7444597D766D}" type="slidenum">
              <a:rPr lang="en-US" altLang="cs-CZ" smtClean="0"/>
              <a:t>‹#›</a:t>
            </a:fld>
            <a:endParaRPr lang="en-US"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048611"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612"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613" name="Date Placeholder 6"/>
          <p:cNvSpPr>
            <a:spLocks noGrp="1"/>
          </p:cNvSpPr>
          <p:nvPr>
            <p:ph type="dt" sz="half" idx="10"/>
          </p:nvPr>
        </p:nvSpPr>
        <p:spPr/>
        <p:txBody>
          <a:bodyPr/>
          <a:lstStyle/>
          <a:p>
            <a:fld id="{984FC051-8921-4C94-B3A9-2FCEA5DE2867}" type="datetimeFigureOut">
              <a:rPr lang="en-US" smtClean="0"/>
              <a:t>11/13/2019</a:t>
            </a:fld>
            <a:endParaRPr lang="en-US"/>
          </a:p>
        </p:txBody>
      </p:sp>
      <p:sp>
        <p:nvSpPr>
          <p:cNvPr id="1048614"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1048615" name="Slide Number Placeholder 8"/>
          <p:cNvSpPr>
            <a:spLocks noGrp="1"/>
          </p:cNvSpPr>
          <p:nvPr>
            <p:ph type="sldNum" sz="quarter" idx="12"/>
          </p:nvPr>
        </p:nvSpPr>
        <p:spPr/>
        <p:txBody>
          <a:bodyPr/>
          <a:lstStyle/>
          <a:p>
            <a:fld id="{F2C932F9-E36F-4079-AFA5-7A7A663F6A85}" type="slidenum">
              <a:rPr lang="en-US" altLang="cs-CZ" smtClean="0"/>
              <a:t>‹#›</a:t>
            </a:fld>
            <a:endParaRPr lang="en-US"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48902"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903"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904"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1048905" name="Content Placeholder 2"/>
          <p:cNvSpPr>
            <a:spLocks noGrp="1"/>
          </p:cNvSpPr>
          <p:nvPr>
            <p:ph idx="1"/>
          </p:nvPr>
        </p:nvSpPr>
        <p:spPr>
          <a:xfrm>
            <a:off x="3460237" y="731520"/>
            <a:ext cx="5009393"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906"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48907" name="Date Placeholder 4"/>
          <p:cNvSpPr>
            <a:spLocks noGrp="1"/>
          </p:cNvSpPr>
          <p:nvPr>
            <p:ph type="dt" sz="half" idx="10"/>
          </p:nvPr>
        </p:nvSpPr>
        <p:spPr>
          <a:xfrm>
            <a:off x="349134" y="6459786"/>
            <a:ext cx="1963883" cy="365125"/>
          </a:xfrm>
        </p:spPr>
        <p:txBody>
          <a:bodyPr/>
          <a:lstStyle>
            <a:lvl1pPr algn="l"/>
          </a:lstStyle>
          <a:p>
            <a:fld id="{C0331D6D-54F8-4811-8791-F2E107B4D120}" type="datetimeFigureOut">
              <a:rPr lang="en-US" smtClean="0"/>
              <a:t>11/13/2019</a:t>
            </a:fld>
            <a:endParaRPr lang="en-US"/>
          </a:p>
        </p:txBody>
      </p:sp>
      <p:sp>
        <p:nvSpPr>
          <p:cNvPr id="1048908"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1048909" name="Slide Number Placeholder 6"/>
          <p:cNvSpPr>
            <a:spLocks noGrp="1"/>
          </p:cNvSpPr>
          <p:nvPr>
            <p:ph type="sldNum" sz="quarter" idx="12"/>
          </p:nvPr>
        </p:nvSpPr>
        <p:spPr/>
        <p:txBody>
          <a:bodyPr/>
          <a:lstStyle>
            <a:lvl1pPr>
              <a:defRPr>
                <a:solidFill>
                  <a:schemeClr val="tx2"/>
                </a:solidFill>
              </a:defRPr>
            </a:lvl1pPr>
          </a:lstStyle>
          <a:p>
            <a:fld id="{420EB73B-97F1-44E1-A092-776B6F37378C}" type="slidenum">
              <a:rPr lang="en-US" altLang="cs-CZ" smtClean="0"/>
              <a:t>‹#›</a:t>
            </a:fld>
            <a:endParaRPr lang="en-US"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04886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70"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1048871"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048872"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48873" name="Date Placeholder 4"/>
          <p:cNvSpPr>
            <a:spLocks noGrp="1"/>
          </p:cNvSpPr>
          <p:nvPr>
            <p:ph type="dt" sz="half" idx="10"/>
          </p:nvPr>
        </p:nvSpPr>
        <p:spPr/>
        <p:txBody>
          <a:bodyPr/>
          <a:lstStyle/>
          <a:p>
            <a:fld id="{2EE02C90-3A0D-4415-BDDF-8BFFFE4FB302}" type="datetimeFigureOut">
              <a:rPr lang="en-US" smtClean="0"/>
              <a:t>11/13/2019</a:t>
            </a:fld>
            <a:endParaRPr lang="en-US"/>
          </a:p>
        </p:txBody>
      </p:sp>
      <p:sp>
        <p:nvSpPr>
          <p:cNvPr id="1048874" name="Footer Placeholder 5"/>
          <p:cNvSpPr>
            <a:spLocks noGrp="1"/>
          </p:cNvSpPr>
          <p:nvPr>
            <p:ph type="ftr" sz="quarter" idx="11"/>
          </p:nvPr>
        </p:nvSpPr>
        <p:spPr/>
        <p:txBody>
          <a:bodyPr/>
          <a:lstStyle/>
          <a:p>
            <a:endParaRPr lang="en-US"/>
          </a:p>
        </p:txBody>
      </p:sp>
      <p:sp>
        <p:nvSpPr>
          <p:cNvPr id="1048875" name="Slide Number Placeholder 6"/>
          <p:cNvSpPr>
            <a:spLocks noGrp="1"/>
          </p:cNvSpPr>
          <p:nvPr>
            <p:ph type="sldNum" sz="quarter" idx="12"/>
          </p:nvPr>
        </p:nvSpPr>
        <p:spPr/>
        <p:txBody>
          <a:bodyPr/>
          <a:lstStyle/>
          <a:p>
            <a:fld id="{ED09403E-86D6-4C1A-A5CB-ADF4630720A7}" type="slidenum">
              <a:rPr lang="en-US" altLang="cs-CZ" smtClean="0"/>
              <a:t>‹#›</a:t>
            </a:fld>
            <a:endParaRPr lang="en-US"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77"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78"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1048579"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580"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8B3D4F5-2FD7-4DA6-8194-231D99EBB267}" type="datetimeFigureOut">
              <a:rPr lang="en-US" smtClean="0"/>
              <a:t>11/13/2019</a:t>
            </a:fld>
            <a:endParaRPr lang="en-US"/>
          </a:p>
        </p:txBody>
      </p:sp>
      <p:sp>
        <p:nvSpPr>
          <p:cNvPr id="1048581"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048582"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EF1B079-1A8E-46CB-853C-7444597D766D}" type="slidenum">
              <a:rPr lang="en-US" altLang="cs-CZ" smtClean="0"/>
              <a:t>‹#›</a:t>
            </a:fld>
            <a:endParaRPr lang="en-US" altLang="cs-CZ"/>
          </a:p>
        </p:txBody>
      </p:sp>
      <p:cxnSp>
        <p:nvCxnSpPr>
          <p:cNvPr id="3145728" name="Straight Connector 9"/>
          <p:cNvCxnSpPr>
            <a:cxnSpLocks/>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15.png"/><Relationship Id="rId2" Type="http://schemas.openxmlformats.org/officeDocument/2006/relationships/image" Target="../media/image11.png"/><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14.png"/><Relationship Id="rId4" Type="http://schemas.openxmlformats.org/officeDocument/2006/relationships/image" Target="../media/image110.png"/><Relationship Id="rId9" Type="http://schemas.openxmlformats.org/officeDocument/2006/relationships/customXml" Target="../ink/ink4.xml"/><Relationship Id="rId1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Nadpis 1"/>
          <p:cNvSpPr>
            <a:spLocks noGrp="1"/>
          </p:cNvSpPr>
          <p:nvPr>
            <p:ph type="ctrTitle"/>
          </p:nvPr>
        </p:nvSpPr>
        <p:spPr>
          <a:xfrm>
            <a:off x="685800" y="1557338"/>
            <a:ext cx="7772400" cy="1470025"/>
          </a:xfrm>
        </p:spPr>
        <p:txBody>
          <a:bodyPr/>
          <a:lstStyle/>
          <a:p>
            <a:pPr eaLnBrk="1" hangingPunct="1"/>
            <a:r>
              <a:rPr lang="cs-CZ" altLang="cs-CZ" b="1"/>
              <a:t>ANOVA &amp; spol.</a:t>
            </a:r>
            <a:endParaRPr lang="en-US" altLang="cs-CZ" b="1"/>
          </a:p>
        </p:txBody>
      </p:sp>
      <p:sp>
        <p:nvSpPr>
          <p:cNvPr id="1048591" name="Podnadpis 2"/>
          <p:cNvSpPr>
            <a:spLocks noGrp="1"/>
          </p:cNvSpPr>
          <p:nvPr>
            <p:ph type="subTitle" idx="1"/>
          </p:nvPr>
        </p:nvSpPr>
        <p:spPr>
          <a:xfrm>
            <a:off x="1371600" y="4437112"/>
            <a:ext cx="6400800" cy="1800176"/>
          </a:xfrm>
        </p:spPr>
        <p:txBody>
          <a:bodyPr rtlCol="0">
            <a:normAutofit/>
          </a:bodyPr>
          <a:lstStyle/>
          <a:p>
            <a:pPr eaLnBrk="1" fontAlgn="auto" hangingPunct="1">
              <a:spcAft>
                <a:spcPts val="0"/>
              </a:spcAft>
            </a:pPr>
            <a:r>
              <a:rPr lang="cs-CZ" dirty="0"/>
              <a:t>Jan Šerek &amp; Standa Ježek</a:t>
            </a:r>
          </a:p>
          <a:p>
            <a:pPr eaLnBrk="1" fontAlgn="auto" hangingPunct="1">
              <a:spcAft>
                <a:spcPts val="0"/>
              </a:spcAft>
            </a:pPr>
            <a:r>
              <a:rPr lang="cs-CZ" b="1" dirty="0"/>
              <a:t>PSYb2520</a:t>
            </a:r>
            <a:r>
              <a:rPr lang="cs-CZ" dirty="0"/>
              <a:t> Statistická analýza dat II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Nadpis 1"/>
          <p:cNvSpPr>
            <a:spLocks noGrp="1"/>
          </p:cNvSpPr>
          <p:nvPr>
            <p:ph type="title"/>
          </p:nvPr>
        </p:nvSpPr>
        <p:spPr/>
        <p:txBody>
          <a:bodyPr/>
          <a:lstStyle/>
          <a:p>
            <a:pPr eaLnBrk="1" hangingPunct="1"/>
            <a:r>
              <a:rPr lang="cs-CZ" altLang="cs-CZ"/>
              <a:t>ANOVA jako regrese</a:t>
            </a:r>
            <a:endParaRPr lang="en-US" altLang="cs-CZ"/>
          </a:p>
        </p:txBody>
      </p:sp>
      <p:sp>
        <p:nvSpPr>
          <p:cNvPr id="1048637" name="Zástupný symbol pro obsah 2"/>
          <p:cNvSpPr txBox="1"/>
          <p:nvPr/>
        </p:nvSpPr>
        <p:spPr bwMode="auto">
          <a:xfrm>
            <a:off x="822959" y="1700213"/>
            <a:ext cx="8213537"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800" dirty="0">
                <a:latin typeface="Calibri" panose="020F0502020204030204" pitchFamily="34" charset="0"/>
              </a:rPr>
              <a:t>Souvisí socioekonomický status rodiny s tím, jak často dítě používá internet?</a:t>
            </a:r>
          </a:p>
          <a:p>
            <a:pPr eaLnBrk="1" hangingPunct="1"/>
            <a:endParaRPr lang="cs-CZ" altLang="cs-CZ" sz="2400" dirty="0">
              <a:latin typeface="Calibri" panose="020F0502020204030204" pitchFamily="34" charset="0"/>
            </a:endParaRPr>
          </a:p>
          <a:p>
            <a:pPr eaLnBrk="1" hangingPunct="1"/>
            <a:r>
              <a:rPr lang="cs-CZ" altLang="cs-CZ" sz="2800" dirty="0">
                <a:latin typeface="Calibri" panose="020F0502020204030204" pitchFamily="34" charset="0"/>
              </a:rPr>
              <a:t>Nezávislá kategorická proměnná (</a:t>
            </a:r>
            <a:r>
              <a:rPr lang="cs-CZ" altLang="cs-CZ" sz="2800" i="1" dirty="0">
                <a:latin typeface="Calibri" panose="020F0502020204030204" pitchFamily="34" charset="0"/>
              </a:rPr>
              <a:t>faktor</a:t>
            </a:r>
            <a:r>
              <a:rPr lang="cs-CZ" altLang="cs-CZ" sz="2800" dirty="0">
                <a:latin typeface="Calibri" panose="020F0502020204030204" pitchFamily="34" charset="0"/>
              </a:rPr>
              <a:t>): </a:t>
            </a:r>
            <a:r>
              <a:rPr lang="cs-CZ" altLang="cs-CZ" sz="2800" b="1" dirty="0">
                <a:solidFill>
                  <a:srgbClr val="C00000"/>
                </a:solidFill>
                <a:latin typeface="Calibri" panose="020F0502020204030204" pitchFamily="34" charset="0"/>
              </a:rPr>
              <a:t>socioekonomický status</a:t>
            </a:r>
            <a:endParaRPr lang="cs-CZ" altLang="cs-CZ" sz="2800" dirty="0">
              <a:latin typeface="Calibri" panose="020F0502020204030204" pitchFamily="34" charset="0"/>
            </a:endParaRPr>
          </a:p>
          <a:p>
            <a:pPr eaLnBrk="1" hangingPunct="1"/>
            <a:r>
              <a:rPr lang="cs-CZ" altLang="cs-CZ" sz="2800" dirty="0">
                <a:latin typeface="Calibri" panose="020F0502020204030204" pitchFamily="34" charset="0"/>
              </a:rPr>
              <a:t>	3 hodnoty (</a:t>
            </a:r>
            <a:r>
              <a:rPr lang="cs-CZ" altLang="cs-CZ" sz="2800" i="1" dirty="0">
                <a:latin typeface="Calibri" panose="020F0502020204030204" pitchFamily="34" charset="0"/>
              </a:rPr>
              <a:t>úrovně</a:t>
            </a:r>
            <a:r>
              <a:rPr lang="cs-CZ" altLang="cs-CZ" sz="2800" dirty="0">
                <a:latin typeface="Calibri" panose="020F0502020204030204" pitchFamily="34" charset="0"/>
              </a:rPr>
              <a:t>): nízký, střední, vysoký</a:t>
            </a:r>
          </a:p>
          <a:p>
            <a:pPr eaLnBrk="1" hangingPunct="1"/>
            <a:r>
              <a:rPr lang="cs-CZ" altLang="cs-CZ" sz="2800" dirty="0">
                <a:latin typeface="Calibri" panose="020F0502020204030204" pitchFamily="34" charset="0"/>
              </a:rPr>
              <a:t>Závislá intervalová proměnná: </a:t>
            </a:r>
            <a:r>
              <a:rPr lang="cs-CZ" altLang="cs-CZ" sz="2800" b="1" dirty="0">
                <a:solidFill>
                  <a:srgbClr val="C00000"/>
                </a:solidFill>
                <a:latin typeface="Calibri" panose="020F0502020204030204" pitchFamily="34" charset="0"/>
              </a:rPr>
              <a:t>frekvence používání internetu</a:t>
            </a:r>
          </a:p>
          <a:p>
            <a:pPr eaLnBrk="1" hangingPunct="1"/>
            <a:endParaRPr lang="cs-CZ" altLang="cs-CZ" sz="2400" dirty="0">
              <a:latin typeface="Calibri" panose="020F0502020204030204" pitchFamily="34" charset="0"/>
            </a:endParaRPr>
          </a:p>
          <a:p>
            <a:pPr eaLnBrk="1" hangingPunct="1"/>
            <a:r>
              <a:rPr lang="cs-CZ" altLang="cs-CZ" sz="2800" dirty="0">
                <a:latin typeface="Calibri" panose="020F0502020204030204" pitchFamily="34" charset="0"/>
              </a:rPr>
              <a:t>Liší se děti z rodin s nízkým, středním a vysokým SES v tom, jak často používají internet?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Nadpis 1"/>
          <p:cNvSpPr>
            <a:spLocks noGrp="1"/>
          </p:cNvSpPr>
          <p:nvPr>
            <p:ph type="title" idx="4294967295"/>
          </p:nvPr>
        </p:nvSpPr>
        <p:spPr>
          <a:xfrm>
            <a:off x="1600200" y="287339"/>
            <a:ext cx="7543800" cy="765398"/>
          </a:xfrm>
        </p:spPr>
        <p:txBody>
          <a:bodyPr/>
          <a:lstStyle/>
          <a:p>
            <a:pPr eaLnBrk="1" hangingPunct="1"/>
            <a:r>
              <a:rPr lang="cs-CZ" altLang="cs-CZ" dirty="0"/>
              <a:t>ANOVA jako regrese</a:t>
            </a:r>
            <a:endParaRPr lang="en-US" altLang="cs-CZ" dirty="0"/>
          </a:p>
        </p:txBody>
      </p:sp>
      <p:sp>
        <p:nvSpPr>
          <p:cNvPr id="1048642"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INET</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4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INET</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cs-CZ" altLang="cs-CZ" sz="5100" dirty="0">
                <a:solidFill>
                  <a:srgbClr val="FF0000"/>
                </a:solidFill>
                <a:latin typeface="Calibri" panose="020F0502020204030204" pitchFamily="34" charset="0"/>
              </a:rPr>
              <a:t>SES</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644" name="Popisek se šipkou nahoru 12"/>
          <p:cNvSpPr/>
          <p:nvPr/>
        </p:nvSpPr>
        <p:spPr>
          <a:xfrm>
            <a:off x="4896644" y="4365104"/>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645" name="Popisek se šipkou nahoru 5"/>
          <p:cNvSpPr/>
          <p:nvPr/>
        </p:nvSpPr>
        <p:spPr>
          <a:xfrm>
            <a:off x="4896644" y="2469397"/>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Nadpis 1"/>
          <p:cNvSpPr>
            <a:spLocks noGrp="1"/>
          </p:cNvSpPr>
          <p:nvPr>
            <p:ph type="title"/>
          </p:nvPr>
        </p:nvSpPr>
        <p:spPr/>
        <p:txBody>
          <a:bodyPr/>
          <a:lstStyle/>
          <a:p>
            <a:pPr eaLnBrk="1" hangingPunct="1"/>
            <a:r>
              <a:rPr lang="cs-CZ" altLang="cs-CZ"/>
              <a:t>ANOVA jako regrese</a:t>
            </a:r>
            <a:endParaRPr lang="en-US" altLang="cs-CZ"/>
          </a:p>
        </p:txBody>
      </p:sp>
      <p:sp>
        <p:nvSpPr>
          <p:cNvPr id="1048647" name="Zástupný symbol pro obsah 2"/>
          <p:cNvSpPr txBox="1"/>
          <p:nvPr/>
        </p:nvSpPr>
        <p:spPr bwMode="auto">
          <a:xfrm>
            <a:off x="899592" y="1700213"/>
            <a:ext cx="7798320"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endParaRPr lang="cs-CZ" altLang="cs-CZ" sz="3600" dirty="0">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Nadpis 1"/>
          <p:cNvSpPr>
            <a:spLocks noGrp="1"/>
          </p:cNvSpPr>
          <p:nvPr>
            <p:ph type="title"/>
          </p:nvPr>
        </p:nvSpPr>
        <p:spPr/>
        <p:txBody>
          <a:bodyPr/>
          <a:lstStyle/>
          <a:p>
            <a:pPr eaLnBrk="1" hangingPunct="1"/>
            <a:r>
              <a:rPr lang="cs-CZ" altLang="cs-CZ"/>
              <a:t>ANOVA jako regrese</a:t>
            </a:r>
            <a:endParaRPr lang="en-US" altLang="cs-CZ"/>
          </a:p>
        </p:txBody>
      </p:sp>
      <p:sp>
        <p:nvSpPr>
          <p:cNvPr id="1048649" name="Zástupný symbol pro obsah 2"/>
          <p:cNvSpPr txBox="1"/>
          <p:nvPr/>
        </p:nvSpPr>
        <p:spPr bwMode="auto">
          <a:xfrm>
            <a:off x="899591" y="1700213"/>
            <a:ext cx="7798321"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Nadpis 1"/>
          <p:cNvSpPr>
            <a:spLocks noGrp="1"/>
          </p:cNvSpPr>
          <p:nvPr>
            <p:ph type="title"/>
          </p:nvPr>
        </p:nvSpPr>
        <p:spPr/>
        <p:txBody>
          <a:bodyPr/>
          <a:lstStyle/>
          <a:p>
            <a:pPr eaLnBrk="1" hangingPunct="1"/>
            <a:r>
              <a:rPr lang="cs-CZ" altLang="cs-CZ"/>
              <a:t>ANOVA jako regrese</a:t>
            </a:r>
            <a:endParaRPr lang="en-US" altLang="cs-CZ"/>
          </a:p>
        </p:txBody>
      </p:sp>
      <p:sp>
        <p:nvSpPr>
          <p:cNvPr id="1048651"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endParaRPr lang="cs-CZ" altLang="cs-CZ" sz="3600" dirty="0">
              <a:latin typeface="Calibri" panose="020F0502020204030204" pitchFamily="34" charset="0"/>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Nadpis 1"/>
          <p:cNvSpPr>
            <a:spLocks noGrp="1"/>
          </p:cNvSpPr>
          <p:nvPr>
            <p:ph type="title"/>
          </p:nvPr>
        </p:nvSpPr>
        <p:spPr/>
        <p:txBody>
          <a:bodyPr/>
          <a:lstStyle/>
          <a:p>
            <a:pPr eaLnBrk="1" hangingPunct="1"/>
            <a:r>
              <a:rPr lang="cs-CZ" altLang="cs-CZ"/>
              <a:t>ANOVA jako regrese</a:t>
            </a:r>
            <a:endParaRPr lang="en-US" altLang="cs-CZ"/>
          </a:p>
        </p:txBody>
      </p:sp>
      <p:sp>
        <p:nvSpPr>
          <p:cNvPr id="1048653"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Nadpis 1"/>
          <p:cNvSpPr>
            <a:spLocks noGrp="1"/>
          </p:cNvSpPr>
          <p:nvPr>
            <p:ph type="title"/>
          </p:nvPr>
        </p:nvSpPr>
        <p:spPr/>
        <p:txBody>
          <a:bodyPr/>
          <a:lstStyle/>
          <a:p>
            <a:pPr eaLnBrk="1" hangingPunct="1"/>
            <a:r>
              <a:rPr lang="cs-CZ" altLang="cs-CZ"/>
              <a:t>ANOVA jako regrese</a:t>
            </a:r>
            <a:endParaRPr lang="en-US" altLang="cs-CZ"/>
          </a:p>
        </p:txBody>
      </p:sp>
      <p:sp>
        <p:nvSpPr>
          <p:cNvPr id="1048655"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
        <p:nvSpPr>
          <p:cNvPr id="1048656" name="Obdélníkový popisek 3"/>
          <p:cNvSpPr/>
          <p:nvPr/>
        </p:nvSpPr>
        <p:spPr>
          <a:xfrm>
            <a:off x="1620614" y="1341215"/>
            <a:ext cx="1728788" cy="1296987"/>
          </a:xfrm>
          <a:prstGeom prst="wedgeRectCallout">
            <a:avLst>
              <a:gd name="adj1" fmla="val 21385"/>
              <a:gd name="adj2" fmla="val 687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Průměrná  frekvence dětí z rodin s nízkým SES</a:t>
            </a:r>
            <a:endParaRPr lang="en-US" dirty="0"/>
          </a:p>
        </p:txBody>
      </p:sp>
      <p:sp>
        <p:nvSpPr>
          <p:cNvPr id="1048657" name="Obdélníkový popisek 4"/>
          <p:cNvSpPr/>
          <p:nvPr/>
        </p:nvSpPr>
        <p:spPr>
          <a:xfrm>
            <a:off x="3420839" y="1196752"/>
            <a:ext cx="1727200" cy="1441450"/>
          </a:xfrm>
          <a:prstGeom prst="wedgeRectCallout">
            <a:avLst>
              <a:gd name="adj1" fmla="val -29210"/>
              <a:gd name="adj2" fmla="val 7144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 vysokým SES</a:t>
            </a:r>
            <a:endParaRPr lang="en-US" b="1" dirty="0"/>
          </a:p>
        </p:txBody>
      </p:sp>
      <p:sp>
        <p:nvSpPr>
          <p:cNvPr id="1048658" name="Obdélníkový popisek 5"/>
          <p:cNvSpPr/>
          <p:nvPr/>
        </p:nvSpPr>
        <p:spPr>
          <a:xfrm>
            <a:off x="5221064" y="1196752"/>
            <a:ext cx="1727200" cy="1441450"/>
          </a:xfrm>
          <a:prstGeom prst="wedgeRectCallout">
            <a:avLst>
              <a:gd name="adj1" fmla="val -35526"/>
              <a:gd name="adj2" fmla="val 71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se středním SES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Nadpis 1"/>
          <p:cNvSpPr>
            <a:spLocks noGrp="1"/>
          </p:cNvSpPr>
          <p:nvPr>
            <p:ph type="title"/>
          </p:nvPr>
        </p:nvSpPr>
        <p:spPr/>
        <p:txBody>
          <a:bodyPr/>
          <a:lstStyle/>
          <a:p>
            <a:pPr eaLnBrk="1" hangingPunct="1"/>
            <a:r>
              <a:rPr lang="cs-CZ" altLang="cs-CZ"/>
              <a:t>ANOVA jako regrese</a:t>
            </a:r>
            <a:endParaRPr lang="en-US" altLang="cs-CZ"/>
          </a:p>
        </p:txBody>
      </p:sp>
      <p:sp>
        <p:nvSpPr>
          <p:cNvPr id="1048660"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
        <p:nvSpPr>
          <p:cNvPr id="1048661" name="Obdélníkový popisek 3"/>
          <p:cNvSpPr/>
          <p:nvPr/>
        </p:nvSpPr>
        <p:spPr>
          <a:xfrm>
            <a:off x="1620614" y="1341215"/>
            <a:ext cx="1728788" cy="1296987"/>
          </a:xfrm>
          <a:prstGeom prst="wedgeRectCallout">
            <a:avLst>
              <a:gd name="adj1" fmla="val 21385"/>
              <a:gd name="adj2" fmla="val 687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Průměrná  frekvence dětí z rodin s nízkým SES</a:t>
            </a:r>
            <a:endParaRPr lang="en-US" dirty="0"/>
          </a:p>
        </p:txBody>
      </p:sp>
      <p:sp>
        <p:nvSpPr>
          <p:cNvPr id="1048662" name="Obdélníkový popisek 4"/>
          <p:cNvSpPr/>
          <p:nvPr/>
        </p:nvSpPr>
        <p:spPr>
          <a:xfrm>
            <a:off x="3420839" y="1196752"/>
            <a:ext cx="1727200" cy="1441450"/>
          </a:xfrm>
          <a:prstGeom prst="wedgeRectCallout">
            <a:avLst>
              <a:gd name="adj1" fmla="val -29210"/>
              <a:gd name="adj2" fmla="val 7144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 vysokým SES</a:t>
            </a:r>
            <a:endParaRPr lang="en-US" b="1" dirty="0"/>
          </a:p>
        </p:txBody>
      </p:sp>
      <p:sp>
        <p:nvSpPr>
          <p:cNvPr id="1048663" name="Obdélníkový popisek 5"/>
          <p:cNvSpPr/>
          <p:nvPr/>
        </p:nvSpPr>
        <p:spPr>
          <a:xfrm>
            <a:off x="5221064" y="1196752"/>
            <a:ext cx="1727200" cy="1441450"/>
          </a:xfrm>
          <a:prstGeom prst="wedgeRectCallout">
            <a:avLst>
              <a:gd name="adj1" fmla="val -35526"/>
              <a:gd name="adj2" fmla="val 71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se středním SES</a:t>
            </a:r>
            <a:endParaRPr lang="en-US" dirty="0"/>
          </a:p>
        </p:txBody>
      </p:sp>
      <p:sp>
        <p:nvSpPr>
          <p:cNvPr id="1048664" name="Obdélník 9"/>
          <p:cNvSpPr/>
          <p:nvPr/>
        </p:nvSpPr>
        <p:spPr>
          <a:xfrm>
            <a:off x="539750" y="1484313"/>
            <a:ext cx="8208963" cy="4587240"/>
          </a:xfrm>
          <a:prstGeom prst="rect">
            <a:avLst/>
          </a:prstGeom>
          <a:solidFill>
            <a:schemeClr val="accent1">
              <a:lumMod val="20000"/>
              <a:lumOff val="80000"/>
            </a:schemeClr>
          </a:solidFill>
          <a:ln>
            <a:solidFill>
              <a:schemeClr val="tx1"/>
            </a:solidFill>
          </a:ln>
        </p:spPr>
        <p:txBody>
          <a:bodyPr>
            <a:spAutoFit/>
          </a:bodyPr>
          <a:lstStyle/>
          <a:p>
            <a:pPr fontAlgn="auto">
              <a:spcBef>
                <a:spcPts val="0"/>
              </a:spcBef>
              <a:spcAft>
                <a:spcPts val="0"/>
              </a:spcAft>
            </a:pPr>
            <a:r>
              <a:rPr lang="cs-CZ" sz="2800" dirty="0">
                <a:latin typeface="Arial" charset="0"/>
                <a:cs typeface="Arial" charset="0"/>
                <a:sym typeface="Wingdings" pitchFamily="2" charset="2"/>
              </a:rPr>
              <a:t>Jestliže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1</a:t>
            </a:r>
            <a:r>
              <a:rPr lang="cs-CZ" sz="2800" dirty="0">
                <a:latin typeface="Arial" charset="0"/>
                <a:cs typeface="Arial" charset="0"/>
                <a:sym typeface="Wingdings" pitchFamily="2" charset="2"/>
              </a:rPr>
              <a:t> = 0 a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2</a:t>
            </a:r>
            <a:r>
              <a:rPr lang="cs-CZ" sz="2800" dirty="0">
                <a:latin typeface="Arial" charset="0"/>
                <a:cs typeface="Arial" charset="0"/>
              </a:rPr>
              <a:t> = 0, znamená to, že SES nemá žádný vliv a všechny skupiny mají stejnou průměrnou frekvenci. </a:t>
            </a:r>
          </a:p>
          <a:p>
            <a:pPr fontAlgn="auto">
              <a:spcBef>
                <a:spcPts val="0"/>
              </a:spcBef>
              <a:spcAft>
                <a:spcPts val="0"/>
              </a:spcAft>
            </a:pPr>
            <a:endParaRPr lang="cs-CZ" sz="2800" dirty="0">
              <a:latin typeface="Arial" charset="0"/>
              <a:cs typeface="Arial" charset="0"/>
            </a:endParaRPr>
          </a:p>
          <a:p>
            <a:pPr fontAlgn="auto">
              <a:spcBef>
                <a:spcPts val="0"/>
              </a:spcBef>
              <a:spcAft>
                <a:spcPts val="0"/>
              </a:spcAft>
            </a:pPr>
            <a:r>
              <a:rPr lang="cs-CZ" sz="2800" dirty="0">
                <a:latin typeface="Arial" charset="0"/>
                <a:cs typeface="Arial" charset="0"/>
              </a:rPr>
              <a:t>Potom by nám postačil základní model predikující frekvenci pouze z celkové průměrné frekvence a nevysvětlitelné individuální variability.</a:t>
            </a:r>
          </a:p>
          <a:p>
            <a:pPr fontAlgn="auto">
              <a:spcBef>
                <a:spcPts val="0"/>
              </a:spcBef>
              <a:spcAft>
                <a:spcPts val="0"/>
              </a:spcAft>
            </a:pPr>
            <a:endParaRPr lang="cs-CZ" sz="2800" dirty="0">
              <a:latin typeface="Arial" charset="0"/>
              <a:cs typeface="Arial" charset="0"/>
              <a:sym typeface="Wingdings" pitchFamily="2" charset="2"/>
            </a:endParaRPr>
          </a:p>
          <a:p>
            <a:pPr fontAlgn="auto">
              <a:spcBef>
                <a:spcPts val="0"/>
              </a:spcBef>
              <a:spcAft>
                <a:spcPts val="0"/>
              </a:spcAft>
            </a:pPr>
            <a:r>
              <a:rPr lang="cs-CZ" sz="2800" dirty="0">
                <a:latin typeface="Arial" charset="0"/>
                <a:cs typeface="Arial" charset="0"/>
                <a:sym typeface="Wingdings" pitchFamily="2" charset="2"/>
              </a:rPr>
              <a:t>Vysvětlí nám model předpokládající nenulové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1 </a:t>
            </a:r>
            <a:r>
              <a:rPr lang="cs-CZ" sz="2800" dirty="0">
                <a:latin typeface="Arial" charset="0"/>
                <a:cs typeface="Arial" charset="0"/>
                <a:sym typeface="Wingdings" pitchFamily="2" charset="2"/>
              </a:rPr>
              <a:t>a/nebo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2</a:t>
            </a:r>
            <a:r>
              <a:rPr lang="cs-CZ" sz="2800" dirty="0">
                <a:latin typeface="Arial" charset="0"/>
                <a:cs typeface="Arial" charset="0"/>
                <a:sym typeface="Wingdings" pitchFamily="2" charset="2"/>
              </a:rPr>
              <a:t> něco navíc?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Nadpis 1"/>
          <p:cNvSpPr>
            <a:spLocks noGrp="1"/>
          </p:cNvSpPr>
          <p:nvPr>
            <p:ph type="title"/>
          </p:nvPr>
        </p:nvSpPr>
        <p:spPr/>
        <p:txBody>
          <a:bodyPr/>
          <a:lstStyle/>
          <a:p>
            <a:pPr eaLnBrk="1" hangingPunct="1"/>
            <a:r>
              <a:rPr lang="cs-CZ" altLang="cs-CZ" dirty="0"/>
              <a:t>ANOVA jako regrese</a:t>
            </a:r>
            <a:endParaRPr lang="en-US" altLang="cs-CZ" dirty="0"/>
          </a:p>
        </p:txBody>
      </p:sp>
      <p:sp>
        <p:nvSpPr>
          <p:cNvPr id="1048666"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 </a:t>
            </a:r>
            <a:endParaRPr lang="cs-CZ" altLang="cs-CZ" sz="3600" baseline="-25000" dirty="0">
              <a:latin typeface="Calibri" panose="020F0502020204030204" pitchFamily="34" charset="0"/>
            </a:endParaRP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dirty="0">
                <a:latin typeface="Calibri" panose="020F0502020204030204" pitchFamily="34" charset="0"/>
              </a:rPr>
              <a:t>efektové kódování SES</a:t>
            </a:r>
            <a:r>
              <a:rPr lang="cs-CZ" altLang="cs-CZ" sz="3200" dirty="0">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pro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pro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a:t>
            </a:r>
            <a:r>
              <a:rPr lang="cs-CZ" altLang="cs-CZ" sz="3200" b="1" dirty="0">
                <a:solidFill>
                  <a:srgbClr val="0070C0"/>
                </a:solidFill>
                <a:latin typeface="Calibri" panose="020F0502020204030204" pitchFamily="34" charset="0"/>
                <a:sym typeface="Wingdings" panose="05000000000000000000" pitchFamily="2" charset="2"/>
              </a:rPr>
              <a:t>-1</a:t>
            </a:r>
            <a:r>
              <a:rPr lang="cs-CZ" altLang="cs-CZ" sz="3200" dirty="0">
                <a:latin typeface="Calibri" panose="020F0502020204030204" pitchFamily="34" charset="0"/>
                <a:sym typeface="Wingdings" panose="05000000000000000000" pitchFamily="2" charset="2"/>
              </a:rPr>
              <a:t>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a:t>
            </a:r>
            <a:r>
              <a:rPr lang="cs-CZ" altLang="cs-CZ" sz="3200" b="1" dirty="0">
                <a:solidFill>
                  <a:srgbClr val="0070C0"/>
                </a:solidFill>
                <a:latin typeface="Calibri" panose="020F0502020204030204" pitchFamily="34" charset="0"/>
                <a:sym typeface="Wingdings" panose="05000000000000000000" pitchFamily="2" charset="2"/>
              </a:rPr>
              <a:t>-1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pro nízký SES</a:t>
            </a:r>
          </a:p>
          <a:p>
            <a:pPr eaLnBrk="1" hangingPunct="1"/>
            <a:r>
              <a:rPr lang="cs-CZ" altLang="cs-CZ" sz="3200" dirty="0">
                <a:latin typeface="Calibri" panose="020F0502020204030204" pitchFamily="34" charset="0"/>
                <a:sym typeface="Wingdings" panose="05000000000000000000" pitchFamily="2" charset="2"/>
              </a:rPr>
              <a:t>nízký SES stále referenční, ale </a:t>
            </a:r>
            <a:r>
              <a:rPr lang="cs-CZ" altLang="cs-CZ" sz="3200" i="1" dirty="0">
                <a:latin typeface="Calibri" panose="020F0502020204030204" pitchFamily="34" charset="0"/>
                <a:sym typeface="Wingdings" panose="05000000000000000000" pitchFamily="2" charset="2"/>
              </a:rPr>
              <a:t>b</a:t>
            </a:r>
            <a:r>
              <a:rPr lang="cs-CZ" altLang="cs-CZ" sz="3200" dirty="0">
                <a:latin typeface="Calibri" panose="020F0502020204030204" pitchFamily="34" charset="0"/>
                <a:sym typeface="Wingdings" panose="05000000000000000000" pitchFamily="2" charset="2"/>
              </a:rPr>
              <a:t> vyjadřují rozdíl skupinového průměru proti celkovému </a:t>
            </a:r>
          </a:p>
          <a:p>
            <a:pPr eaLnBrk="1" hangingPunct="1"/>
            <a:endParaRPr lang="cs-CZ" altLang="cs-CZ" sz="3600" dirty="0">
              <a:latin typeface="Calibri" panose="020F0502020204030204" pitchFamily="34" charset="0"/>
            </a:endParaRPr>
          </a:p>
        </p:txBody>
      </p:sp>
      <p:sp>
        <p:nvSpPr>
          <p:cNvPr id="1048667" name="Obdélník 1"/>
          <p:cNvSpPr/>
          <p:nvPr/>
        </p:nvSpPr>
        <p:spPr>
          <a:xfrm>
            <a:off x="539552" y="1737361"/>
            <a:ext cx="8352928" cy="61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a:t>Lze SES </a:t>
            </a:r>
            <a:r>
              <a:rPr lang="cs-CZ" sz="2800" dirty="0" err="1"/>
              <a:t>nakódovat</a:t>
            </a:r>
            <a:r>
              <a:rPr lang="cs-CZ" sz="2800" dirty="0"/>
              <a:t> tak, aby </a:t>
            </a:r>
            <a:r>
              <a:rPr lang="cs-CZ" sz="2800" i="1" dirty="0"/>
              <a:t>b</a:t>
            </a:r>
            <a:r>
              <a:rPr lang="cs-CZ" sz="2800" baseline="-25000" dirty="0"/>
              <a:t>0</a:t>
            </a:r>
            <a:r>
              <a:rPr lang="cs-CZ" sz="2800" dirty="0"/>
              <a:t> byl </a:t>
            </a:r>
            <a:r>
              <a:rPr lang="cs-CZ" sz="2800" b="1" dirty="0"/>
              <a:t>celkový průměr</a:t>
            </a:r>
            <a:r>
              <a:rPr lang="cs-CZ" sz="28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Nadpis 1"/>
          <p:cNvSpPr>
            <a:spLocks noGrp="1"/>
          </p:cNvSpPr>
          <p:nvPr>
            <p:ph type="title" idx="4294967295"/>
          </p:nvPr>
        </p:nvSpPr>
        <p:spPr>
          <a:xfrm>
            <a:off x="1600200" y="287339"/>
            <a:ext cx="7543800" cy="765174"/>
          </a:xfrm>
        </p:spPr>
        <p:txBody>
          <a:bodyPr/>
          <a:lstStyle/>
          <a:p>
            <a:pPr eaLnBrk="1" hangingPunct="1"/>
            <a:r>
              <a:rPr lang="cs-CZ" altLang="cs-CZ" dirty="0"/>
              <a:t>ANOVA jako regrese</a:t>
            </a:r>
            <a:endParaRPr lang="en-US" altLang="cs-CZ" dirty="0"/>
          </a:p>
        </p:txBody>
      </p:sp>
      <p:sp>
        <p:nvSpPr>
          <p:cNvPr id="1048935"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937"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939"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941"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94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945"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947" name="Obdélník 14"/>
          <p:cNvSpPr>
            <a:spLocks noChangeArrowheads="1"/>
          </p:cNvSpPr>
          <p:nvPr/>
        </p:nvSpPr>
        <p:spPr bwMode="auto">
          <a:xfrm>
            <a:off x="250825" y="4868863"/>
            <a:ext cx="8642350" cy="15138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400" b="1">
                <a:solidFill>
                  <a:srgbClr val="C00000"/>
                </a:solidFill>
                <a:latin typeface="Calibri" panose="020F0502020204030204" pitchFamily="34" charset="0"/>
              </a:rPr>
              <a:t>Podstata ANOVY</a:t>
            </a:r>
          </a:p>
          <a:p>
            <a:pPr eaLnBrk="1" hangingPunct="1"/>
            <a:r>
              <a:rPr lang="cs-CZ" altLang="cs-CZ" sz="2400">
                <a:latin typeface="Calibri" panose="020F0502020204030204" pitchFamily="34" charset="0"/>
              </a:rPr>
              <a:t>Jak dobře je závislá proměnná vysvětlena modelem, který předpokládá odlišnost skupin (</a:t>
            </a:r>
            <a:r>
              <a:rPr lang="el-GR" altLang="cs-CZ" sz="2400">
                <a:latin typeface="Calibri" panose="020F0502020204030204" pitchFamily="34" charset="0"/>
              </a:rPr>
              <a:t>α</a:t>
            </a:r>
            <a:r>
              <a:rPr lang="cs-CZ" altLang="cs-CZ" sz="2400">
                <a:latin typeface="Calibri" panose="020F0502020204030204" pitchFamily="34" charset="0"/>
              </a:rPr>
              <a:t> </a:t>
            </a:r>
            <a:r>
              <a:rPr lang="el-GR" altLang="cs-CZ" sz="2400">
                <a:latin typeface="Calibri" panose="020F0502020204030204" pitchFamily="34" charset="0"/>
              </a:rPr>
              <a:t>≠</a:t>
            </a:r>
            <a:r>
              <a:rPr lang="cs-CZ" altLang="cs-CZ" sz="2400">
                <a:latin typeface="Calibri" panose="020F0502020204030204" pitchFamily="34" charset="0"/>
              </a:rPr>
              <a:t> 0)? Nepostačí nám stejně dobře model, který předpokládá, že se skupiny neliší?</a:t>
            </a:r>
            <a:endParaRPr lang="en-US" altLang="cs-CZ" sz="2400">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Nadpis 1"/>
          <p:cNvSpPr>
            <a:spLocks noGrp="1"/>
          </p:cNvSpPr>
          <p:nvPr>
            <p:ph type="title"/>
          </p:nvPr>
        </p:nvSpPr>
        <p:spPr/>
        <p:txBody>
          <a:bodyPr/>
          <a:lstStyle/>
          <a:p>
            <a:pPr eaLnBrk="1" hangingPunct="1"/>
            <a:r>
              <a:rPr lang="cs-CZ" altLang="cs-CZ"/>
              <a:t>Program dnešní přednášky</a:t>
            </a:r>
            <a:endParaRPr lang="en-US" altLang="cs-CZ"/>
          </a:p>
        </p:txBody>
      </p:sp>
      <p:sp>
        <p:nvSpPr>
          <p:cNvPr id="1048598" name="Zástupný symbol pro obsah 2"/>
          <p:cNvSpPr>
            <a:spLocks noGrp="1"/>
          </p:cNvSpPr>
          <p:nvPr>
            <p:ph idx="1"/>
          </p:nvPr>
        </p:nvSpPr>
        <p:spPr/>
        <p:txBody>
          <a:bodyPr/>
          <a:lstStyle/>
          <a:p>
            <a:pPr eaLnBrk="1" hangingPunct="1"/>
            <a:r>
              <a:rPr lang="cs-CZ" altLang="cs-CZ" dirty="0"/>
              <a:t> jednofaktorová (</a:t>
            </a:r>
            <a:r>
              <a:rPr lang="cs-CZ" altLang="cs-CZ" dirty="0" err="1"/>
              <a:t>one-way</a:t>
            </a:r>
            <a:r>
              <a:rPr lang="cs-CZ" altLang="cs-CZ" dirty="0"/>
              <a:t>) </a:t>
            </a:r>
            <a:r>
              <a:rPr lang="cs-CZ" altLang="cs-CZ" dirty="0" err="1"/>
              <a:t>ANOVA</a:t>
            </a:r>
            <a:endParaRPr lang="cs-CZ" altLang="cs-CZ" dirty="0"/>
          </a:p>
          <a:p>
            <a:pPr eaLnBrk="1" hangingPunct="1"/>
            <a:r>
              <a:rPr lang="cs-CZ" altLang="cs-CZ" dirty="0"/>
              <a:t> faktoriální (</a:t>
            </a:r>
            <a:r>
              <a:rPr lang="cs-CZ" altLang="cs-CZ" dirty="0" err="1"/>
              <a:t>two</a:t>
            </a:r>
            <a:r>
              <a:rPr lang="cs-CZ" altLang="cs-CZ" dirty="0"/>
              <a:t>…-</a:t>
            </a:r>
            <a:r>
              <a:rPr lang="cs-CZ" altLang="cs-CZ" dirty="0" err="1"/>
              <a:t>way</a:t>
            </a:r>
            <a:r>
              <a:rPr lang="cs-CZ" altLang="cs-CZ" dirty="0"/>
              <a:t>) </a:t>
            </a:r>
            <a:r>
              <a:rPr lang="cs-CZ" altLang="cs-CZ" dirty="0" err="1"/>
              <a:t>ANOVA</a:t>
            </a:r>
            <a:endParaRPr lang="cs-CZ" altLang="cs-CZ" dirty="0"/>
          </a:p>
          <a:p>
            <a:pPr eaLnBrk="1" hangingPunct="1"/>
            <a:r>
              <a:rPr lang="cs-CZ" altLang="cs-CZ" dirty="0" err="1"/>
              <a:t>ANOVA</a:t>
            </a:r>
            <a:r>
              <a:rPr lang="cs-CZ" altLang="cs-CZ" dirty="0"/>
              <a:t> pro opakovaná měření</a:t>
            </a:r>
          </a:p>
          <a:p>
            <a:pPr eaLnBrk="1" hangingPunct="1"/>
            <a:r>
              <a:rPr lang="cs-CZ" altLang="cs-CZ" dirty="0"/>
              <a:t> </a:t>
            </a:r>
            <a:r>
              <a:rPr lang="cs-CZ" altLang="cs-CZ" dirty="0" err="1"/>
              <a:t>ANCOVA</a:t>
            </a:r>
            <a:r>
              <a:rPr lang="cs-CZ" altLang="cs-CZ" dirty="0"/>
              <a:t> </a:t>
            </a:r>
            <a:r>
              <a:rPr lang="cs-CZ" altLang="cs-CZ" dirty="0">
                <a:sym typeface="Wingdings" panose="05000000000000000000" pitchFamily="2" charset="2"/>
              </a:rPr>
              <a:t>(</a:t>
            </a:r>
            <a:r>
              <a:rPr lang="cs-CZ" altLang="cs-CZ" dirty="0" err="1">
                <a:sym typeface="Wingdings" panose="05000000000000000000" pitchFamily="2" charset="2"/>
              </a:rPr>
              <a:t>ANOVA</a:t>
            </a:r>
            <a:r>
              <a:rPr lang="cs-CZ" altLang="cs-CZ" dirty="0">
                <a:sym typeface="Wingdings" panose="05000000000000000000" pitchFamily="2" charset="2"/>
              </a:rPr>
              <a:t> s kovariáty)</a:t>
            </a:r>
            <a:endParaRPr lang="cs-CZ" altLang="cs-CZ" dirty="0"/>
          </a:p>
          <a:p>
            <a:pPr eaLnBrk="1" hangingPunct="1"/>
            <a:r>
              <a:rPr lang="cs-CZ" altLang="cs-CZ" dirty="0"/>
              <a:t> MANOVA (</a:t>
            </a:r>
            <a:r>
              <a:rPr lang="cs-CZ" altLang="cs-CZ" dirty="0" err="1"/>
              <a:t>ANOVA</a:t>
            </a:r>
            <a:r>
              <a:rPr lang="cs-CZ" altLang="cs-CZ" dirty="0"/>
              <a:t> s více závislými)</a:t>
            </a:r>
            <a:endParaRPr lang="en-US"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Nadpis 1"/>
          <p:cNvSpPr>
            <a:spLocks noGrp="1"/>
          </p:cNvSpPr>
          <p:nvPr>
            <p:ph type="title"/>
          </p:nvPr>
        </p:nvSpPr>
        <p:spPr/>
        <p:txBody>
          <a:bodyPr/>
          <a:lstStyle/>
          <a:p>
            <a:r>
              <a:rPr lang="cs-CZ" dirty="0" err="1"/>
              <a:t>ANOVA</a:t>
            </a:r>
            <a:r>
              <a:rPr lang="cs-CZ" dirty="0"/>
              <a:t> jako </a:t>
            </a:r>
            <a:r>
              <a:rPr lang="cs-CZ" dirty="0" err="1"/>
              <a:t>ANOVA</a:t>
            </a:r>
            <a:endParaRPr lang="cs-CZ" dirty="0"/>
          </a:p>
        </p:txBody>
      </p:sp>
      <p:sp>
        <p:nvSpPr>
          <p:cNvPr id="1048670" name="Zástupný obsah 2"/>
          <p:cNvSpPr>
            <a:spLocks noGrp="1"/>
          </p:cNvSpPr>
          <p:nvPr>
            <p:ph idx="1"/>
          </p:nvPr>
        </p:nvSpPr>
        <p:spPr/>
        <p:txBody>
          <a:bodyPr>
            <a:normAutofit fontScale="95000"/>
          </a:bodyPr>
          <a:lstStyle/>
          <a:p>
            <a:r>
              <a:rPr lang="cs-CZ" dirty="0"/>
              <a:t>V rámci lineární regrese umíme modelovat vliv kategorické nezávislé pomocí </a:t>
            </a:r>
            <a:r>
              <a:rPr lang="cs-CZ" dirty="0" err="1"/>
              <a:t>dummy</a:t>
            </a:r>
            <a:r>
              <a:rPr lang="cs-CZ" dirty="0"/>
              <a:t> proměnných a víme, že regresní koeficienty </a:t>
            </a:r>
            <a:r>
              <a:rPr lang="cs-CZ" i="1" dirty="0"/>
              <a:t>b</a:t>
            </a:r>
            <a:r>
              <a:rPr lang="cs-CZ" dirty="0"/>
              <a:t> udávají rozdíly průměrů indikovaných skupin oproti referenční skupině.</a:t>
            </a:r>
          </a:p>
          <a:p>
            <a:r>
              <a:rPr lang="cs-CZ" dirty="0"/>
              <a:t>Dokázali bychom použít i efektové kódování místo indikátorového a testovat tak rozdíly průměrů indikovaných skupin oproti celkovému průměru.</a:t>
            </a:r>
          </a:p>
          <a:p>
            <a:endParaRPr lang="cs-CZ" dirty="0"/>
          </a:p>
          <a:p>
            <a:r>
              <a:rPr lang="cs-CZ" sz="2800" dirty="0"/>
              <a:t>Jak ale srovnává průměry </a:t>
            </a:r>
            <a:r>
              <a:rPr lang="cs-CZ" sz="2800" dirty="0" err="1"/>
              <a:t>ANOVA</a:t>
            </a:r>
            <a:r>
              <a:rPr lang="cs-CZ" sz="2800" dirty="0"/>
              <a:t>?</a:t>
            </a:r>
          </a:p>
          <a:p>
            <a:r>
              <a:rPr lang="cs-CZ" sz="2800" dirty="0"/>
              <a:t>Jiným způsobem, který je ale ve výsledku ekvivalentní regresi.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Nadpis 1"/>
          <p:cNvSpPr>
            <a:spLocks noGrp="1"/>
          </p:cNvSpPr>
          <p:nvPr>
            <p:ph type="title"/>
          </p:nvPr>
        </p:nvSpPr>
        <p:spPr/>
        <p:txBody>
          <a:bodyPr/>
          <a:lstStyle/>
          <a:p>
            <a:r>
              <a:rPr lang="cs-CZ" dirty="0" err="1"/>
              <a:t>ANOVA</a:t>
            </a:r>
            <a:r>
              <a:rPr lang="cs-CZ" dirty="0"/>
              <a:t> je Analýza </a:t>
            </a:r>
            <a:r>
              <a:rPr lang="cs-CZ" b="1" dirty="0"/>
              <a:t>rozptylu</a:t>
            </a:r>
            <a:r>
              <a:rPr lang="cs-CZ" dirty="0"/>
              <a:t> </a:t>
            </a:r>
          </a:p>
        </p:txBody>
      </p:sp>
      <p:sp>
        <p:nvSpPr>
          <p:cNvPr id="1048672" name="Zástupný obsah 2"/>
          <p:cNvSpPr>
            <a:spLocks noGrp="1" noRot="1" noChangeAspect="1" noMove="1" noResize="1" noEditPoints="1" noAdjustHandles="1" noChangeArrowheads="1" noChangeShapeType="1" noTextEdit="1"/>
          </p:cNvSpPr>
          <p:nvPr>
            <p:ph idx="1"/>
          </p:nvPr>
        </p:nvSpPr>
        <p:spPr>
          <a:xfrm>
            <a:off x="611561" y="1845734"/>
            <a:ext cx="8496944" cy="4823626"/>
          </a:xfrm>
          <a:blipFill>
            <a:blip r:embed="rId3"/>
            <a:stretch>
              <a:fillRect l="-717" t="-1896" r="-2367"/>
            </a:stretch>
          </a:blipFill>
        </p:spPr>
        <p:txBody>
          <a:bodyPr/>
          <a:lstStyle/>
          <a:p>
            <a:r>
              <a:rPr lang="cs-CZ">
                <a:noFill/>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Nadpis 1"/>
          <p:cNvSpPr>
            <a:spLocks noGrp="1"/>
          </p:cNvSpPr>
          <p:nvPr>
            <p:ph type="title" idx="4294967295"/>
          </p:nvPr>
        </p:nvSpPr>
        <p:spPr>
          <a:xfrm>
            <a:off x="509840" y="287338"/>
            <a:ext cx="8634160" cy="981422"/>
          </a:xfrm>
        </p:spPr>
        <p:txBody>
          <a:bodyPr>
            <a:noAutofit/>
          </a:bodyPr>
          <a:lstStyle/>
          <a:p>
            <a:pPr eaLnBrk="1" hangingPunct="1"/>
            <a:r>
              <a:rPr lang="cs-CZ" altLang="cs-CZ" sz="4000" dirty="0"/>
              <a:t>Suma čtverců </a:t>
            </a:r>
            <a:r>
              <a:rPr lang="cs-CZ" altLang="cs-CZ" sz="4000" dirty="0" err="1"/>
              <a:t>meziskupinová</a:t>
            </a:r>
            <a:r>
              <a:rPr lang="cs-CZ" altLang="cs-CZ" sz="4000" dirty="0"/>
              <a:t> (modelová)</a:t>
            </a:r>
            <a:br>
              <a:rPr lang="cs-CZ" altLang="cs-CZ" sz="4000" dirty="0"/>
            </a:br>
            <a:r>
              <a:rPr lang="cs-CZ" altLang="cs-CZ" sz="3200" b="1" dirty="0" err="1"/>
              <a:t>SS</a:t>
            </a:r>
            <a:r>
              <a:rPr lang="cs-CZ" altLang="cs-CZ" sz="3200" b="1" baseline="-25000" dirty="0" err="1"/>
              <a:t>B</a:t>
            </a:r>
            <a:r>
              <a:rPr lang="cs-CZ" altLang="cs-CZ" sz="3200" b="1" dirty="0"/>
              <a:t>, </a:t>
            </a:r>
            <a:r>
              <a:rPr lang="cs-CZ" altLang="cs-CZ" sz="3200" b="1" dirty="0" err="1"/>
              <a:t>SS</a:t>
            </a:r>
            <a:r>
              <a:rPr lang="cs-CZ" altLang="cs-CZ" sz="3200" b="1" baseline="-25000" dirty="0" err="1"/>
              <a:t>M</a:t>
            </a:r>
            <a:endParaRPr lang="en-US" altLang="cs-CZ" sz="4000" b="1" baseline="-25000" dirty="0"/>
          </a:p>
        </p:txBody>
      </p:sp>
      <p:sp>
        <p:nvSpPr>
          <p:cNvPr id="1048677" name="Zástupný symbol pro obsah 2"/>
          <p:cNvSpPr>
            <a:spLocks noGrp="1"/>
          </p:cNvSpPr>
          <p:nvPr>
            <p:ph idx="4294967295"/>
          </p:nvPr>
        </p:nvSpPr>
        <p:spPr>
          <a:xfrm>
            <a:off x="323528" y="1536700"/>
            <a:ext cx="8352928" cy="4997450"/>
          </a:xfrm>
        </p:spPr>
        <p:txBody>
          <a:bodyPr rtlCol="0">
            <a:normAutofit fontScale="95000"/>
          </a:bodyPr>
          <a:lstStyle/>
          <a:p>
            <a:pPr marL="541338" indent="-541338" eaLnBrk="1" fontAlgn="auto" hangingPunct="1">
              <a:spcAft>
                <a:spcPts val="1200"/>
              </a:spcAft>
              <a:buFont typeface="Arial" panose="020B0604020202020204" pitchFamily="34" charset="0"/>
              <a:buNone/>
            </a:pPr>
            <a:r>
              <a:rPr lang="cs-CZ" sz="2400" dirty="0"/>
              <a:t>Měřítko toho, jak moc se průměry skupin liší.</a:t>
            </a:r>
          </a:p>
          <a:p>
            <a:pPr marL="541338" indent="-541338" eaLnBrk="1" fontAlgn="auto" hangingPunct="1">
              <a:spcAft>
                <a:spcPts val="0"/>
              </a:spcAft>
              <a:buFont typeface="Arial" panose="020B0604020202020204" pitchFamily="34" charset="0"/>
              <a:buNone/>
            </a:pPr>
            <a:r>
              <a:rPr lang="cs-CZ" sz="2400" dirty="0"/>
              <a:t>Když vezmeme v potaz  členství ve skupině, jak velkou část </a:t>
            </a:r>
            <a:r>
              <a:rPr lang="cs-CZ" sz="2400" i="1" dirty="0" err="1"/>
              <a:t>SS</a:t>
            </a:r>
            <a:r>
              <a:rPr lang="cs-CZ" sz="2400" baseline="-25000" dirty="0" err="1"/>
              <a:t>T</a:t>
            </a:r>
            <a:r>
              <a:rPr lang="cs-CZ" sz="2400" dirty="0"/>
              <a:t> tvoří? = Kolik variability závislé proměnné lze připsat odlišnostem mezi průměry skupin (modelu, též SS</a:t>
            </a:r>
            <a:r>
              <a:rPr lang="cs-CZ" sz="2400" baseline="-25000" dirty="0"/>
              <a:t>B</a:t>
            </a:r>
            <a:r>
              <a:rPr lang="cs-CZ" sz="2400" dirty="0"/>
              <a:t> jako </a:t>
            </a:r>
            <a:r>
              <a:rPr lang="cs-CZ" sz="2400" baseline="-25000" dirty="0" err="1"/>
              <a:t>BETWEEN</a:t>
            </a:r>
            <a:r>
              <a:rPr lang="cs-CZ" sz="2400" dirty="0"/>
              <a:t>)</a:t>
            </a:r>
          </a:p>
          <a:p>
            <a:pPr marL="541338" indent="-541338" eaLnBrk="1" fontAlgn="auto" hangingPunct="1">
              <a:spcAft>
                <a:spcPts val="0"/>
              </a:spcAft>
              <a:buFont typeface="Arial" panose="020B0604020202020204" pitchFamily="34" charset="0"/>
              <a:buNone/>
            </a:pPr>
            <a:r>
              <a:rPr lang="cs-CZ" dirty="0"/>
              <a:t>Zajímá nás část odchylek od průměru, ležící mezi celkovým M a M skupiny, kdo které člověk patří. Je pro každého ve skupině stejná. </a:t>
            </a:r>
          </a:p>
          <a:p>
            <a:pPr marL="541338" indent="-541338" eaLnBrk="1" fontAlgn="auto" hangingPunct="1">
              <a:spcAft>
                <a:spcPts val="0"/>
              </a:spcAft>
              <a:buFont typeface="Arial" panose="020B0604020202020204" pitchFamily="34" charset="0"/>
              <a:buNone/>
            </a:pPr>
            <a:r>
              <a:rPr lang="cs-CZ" sz="2400" dirty="0"/>
              <a:t>Lze také říci: Jaká by byla SS, kdyby měli všichni členové skupin hodnotu právě rovnou průměru skupiny?</a:t>
            </a:r>
            <a:br>
              <a:rPr lang="cs-CZ" sz="2400" dirty="0"/>
            </a:br>
            <a:endParaRPr lang="cs-CZ" sz="2400" dirty="0"/>
          </a:p>
          <a:p>
            <a:pPr marL="541338" indent="-541338" eaLnBrk="1" fontAlgn="auto" hangingPunct="1">
              <a:spcAft>
                <a:spcPts val="0"/>
              </a:spcAft>
              <a:buFont typeface="Arial" panose="020B0604020202020204" pitchFamily="34" charset="0"/>
              <a:buNone/>
            </a:pPr>
            <a:r>
              <a:rPr lang="cs-CZ" sz="2400" b="1" dirty="0" err="1">
                <a:solidFill>
                  <a:srgbClr val="C00000"/>
                </a:solidFill>
              </a:rPr>
              <a:t>SS</a:t>
            </a:r>
            <a:r>
              <a:rPr lang="cs-CZ" sz="2400" b="1" baseline="-25000" dirty="0" err="1">
                <a:solidFill>
                  <a:srgbClr val="C00000"/>
                </a:solidFill>
              </a:rPr>
              <a:t>M</a:t>
            </a:r>
            <a:r>
              <a:rPr lang="cs-CZ" sz="2400" b="1" dirty="0">
                <a:solidFill>
                  <a:srgbClr val="C00000"/>
                </a:solidFill>
              </a:rPr>
              <a:t> = ∑</a:t>
            </a:r>
            <a:r>
              <a:rPr lang="cs-CZ" sz="2400" b="1" i="1" baseline="-25000" dirty="0">
                <a:solidFill>
                  <a:srgbClr val="C00000"/>
                </a:solidFill>
              </a:rPr>
              <a:t>j</a:t>
            </a:r>
            <a:r>
              <a:rPr lang="cs-CZ" sz="2400" b="1" dirty="0">
                <a:solidFill>
                  <a:srgbClr val="C00000"/>
                </a:solidFill>
              </a:rPr>
              <a:t> velikost skupiny </a:t>
            </a:r>
            <a:r>
              <a:rPr lang="cs-CZ" sz="2400" b="1" i="1" dirty="0">
                <a:solidFill>
                  <a:srgbClr val="C00000"/>
                </a:solidFill>
              </a:rPr>
              <a:t>j</a:t>
            </a:r>
            <a:r>
              <a:rPr lang="cs-CZ" sz="2400" b="1" dirty="0">
                <a:solidFill>
                  <a:srgbClr val="C00000"/>
                </a:solidFill>
              </a:rPr>
              <a:t> * (průměr skupiny </a:t>
            </a:r>
            <a:r>
              <a:rPr lang="cs-CZ" sz="2400" b="1" i="1" dirty="0">
                <a:solidFill>
                  <a:srgbClr val="C00000"/>
                </a:solidFill>
              </a:rPr>
              <a:t>j</a:t>
            </a:r>
            <a:r>
              <a:rPr lang="cs-CZ" sz="2400" b="1" dirty="0">
                <a:solidFill>
                  <a:srgbClr val="C00000"/>
                </a:solidFill>
              </a:rPr>
              <a:t> – celkový průměr)</a:t>
            </a:r>
            <a:r>
              <a:rPr lang="cs-CZ" sz="2400" b="1" baseline="30000" dirty="0">
                <a:solidFill>
                  <a:srgbClr val="C00000"/>
                </a:solidFill>
              </a:rPr>
              <a:t>2</a:t>
            </a:r>
            <a:br>
              <a:rPr lang="cs-CZ" sz="2400" dirty="0">
                <a:solidFill>
                  <a:srgbClr val="C00000"/>
                </a:solidFill>
              </a:rPr>
            </a:br>
            <a:endParaRPr lang="cs-CZ" sz="2400" dirty="0">
              <a:solidFill>
                <a:srgbClr val="C00000"/>
              </a:solidFill>
            </a:endParaRPr>
          </a:p>
          <a:p>
            <a:pPr marL="541338" indent="-541338" eaLnBrk="1" fontAlgn="auto" hangingPunct="1">
              <a:spcAft>
                <a:spcPts val="0"/>
              </a:spcAft>
              <a:buFont typeface="Arial" panose="020B0604020202020204" pitchFamily="34" charset="0"/>
              <a:buNone/>
            </a:pPr>
            <a:r>
              <a:rPr lang="cs-CZ" sz="2400" b="1" dirty="0" err="1">
                <a:solidFill>
                  <a:srgbClr val="C00000"/>
                </a:solidFill>
              </a:rPr>
              <a:t>MS</a:t>
            </a:r>
            <a:r>
              <a:rPr lang="cs-CZ" sz="2400" b="1" baseline="-25000" dirty="0" err="1">
                <a:solidFill>
                  <a:srgbClr val="C00000"/>
                </a:solidFill>
              </a:rPr>
              <a:t>M</a:t>
            </a:r>
            <a:r>
              <a:rPr lang="cs-CZ" sz="2400" b="1" dirty="0">
                <a:solidFill>
                  <a:srgbClr val="C00000"/>
                </a:solidFill>
              </a:rPr>
              <a:t> = SS</a:t>
            </a:r>
            <a:r>
              <a:rPr lang="cs-CZ" sz="2400" b="1" baseline="-25000" dirty="0">
                <a:solidFill>
                  <a:srgbClr val="C00000"/>
                </a:solidFill>
              </a:rPr>
              <a:t>M</a:t>
            </a:r>
            <a:r>
              <a:rPr lang="cs-CZ" sz="2400" b="1" dirty="0">
                <a:solidFill>
                  <a:srgbClr val="C00000"/>
                </a:solidFill>
              </a:rPr>
              <a:t> / </a:t>
            </a:r>
            <a:r>
              <a:rPr lang="cs-CZ" sz="2400" b="1" dirty="0" err="1">
                <a:solidFill>
                  <a:srgbClr val="C00000"/>
                </a:solidFill>
              </a:rPr>
              <a:t>df</a:t>
            </a:r>
            <a:r>
              <a:rPr lang="cs-CZ" sz="2400" b="1" baseline="-25000" dirty="0" err="1">
                <a:solidFill>
                  <a:srgbClr val="C00000"/>
                </a:solidFill>
              </a:rPr>
              <a:t>M</a:t>
            </a:r>
            <a:r>
              <a:rPr lang="cs-CZ" sz="2400" b="1" baseline="-25000" dirty="0">
                <a:solidFill>
                  <a:srgbClr val="C00000"/>
                </a:solidFill>
              </a:rPr>
              <a:t> </a:t>
            </a:r>
            <a:r>
              <a:rPr lang="cs-CZ" sz="2400" b="1" dirty="0">
                <a:solidFill>
                  <a:srgbClr val="C00000"/>
                </a:solidFill>
              </a:rPr>
              <a:t>	</a:t>
            </a:r>
            <a:r>
              <a:rPr lang="cs-CZ" sz="2400" dirty="0">
                <a:solidFill>
                  <a:srgbClr val="C00000"/>
                </a:solidFill>
              </a:rPr>
              <a:t>kde</a:t>
            </a:r>
            <a:r>
              <a:rPr lang="cs-CZ" sz="2400" b="1" dirty="0">
                <a:solidFill>
                  <a:srgbClr val="C00000"/>
                </a:solidFill>
              </a:rPr>
              <a:t> </a:t>
            </a:r>
            <a:r>
              <a:rPr lang="cs-CZ" sz="2400" b="1" dirty="0" err="1">
                <a:solidFill>
                  <a:srgbClr val="C00000"/>
                </a:solidFill>
              </a:rPr>
              <a:t>df</a:t>
            </a:r>
            <a:r>
              <a:rPr lang="cs-CZ" sz="2400" b="1" baseline="-25000" dirty="0" err="1">
                <a:solidFill>
                  <a:srgbClr val="C00000"/>
                </a:solidFill>
              </a:rPr>
              <a:t>M</a:t>
            </a:r>
            <a:r>
              <a:rPr lang="cs-CZ" sz="2400" b="1" dirty="0">
                <a:solidFill>
                  <a:srgbClr val="C00000"/>
                </a:solidFill>
              </a:rPr>
              <a:t> = (počet skupin – 1)*</a:t>
            </a:r>
          </a:p>
          <a:p>
            <a:pPr eaLnBrk="1" fontAlgn="auto" hangingPunct="1">
              <a:spcAft>
                <a:spcPts val="0"/>
              </a:spcAft>
              <a:buFont typeface="Arial" panose="020B0604020202020204" pitchFamily="34" charset="0"/>
              <a:buNone/>
            </a:pPr>
            <a:endParaRPr lang="cs-CZ" dirty="0"/>
          </a:p>
          <a:p>
            <a:pPr marL="627063" indent="-627063">
              <a:spcBef>
                <a:spcPts val="2400"/>
              </a:spcBef>
              <a:spcAft>
                <a:spcPts val="0"/>
              </a:spcAft>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Nadpis 1"/>
          <p:cNvSpPr>
            <a:spLocks noGrp="1"/>
          </p:cNvSpPr>
          <p:nvPr>
            <p:ph type="title"/>
          </p:nvPr>
        </p:nvSpPr>
        <p:spPr/>
        <p:txBody>
          <a:bodyPr/>
          <a:lstStyle/>
          <a:p>
            <a:r>
              <a:rPr lang="cs-CZ" dirty="0"/>
              <a:t>Skoro bychom mohli být hotoví…</a:t>
            </a:r>
          </a:p>
        </p:txBody>
      </p:sp>
      <p:sp>
        <p:nvSpPr>
          <p:cNvPr id="1048682" name="Zástupný obsah 2"/>
          <p:cNvSpPr>
            <a:spLocks noGrp="1"/>
          </p:cNvSpPr>
          <p:nvPr>
            <p:ph idx="1"/>
          </p:nvPr>
        </p:nvSpPr>
        <p:spPr>
          <a:xfrm>
            <a:off x="822959" y="1845734"/>
            <a:ext cx="7997513" cy="4023360"/>
          </a:xfrm>
        </p:spPr>
        <p:txBody>
          <a:bodyPr>
            <a:normAutofit fontScale="91667" lnSpcReduction="10000"/>
          </a:bodyPr>
          <a:lstStyle/>
          <a:p>
            <a:pPr>
              <a:lnSpc>
                <a:spcPct val="100000"/>
              </a:lnSpc>
            </a:pPr>
            <a:r>
              <a:rPr lang="cs-CZ" sz="2800" b="1" dirty="0" err="1">
                <a:solidFill>
                  <a:srgbClr val="C00000"/>
                </a:solidFill>
              </a:rPr>
              <a:t>SS</a:t>
            </a:r>
            <a:r>
              <a:rPr lang="cs-CZ" sz="2800" b="1" baseline="-25000" dirty="0" err="1">
                <a:solidFill>
                  <a:srgbClr val="C00000"/>
                </a:solidFill>
              </a:rPr>
              <a:t>M</a:t>
            </a:r>
            <a:r>
              <a:rPr lang="cs-CZ" sz="2800" b="1" dirty="0">
                <a:solidFill>
                  <a:srgbClr val="C00000"/>
                </a:solidFill>
              </a:rPr>
              <a:t> / </a:t>
            </a:r>
            <a:r>
              <a:rPr lang="cs-CZ" sz="2800" b="1" dirty="0" err="1">
                <a:solidFill>
                  <a:srgbClr val="C00000"/>
                </a:solidFill>
              </a:rPr>
              <a:t>SS</a:t>
            </a:r>
            <a:r>
              <a:rPr lang="cs-CZ" sz="2800" b="1" baseline="-25000" dirty="0" err="1">
                <a:solidFill>
                  <a:srgbClr val="C00000"/>
                </a:solidFill>
              </a:rPr>
              <a:t>T</a:t>
            </a:r>
            <a:r>
              <a:rPr lang="cs-CZ" sz="2800" b="1" baseline="-25000" dirty="0">
                <a:solidFill>
                  <a:srgbClr val="C00000"/>
                </a:solidFill>
              </a:rPr>
              <a:t> </a:t>
            </a:r>
            <a:r>
              <a:rPr lang="cs-CZ" sz="2400" dirty="0">
                <a:solidFill>
                  <a:schemeClr val="tx1"/>
                </a:solidFill>
              </a:rPr>
              <a:t>vyjadřuje, jaký podíl z celkového rozptylu proměnné je vysvětlen tím, že různí lidé pocházejí z různých skupin, které se liší svým průměrem</a:t>
            </a:r>
          </a:p>
          <a:p>
            <a:pPr>
              <a:lnSpc>
                <a:spcPct val="100000"/>
              </a:lnSpc>
              <a:buFont typeface="Wingdings" panose="05000000000000000000" pitchFamily="2" charset="2"/>
              <a:buChar char="§"/>
            </a:pPr>
            <a:r>
              <a:rPr lang="cs-CZ" sz="2400" dirty="0">
                <a:solidFill>
                  <a:schemeClr val="tx1"/>
                </a:solidFill>
              </a:rPr>
              <a:t> Je to něco jako </a:t>
            </a:r>
            <a:r>
              <a:rPr lang="cs-CZ" sz="2400" i="1" dirty="0">
                <a:solidFill>
                  <a:schemeClr val="tx1"/>
                </a:solidFill>
              </a:rPr>
              <a:t>R</a:t>
            </a:r>
            <a:r>
              <a:rPr lang="cs-CZ" sz="2400" baseline="30000" dirty="0">
                <a:solidFill>
                  <a:schemeClr val="tx1"/>
                </a:solidFill>
              </a:rPr>
              <a:t>2 </a:t>
            </a:r>
            <a:r>
              <a:rPr lang="cs-CZ" sz="2400" dirty="0">
                <a:solidFill>
                  <a:schemeClr val="tx1"/>
                </a:solidFill>
              </a:rPr>
              <a:t> Jmenuje se </a:t>
            </a:r>
            <a:r>
              <a:rPr lang="cs-CZ" sz="2800" dirty="0">
                <a:solidFill>
                  <a:srgbClr val="C00000"/>
                </a:solidFill>
                <a:latin typeface="Symbol" panose="05050102010706020507" pitchFamily="18" charset="2"/>
              </a:rPr>
              <a:t>h</a:t>
            </a:r>
            <a:r>
              <a:rPr lang="cs-CZ" sz="2800" baseline="30000" dirty="0">
                <a:solidFill>
                  <a:srgbClr val="C00000"/>
                </a:solidFill>
              </a:rPr>
              <a:t>2</a:t>
            </a:r>
            <a:r>
              <a:rPr lang="cs-CZ" sz="2400" baseline="30000" dirty="0">
                <a:solidFill>
                  <a:schemeClr val="tx1"/>
                </a:solidFill>
              </a:rPr>
              <a:t>  </a:t>
            </a:r>
            <a:r>
              <a:rPr lang="cs-CZ" sz="2400" dirty="0">
                <a:solidFill>
                  <a:schemeClr val="tx1"/>
                </a:solidFill>
              </a:rPr>
              <a:t>éta na druhou, </a:t>
            </a:r>
            <a:r>
              <a:rPr lang="cs-CZ" sz="2400" dirty="0" err="1">
                <a:solidFill>
                  <a:schemeClr val="tx1"/>
                </a:solidFill>
              </a:rPr>
              <a:t>eta</a:t>
            </a:r>
            <a:r>
              <a:rPr lang="cs-CZ" sz="2400" dirty="0">
                <a:solidFill>
                  <a:schemeClr val="tx1"/>
                </a:solidFill>
              </a:rPr>
              <a:t> </a:t>
            </a:r>
            <a:r>
              <a:rPr lang="cs-CZ" sz="2400" dirty="0" err="1">
                <a:solidFill>
                  <a:schemeClr val="tx1"/>
                </a:solidFill>
              </a:rPr>
              <a:t>squared</a:t>
            </a:r>
            <a:endParaRPr lang="cs-CZ" sz="2400" baseline="30000" dirty="0">
              <a:solidFill>
                <a:schemeClr val="tx1"/>
              </a:solidFill>
            </a:endParaRPr>
          </a:p>
          <a:p>
            <a:pPr>
              <a:lnSpc>
                <a:spcPct val="100000"/>
              </a:lnSpc>
              <a:buFont typeface="Wingdings" panose="05000000000000000000" pitchFamily="2" charset="2"/>
              <a:buChar char="§"/>
            </a:pPr>
            <a:r>
              <a:rPr lang="cs-CZ" sz="2400" dirty="0">
                <a:solidFill>
                  <a:schemeClr val="tx1"/>
                </a:solidFill>
              </a:rPr>
              <a:t> „Přeložili“ jsme rozdíly mezi průměry do vysvětleného rozptylu.</a:t>
            </a:r>
          </a:p>
          <a:p>
            <a:pPr>
              <a:lnSpc>
                <a:spcPct val="100000"/>
              </a:lnSpc>
              <a:buFont typeface="Wingdings" panose="05000000000000000000" pitchFamily="2" charset="2"/>
              <a:buChar char="§"/>
            </a:pPr>
            <a:r>
              <a:rPr lang="cs-CZ" sz="2400" dirty="0">
                <a:solidFill>
                  <a:schemeClr val="tx1"/>
                </a:solidFill>
              </a:rPr>
              <a:t>  </a:t>
            </a:r>
            <a:r>
              <a:rPr lang="cs-CZ" sz="2800" dirty="0">
                <a:solidFill>
                  <a:srgbClr val="C00000"/>
                </a:solidFill>
                <a:latin typeface="Symbol" panose="05050102010706020507" pitchFamily="18" charset="2"/>
              </a:rPr>
              <a:t>h</a:t>
            </a:r>
            <a:r>
              <a:rPr lang="cs-CZ" sz="2800" baseline="30000" dirty="0">
                <a:solidFill>
                  <a:srgbClr val="C00000"/>
                </a:solidFill>
              </a:rPr>
              <a:t>2</a:t>
            </a:r>
            <a:r>
              <a:rPr lang="cs-CZ" sz="2400" baseline="30000" dirty="0">
                <a:solidFill>
                  <a:schemeClr val="tx1"/>
                </a:solidFill>
              </a:rPr>
              <a:t>  </a:t>
            </a:r>
            <a:r>
              <a:rPr lang="cs-CZ" sz="2400" dirty="0">
                <a:solidFill>
                  <a:schemeClr val="tx1"/>
                </a:solidFill>
              </a:rPr>
              <a:t>je stejně jako </a:t>
            </a:r>
            <a:r>
              <a:rPr lang="cs-CZ" sz="2400" i="1" dirty="0">
                <a:solidFill>
                  <a:schemeClr val="tx1"/>
                </a:solidFill>
              </a:rPr>
              <a:t>R</a:t>
            </a:r>
            <a:r>
              <a:rPr lang="cs-CZ" sz="2400" baseline="30000" dirty="0">
                <a:solidFill>
                  <a:schemeClr val="tx1"/>
                </a:solidFill>
              </a:rPr>
              <a:t>2</a:t>
            </a:r>
            <a:r>
              <a:rPr lang="cs-CZ" sz="2400" dirty="0">
                <a:solidFill>
                  <a:schemeClr val="tx1"/>
                </a:solidFill>
              </a:rPr>
              <a:t> nadhodnocené, a tak si ukážeme jeho korigovanou verzi </a:t>
            </a:r>
            <a:r>
              <a:rPr lang="cs-CZ" sz="2400" dirty="0">
                <a:solidFill>
                  <a:srgbClr val="C00000"/>
                </a:solidFill>
                <a:latin typeface="Symbol" panose="05050102010706020507" pitchFamily="18" charset="2"/>
              </a:rPr>
              <a:t>w</a:t>
            </a:r>
            <a:r>
              <a:rPr lang="cs-CZ" sz="2400" baseline="30000" dirty="0">
                <a:solidFill>
                  <a:srgbClr val="C00000"/>
                </a:solidFill>
              </a:rPr>
              <a:t>2</a:t>
            </a:r>
            <a:endParaRPr lang="cs-CZ" sz="2400" dirty="0">
              <a:solidFill>
                <a:schemeClr val="tx1"/>
              </a:solidFill>
            </a:endParaRPr>
          </a:p>
          <a:p>
            <a:pPr marL="0" indent="0">
              <a:lnSpc>
                <a:spcPct val="100000"/>
              </a:lnSpc>
              <a:buNone/>
            </a:pPr>
            <a:r>
              <a:rPr lang="cs-CZ" sz="2400" dirty="0">
                <a:solidFill>
                  <a:schemeClr val="tx1"/>
                </a:solidFill>
              </a:rPr>
              <a:t>Stále ale ještě nevíme, jak moc může být </a:t>
            </a:r>
            <a:r>
              <a:rPr lang="cs-CZ" sz="2400" dirty="0" err="1">
                <a:solidFill>
                  <a:schemeClr val="tx1"/>
                </a:solidFill>
              </a:rPr>
              <a:t>SS</a:t>
            </a:r>
            <a:r>
              <a:rPr lang="cs-CZ" sz="2400" baseline="-25000" dirty="0" err="1">
                <a:solidFill>
                  <a:schemeClr val="tx1"/>
                </a:solidFill>
              </a:rPr>
              <a:t>M</a:t>
            </a:r>
            <a:r>
              <a:rPr lang="cs-CZ" sz="2400" dirty="0">
                <a:solidFill>
                  <a:schemeClr val="tx1"/>
                </a:solidFill>
              </a:rPr>
              <a:t> nadhodnocené jen díky výběrové chybě, tak abychom mohli otestovat H0. </a:t>
            </a:r>
          </a:p>
          <a:p>
            <a:pPr>
              <a:lnSpc>
                <a:spcPct val="100000"/>
              </a:lnSpc>
              <a:buFont typeface="Wingdings" panose="05000000000000000000" pitchFamily="2" charset="2"/>
              <a:buChar char="§"/>
            </a:pPr>
            <a:endParaRPr lang="cs-CZ" sz="2400" dirty="0">
              <a:solidFill>
                <a:schemeClr val="tx1"/>
              </a:solidFill>
            </a:endParaRPr>
          </a:p>
          <a:p>
            <a:pPr>
              <a:lnSpc>
                <a:spcPct val="100000"/>
              </a:lnSpc>
              <a:buFont typeface="Wingdings" panose="05000000000000000000" pitchFamily="2" charset="2"/>
              <a:buChar char="§"/>
            </a:pPr>
            <a:endParaRPr lang="cs-CZ" sz="24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Nadpis 1"/>
          <p:cNvSpPr>
            <a:spLocks noGrp="1"/>
          </p:cNvSpPr>
          <p:nvPr>
            <p:ph type="title" idx="4294967295"/>
          </p:nvPr>
        </p:nvSpPr>
        <p:spPr>
          <a:xfrm>
            <a:off x="509840" y="287338"/>
            <a:ext cx="8634160" cy="981422"/>
          </a:xfrm>
        </p:spPr>
        <p:txBody>
          <a:bodyPr>
            <a:noAutofit/>
          </a:bodyPr>
          <a:lstStyle/>
          <a:p>
            <a:pPr eaLnBrk="1" hangingPunct="1"/>
            <a:r>
              <a:rPr lang="cs-CZ" altLang="cs-CZ" sz="4000" dirty="0"/>
              <a:t>Suma čtverců vnitroskupinová (reziduální)</a:t>
            </a:r>
            <a:br>
              <a:rPr lang="cs-CZ" altLang="cs-CZ" sz="4000" dirty="0"/>
            </a:br>
            <a:r>
              <a:rPr lang="cs-CZ" altLang="cs-CZ" sz="3200" b="1" dirty="0" err="1"/>
              <a:t>SS</a:t>
            </a:r>
            <a:r>
              <a:rPr lang="cs-CZ" altLang="cs-CZ" sz="3200" b="1" baseline="-25000" dirty="0" err="1"/>
              <a:t>W</a:t>
            </a:r>
            <a:r>
              <a:rPr lang="cs-CZ" altLang="cs-CZ" sz="3200" b="1" dirty="0"/>
              <a:t>, SS</a:t>
            </a:r>
            <a:r>
              <a:rPr lang="cs-CZ" altLang="cs-CZ" sz="3200" b="1" baseline="-25000" dirty="0"/>
              <a:t>R</a:t>
            </a:r>
            <a:endParaRPr lang="en-US" altLang="cs-CZ" sz="4000" b="1" baseline="-25000" dirty="0"/>
          </a:p>
        </p:txBody>
      </p:sp>
      <p:sp>
        <p:nvSpPr>
          <p:cNvPr id="1048684" name="Zástupný symbol pro obsah 2"/>
          <p:cNvSpPr>
            <a:spLocks noGrp="1"/>
          </p:cNvSpPr>
          <p:nvPr>
            <p:ph idx="4294967295"/>
          </p:nvPr>
        </p:nvSpPr>
        <p:spPr>
          <a:xfrm>
            <a:off x="323528" y="1536700"/>
            <a:ext cx="8352928" cy="4997450"/>
          </a:xfrm>
        </p:spPr>
        <p:txBody>
          <a:bodyPr rtlCol="0">
            <a:normAutofit/>
          </a:bodyPr>
          <a:lstStyle/>
          <a:p>
            <a:pPr marL="541338" indent="-541338" eaLnBrk="1" fontAlgn="auto" hangingPunct="1">
              <a:spcAft>
                <a:spcPts val="1200"/>
              </a:spcAft>
              <a:buFont typeface="Arial" panose="020B0604020202020204" pitchFamily="34" charset="0"/>
              <a:buNone/>
            </a:pPr>
            <a:r>
              <a:rPr lang="cs-CZ" sz="2400" dirty="0"/>
              <a:t>Měřítko toho, jak moc se lidé liší mezi sebou uvnitř skupin.</a:t>
            </a:r>
          </a:p>
          <a:p>
            <a:pPr marL="541338" indent="-541338">
              <a:spcAft>
                <a:spcPts val="0"/>
              </a:spcAft>
              <a:buNone/>
            </a:pPr>
            <a:r>
              <a:rPr lang="cs-CZ" sz="2400" dirty="0"/>
              <a:t>Jak velkou část </a:t>
            </a:r>
            <a:r>
              <a:rPr lang="cs-CZ" sz="2400" i="1" dirty="0" err="1"/>
              <a:t>SS</a:t>
            </a:r>
            <a:r>
              <a:rPr lang="cs-CZ" sz="2400" baseline="-25000" dirty="0" err="1"/>
              <a:t>T</a:t>
            </a:r>
            <a:r>
              <a:rPr lang="cs-CZ" sz="2400" dirty="0"/>
              <a:t> tvoří odchylky jednotlivce od průměru jeho skupiny?   </a:t>
            </a:r>
            <a:r>
              <a:rPr lang="cs-CZ" sz="2400" dirty="0" err="1">
                <a:solidFill>
                  <a:srgbClr val="C00000"/>
                </a:solidFill>
              </a:rPr>
              <a:t>SS</a:t>
            </a:r>
            <a:r>
              <a:rPr lang="cs-CZ" sz="2400" baseline="-25000" dirty="0" err="1">
                <a:solidFill>
                  <a:srgbClr val="C00000"/>
                </a:solidFill>
              </a:rPr>
              <a:t>W</a:t>
            </a:r>
            <a:r>
              <a:rPr lang="cs-CZ" sz="2400" dirty="0">
                <a:solidFill>
                  <a:srgbClr val="C00000"/>
                </a:solidFill>
              </a:rPr>
              <a:t> </a:t>
            </a:r>
            <a:r>
              <a:rPr lang="cs-CZ" sz="2400" dirty="0"/>
              <a:t>jako </a:t>
            </a:r>
            <a:r>
              <a:rPr lang="cs-CZ" sz="2400" baseline="-25000" dirty="0" err="1">
                <a:solidFill>
                  <a:srgbClr val="C00000"/>
                </a:solidFill>
              </a:rPr>
              <a:t>WITHIN</a:t>
            </a:r>
            <a:r>
              <a:rPr lang="cs-CZ" sz="2400" baseline="-25000" dirty="0">
                <a:solidFill>
                  <a:srgbClr val="C00000"/>
                </a:solidFill>
              </a:rPr>
              <a:t>-GROUP </a:t>
            </a:r>
            <a:r>
              <a:rPr lang="cs-CZ" sz="2400" dirty="0">
                <a:solidFill>
                  <a:srgbClr val="C00000"/>
                </a:solidFill>
              </a:rPr>
              <a:t>SS</a:t>
            </a:r>
            <a:r>
              <a:rPr lang="cs-CZ" sz="2400" baseline="-25000" dirty="0">
                <a:solidFill>
                  <a:srgbClr val="C00000"/>
                </a:solidFill>
              </a:rPr>
              <a:t>R</a:t>
            </a:r>
            <a:r>
              <a:rPr lang="cs-CZ" sz="2400" dirty="0">
                <a:solidFill>
                  <a:srgbClr val="C00000"/>
                </a:solidFill>
              </a:rPr>
              <a:t> </a:t>
            </a:r>
            <a:r>
              <a:rPr lang="cs-CZ" sz="2400" dirty="0"/>
              <a:t>jako </a:t>
            </a:r>
            <a:r>
              <a:rPr lang="cs-CZ" sz="2400" baseline="-25000" dirty="0" err="1">
                <a:solidFill>
                  <a:srgbClr val="C00000"/>
                </a:solidFill>
              </a:rPr>
              <a:t>RESIDUAL</a:t>
            </a:r>
            <a:endParaRPr lang="cs-CZ" sz="2400" dirty="0">
              <a:solidFill>
                <a:srgbClr val="C00000"/>
              </a:solidFill>
            </a:endParaRPr>
          </a:p>
          <a:p>
            <a:pPr marL="541338" indent="-541338" eaLnBrk="1" fontAlgn="auto" hangingPunct="1">
              <a:spcAft>
                <a:spcPts val="0"/>
              </a:spcAft>
              <a:buFont typeface="Arial" panose="020B0604020202020204" pitchFamily="34" charset="0"/>
              <a:buNone/>
            </a:pPr>
            <a:r>
              <a:rPr lang="cs-CZ" sz="2400" dirty="0"/>
              <a:t>Lze také říci: Jaká by byla SS, kdyby měly všechny skupiny stejný průměr?</a:t>
            </a:r>
            <a:br>
              <a:rPr lang="cs-CZ" sz="2400" dirty="0"/>
            </a:br>
            <a:endParaRPr lang="cs-CZ" sz="2400" dirty="0"/>
          </a:p>
          <a:p>
            <a:pPr marL="627063" indent="-627063">
              <a:spcBef>
                <a:spcPts val="2400"/>
              </a:spcBef>
              <a:spcAft>
                <a:spcPts val="0"/>
              </a:spcAft>
              <a:buNone/>
            </a:pPr>
            <a:r>
              <a:rPr lang="cs-CZ" sz="2400" b="1" dirty="0">
                <a:solidFill>
                  <a:srgbClr val="C00000"/>
                </a:solidFill>
              </a:rPr>
              <a:t>SS</a:t>
            </a:r>
            <a:r>
              <a:rPr lang="cs-CZ" sz="2400" b="1" baseline="-25000" dirty="0">
                <a:solidFill>
                  <a:srgbClr val="C00000"/>
                </a:solidFill>
              </a:rPr>
              <a:t>R</a:t>
            </a:r>
            <a:r>
              <a:rPr lang="cs-CZ" sz="2400" b="1" dirty="0">
                <a:solidFill>
                  <a:srgbClr val="C00000"/>
                </a:solidFill>
              </a:rPr>
              <a:t> = ∑</a:t>
            </a:r>
            <a:r>
              <a:rPr lang="cs-CZ" sz="2400" b="1" i="1" baseline="-25000" dirty="0" err="1">
                <a:solidFill>
                  <a:srgbClr val="C00000"/>
                </a:solidFill>
              </a:rPr>
              <a:t>ij</a:t>
            </a:r>
            <a:r>
              <a:rPr lang="cs-CZ" sz="2400" b="1" dirty="0">
                <a:solidFill>
                  <a:srgbClr val="C00000"/>
                </a:solidFill>
              </a:rPr>
              <a:t> (hodnota člověka </a:t>
            </a:r>
            <a:r>
              <a:rPr lang="cs-CZ" sz="2400" b="1" i="1" dirty="0">
                <a:solidFill>
                  <a:srgbClr val="C00000"/>
                </a:solidFill>
              </a:rPr>
              <a:t>i</a:t>
            </a:r>
            <a:r>
              <a:rPr lang="cs-CZ" sz="2400" b="1" dirty="0">
                <a:solidFill>
                  <a:srgbClr val="C00000"/>
                </a:solidFill>
              </a:rPr>
              <a:t> ze skupiny </a:t>
            </a:r>
            <a:r>
              <a:rPr lang="cs-CZ" sz="2400" b="1" i="1" dirty="0">
                <a:solidFill>
                  <a:srgbClr val="C00000"/>
                </a:solidFill>
              </a:rPr>
              <a:t>j</a:t>
            </a:r>
            <a:r>
              <a:rPr lang="cs-CZ" sz="2400" b="1" dirty="0">
                <a:solidFill>
                  <a:srgbClr val="C00000"/>
                </a:solidFill>
              </a:rPr>
              <a:t> – průměr skupiny </a:t>
            </a:r>
            <a:r>
              <a:rPr lang="cs-CZ" sz="2400" b="1" i="1" dirty="0">
                <a:solidFill>
                  <a:srgbClr val="C00000"/>
                </a:solidFill>
              </a:rPr>
              <a:t>j</a:t>
            </a:r>
            <a:r>
              <a:rPr lang="cs-CZ" sz="2400" b="1" dirty="0">
                <a:solidFill>
                  <a:srgbClr val="C00000"/>
                </a:solidFill>
              </a:rPr>
              <a:t>)</a:t>
            </a:r>
            <a:r>
              <a:rPr lang="cs-CZ" sz="2400" b="1" baseline="30000" dirty="0">
                <a:solidFill>
                  <a:srgbClr val="C00000"/>
                </a:solidFill>
              </a:rPr>
              <a:t>2</a:t>
            </a:r>
            <a:br>
              <a:rPr lang="cs-CZ" sz="2400" b="1" dirty="0">
                <a:solidFill>
                  <a:srgbClr val="C00000"/>
                </a:solidFill>
              </a:rPr>
            </a:br>
            <a:endParaRPr lang="cs-CZ" sz="2400" b="1" dirty="0">
              <a:solidFill>
                <a:srgbClr val="C00000"/>
              </a:solidFill>
            </a:endParaRPr>
          </a:p>
          <a:p>
            <a:pPr marL="627063" indent="-627063">
              <a:spcBef>
                <a:spcPts val="2400"/>
              </a:spcBef>
              <a:spcAft>
                <a:spcPts val="0"/>
              </a:spcAft>
              <a:buNone/>
            </a:pPr>
            <a:r>
              <a:rPr lang="cs-CZ" sz="2400" b="1" dirty="0" err="1">
                <a:solidFill>
                  <a:srgbClr val="C00000"/>
                </a:solidFill>
              </a:rPr>
              <a:t>MS</a:t>
            </a:r>
            <a:r>
              <a:rPr lang="cs-CZ" sz="2400" b="1" baseline="-25000" dirty="0" err="1">
                <a:solidFill>
                  <a:srgbClr val="C00000"/>
                </a:solidFill>
              </a:rPr>
              <a:t>R</a:t>
            </a:r>
            <a:r>
              <a:rPr lang="cs-CZ" sz="2400" b="1" dirty="0">
                <a:solidFill>
                  <a:srgbClr val="C00000"/>
                </a:solidFill>
              </a:rPr>
              <a:t> = SS</a:t>
            </a:r>
            <a:r>
              <a:rPr lang="cs-CZ" sz="2400" b="1" baseline="-25000" dirty="0">
                <a:solidFill>
                  <a:srgbClr val="C00000"/>
                </a:solidFill>
              </a:rPr>
              <a:t>R</a:t>
            </a:r>
            <a:r>
              <a:rPr lang="cs-CZ" sz="2400" b="1" dirty="0">
                <a:solidFill>
                  <a:srgbClr val="C00000"/>
                </a:solidFill>
              </a:rPr>
              <a:t> / </a:t>
            </a:r>
            <a:r>
              <a:rPr lang="cs-CZ" sz="2400" b="1" dirty="0" err="1">
                <a:solidFill>
                  <a:srgbClr val="C00000"/>
                </a:solidFill>
              </a:rPr>
              <a:t>df</a:t>
            </a:r>
            <a:r>
              <a:rPr lang="cs-CZ" sz="2400" b="1" baseline="-25000" dirty="0" err="1">
                <a:solidFill>
                  <a:srgbClr val="C00000"/>
                </a:solidFill>
              </a:rPr>
              <a:t>R</a:t>
            </a:r>
            <a:r>
              <a:rPr lang="cs-CZ" sz="2400" b="1" baseline="-25000" dirty="0">
                <a:solidFill>
                  <a:srgbClr val="C00000"/>
                </a:solidFill>
              </a:rPr>
              <a:t> </a:t>
            </a:r>
            <a:r>
              <a:rPr lang="cs-CZ" sz="2400" b="1" dirty="0">
                <a:solidFill>
                  <a:srgbClr val="C00000"/>
                </a:solidFill>
              </a:rPr>
              <a:t>	</a:t>
            </a:r>
            <a:r>
              <a:rPr lang="cs-CZ" sz="2400" b="1" dirty="0" err="1">
                <a:solidFill>
                  <a:srgbClr val="C00000"/>
                </a:solidFill>
              </a:rPr>
              <a:t>df</a:t>
            </a:r>
            <a:r>
              <a:rPr lang="cs-CZ" sz="2400" b="1" baseline="-25000" dirty="0" err="1">
                <a:solidFill>
                  <a:srgbClr val="C00000"/>
                </a:solidFill>
              </a:rPr>
              <a:t>R</a:t>
            </a:r>
            <a:r>
              <a:rPr lang="cs-CZ" sz="2400" b="1" dirty="0">
                <a:solidFill>
                  <a:srgbClr val="C00000"/>
                </a:solidFill>
              </a:rPr>
              <a:t> = (celkový počet lidí – počet skupin)</a:t>
            </a:r>
            <a:endParaRPr lang="cs-CZ" sz="2400" dirty="0"/>
          </a:p>
          <a:p>
            <a:pPr eaLnBrk="1" fontAlgn="auto" hangingPunct="1">
              <a:spcAft>
                <a:spcPts val="0"/>
              </a:spcAft>
              <a:buFont typeface="Arial" panose="020B0604020202020204" pitchFamily="34" charset="0"/>
              <a:buNone/>
            </a:pPr>
            <a:endParaRPr lang="cs-CZ" dirty="0"/>
          </a:p>
          <a:p>
            <a:pPr marL="627063" indent="-627063">
              <a:spcBef>
                <a:spcPts val="2400"/>
              </a:spcBef>
              <a:spcAft>
                <a:spcPts val="0"/>
              </a:spcAft>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Nadpis 1"/>
          <p:cNvSpPr>
            <a:spLocks noGrp="1"/>
          </p:cNvSpPr>
          <p:nvPr>
            <p:ph type="title"/>
          </p:nvPr>
        </p:nvSpPr>
        <p:spPr/>
        <p:txBody>
          <a:bodyPr/>
          <a:lstStyle/>
          <a:p>
            <a:endParaRPr lang="cs-CZ" dirty="0"/>
          </a:p>
        </p:txBody>
      </p:sp>
      <p:sp>
        <p:nvSpPr>
          <p:cNvPr id="1048689" name="Zástupný obsah 2"/>
          <p:cNvSpPr>
            <a:spLocks noGrp="1"/>
          </p:cNvSpPr>
          <p:nvPr>
            <p:ph idx="1"/>
          </p:nvPr>
        </p:nvSpPr>
        <p:spPr>
          <a:xfrm>
            <a:off x="822959" y="1845734"/>
            <a:ext cx="7853497" cy="4725662"/>
          </a:xfrm>
        </p:spPr>
        <p:txBody>
          <a:bodyPr>
            <a:normAutofit fontScale="95000"/>
          </a:bodyPr>
          <a:lstStyle/>
          <a:p>
            <a:r>
              <a:rPr lang="cs-CZ" sz="3600" dirty="0">
                <a:solidFill>
                  <a:schemeClr val="tx1"/>
                </a:solidFill>
              </a:rPr>
              <a:t>Dílčí sumy čtverců se nasčítají do celkové</a:t>
            </a:r>
          </a:p>
          <a:p>
            <a:pPr algn="ctr"/>
            <a:r>
              <a:rPr lang="cs-CZ" sz="3600" dirty="0" err="1">
                <a:solidFill>
                  <a:srgbClr val="C00000"/>
                </a:solidFill>
              </a:rPr>
              <a:t>SS</a:t>
            </a:r>
            <a:r>
              <a:rPr lang="cs-CZ" sz="3600" baseline="-25000" dirty="0" err="1">
                <a:solidFill>
                  <a:srgbClr val="C00000"/>
                </a:solidFill>
              </a:rPr>
              <a:t>T</a:t>
            </a:r>
            <a:r>
              <a:rPr lang="cs-CZ" sz="3600" dirty="0">
                <a:solidFill>
                  <a:srgbClr val="C00000"/>
                </a:solidFill>
              </a:rPr>
              <a:t> = </a:t>
            </a:r>
            <a:r>
              <a:rPr lang="cs-CZ" sz="3600" dirty="0" err="1">
                <a:solidFill>
                  <a:srgbClr val="C00000"/>
                </a:solidFill>
              </a:rPr>
              <a:t>SS</a:t>
            </a:r>
            <a:r>
              <a:rPr lang="cs-CZ" sz="3600" baseline="-25000" dirty="0" err="1">
                <a:solidFill>
                  <a:srgbClr val="C00000"/>
                </a:solidFill>
              </a:rPr>
              <a:t>M</a:t>
            </a:r>
            <a:r>
              <a:rPr lang="cs-CZ" sz="3600" dirty="0">
                <a:solidFill>
                  <a:srgbClr val="C00000"/>
                </a:solidFill>
              </a:rPr>
              <a:t> + SS</a:t>
            </a:r>
            <a:r>
              <a:rPr lang="cs-CZ" sz="3600" baseline="-25000" dirty="0">
                <a:solidFill>
                  <a:srgbClr val="C00000"/>
                </a:solidFill>
              </a:rPr>
              <a:t>R</a:t>
            </a:r>
          </a:p>
          <a:p>
            <a:r>
              <a:rPr lang="cs-CZ" sz="3300" dirty="0"/>
              <a:t>Stupně volnosti se se také nasčítají – reprezentují „kousky využitých informací“</a:t>
            </a:r>
          </a:p>
          <a:p>
            <a:pPr algn="ctr"/>
            <a:r>
              <a:rPr lang="cs-CZ" sz="3500" dirty="0" err="1">
                <a:solidFill>
                  <a:srgbClr val="C00000"/>
                </a:solidFill>
              </a:rPr>
              <a:t>df</a:t>
            </a:r>
            <a:r>
              <a:rPr lang="cs-CZ" sz="3500" baseline="-25000" dirty="0" err="1">
                <a:solidFill>
                  <a:srgbClr val="C00000"/>
                </a:solidFill>
              </a:rPr>
              <a:t>T</a:t>
            </a:r>
            <a:r>
              <a:rPr lang="cs-CZ" sz="3500" dirty="0">
                <a:solidFill>
                  <a:srgbClr val="C00000"/>
                </a:solidFill>
              </a:rPr>
              <a:t> = </a:t>
            </a:r>
            <a:r>
              <a:rPr lang="cs-CZ" sz="3500" dirty="0" err="1">
                <a:solidFill>
                  <a:srgbClr val="C00000"/>
                </a:solidFill>
              </a:rPr>
              <a:t>df</a:t>
            </a:r>
            <a:r>
              <a:rPr lang="cs-CZ" sz="3500" baseline="-25000" dirty="0" err="1">
                <a:solidFill>
                  <a:srgbClr val="C00000"/>
                </a:solidFill>
              </a:rPr>
              <a:t>M</a:t>
            </a:r>
            <a:r>
              <a:rPr lang="cs-CZ" sz="3500" dirty="0">
                <a:solidFill>
                  <a:srgbClr val="C00000"/>
                </a:solidFill>
              </a:rPr>
              <a:t> + </a:t>
            </a:r>
            <a:r>
              <a:rPr lang="cs-CZ" sz="3500" dirty="0" err="1">
                <a:solidFill>
                  <a:srgbClr val="C00000"/>
                </a:solidFill>
              </a:rPr>
              <a:t>df</a:t>
            </a:r>
            <a:r>
              <a:rPr lang="cs-CZ" sz="3500" baseline="-25000" dirty="0" err="1">
                <a:solidFill>
                  <a:srgbClr val="C00000"/>
                </a:solidFill>
              </a:rPr>
              <a:t>R</a:t>
            </a:r>
            <a:endParaRPr lang="cs-CZ" sz="3500" baseline="-25000" dirty="0">
              <a:solidFill>
                <a:srgbClr val="C00000"/>
              </a:solidFill>
            </a:endParaRPr>
          </a:p>
          <a:p>
            <a:r>
              <a:rPr lang="cs-CZ" dirty="0"/>
              <a:t>Pro střední čtverce to neplatí, protože ve jmenovateli jsou pokaždé jiné stupně volnosti. Neplatí tedy </a:t>
            </a:r>
            <a:r>
              <a:rPr lang="cs-CZ" dirty="0" err="1"/>
              <a:t>MST</a:t>
            </a:r>
            <a:r>
              <a:rPr lang="cs-CZ" dirty="0"/>
              <a:t> = </a:t>
            </a:r>
            <a:r>
              <a:rPr lang="cs-CZ" dirty="0" err="1"/>
              <a:t>MSM</a:t>
            </a:r>
            <a:r>
              <a:rPr lang="cs-CZ" dirty="0"/>
              <a:t> + </a:t>
            </a:r>
            <a:r>
              <a:rPr lang="cs-CZ" dirty="0" err="1"/>
              <a:t>MSR</a:t>
            </a:r>
            <a:r>
              <a:rPr lang="cs-CZ" dirty="0"/>
              <a:t>!</a:t>
            </a:r>
          </a:p>
          <a:p>
            <a:r>
              <a:rPr lang="cs-CZ" sz="3200" dirty="0"/>
              <a:t>Ale pokud </a:t>
            </a:r>
            <a:r>
              <a:rPr lang="cs-CZ" sz="3200" dirty="0">
                <a:solidFill>
                  <a:srgbClr val="C00000"/>
                </a:solidFill>
              </a:rPr>
              <a:t>platí</a:t>
            </a:r>
            <a:r>
              <a:rPr lang="cs-CZ" sz="3200" dirty="0"/>
              <a:t> </a:t>
            </a:r>
            <a:r>
              <a:rPr lang="cs-CZ" sz="3200" dirty="0">
                <a:solidFill>
                  <a:srgbClr val="C00000"/>
                </a:solidFill>
              </a:rPr>
              <a:t>H</a:t>
            </a:r>
            <a:r>
              <a:rPr lang="cs-CZ" sz="3200" baseline="-25000" dirty="0">
                <a:solidFill>
                  <a:srgbClr val="C00000"/>
                </a:solidFill>
              </a:rPr>
              <a:t>0</a:t>
            </a:r>
            <a:r>
              <a:rPr lang="cs-CZ" sz="3200" dirty="0">
                <a:solidFill>
                  <a:schemeClr val="tx1"/>
                </a:solidFill>
              </a:rPr>
              <a:t>, pak</a:t>
            </a:r>
            <a:r>
              <a:rPr lang="cs-CZ" sz="3200" dirty="0">
                <a:solidFill>
                  <a:srgbClr val="C00000"/>
                </a:solidFill>
              </a:rPr>
              <a:t> </a:t>
            </a:r>
            <a:r>
              <a:rPr lang="cs-CZ" sz="3200" dirty="0" err="1">
                <a:solidFill>
                  <a:srgbClr val="C00000"/>
                </a:solidFill>
              </a:rPr>
              <a:t>MS</a:t>
            </a:r>
            <a:r>
              <a:rPr lang="cs-CZ" sz="3200" baseline="-25000" dirty="0" err="1">
                <a:solidFill>
                  <a:srgbClr val="C00000"/>
                </a:solidFill>
              </a:rPr>
              <a:t>M</a:t>
            </a:r>
            <a:r>
              <a:rPr lang="cs-CZ" sz="3200" dirty="0">
                <a:solidFill>
                  <a:srgbClr val="C00000"/>
                </a:solidFill>
              </a:rPr>
              <a:t> = </a:t>
            </a:r>
            <a:r>
              <a:rPr lang="cs-CZ" sz="3200" dirty="0" err="1">
                <a:solidFill>
                  <a:srgbClr val="C00000"/>
                </a:solidFill>
              </a:rPr>
              <a:t>MS</a:t>
            </a:r>
            <a:r>
              <a:rPr lang="cs-CZ" sz="3200" baseline="-25000" dirty="0" err="1">
                <a:solidFill>
                  <a:srgbClr val="C00000"/>
                </a:solidFill>
              </a:rPr>
              <a:t>R</a:t>
            </a:r>
            <a:endParaRPr lang="cs-CZ" sz="3200" dirty="0">
              <a:solidFill>
                <a:srgbClr val="C00000"/>
              </a:solidFill>
            </a:endParaRPr>
          </a:p>
          <a:p>
            <a:endParaRPr lang="cs-CZ" dirty="0"/>
          </a:p>
          <a:p>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extovéPole 3"/>
          <p:cNvSpPr txBox="1">
            <a:spLocks noChangeArrowheads="1"/>
          </p:cNvSpPr>
          <p:nvPr/>
        </p:nvSpPr>
        <p:spPr bwMode="auto">
          <a:xfrm>
            <a:off x="395288" y="1196975"/>
            <a:ext cx="2736552" cy="873125"/>
          </a:xfrm>
          <a:prstGeom prst="rect">
            <a:avLst/>
          </a:prstGeom>
          <a:solidFill>
            <a:srgbClr val="FFC000"/>
          </a:solid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cs-CZ">
              <a:latin typeface="Calibri" panose="020F0502020204030204" pitchFamily="34" charset="0"/>
            </a:endParaRPr>
          </a:p>
        </p:txBody>
      </p:sp>
      <p:sp>
        <p:nvSpPr>
          <p:cNvPr id="1048691" name="Nadpis 1"/>
          <p:cNvSpPr>
            <a:spLocks noGrp="1"/>
          </p:cNvSpPr>
          <p:nvPr>
            <p:ph type="title" idx="4294967295"/>
          </p:nvPr>
        </p:nvSpPr>
        <p:spPr>
          <a:xfrm>
            <a:off x="1600200" y="287339"/>
            <a:ext cx="7543800" cy="837406"/>
          </a:xfrm>
        </p:spPr>
        <p:txBody>
          <a:bodyPr/>
          <a:lstStyle/>
          <a:p>
            <a:pPr eaLnBrk="1" hangingPunct="1"/>
            <a:r>
              <a:rPr lang="cs-CZ" altLang="cs-CZ" dirty="0"/>
              <a:t>ANOVA – statistika F</a:t>
            </a:r>
            <a:endParaRPr lang="en-US" altLang="cs-CZ" dirty="0"/>
          </a:p>
        </p:txBody>
      </p:sp>
      <p:sp>
        <p:nvSpPr>
          <p:cNvPr id="1048692" name="Zástupný symbol pro obsah 2"/>
          <p:cNvSpPr>
            <a:spLocks noGrp="1"/>
          </p:cNvSpPr>
          <p:nvPr>
            <p:ph idx="4294967295"/>
          </p:nvPr>
        </p:nvSpPr>
        <p:spPr>
          <a:xfrm>
            <a:off x="539552" y="1412776"/>
            <a:ext cx="7690048" cy="5184874"/>
          </a:xfrm>
        </p:spPr>
        <p:txBody>
          <a:bodyPr rtlCol="0">
            <a:normAutofit/>
          </a:bodyPr>
          <a:lstStyle/>
          <a:p>
            <a:pPr eaLnBrk="1" fontAlgn="auto" hangingPunct="1">
              <a:spcAft>
                <a:spcPts val="0"/>
              </a:spcAft>
              <a:buFont typeface="Arial" panose="020B0604020202020204" pitchFamily="34" charset="0"/>
              <a:buNone/>
            </a:pPr>
            <a:r>
              <a:rPr lang="cs-CZ" sz="3200" b="1" dirty="0"/>
              <a:t>F = MS</a:t>
            </a:r>
            <a:r>
              <a:rPr lang="cs-CZ" sz="3200" b="1" baseline="-25000" dirty="0"/>
              <a:t>M</a:t>
            </a:r>
            <a:r>
              <a:rPr lang="cs-CZ" sz="3200" b="1" dirty="0"/>
              <a:t> / MS</a:t>
            </a:r>
            <a:r>
              <a:rPr lang="cs-CZ" sz="3200" b="1" baseline="-25000" dirty="0"/>
              <a:t>R</a:t>
            </a:r>
            <a:endParaRPr lang="cs-CZ" sz="3200" b="1" dirty="0"/>
          </a:p>
          <a:p>
            <a:pPr eaLnBrk="1" fontAlgn="auto" hangingPunct="1">
              <a:spcAft>
                <a:spcPts val="0"/>
              </a:spcAft>
            </a:pPr>
            <a:r>
              <a:rPr lang="cs-CZ" sz="2400" dirty="0"/>
              <a:t>poměr toho, co model vysvětlit dokáže, ku tomu, co vysvětlit nedokáže</a:t>
            </a:r>
          </a:p>
          <a:p>
            <a:pPr>
              <a:spcAft>
                <a:spcPts val="0"/>
              </a:spcAft>
            </a:pPr>
            <a:r>
              <a:rPr lang="cs-CZ" sz="2400" dirty="0">
                <a:sym typeface="Wingdings" pitchFamily="2" charset="2"/>
              </a:rPr>
              <a:t>Čím vyšší F, tím více záleží na rozdělení lidí do jednotlivých skupin, </a:t>
            </a:r>
            <a:r>
              <a:rPr lang="cs-CZ" sz="2400" b="1" dirty="0">
                <a:sym typeface="Wingdings" pitchFamily="2" charset="2"/>
              </a:rPr>
              <a:t>tj. tím více se skupiny od sebe liší v závislé proměnné</a:t>
            </a:r>
            <a:endParaRPr lang="cs-CZ" sz="2400" dirty="0">
              <a:sym typeface="Wingdings" pitchFamily="2" charset="2"/>
            </a:endParaRPr>
          </a:p>
          <a:p>
            <a:pPr eaLnBrk="1" fontAlgn="auto" hangingPunct="1">
              <a:spcAft>
                <a:spcPts val="0"/>
              </a:spcAft>
            </a:pPr>
            <a:r>
              <a:rPr lang="cs-CZ" sz="2400" b="1" i="1" dirty="0">
                <a:sym typeface="Wingdings" pitchFamily="2" charset="2"/>
              </a:rPr>
              <a:t>F</a:t>
            </a:r>
            <a:r>
              <a:rPr lang="cs-CZ" sz="2400" dirty="0">
                <a:sym typeface="Wingdings" pitchFamily="2" charset="2"/>
              </a:rPr>
              <a:t> je výběrová statistika, která má </a:t>
            </a:r>
            <a:r>
              <a:rPr lang="cs-CZ" sz="2400" i="1" dirty="0" err="1">
                <a:sym typeface="Wingdings" pitchFamily="2" charset="2"/>
              </a:rPr>
              <a:t>Fisherovo</a:t>
            </a:r>
            <a:r>
              <a:rPr lang="cs-CZ" sz="2400" dirty="0">
                <a:sym typeface="Wingdings" pitchFamily="2" charset="2"/>
              </a:rPr>
              <a:t> rozložení, definované dvojicí stupňů volnosti (</a:t>
            </a:r>
            <a:r>
              <a:rPr lang="cs-CZ" sz="2400" dirty="0" err="1">
                <a:sym typeface="Wingdings" pitchFamily="2" charset="2"/>
              </a:rPr>
              <a:t>df</a:t>
            </a:r>
            <a:r>
              <a:rPr lang="cs-CZ" sz="2400" baseline="-25000" dirty="0" err="1">
                <a:sym typeface="Wingdings" pitchFamily="2" charset="2"/>
              </a:rPr>
              <a:t>M</a:t>
            </a:r>
            <a:r>
              <a:rPr lang="cs-CZ" sz="2400" dirty="0">
                <a:sym typeface="Wingdings" pitchFamily="2" charset="2"/>
              </a:rPr>
              <a:t>, </a:t>
            </a:r>
            <a:r>
              <a:rPr lang="cs-CZ" sz="2400" dirty="0" err="1">
                <a:sym typeface="Wingdings" pitchFamily="2" charset="2"/>
              </a:rPr>
              <a:t>df</a:t>
            </a:r>
            <a:r>
              <a:rPr lang="cs-CZ" sz="2400" baseline="-25000" dirty="0" err="1">
                <a:sym typeface="Wingdings" pitchFamily="2" charset="2"/>
              </a:rPr>
              <a:t>R</a:t>
            </a:r>
            <a:r>
              <a:rPr lang="cs-CZ" sz="2400" dirty="0">
                <a:sym typeface="Wingdings" pitchFamily="2" charset="2"/>
              </a:rPr>
              <a:t>)</a:t>
            </a:r>
          </a:p>
          <a:p>
            <a:pPr eaLnBrk="1" fontAlgn="auto" hangingPunct="1">
              <a:spcAft>
                <a:spcPts val="0"/>
              </a:spcAft>
            </a:pPr>
            <a:r>
              <a:rPr lang="cs-CZ" sz="2400" dirty="0">
                <a:sym typeface="Wingdings" pitchFamily="2" charset="2"/>
              </a:rPr>
              <a:t>Můžeme určit kritickou hodnotu (na určité hladině významnosti) a testovat, zda ji hodnota F v našem  výzkumu překračuje, </a:t>
            </a:r>
            <a:r>
              <a:rPr lang="cs-CZ" sz="2400" b="1" dirty="0">
                <a:sym typeface="Wingdings" pitchFamily="2" charset="2"/>
              </a:rPr>
              <a:t>tj. testovat statistickou významnost nalezených rozdílů mezi skupinami</a:t>
            </a:r>
            <a:endParaRPr lang="cs-CZ" sz="2400" b="1"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Nadpis 1"/>
          <p:cNvSpPr>
            <a:spLocks noGrp="1"/>
          </p:cNvSpPr>
          <p:nvPr>
            <p:ph type="title"/>
          </p:nvPr>
        </p:nvSpPr>
        <p:spPr/>
        <p:txBody>
          <a:bodyPr/>
          <a:lstStyle/>
          <a:p>
            <a:pPr eaLnBrk="1" hangingPunct="1"/>
            <a:r>
              <a:rPr lang="cs-CZ" altLang="cs-CZ"/>
              <a:t>ANOVA – předpoklady</a:t>
            </a:r>
            <a:endParaRPr lang="en-US" altLang="cs-CZ"/>
          </a:p>
        </p:txBody>
      </p:sp>
      <p:sp>
        <p:nvSpPr>
          <p:cNvPr id="1048694" name="Zástupný symbol pro obsah 2"/>
          <p:cNvSpPr>
            <a:spLocks noGrp="1"/>
          </p:cNvSpPr>
          <p:nvPr>
            <p:ph idx="1"/>
          </p:nvPr>
        </p:nvSpPr>
        <p:spPr>
          <a:xfrm>
            <a:off x="822960" y="1844824"/>
            <a:ext cx="7863840" cy="4824264"/>
          </a:xfrm>
        </p:spPr>
        <p:txBody>
          <a:bodyPr rtlCol="0">
            <a:normAutofit fontScale="95833"/>
          </a:bodyPr>
          <a:lstStyle/>
          <a:p>
            <a:pPr eaLnBrk="1" fontAlgn="auto" hangingPunct="1">
              <a:spcAft>
                <a:spcPts val="0"/>
              </a:spcAft>
            </a:pPr>
            <a:r>
              <a:rPr lang="cs-CZ" sz="2800" b="1" dirty="0"/>
              <a:t>nezávislost pozorování </a:t>
            </a:r>
            <a:r>
              <a:rPr lang="cs-CZ" sz="2800" dirty="0"/>
              <a:t>(</a:t>
            </a:r>
            <a:r>
              <a:rPr lang="cs-CZ" sz="2800" dirty="0">
                <a:sym typeface="Wingdings" pitchFamily="2" charset="2"/>
              </a:rPr>
              <a:t></a:t>
            </a:r>
            <a:r>
              <a:rPr lang="cs-CZ" sz="2800" dirty="0"/>
              <a:t> ANOVA pro opakovaná měření)</a:t>
            </a:r>
          </a:p>
          <a:p>
            <a:pPr eaLnBrk="1" fontAlgn="auto" hangingPunct="1">
              <a:spcAft>
                <a:spcPts val="0"/>
              </a:spcAft>
            </a:pPr>
            <a:r>
              <a:rPr lang="cs-CZ" sz="2800" b="1" dirty="0">
                <a:sym typeface="Wingdings" pitchFamily="2" charset="2"/>
              </a:rPr>
              <a:t>normalita rozložení </a:t>
            </a:r>
            <a:r>
              <a:rPr lang="cs-CZ" sz="2800" dirty="0">
                <a:sym typeface="Wingdings" pitchFamily="2" charset="2"/>
              </a:rPr>
              <a:t>(v rámci každé skupiny)</a:t>
            </a:r>
          </a:p>
          <a:p>
            <a:pPr lvl="1" eaLnBrk="1" fontAlgn="auto" hangingPunct="1">
              <a:spcAft>
                <a:spcPts val="0"/>
              </a:spcAft>
            </a:pPr>
            <a:r>
              <a:rPr lang="cs-CZ" sz="2400" dirty="0">
                <a:sym typeface="Wingdings" pitchFamily="2" charset="2"/>
              </a:rPr>
              <a:t>narušení nevadí, pokud jsou skupiny stejně velké + mají velikost alespoň okolo 30</a:t>
            </a:r>
          </a:p>
          <a:p>
            <a:pPr lvl="1" eaLnBrk="1" fontAlgn="auto" hangingPunct="1">
              <a:spcAft>
                <a:spcPts val="0"/>
              </a:spcAft>
            </a:pPr>
            <a:r>
              <a:rPr lang="cs-CZ" sz="2400" dirty="0" err="1">
                <a:sym typeface="Wingdings" pitchFamily="2" charset="2"/>
              </a:rPr>
              <a:t>neparametrická</a:t>
            </a:r>
            <a:r>
              <a:rPr lang="cs-CZ" sz="2400" dirty="0">
                <a:sym typeface="Wingdings" pitchFamily="2" charset="2"/>
              </a:rPr>
              <a:t> alternativa – </a:t>
            </a:r>
            <a:r>
              <a:rPr lang="cs-CZ" sz="2400" dirty="0" err="1">
                <a:sym typeface="Wingdings" pitchFamily="2" charset="2"/>
              </a:rPr>
              <a:t>Kruskal</a:t>
            </a:r>
            <a:r>
              <a:rPr lang="cs-CZ" sz="2400" dirty="0">
                <a:sym typeface="Wingdings" pitchFamily="2" charset="2"/>
              </a:rPr>
              <a:t>-</a:t>
            </a:r>
            <a:r>
              <a:rPr lang="cs-CZ" sz="2400" dirty="0" err="1">
                <a:sym typeface="Wingdings" pitchFamily="2" charset="2"/>
              </a:rPr>
              <a:t>Wallisův</a:t>
            </a:r>
            <a:r>
              <a:rPr lang="cs-CZ" sz="2400" dirty="0">
                <a:sym typeface="Wingdings" pitchFamily="2" charset="2"/>
              </a:rPr>
              <a:t> test</a:t>
            </a:r>
            <a:endParaRPr lang="cs-CZ" sz="2400" dirty="0"/>
          </a:p>
          <a:p>
            <a:pPr eaLnBrk="1" fontAlgn="auto" hangingPunct="1">
              <a:spcAft>
                <a:spcPts val="0"/>
              </a:spcAft>
            </a:pPr>
            <a:r>
              <a:rPr lang="cs-CZ" sz="2800" b="1" dirty="0"/>
              <a:t>homogenita rozptylů </a:t>
            </a:r>
            <a:r>
              <a:rPr lang="cs-CZ" sz="2800" dirty="0"/>
              <a:t>(skupiny mají stejné rozptyly)</a:t>
            </a:r>
          </a:p>
          <a:p>
            <a:pPr lvl="1" eaLnBrk="1" fontAlgn="auto" hangingPunct="1">
              <a:spcAft>
                <a:spcPts val="0"/>
              </a:spcAft>
            </a:pPr>
            <a:r>
              <a:rPr lang="cs-CZ" sz="2400" dirty="0" err="1"/>
              <a:t>Levenův</a:t>
            </a:r>
            <a:r>
              <a:rPr lang="cs-CZ" sz="2400" dirty="0"/>
              <a:t> test – </a:t>
            </a:r>
            <a:r>
              <a:rPr lang="cs-CZ" sz="2400" dirty="0">
                <a:sym typeface="Wingdings" pitchFamily="2" charset="2"/>
              </a:rPr>
              <a:t>chceme, aby byl nesignifikantní</a:t>
            </a:r>
          </a:p>
          <a:p>
            <a:pPr lvl="1" eaLnBrk="1" fontAlgn="auto" hangingPunct="1">
              <a:spcAft>
                <a:spcPts val="0"/>
              </a:spcAft>
            </a:pPr>
            <a:r>
              <a:rPr lang="cs-CZ" sz="2400" dirty="0"/>
              <a:t>s</a:t>
            </a:r>
            <a:r>
              <a:rPr lang="cs-CZ" sz="2400" baseline="30000" dirty="0"/>
              <a:t>2</a:t>
            </a:r>
            <a:r>
              <a:rPr lang="cs-CZ" sz="2400" baseline="-25000" dirty="0"/>
              <a:t>max</a:t>
            </a:r>
            <a:r>
              <a:rPr lang="cs-CZ" sz="2400" dirty="0"/>
              <a:t> / s</a:t>
            </a:r>
            <a:r>
              <a:rPr lang="cs-CZ" sz="2400" baseline="30000" dirty="0"/>
              <a:t>2</a:t>
            </a:r>
            <a:r>
              <a:rPr lang="cs-CZ" sz="2400" baseline="-25000" dirty="0"/>
              <a:t>min</a:t>
            </a:r>
            <a:r>
              <a:rPr lang="cs-CZ" sz="2400" dirty="0"/>
              <a:t> &lt; 3</a:t>
            </a:r>
          </a:p>
          <a:p>
            <a:pPr lvl="1" eaLnBrk="1" fontAlgn="auto" hangingPunct="1">
              <a:spcAft>
                <a:spcPts val="0"/>
              </a:spcAft>
            </a:pPr>
            <a:r>
              <a:rPr lang="cs-CZ" sz="2400" dirty="0"/>
              <a:t>narušení by nemělo vadit, pokud jsou skupiny stejně velké</a:t>
            </a:r>
          </a:p>
          <a:p>
            <a:pPr lvl="1" eaLnBrk="1" fontAlgn="auto" hangingPunct="1">
              <a:spcAft>
                <a:spcPts val="0"/>
              </a:spcAft>
            </a:pPr>
            <a:r>
              <a:rPr lang="cs-CZ" sz="2400" dirty="0"/>
              <a:t>při narušení lze použít </a:t>
            </a:r>
            <a:r>
              <a:rPr lang="cs-CZ" sz="2400" b="1" dirty="0" err="1"/>
              <a:t>Welchovo</a:t>
            </a:r>
            <a:r>
              <a:rPr lang="cs-CZ" sz="2400" b="1" dirty="0"/>
              <a:t> F</a:t>
            </a:r>
          </a:p>
          <a:p>
            <a:pPr lvl="1" eaLnBrk="1" fontAlgn="auto" hangingPunct="1">
              <a:spcAft>
                <a:spcPts val="0"/>
              </a:spcAft>
            </a:pPr>
            <a:endParaRPr lang="cs-CZ" sz="2400" dirty="0"/>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Nadpis 1"/>
          <p:cNvSpPr>
            <a:spLocks noGrp="1"/>
          </p:cNvSpPr>
          <p:nvPr>
            <p:ph type="title"/>
          </p:nvPr>
        </p:nvSpPr>
        <p:spPr/>
        <p:txBody>
          <a:bodyPr/>
          <a:lstStyle/>
          <a:p>
            <a:pPr eaLnBrk="1" hangingPunct="1"/>
            <a:r>
              <a:rPr lang="cs-CZ" altLang="cs-CZ"/>
              <a:t>ANOVA – SPSS</a:t>
            </a:r>
            <a:endParaRPr lang="en-US" altLang="cs-CZ"/>
          </a:p>
        </p:txBody>
      </p:sp>
      <p:sp>
        <p:nvSpPr>
          <p:cNvPr id="1048696" name="Zástupný symbol pro obsah 2"/>
          <p:cNvSpPr>
            <a:spLocks noGrp="1"/>
          </p:cNvSpPr>
          <p:nvPr>
            <p:ph idx="1"/>
          </p:nvPr>
        </p:nvSpPr>
        <p:spPr>
          <a:xfrm>
            <a:off x="899592" y="1816050"/>
            <a:ext cx="7787208" cy="676846"/>
          </a:xfrm>
        </p:spPr>
        <p:txBody>
          <a:bodyPr/>
          <a:lstStyle/>
          <a:p>
            <a:pPr eaLnBrk="1" hangingPunct="1">
              <a:buFont typeface="Arial" panose="020B0604020202020204" pitchFamily="34" charset="0"/>
              <a:buNone/>
            </a:pPr>
            <a:r>
              <a:rPr lang="cs-CZ" altLang="cs-CZ" dirty="0" err="1"/>
              <a:t>Analyze</a:t>
            </a:r>
            <a:r>
              <a:rPr lang="cs-CZ" altLang="cs-CZ" dirty="0"/>
              <a:t> </a:t>
            </a:r>
            <a:r>
              <a:rPr lang="cs-CZ" altLang="cs-CZ" dirty="0">
                <a:sym typeface="Wingdings" panose="05000000000000000000" pitchFamily="2" charset="2"/>
              </a:rPr>
              <a:t> </a:t>
            </a:r>
            <a:r>
              <a:rPr lang="cs-CZ" altLang="cs-CZ" dirty="0" err="1">
                <a:sym typeface="Wingdings" panose="05000000000000000000" pitchFamily="2" charset="2"/>
              </a:rPr>
              <a:t>Compare</a:t>
            </a:r>
            <a:r>
              <a:rPr lang="cs-CZ" altLang="cs-CZ" dirty="0">
                <a:sym typeface="Wingdings" panose="05000000000000000000" pitchFamily="2" charset="2"/>
              </a:rPr>
              <a:t> </a:t>
            </a:r>
            <a:r>
              <a:rPr lang="cs-CZ" altLang="cs-CZ" dirty="0" err="1">
                <a:sym typeface="Wingdings" panose="05000000000000000000" pitchFamily="2" charset="2"/>
              </a:rPr>
              <a:t>Means</a:t>
            </a:r>
            <a:r>
              <a:rPr lang="cs-CZ" altLang="cs-CZ" dirty="0">
                <a:sym typeface="Wingdings" panose="05000000000000000000" pitchFamily="2" charset="2"/>
              </a:rPr>
              <a:t>  </a:t>
            </a:r>
            <a:r>
              <a:rPr lang="cs-CZ" altLang="cs-CZ" dirty="0" err="1">
                <a:sym typeface="Wingdings" panose="05000000000000000000" pitchFamily="2" charset="2"/>
              </a:rPr>
              <a:t>One-Way</a:t>
            </a:r>
            <a:r>
              <a:rPr lang="cs-CZ" altLang="cs-CZ" dirty="0">
                <a:sym typeface="Wingdings" panose="05000000000000000000" pitchFamily="2" charset="2"/>
              </a:rPr>
              <a:t> ANOVA</a:t>
            </a: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en-US" altLang="cs-CZ" dirty="0"/>
          </a:p>
        </p:txBody>
      </p:sp>
      <p:graphicFrame>
        <p:nvGraphicFramePr>
          <p:cNvPr id="4194305" name="Tabulka 4"/>
          <p:cNvGraphicFramePr>
            <a:graphicFrameLocks noGrp="1"/>
          </p:cNvGraphicFramePr>
          <p:nvPr/>
        </p:nvGraphicFramePr>
        <p:xfrm>
          <a:off x="-2" y="3501007"/>
          <a:ext cx="9144001" cy="2736304"/>
        </p:xfrm>
        <a:graphic>
          <a:graphicData uri="http://schemas.openxmlformats.org/drawingml/2006/table">
            <a:tbl>
              <a:tblPr firstRow="1" bandRow="1">
                <a:tableStyleId>{5C22544A-7EE6-4342-B048-85BDC9FD1C3A}</a:tableStyleId>
              </a:tblPr>
              <a:tblGrid>
                <a:gridCol w="241176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031846">
                  <a:extLst>
                    <a:ext uri="{9D8B030D-6E8A-4147-A177-3AD203B41FA5}">
                      <a16:colId xmlns:a16="http://schemas.microsoft.com/office/drawing/2014/main" val="20004"/>
                    </a:ext>
                  </a:extLst>
                </a:gridCol>
                <a:gridCol w="1379913">
                  <a:extLst>
                    <a:ext uri="{9D8B030D-6E8A-4147-A177-3AD203B41FA5}">
                      <a16:colId xmlns:a16="http://schemas.microsoft.com/office/drawing/2014/main" val="20005"/>
                    </a:ext>
                  </a:extLst>
                </a:gridCol>
              </a:tblGrid>
              <a:tr h="999346">
                <a:tc>
                  <a:txBody>
                    <a:bodyPr/>
                    <a:lstStyle/>
                    <a:p>
                      <a:pPr marL="0" algn="ctr" defTabSz="914400" rtl="0" eaLnBrk="1" latinLnBrk="0" hangingPunct="1"/>
                      <a:endParaRPr lang="en-US" sz="2400" b="1" kern="1200" dirty="0">
                        <a:solidFill>
                          <a:schemeClr val="lt1"/>
                        </a:solidFill>
                        <a:latin typeface="+mn-lt"/>
                        <a:ea typeface="+mn-ea"/>
                        <a:cs typeface="+mn-cs"/>
                      </a:endParaRPr>
                    </a:p>
                  </a:txBody>
                  <a:tcPr marL="91449" marR="91449"/>
                </a:tc>
                <a:tc>
                  <a:txBody>
                    <a:bodyPr/>
                    <a:lstStyle/>
                    <a:p>
                      <a:pPr algn="ctr"/>
                      <a:r>
                        <a:rPr lang="cs-CZ" sz="2400" dirty="0"/>
                        <a:t>Sum </a:t>
                      </a:r>
                      <a:r>
                        <a:rPr lang="cs-CZ" sz="2400" dirty="0" err="1"/>
                        <a:t>of</a:t>
                      </a:r>
                      <a:r>
                        <a:rPr lang="cs-CZ" sz="2400" dirty="0"/>
                        <a:t> </a:t>
                      </a:r>
                      <a:r>
                        <a:rPr lang="cs-CZ" sz="2400" dirty="0" err="1"/>
                        <a:t>Squares</a:t>
                      </a:r>
                      <a:endParaRPr lang="en-US" sz="2400" dirty="0"/>
                    </a:p>
                  </a:txBody>
                  <a:tcPr marL="91449" marR="91449"/>
                </a:tc>
                <a:tc>
                  <a:txBody>
                    <a:bodyPr/>
                    <a:lstStyle/>
                    <a:p>
                      <a:pPr algn="ctr"/>
                      <a:r>
                        <a:rPr lang="cs-CZ" sz="2400" dirty="0" err="1"/>
                        <a:t>df</a:t>
                      </a:r>
                      <a:endParaRPr lang="en-US" sz="2400" dirty="0"/>
                    </a:p>
                  </a:txBody>
                  <a:tcPr marL="91449" marR="91449"/>
                </a:tc>
                <a:tc>
                  <a:txBody>
                    <a:bodyPr/>
                    <a:lstStyle/>
                    <a:p>
                      <a:pPr algn="ctr"/>
                      <a:r>
                        <a:rPr lang="cs-CZ" sz="2400" dirty="0" err="1"/>
                        <a:t>Mean</a:t>
                      </a:r>
                      <a:r>
                        <a:rPr lang="cs-CZ" sz="2400" dirty="0"/>
                        <a:t> Square</a:t>
                      </a:r>
                      <a:endParaRPr lang="en-US" sz="2400" dirty="0"/>
                    </a:p>
                  </a:txBody>
                  <a:tcPr marL="91449" marR="91449"/>
                </a:tc>
                <a:tc>
                  <a:txBody>
                    <a:bodyPr/>
                    <a:lstStyle/>
                    <a:p>
                      <a:pPr algn="ctr"/>
                      <a:r>
                        <a:rPr lang="cs-CZ" sz="2400" dirty="0"/>
                        <a:t>F</a:t>
                      </a:r>
                      <a:endParaRPr lang="en-US" sz="2400" dirty="0"/>
                    </a:p>
                  </a:txBody>
                  <a:tcPr marL="91449" marR="91449"/>
                </a:tc>
                <a:tc>
                  <a:txBody>
                    <a:bodyPr/>
                    <a:lstStyle/>
                    <a:p>
                      <a:pPr algn="ctr"/>
                      <a:r>
                        <a:rPr lang="cs-CZ" sz="2400" dirty="0" err="1"/>
                        <a:t>Sig</a:t>
                      </a:r>
                      <a:r>
                        <a:rPr lang="cs-CZ" sz="2400" dirty="0"/>
                        <a:t>.</a:t>
                      </a:r>
                      <a:endParaRPr lang="en-US" sz="2400" dirty="0"/>
                    </a:p>
                  </a:txBody>
                  <a:tcPr marL="91449" marR="91449"/>
                </a:tc>
                <a:extLst>
                  <a:ext uri="{0D108BD9-81ED-4DB2-BD59-A6C34878D82A}">
                    <a16:rowId xmlns:a16="http://schemas.microsoft.com/office/drawing/2014/main" val="10000"/>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Between</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Groups</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algn="ctr"/>
                      <a:r>
                        <a:rPr lang="cs-CZ" sz="2400" b="1" dirty="0"/>
                        <a:t>SS</a:t>
                      </a:r>
                      <a:r>
                        <a:rPr lang="cs-CZ" sz="2400" b="1" baseline="-25000" dirty="0"/>
                        <a:t>M</a:t>
                      </a:r>
                      <a:endParaRPr lang="en-US" sz="2400" b="1" dirty="0"/>
                    </a:p>
                  </a:txBody>
                  <a:tcPr marL="91449" marR="91449"/>
                </a:tc>
                <a:tc>
                  <a:txBody>
                    <a:bodyPr/>
                    <a:lstStyle/>
                    <a:p>
                      <a:pPr algn="ctr"/>
                      <a:r>
                        <a:rPr lang="cs-CZ" sz="2400" b="1" dirty="0" err="1"/>
                        <a:t>df</a:t>
                      </a:r>
                      <a:r>
                        <a:rPr lang="cs-CZ" sz="2400" b="1" baseline="-25000" dirty="0" err="1"/>
                        <a:t>M</a:t>
                      </a:r>
                      <a:endParaRPr lang="en-US" sz="2400" b="1" baseline="-25000" dirty="0"/>
                    </a:p>
                  </a:txBody>
                  <a:tcPr marL="91449" marR="91449"/>
                </a:tc>
                <a:tc>
                  <a:txBody>
                    <a:bodyPr/>
                    <a:lstStyle/>
                    <a:p>
                      <a:pPr algn="ctr"/>
                      <a:r>
                        <a:rPr lang="cs-CZ" sz="2400" b="1" dirty="0"/>
                        <a:t>MS</a:t>
                      </a:r>
                      <a:r>
                        <a:rPr lang="cs-CZ" sz="2400" b="1" baseline="-25000" dirty="0"/>
                        <a:t>M</a:t>
                      </a:r>
                      <a:endParaRPr lang="en-US" sz="2400" b="1" dirty="0"/>
                    </a:p>
                  </a:txBody>
                  <a:tcPr marL="91449" marR="91449"/>
                </a:tc>
                <a:tc>
                  <a:txBody>
                    <a:bodyPr/>
                    <a:lstStyle/>
                    <a:p>
                      <a:pPr algn="ctr"/>
                      <a:endParaRPr lang="en-US" sz="2400" b="1" dirty="0"/>
                    </a:p>
                  </a:txBody>
                  <a:tcPr marL="91449" marR="91449"/>
                </a:tc>
                <a:tc>
                  <a:txBody>
                    <a:bodyPr/>
                    <a:lstStyle/>
                    <a:p>
                      <a:pPr algn="ctr"/>
                      <a:endParaRPr lang="en-US" sz="2400" b="1"/>
                    </a:p>
                  </a:txBody>
                  <a:tcPr marL="91449" marR="91449"/>
                </a:tc>
                <a:extLst>
                  <a:ext uri="{0D108BD9-81ED-4DB2-BD59-A6C34878D82A}">
                    <a16:rowId xmlns:a16="http://schemas.microsoft.com/office/drawing/2014/main" val="10001"/>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Within</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Groups</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algn="ctr"/>
                      <a:r>
                        <a:rPr lang="cs-CZ" sz="2400" b="1" dirty="0"/>
                        <a:t>SS</a:t>
                      </a:r>
                      <a:r>
                        <a:rPr lang="cs-CZ" sz="2400" b="1" baseline="-25000" dirty="0"/>
                        <a:t>R</a:t>
                      </a:r>
                      <a:endParaRPr lang="en-US" sz="2400" b="1" dirty="0"/>
                    </a:p>
                  </a:txBody>
                  <a:tcPr marL="91449" marR="91449"/>
                </a:tc>
                <a:tc>
                  <a:txBody>
                    <a:bodyPr/>
                    <a:lstStyle/>
                    <a:p>
                      <a:pPr algn="ctr"/>
                      <a:r>
                        <a:rPr lang="cs-CZ" sz="2400" b="1" dirty="0" err="1"/>
                        <a:t>df</a:t>
                      </a:r>
                      <a:r>
                        <a:rPr lang="cs-CZ" sz="2400" b="1" baseline="-25000" dirty="0" err="1"/>
                        <a:t>R</a:t>
                      </a:r>
                      <a:endParaRPr lang="en-US" sz="2400" b="1" baseline="-25000" dirty="0"/>
                    </a:p>
                  </a:txBody>
                  <a:tcPr marL="91449" marR="91449"/>
                </a:tc>
                <a:tc>
                  <a:txBody>
                    <a:bodyPr/>
                    <a:lstStyle/>
                    <a:p>
                      <a:pPr algn="ctr"/>
                      <a:r>
                        <a:rPr lang="cs-CZ" sz="2400" b="1" dirty="0"/>
                        <a:t>MS</a:t>
                      </a:r>
                      <a:r>
                        <a:rPr lang="cs-CZ" sz="2400" b="1" baseline="-25000" dirty="0"/>
                        <a:t>R</a:t>
                      </a:r>
                      <a:endParaRPr lang="en-US" sz="2400" b="1" dirty="0"/>
                    </a:p>
                  </a:txBody>
                  <a:tcPr marL="91449" marR="91449"/>
                </a:tc>
                <a:tc>
                  <a:txBody>
                    <a:bodyPr/>
                    <a:lstStyle/>
                    <a:p>
                      <a:pPr algn="ctr"/>
                      <a:endParaRPr lang="en-US" sz="2400" b="1" dirty="0"/>
                    </a:p>
                  </a:txBody>
                  <a:tcPr marL="91449" marR="91449"/>
                </a:tc>
                <a:tc>
                  <a:txBody>
                    <a:bodyPr/>
                    <a:lstStyle/>
                    <a:p>
                      <a:pPr algn="ctr"/>
                      <a:endParaRPr lang="en-US" sz="2400" b="1" dirty="0"/>
                    </a:p>
                  </a:txBody>
                  <a:tcPr marL="91449" marR="91449"/>
                </a:tc>
                <a:extLst>
                  <a:ext uri="{0D108BD9-81ED-4DB2-BD59-A6C34878D82A}">
                    <a16:rowId xmlns:a16="http://schemas.microsoft.com/office/drawing/2014/main" val="10002"/>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Total</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2400" b="1" dirty="0"/>
                        <a:t>SS</a:t>
                      </a:r>
                      <a:r>
                        <a:rPr lang="cs-CZ" sz="2400" b="1" baseline="-25000" dirty="0"/>
                        <a:t>T</a:t>
                      </a:r>
                      <a:endParaRPr lang="en-US" sz="2400" b="1" baseline="-25000" dirty="0"/>
                    </a:p>
                  </a:txBody>
                  <a:tcPr marL="91449" marR="91449"/>
                </a:tc>
                <a:tc>
                  <a:txBody>
                    <a:bodyPr/>
                    <a:lstStyle/>
                    <a:p>
                      <a:pPr algn="ctr"/>
                      <a:r>
                        <a:rPr lang="cs-CZ" sz="2400" b="1" dirty="0" err="1"/>
                        <a:t>df</a:t>
                      </a:r>
                      <a:r>
                        <a:rPr lang="cs-CZ" sz="2400" b="1" baseline="-25000" dirty="0" err="1"/>
                        <a:t>M</a:t>
                      </a:r>
                      <a:r>
                        <a:rPr lang="cs-CZ" sz="2400" b="1" dirty="0"/>
                        <a:t> + </a:t>
                      </a:r>
                      <a:r>
                        <a:rPr lang="cs-CZ" sz="2400" b="1" dirty="0" err="1"/>
                        <a:t>df</a:t>
                      </a:r>
                      <a:r>
                        <a:rPr lang="cs-CZ" sz="2400" b="1" baseline="-25000" dirty="0" err="1"/>
                        <a:t>R</a:t>
                      </a:r>
                      <a:endParaRPr lang="en-US" sz="2400" b="1" baseline="-25000" dirty="0"/>
                    </a:p>
                  </a:txBody>
                  <a:tcPr marL="91449" marR="91449"/>
                </a:tc>
                <a:tc>
                  <a:txBody>
                    <a:bodyPr/>
                    <a:lstStyle/>
                    <a:p>
                      <a:pPr algn="ctr"/>
                      <a:endParaRPr lang="en-US" sz="2400" b="1"/>
                    </a:p>
                  </a:txBody>
                  <a:tcPr marL="91449" marR="91449"/>
                </a:tc>
                <a:tc>
                  <a:txBody>
                    <a:bodyPr/>
                    <a:lstStyle/>
                    <a:p>
                      <a:pPr algn="ctr"/>
                      <a:endParaRPr lang="en-US" sz="2400" b="1"/>
                    </a:p>
                  </a:txBody>
                  <a:tcPr marL="91449" marR="91449"/>
                </a:tc>
                <a:tc>
                  <a:txBody>
                    <a:bodyPr/>
                    <a:lstStyle/>
                    <a:p>
                      <a:pPr algn="ctr"/>
                      <a:endParaRPr lang="en-US" sz="2400" b="1" dirty="0"/>
                    </a:p>
                  </a:txBody>
                  <a:tcPr marL="91449" marR="91449"/>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Nadpis 1"/>
          <p:cNvSpPr>
            <a:spLocks noGrp="1"/>
          </p:cNvSpPr>
          <p:nvPr>
            <p:ph type="title"/>
          </p:nvPr>
        </p:nvSpPr>
        <p:spPr/>
        <p:txBody>
          <a:bodyPr/>
          <a:lstStyle/>
          <a:p>
            <a:r>
              <a:rPr lang="cs-CZ" dirty="0"/>
              <a:t>SPSS</a:t>
            </a:r>
          </a:p>
        </p:txBody>
      </p:sp>
      <p:graphicFrame>
        <p:nvGraphicFramePr>
          <p:cNvPr id="4194304" name="Zástupný symbol pro obsah 3"/>
          <p:cNvGraphicFramePr>
            <a:graphicFrameLocks noGrp="1"/>
          </p:cNvGraphicFramePr>
          <p:nvPr>
            <p:ph idx="1"/>
            <p:extLst>
              <p:ext uri="{D42A27DB-BD31-4B8C-83A1-F6EECF244321}">
                <p14:modId xmlns:p14="http://schemas.microsoft.com/office/powerpoint/2010/main" val="2643441667"/>
              </p:ext>
            </p:extLst>
          </p:nvPr>
        </p:nvGraphicFramePr>
        <p:xfrm>
          <a:off x="777240" y="292237"/>
          <a:ext cx="7395160" cy="3600401"/>
        </p:xfrm>
        <a:graphic>
          <a:graphicData uri="http://schemas.openxmlformats.org/drawingml/2006/table">
            <a:tbl>
              <a:tblPr>
                <a:tableStyleId>{5C22544A-7EE6-4342-B048-85BDC9FD1C3A}</a:tableStyleId>
              </a:tblPr>
              <a:tblGrid>
                <a:gridCol w="1983079">
                  <a:extLst>
                    <a:ext uri="{9D8B030D-6E8A-4147-A177-3AD203B41FA5}">
                      <a16:colId xmlns:a16="http://schemas.microsoft.com/office/drawing/2014/main" val="20000"/>
                    </a:ext>
                  </a:extLst>
                </a:gridCol>
                <a:gridCol w="1585729">
                  <a:extLst>
                    <a:ext uri="{9D8B030D-6E8A-4147-A177-3AD203B41FA5}">
                      <a16:colId xmlns:a16="http://schemas.microsoft.com/office/drawing/2014/main" val="20001"/>
                    </a:ext>
                  </a:extLst>
                </a:gridCol>
                <a:gridCol w="2023552">
                  <a:extLst>
                    <a:ext uri="{9D8B030D-6E8A-4147-A177-3AD203B41FA5}">
                      <a16:colId xmlns:a16="http://schemas.microsoft.com/office/drawing/2014/main" val="20002"/>
                    </a:ext>
                  </a:extLst>
                </a:gridCol>
                <a:gridCol w="1802800">
                  <a:extLst>
                    <a:ext uri="{9D8B030D-6E8A-4147-A177-3AD203B41FA5}">
                      <a16:colId xmlns:a16="http://schemas.microsoft.com/office/drawing/2014/main" val="20003"/>
                    </a:ext>
                  </a:extLst>
                </a:gridCol>
              </a:tblGrid>
              <a:tr h="514343">
                <a:tc gridSpan="4">
                  <a:txBody>
                    <a:bodyPr/>
                    <a:lstStyle/>
                    <a:p>
                      <a:pPr algn="l" fontAlgn="b"/>
                      <a:r>
                        <a:rPr lang="en-US" sz="1800" u="none" strike="noStrike" dirty="0" err="1">
                          <a:effectLst/>
                        </a:rPr>
                        <a:t>DCtimeuse</a:t>
                      </a:r>
                      <a:r>
                        <a:rPr lang="en-US" sz="2400" u="none" strike="noStrike" dirty="0">
                          <a:effectLst/>
                        </a:rPr>
                        <a:t> Estimated minutes online each day</a:t>
                      </a:r>
                      <a:endParaRPr lang="en-US" sz="2400" b="0" i="0" u="none" strike="noStrike" dirty="0">
                        <a:solidFill>
                          <a:srgbClr val="000000"/>
                        </a:solidFill>
                        <a:effectLst/>
                        <a:latin typeface="Arial" panose="020B0604020202020204" pitchFamily="34" charset="0"/>
                      </a:endParaRPr>
                    </a:p>
                  </a:txBody>
                  <a:tcPr marL="7620" marR="7620" marT="762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514343">
                <a:tc>
                  <a:txBody>
                    <a:bodyPr/>
                    <a:lstStyle/>
                    <a:p>
                      <a:pPr algn="l" fontAlgn="b"/>
                      <a:r>
                        <a:rPr lang="cs-CZ" sz="2400" u="none" strike="noStrike" dirty="0">
                          <a:effectLst/>
                        </a:rPr>
                        <a:t>SES</a:t>
                      </a:r>
                      <a:endParaRPr lang="cs-CZ" sz="2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dirty="0">
                          <a:effectLst/>
                        </a:rPr>
                        <a:t>M</a:t>
                      </a:r>
                      <a:endParaRPr lang="cs-CZ" sz="2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a:effectLst/>
                        </a:rPr>
                        <a:t>SD</a:t>
                      </a:r>
                      <a:endParaRPr lang="cs-CZ" sz="24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a:effectLst/>
                        </a:rPr>
                        <a:t>N</a:t>
                      </a:r>
                      <a:endParaRPr lang="cs-CZ" sz="24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0001"/>
                  </a:ext>
                </a:extLst>
              </a:tr>
              <a:tr h="514343">
                <a:tc>
                  <a:txBody>
                    <a:bodyPr/>
                    <a:lstStyle/>
                    <a:p>
                      <a:pPr algn="l" fontAlgn="t"/>
                      <a:r>
                        <a:rPr lang="cs-CZ" sz="2400" u="none" strike="noStrike">
                          <a:effectLst/>
                        </a:rPr>
                        <a:t>1 High</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102,9</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63,3</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6 274</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2"/>
                  </a:ext>
                </a:extLst>
              </a:tr>
              <a:tr h="514343">
                <a:tc>
                  <a:txBody>
                    <a:bodyPr/>
                    <a:lstStyle/>
                    <a:p>
                      <a:pPr algn="l" fontAlgn="t"/>
                      <a:r>
                        <a:rPr lang="cs-CZ" sz="2400" u="none" strike="noStrike" dirty="0">
                          <a:effectLst/>
                        </a:rPr>
                        <a:t>2 Medium</a:t>
                      </a:r>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107,7</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65,2</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7 989</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3"/>
                  </a:ext>
                </a:extLst>
              </a:tr>
              <a:tr h="514343">
                <a:tc>
                  <a:txBody>
                    <a:bodyPr/>
                    <a:lstStyle/>
                    <a:p>
                      <a:pPr algn="l" fontAlgn="t"/>
                      <a:r>
                        <a:rPr lang="cs-CZ" sz="2400" u="none" strike="noStrike">
                          <a:effectLst/>
                        </a:rPr>
                        <a:t>3 Low</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dirty="0">
                          <a:effectLst/>
                        </a:rPr>
                        <a:t>96,1</a:t>
                      </a:r>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64,2</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3 555</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4"/>
                  </a:ext>
                </a:extLst>
              </a:tr>
              <a:tr h="514343">
                <a:tc>
                  <a:txBody>
                    <a:bodyPr/>
                    <a:lstStyle/>
                    <a:p>
                      <a:pPr algn="l" fontAlgn="t"/>
                      <a:r>
                        <a:rPr lang="cs-CZ" sz="2400" b="0" i="1" u="none" strike="noStrike" dirty="0">
                          <a:solidFill>
                            <a:srgbClr val="000000"/>
                          </a:solidFill>
                          <a:effectLst/>
                          <a:latin typeface="Arial" panose="020B0604020202020204" pitchFamily="34" charset="0"/>
                        </a:rPr>
                        <a:t>Celkem</a:t>
                      </a:r>
                    </a:p>
                  </a:txBody>
                  <a:tcPr marL="7620" marR="7620" marT="7620" marB="0"/>
                </a:tc>
                <a:tc>
                  <a:txBody>
                    <a:bodyPr/>
                    <a:lstStyle/>
                    <a:p>
                      <a:pPr algn="r" fontAlgn="t"/>
                      <a:r>
                        <a:rPr lang="cs-CZ" sz="2400" i="1" u="none" strike="noStrike" dirty="0">
                          <a:effectLst/>
                        </a:rPr>
                        <a:t>103,7</a:t>
                      </a:r>
                      <a:endParaRPr lang="cs-CZ" sz="2400" b="0" i="1"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i="1" u="none" strike="noStrike" dirty="0">
                          <a:effectLst/>
                        </a:rPr>
                        <a:t>64,5</a:t>
                      </a:r>
                      <a:endParaRPr lang="cs-CZ" sz="2400" b="0" i="1"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i="1" u="none" strike="noStrike" dirty="0">
                          <a:effectLst/>
                        </a:rPr>
                        <a:t>17 818</a:t>
                      </a:r>
                      <a:endParaRPr lang="cs-CZ" sz="2400" b="0" i="1"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5"/>
                  </a:ext>
                </a:extLst>
              </a:tr>
              <a:tr h="514343">
                <a:tc>
                  <a:txBody>
                    <a:bodyPr/>
                    <a:lstStyle/>
                    <a:p>
                      <a:pPr algn="l" fontAlgn="t"/>
                      <a:r>
                        <a:rPr lang="cs-CZ" sz="1800" b="0" i="0" u="none" strike="noStrike" dirty="0">
                          <a:solidFill>
                            <a:srgbClr val="000000"/>
                          </a:solidFill>
                          <a:effectLst/>
                          <a:latin typeface="Arial" panose="020B0604020202020204" pitchFamily="34" charset="0"/>
                        </a:rPr>
                        <a:t>Nevážený průměr</a:t>
                      </a:r>
                    </a:p>
                  </a:txBody>
                  <a:tcPr marL="7620" marR="7620" marT="7620" marB="0"/>
                </a:tc>
                <a:tc>
                  <a:txBody>
                    <a:bodyPr/>
                    <a:lstStyle/>
                    <a:p>
                      <a:pPr algn="l" fontAlgn="t"/>
                      <a:r>
                        <a:rPr lang="cs-CZ" sz="2000" b="0" i="0" u="none" strike="noStrike" dirty="0">
                          <a:solidFill>
                            <a:srgbClr val="000000"/>
                          </a:solidFill>
                          <a:effectLst/>
                          <a:latin typeface="Arial" panose="020B0604020202020204" pitchFamily="34" charset="0"/>
                        </a:rPr>
                        <a:t>102,2</a:t>
                      </a:r>
                    </a:p>
                  </a:txBody>
                  <a:tcPr marL="7620" marR="7620" marT="7620" marB="0"/>
                </a:tc>
                <a:tc>
                  <a:txBody>
                    <a:bodyPr/>
                    <a:lstStyle/>
                    <a:p>
                      <a:pPr algn="r" fontAlgn="t"/>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endParaRPr lang="cs-CZ" sz="2400" b="0" i="0"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6"/>
                  </a:ext>
                </a:extLst>
              </a:tr>
            </a:tbl>
          </a:graphicData>
        </a:graphic>
      </p:graphicFrame>
      <p:pic>
        <p:nvPicPr>
          <p:cNvPr id="2" name="Obrázek 1">
            <a:extLst>
              <a:ext uri="{FF2B5EF4-FFF2-40B4-BE49-F238E27FC236}">
                <a16:creationId xmlns:a16="http://schemas.microsoft.com/office/drawing/2014/main" id="{4542BD4A-2AF5-4F2E-B3B5-2E6D6F48E636}"/>
              </a:ext>
            </a:extLst>
          </p:cNvPr>
          <p:cNvPicPr>
            <a:picLocks noChangeAspect="1"/>
          </p:cNvPicPr>
          <p:nvPr/>
        </p:nvPicPr>
        <p:blipFill>
          <a:blip r:embed="rId2"/>
          <a:stretch>
            <a:fillRect/>
          </a:stretch>
        </p:blipFill>
        <p:spPr>
          <a:xfrm>
            <a:off x="777240" y="3892638"/>
            <a:ext cx="7526062" cy="220065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0"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Nadpis 1"/>
          <p:cNvSpPr>
            <a:spLocks noGrp="1"/>
          </p:cNvSpPr>
          <p:nvPr>
            <p:ph type="title"/>
          </p:nvPr>
        </p:nvSpPr>
        <p:spPr/>
        <p:txBody>
          <a:bodyPr/>
          <a:lstStyle/>
          <a:p>
            <a:pPr eaLnBrk="1" hangingPunct="1"/>
            <a:r>
              <a:rPr lang="cs-CZ" altLang="cs-CZ"/>
              <a:t>ANOVA </a:t>
            </a:r>
            <a:endParaRPr lang="en-US" altLang="cs-CZ"/>
          </a:p>
        </p:txBody>
      </p:sp>
      <p:sp>
        <p:nvSpPr>
          <p:cNvPr id="1048700" name="Zástupný symbol pro obsah 2"/>
          <p:cNvSpPr>
            <a:spLocks noGrp="1"/>
          </p:cNvSpPr>
          <p:nvPr>
            <p:ph idx="1"/>
          </p:nvPr>
        </p:nvSpPr>
        <p:spPr>
          <a:xfrm>
            <a:off x="899592" y="1737360"/>
            <a:ext cx="7787208" cy="4715827"/>
          </a:xfrm>
        </p:spPr>
        <p:txBody>
          <a:bodyPr rtlCol="0">
            <a:normAutofit/>
          </a:bodyPr>
          <a:lstStyle/>
          <a:p>
            <a:pPr marL="0" indent="0" eaLnBrk="1" fontAlgn="auto" hangingPunct="1">
              <a:spcAft>
                <a:spcPts val="0"/>
              </a:spcAft>
              <a:buFont typeface="Arial" panose="020B0604020202020204" pitchFamily="34" charset="0"/>
              <a:buNone/>
            </a:pPr>
            <a:r>
              <a:rPr lang="cs-CZ" sz="2800" dirty="0"/>
              <a:t>Máme hypotézy o konkrétních rozdílech mezi skupinami.</a:t>
            </a:r>
          </a:p>
          <a:p>
            <a:pPr marL="0" indent="0" eaLnBrk="1" fontAlgn="auto" hangingPunct="1">
              <a:spcAft>
                <a:spcPts val="0"/>
              </a:spcAft>
              <a:buFont typeface="Arial" panose="020B0604020202020204" pitchFamily="34" charset="0"/>
              <a:buNone/>
            </a:pPr>
            <a:endParaRPr lang="cs-CZ" sz="2800" dirty="0"/>
          </a:p>
          <a:p>
            <a:pPr marL="0" indent="0" eaLnBrk="1" fontAlgn="auto" hangingPunct="1">
              <a:spcAft>
                <a:spcPts val="0"/>
              </a:spcAft>
              <a:buFont typeface="Arial" panose="020B0604020202020204" pitchFamily="34" charset="0"/>
              <a:buNone/>
            </a:pPr>
            <a:r>
              <a:rPr lang="cs-CZ" sz="2800" b="1" dirty="0">
                <a:solidFill>
                  <a:srgbClr val="C00000"/>
                </a:solidFill>
              </a:rPr>
              <a:t>H1: </a:t>
            </a:r>
            <a:r>
              <a:rPr lang="cs-CZ" sz="2800" dirty="0"/>
              <a:t>Děti z rodin s nízkým SES používají internet méně často než ostatní děti.</a:t>
            </a:r>
          </a:p>
          <a:p>
            <a:pPr marL="0" indent="0" eaLnBrk="1" fontAlgn="auto" hangingPunct="1">
              <a:spcAft>
                <a:spcPts val="0"/>
              </a:spcAft>
              <a:buFont typeface="Arial" panose="020B0604020202020204" pitchFamily="34" charset="0"/>
              <a:buNone/>
            </a:pPr>
            <a:r>
              <a:rPr lang="cs-CZ" sz="2800" b="1" dirty="0">
                <a:solidFill>
                  <a:srgbClr val="C00000"/>
                </a:solidFill>
              </a:rPr>
              <a:t>H2: </a:t>
            </a:r>
            <a:r>
              <a:rPr lang="cs-CZ" sz="2800" dirty="0"/>
              <a:t>Děti z rodin se středním SES používají internet méně často než děti z rodin s vysokým SES.</a:t>
            </a:r>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2" name="Zástupný symbol pro obsah 3"/>
          <p:cNvSpPr>
            <a:spLocks noGrp="1"/>
          </p:cNvSpPr>
          <p:nvPr>
            <p:ph idx="1"/>
          </p:nvPr>
        </p:nvSpPr>
        <p:spPr>
          <a:xfrm>
            <a:off x="822960" y="1737361"/>
            <a:ext cx="7863840" cy="4787264"/>
          </a:xfrm>
        </p:spPr>
        <p:txBody>
          <a:bodyPr rtlCol="0">
            <a:normAutofit/>
          </a:bodyPr>
          <a:lstStyle/>
          <a:p>
            <a:pPr eaLnBrk="1" fontAlgn="auto" hangingPunct="1">
              <a:spcAft>
                <a:spcPts val="0"/>
              </a:spcAft>
            </a:pPr>
            <a:r>
              <a:rPr lang="cs-CZ" sz="2400" dirty="0"/>
              <a:t>Umožňují porovnat jednotlivé skupiny v jednom kroku bez nutnosti korigovat hladinu významnosti (bez snížení síly testu)</a:t>
            </a:r>
          </a:p>
          <a:p>
            <a:pPr eaLnBrk="1" fontAlgn="auto" hangingPunct="1">
              <a:spcAft>
                <a:spcPts val="0"/>
              </a:spcAft>
            </a:pPr>
            <a:r>
              <a:rPr lang="cs-CZ" sz="2400" dirty="0"/>
              <a:t>Jen když máme dopředu hypotézy</a:t>
            </a:r>
          </a:p>
          <a:p>
            <a:pPr eaLnBrk="1" fontAlgn="auto" hangingPunct="1">
              <a:spcAft>
                <a:spcPts val="0"/>
              </a:spcAft>
            </a:pPr>
            <a:r>
              <a:rPr lang="cs-CZ" sz="2400" dirty="0"/>
              <a:t>Kontrastů lze provést tolik, kolik je </a:t>
            </a:r>
            <a:r>
              <a:rPr lang="cs-CZ" sz="2400" b="1" dirty="0"/>
              <a:t>počet skupin – 1</a:t>
            </a:r>
          </a:p>
          <a:p>
            <a:pPr eaLnBrk="1" fontAlgn="auto" hangingPunct="1">
              <a:spcAft>
                <a:spcPts val="0"/>
              </a:spcAft>
            </a:pPr>
            <a:r>
              <a:rPr lang="cs-CZ" sz="2400" dirty="0"/>
              <a:t>Každý kontrast srovnává </a:t>
            </a:r>
            <a:r>
              <a:rPr lang="cs-CZ" sz="2400" b="1" dirty="0"/>
              <a:t>2 průměry</a:t>
            </a:r>
          </a:p>
          <a:p>
            <a:pPr lvl="1" eaLnBrk="1" fontAlgn="auto" hangingPunct="1">
              <a:spcAft>
                <a:spcPts val="0"/>
              </a:spcAft>
            </a:pPr>
            <a:r>
              <a:rPr lang="cs-CZ" sz="2000" dirty="0"/>
              <a:t>průměr skupiny nebo průměr více skupin dohromady</a:t>
            </a:r>
          </a:p>
          <a:p>
            <a:pPr lvl="1" eaLnBrk="1" fontAlgn="auto" hangingPunct="1">
              <a:spcAft>
                <a:spcPts val="0"/>
              </a:spcAft>
            </a:pPr>
            <a:r>
              <a:rPr lang="cs-CZ" sz="2000" dirty="0"/>
              <a:t>např. </a:t>
            </a:r>
            <a:r>
              <a:rPr lang="cs-CZ" sz="2000" b="1" dirty="0">
                <a:solidFill>
                  <a:srgbClr val="C00000"/>
                </a:solidFill>
              </a:rPr>
              <a:t>NÍZ</a:t>
            </a:r>
            <a:r>
              <a:rPr lang="cs-CZ" sz="2000" dirty="0">
                <a:solidFill>
                  <a:srgbClr val="C00000"/>
                </a:solidFill>
              </a:rPr>
              <a:t> vs. </a:t>
            </a:r>
            <a:r>
              <a:rPr lang="cs-CZ" sz="2000" b="1" dirty="0">
                <a:solidFill>
                  <a:srgbClr val="C00000"/>
                </a:solidFill>
              </a:rPr>
              <a:t>STŘ+VYS</a:t>
            </a:r>
            <a:r>
              <a:rPr lang="cs-CZ" sz="2000" dirty="0">
                <a:solidFill>
                  <a:srgbClr val="C00000"/>
                </a:solidFill>
              </a:rPr>
              <a:t> </a:t>
            </a:r>
            <a:r>
              <a:rPr lang="cs-CZ" sz="2000" dirty="0"/>
              <a:t>nebo</a:t>
            </a:r>
            <a:r>
              <a:rPr lang="cs-CZ" sz="2000" dirty="0">
                <a:solidFill>
                  <a:srgbClr val="C00000"/>
                </a:solidFill>
              </a:rPr>
              <a:t> </a:t>
            </a:r>
            <a:r>
              <a:rPr lang="cs-CZ" sz="2000" b="1" dirty="0">
                <a:solidFill>
                  <a:srgbClr val="C00000"/>
                </a:solidFill>
              </a:rPr>
              <a:t>STŘ</a:t>
            </a:r>
            <a:r>
              <a:rPr lang="cs-CZ" sz="2000" dirty="0">
                <a:solidFill>
                  <a:srgbClr val="C00000"/>
                </a:solidFill>
              </a:rPr>
              <a:t> vs. </a:t>
            </a:r>
            <a:r>
              <a:rPr lang="cs-CZ" sz="2000" b="1" dirty="0">
                <a:solidFill>
                  <a:srgbClr val="C00000"/>
                </a:solidFill>
              </a:rPr>
              <a:t>VYS</a:t>
            </a:r>
          </a:p>
          <a:p>
            <a:pPr eaLnBrk="1" fontAlgn="auto" hangingPunct="1">
              <a:spcAft>
                <a:spcPts val="0"/>
              </a:spcAft>
            </a:pPr>
            <a:r>
              <a:rPr lang="cs-CZ" sz="2400" b="1" dirty="0"/>
              <a:t>ortogonální </a:t>
            </a:r>
            <a:r>
              <a:rPr lang="cs-CZ" sz="2400" dirty="0"/>
              <a:t>(nezávislé) </a:t>
            </a:r>
            <a:r>
              <a:rPr lang="cs-CZ" sz="2400" b="1" dirty="0"/>
              <a:t>kontrasty</a:t>
            </a:r>
            <a:r>
              <a:rPr lang="cs-CZ" sz="2400" dirty="0"/>
              <a:t> </a:t>
            </a:r>
          </a:p>
          <a:p>
            <a:pPr lvl="1" eaLnBrk="1" fontAlgn="auto" hangingPunct="1">
              <a:spcAft>
                <a:spcPts val="0"/>
              </a:spcAft>
            </a:pPr>
            <a:r>
              <a:rPr lang="cs-CZ" sz="2000" dirty="0"/>
              <a:t>skupina použitá v jednom srovnání není použitá v dalším</a:t>
            </a:r>
          </a:p>
          <a:p>
            <a:pPr eaLnBrk="1" fontAlgn="auto" hangingPunct="1">
              <a:spcAft>
                <a:spcPts val="0"/>
              </a:spcAft>
            </a:pPr>
            <a:r>
              <a:rPr lang="cs-CZ" sz="2400" b="1" dirty="0"/>
              <a:t>neortogonální kontrasty</a:t>
            </a:r>
            <a:endParaRPr lang="cs-CZ" sz="2400" dirty="0"/>
          </a:p>
          <a:p>
            <a:pPr eaLnBrk="1" fontAlgn="auto" hangingPunct="1">
              <a:spcAft>
                <a:spcPts val="0"/>
              </a:spcAft>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4" name="Zástupný symbol pro obsah 3"/>
          <p:cNvSpPr>
            <a:spLocks noGrp="1"/>
          </p:cNvSpPr>
          <p:nvPr>
            <p:ph idx="1"/>
          </p:nvPr>
        </p:nvSpPr>
        <p:spPr>
          <a:xfrm>
            <a:off x="457200" y="1737361"/>
            <a:ext cx="8229600" cy="2628264"/>
          </a:xfrm>
        </p:spPr>
        <p:txBody>
          <a:bodyPr>
            <a:normAutofit fontScale="97500" lnSpcReduction="10000"/>
          </a:bodyPr>
          <a:lstStyle/>
          <a:p>
            <a:pPr eaLnBrk="1" hangingPunct="1"/>
            <a:r>
              <a:rPr lang="cs-CZ" altLang="cs-CZ" dirty="0"/>
              <a:t>Z</a:t>
            </a:r>
            <a:r>
              <a:rPr lang="cs-CZ" altLang="cs-CZ" sz="2000" dirty="0"/>
              <a:t>koumáme, zda daný kontrast (rozdíl mezi dvěma průměry) signifikantně přispívá k variabilitě vysvětlené modelem (SS</a:t>
            </a:r>
            <a:r>
              <a:rPr lang="cs-CZ" altLang="cs-CZ" sz="2000" baseline="-25000" dirty="0"/>
              <a:t>M</a:t>
            </a:r>
            <a:r>
              <a:rPr lang="cs-CZ" altLang="cs-CZ" sz="2000" dirty="0"/>
              <a:t>)</a:t>
            </a:r>
          </a:p>
          <a:p>
            <a:pPr eaLnBrk="1" hangingPunct="1"/>
            <a:r>
              <a:rPr lang="cs-CZ" altLang="cs-CZ" dirty="0"/>
              <a:t>A</a:t>
            </a:r>
            <a:r>
              <a:rPr lang="cs-CZ" altLang="cs-CZ" sz="2000" dirty="0"/>
              <a:t>bychom to zjistili, jakoby překódujeme hodnoty </a:t>
            </a:r>
            <a:r>
              <a:rPr lang="cs-CZ" altLang="cs-CZ" sz="2000" dirty="0" err="1"/>
              <a:t>dummy</a:t>
            </a:r>
            <a:r>
              <a:rPr lang="cs-CZ" altLang="cs-CZ" sz="2000" dirty="0"/>
              <a:t> proměnných, aby odhadnuté parametry (b</a:t>
            </a:r>
            <a:r>
              <a:rPr lang="cs-CZ" altLang="cs-CZ" sz="2000" baseline="-25000" dirty="0"/>
              <a:t>1</a:t>
            </a:r>
            <a:r>
              <a:rPr lang="cs-CZ" altLang="cs-CZ" sz="2000" dirty="0"/>
              <a:t>, b</a:t>
            </a:r>
            <a:r>
              <a:rPr lang="cs-CZ" altLang="cs-CZ" sz="2000" baseline="-25000" dirty="0"/>
              <a:t>2</a:t>
            </a:r>
            <a:r>
              <a:rPr lang="cs-CZ" altLang="cs-CZ" sz="2000" dirty="0"/>
              <a:t> atd.) odrážely požadované kontrasty</a:t>
            </a:r>
          </a:p>
          <a:p>
            <a:pPr eaLnBrk="1" hangingPunct="1"/>
            <a:endParaRPr lang="cs-CZ" altLang="cs-CZ" sz="2000" dirty="0"/>
          </a:p>
          <a:p>
            <a:pPr eaLnBrk="1" hangingPunct="1">
              <a:buFont typeface="Arial" panose="020B0604020202020204" pitchFamily="34" charset="0"/>
              <a:buNone/>
            </a:pPr>
            <a:r>
              <a:rPr lang="cs-CZ" altLang="cs-CZ" sz="2000" dirty="0"/>
              <a:t>[</a:t>
            </a:r>
            <a:r>
              <a:rPr lang="cs-CZ" altLang="cs-CZ" sz="2000" dirty="0" err="1"/>
              <a:t>inet</a:t>
            </a:r>
            <a:r>
              <a:rPr lang="cs-CZ" altLang="cs-CZ" sz="2000" dirty="0"/>
              <a:t>]</a:t>
            </a:r>
            <a:r>
              <a:rPr lang="cs-CZ" altLang="cs-CZ" sz="2000" baseline="-25000" dirty="0"/>
              <a:t>i</a:t>
            </a:r>
            <a:r>
              <a:rPr lang="cs-CZ" altLang="cs-CZ" sz="2000" dirty="0"/>
              <a:t> =  </a:t>
            </a:r>
            <a:r>
              <a:rPr lang="cs-CZ" altLang="cs-CZ" sz="2000" b="1" dirty="0">
                <a:solidFill>
                  <a:srgbClr val="C00000"/>
                </a:solidFill>
              </a:rPr>
              <a:t>b</a:t>
            </a:r>
            <a:r>
              <a:rPr lang="cs-CZ" altLang="cs-CZ" sz="2000" b="1" baseline="-25000" dirty="0">
                <a:solidFill>
                  <a:srgbClr val="C00000"/>
                </a:solidFill>
              </a:rPr>
              <a:t>0</a:t>
            </a:r>
            <a:r>
              <a:rPr lang="cs-CZ" altLang="cs-CZ" sz="2000" dirty="0"/>
              <a:t> + </a:t>
            </a:r>
            <a:r>
              <a:rPr lang="cs-CZ" altLang="cs-CZ" sz="2000" b="1" dirty="0">
                <a:solidFill>
                  <a:srgbClr val="C00000"/>
                </a:solidFill>
              </a:rPr>
              <a:t>b</a:t>
            </a:r>
            <a:r>
              <a:rPr lang="cs-CZ" altLang="cs-CZ" sz="2000" b="1" baseline="-25000" dirty="0">
                <a:solidFill>
                  <a:srgbClr val="C00000"/>
                </a:solidFill>
              </a:rPr>
              <a:t>1</a:t>
            </a:r>
            <a:r>
              <a:rPr lang="cs-CZ" altLang="cs-CZ" sz="2000" b="1" dirty="0">
                <a:solidFill>
                  <a:srgbClr val="FF0000"/>
                </a:solidFill>
              </a:rPr>
              <a:t>[</a:t>
            </a:r>
            <a:r>
              <a:rPr lang="cs-CZ" altLang="cs-CZ" sz="2000" b="1" dirty="0" err="1">
                <a:solidFill>
                  <a:srgbClr val="FF0000"/>
                </a:solidFill>
              </a:rPr>
              <a:t>vys</a:t>
            </a:r>
            <a:r>
              <a:rPr lang="cs-CZ" altLang="cs-CZ" sz="2000" b="1" dirty="0">
                <a:solidFill>
                  <a:srgbClr val="FF0000"/>
                </a:solidFill>
              </a:rPr>
              <a:t>]</a:t>
            </a:r>
            <a:r>
              <a:rPr lang="cs-CZ" altLang="cs-CZ" sz="2000" dirty="0"/>
              <a:t> + </a:t>
            </a:r>
            <a:r>
              <a:rPr lang="cs-CZ" altLang="cs-CZ" sz="2000" b="1" dirty="0">
                <a:solidFill>
                  <a:srgbClr val="C00000"/>
                </a:solidFill>
              </a:rPr>
              <a:t>b</a:t>
            </a:r>
            <a:r>
              <a:rPr lang="cs-CZ" altLang="cs-CZ" sz="2000" b="1" baseline="-25000" dirty="0">
                <a:solidFill>
                  <a:srgbClr val="C00000"/>
                </a:solidFill>
              </a:rPr>
              <a:t>2</a:t>
            </a:r>
            <a:r>
              <a:rPr lang="cs-CZ" altLang="cs-CZ" sz="2000" b="1" dirty="0">
                <a:solidFill>
                  <a:srgbClr val="FF0000"/>
                </a:solidFill>
              </a:rPr>
              <a:t>[str]</a:t>
            </a:r>
            <a:r>
              <a:rPr lang="cs-CZ" altLang="cs-CZ" sz="2000" dirty="0"/>
              <a:t> + </a:t>
            </a:r>
            <a:r>
              <a:rPr lang="el-GR" altLang="cs-CZ" sz="2000" dirty="0"/>
              <a:t>ε</a:t>
            </a:r>
            <a:r>
              <a:rPr lang="cs-CZ" altLang="cs-CZ" sz="2000" baseline="-25000" dirty="0"/>
              <a:t>i</a:t>
            </a:r>
            <a:endParaRPr lang="cs-CZ" altLang="cs-CZ" sz="2000" b="1" dirty="0">
              <a:solidFill>
                <a:srgbClr val="FF0000"/>
              </a:solidFill>
              <a:sym typeface="Wingdings" panose="05000000000000000000" pitchFamily="2" charset="2"/>
            </a:endParaRPr>
          </a:p>
          <a:p>
            <a:pPr eaLnBrk="1" hangingPunct="1">
              <a:buFont typeface="Arial" panose="020B0604020202020204" pitchFamily="34" charset="0"/>
              <a:buNone/>
            </a:pPr>
            <a:r>
              <a:rPr lang="cs-CZ" altLang="cs-CZ" sz="2800" dirty="0"/>
              <a:t>[</a:t>
            </a:r>
            <a:r>
              <a:rPr lang="cs-CZ" altLang="cs-CZ" sz="2800" dirty="0" err="1"/>
              <a:t>inet</a:t>
            </a:r>
            <a:r>
              <a:rPr lang="cs-CZ" altLang="cs-CZ" sz="2800" dirty="0"/>
              <a:t>]</a:t>
            </a:r>
            <a:r>
              <a:rPr lang="cs-CZ" altLang="cs-CZ" sz="2800" baseline="-25000" dirty="0"/>
              <a:t>i</a:t>
            </a:r>
            <a:r>
              <a:rPr lang="cs-CZ" altLang="cs-CZ" sz="2800" dirty="0"/>
              <a:t> =  </a:t>
            </a:r>
            <a:r>
              <a:rPr lang="cs-CZ" altLang="cs-CZ" sz="2800" b="1" dirty="0">
                <a:solidFill>
                  <a:srgbClr val="C00000"/>
                </a:solidFill>
              </a:rPr>
              <a:t>b</a:t>
            </a:r>
            <a:r>
              <a:rPr lang="cs-CZ" altLang="cs-CZ" sz="2800" b="1" baseline="-25000" dirty="0">
                <a:solidFill>
                  <a:srgbClr val="C00000"/>
                </a:solidFill>
              </a:rPr>
              <a:t>0</a:t>
            </a:r>
            <a:r>
              <a:rPr lang="cs-CZ" altLang="cs-CZ" sz="2800" dirty="0"/>
              <a:t> + </a:t>
            </a:r>
            <a:r>
              <a:rPr lang="cs-CZ" altLang="cs-CZ" sz="2800" b="1" dirty="0">
                <a:solidFill>
                  <a:srgbClr val="C00000"/>
                </a:solidFill>
              </a:rPr>
              <a:t>b</a:t>
            </a:r>
            <a:r>
              <a:rPr lang="cs-CZ" altLang="cs-CZ" sz="2800" b="1" baseline="-25000" dirty="0">
                <a:solidFill>
                  <a:srgbClr val="C00000"/>
                </a:solidFill>
              </a:rPr>
              <a:t>1</a:t>
            </a:r>
            <a:r>
              <a:rPr lang="cs-CZ" altLang="cs-CZ" sz="2800" b="1" dirty="0">
                <a:solidFill>
                  <a:srgbClr val="FF0000"/>
                </a:solidFill>
              </a:rPr>
              <a:t>[kontrast1]</a:t>
            </a:r>
            <a:r>
              <a:rPr lang="cs-CZ" altLang="cs-CZ" sz="2800" dirty="0"/>
              <a:t> + </a:t>
            </a:r>
            <a:r>
              <a:rPr lang="cs-CZ" altLang="cs-CZ" sz="2800" b="1" dirty="0">
                <a:solidFill>
                  <a:srgbClr val="C00000"/>
                </a:solidFill>
              </a:rPr>
              <a:t>b</a:t>
            </a:r>
            <a:r>
              <a:rPr lang="cs-CZ" altLang="cs-CZ" sz="2800" b="1" baseline="-25000" dirty="0">
                <a:solidFill>
                  <a:srgbClr val="C00000"/>
                </a:solidFill>
              </a:rPr>
              <a:t>2</a:t>
            </a:r>
            <a:r>
              <a:rPr lang="cs-CZ" altLang="cs-CZ" sz="2800" b="1" dirty="0">
                <a:solidFill>
                  <a:srgbClr val="FF0000"/>
                </a:solidFill>
              </a:rPr>
              <a:t>[kontrast2]</a:t>
            </a:r>
            <a:r>
              <a:rPr lang="cs-CZ" altLang="cs-CZ" sz="2800" dirty="0"/>
              <a:t> + </a:t>
            </a:r>
            <a:r>
              <a:rPr lang="el-GR" altLang="cs-CZ" sz="2800" dirty="0"/>
              <a:t>ε</a:t>
            </a:r>
            <a:r>
              <a:rPr lang="cs-CZ" altLang="cs-CZ" sz="2800" baseline="-25000" dirty="0"/>
              <a:t>i</a:t>
            </a:r>
            <a:endParaRPr lang="cs-CZ" altLang="cs-CZ" sz="2800" b="1" dirty="0">
              <a:solidFill>
                <a:srgbClr val="FF0000"/>
              </a:solidFill>
              <a:sym typeface="Wingdings" panose="05000000000000000000" pitchFamily="2" charset="2"/>
            </a:endParaRPr>
          </a:p>
        </p:txBody>
      </p:sp>
      <p:graphicFrame>
        <p:nvGraphicFramePr>
          <p:cNvPr id="4194306" name="Tabulka 4"/>
          <p:cNvGraphicFramePr>
            <a:graphicFrameLocks noGrp="1"/>
          </p:cNvGraphicFramePr>
          <p:nvPr/>
        </p:nvGraphicFramePr>
        <p:xfrm>
          <a:off x="539750" y="4508500"/>
          <a:ext cx="7632699" cy="2194536"/>
        </p:xfrm>
        <a:graphic>
          <a:graphicData uri="http://schemas.openxmlformats.org/drawingml/2006/table">
            <a:tbl>
              <a:tblPr firstRow="1" bandRow="1">
                <a:tableStyleId>{5C22544A-7EE6-4342-B048-85BDC9FD1C3A}</a:tableStyleId>
              </a:tblPr>
              <a:tblGrid>
                <a:gridCol w="2544233">
                  <a:extLst>
                    <a:ext uri="{9D8B030D-6E8A-4147-A177-3AD203B41FA5}">
                      <a16:colId xmlns:a16="http://schemas.microsoft.com/office/drawing/2014/main" val="20000"/>
                    </a:ext>
                  </a:extLst>
                </a:gridCol>
                <a:gridCol w="2544233">
                  <a:extLst>
                    <a:ext uri="{9D8B030D-6E8A-4147-A177-3AD203B41FA5}">
                      <a16:colId xmlns:a16="http://schemas.microsoft.com/office/drawing/2014/main" val="20001"/>
                    </a:ext>
                  </a:extLst>
                </a:gridCol>
                <a:gridCol w="2544233">
                  <a:extLst>
                    <a:ext uri="{9D8B030D-6E8A-4147-A177-3AD203B41FA5}">
                      <a16:colId xmlns:a16="http://schemas.microsoft.com/office/drawing/2014/main" val="20002"/>
                    </a:ext>
                  </a:extLst>
                </a:gridCol>
              </a:tblGrid>
              <a:tr h="718931">
                <a:tc>
                  <a:txBody>
                    <a:bodyPr/>
                    <a:lstStyle/>
                    <a:p>
                      <a:pPr marL="0" algn="l" defTabSz="914400" rtl="0" eaLnBrk="1" latinLnBrk="0" hangingPunct="1"/>
                      <a:r>
                        <a:rPr lang="cs-CZ" sz="2400" b="1" kern="1200" dirty="0">
                          <a:solidFill>
                            <a:schemeClr val="lt1"/>
                          </a:solidFill>
                          <a:latin typeface="+mn-lt"/>
                          <a:ea typeface="+mn-ea"/>
                          <a:cs typeface="+mn-cs"/>
                        </a:rPr>
                        <a:t>Kategorie</a:t>
                      </a:r>
                      <a:endParaRPr lang="en-US" sz="2400" b="1" kern="1200" dirty="0">
                        <a:solidFill>
                          <a:schemeClr val="lt1"/>
                        </a:solidFill>
                        <a:latin typeface="+mn-lt"/>
                        <a:ea typeface="+mn-ea"/>
                        <a:cs typeface="+mn-cs"/>
                      </a:endParaRPr>
                    </a:p>
                  </a:txBody>
                  <a:tcPr marL="91438" marR="91438" marT="45717" marB="45717"/>
                </a:tc>
                <a:tc>
                  <a:txBody>
                    <a:bodyPr/>
                    <a:lstStyle/>
                    <a:p>
                      <a:pPr algn="ctr"/>
                      <a:r>
                        <a:rPr lang="cs-CZ" sz="2400" dirty="0"/>
                        <a:t>Kontrast 1</a:t>
                      </a:r>
                    </a:p>
                    <a:p>
                      <a:pPr algn="ctr"/>
                      <a:r>
                        <a:rPr lang="cs-CZ" sz="2400" dirty="0"/>
                        <a:t>NÍZ</a:t>
                      </a:r>
                      <a:r>
                        <a:rPr lang="cs-CZ" sz="2400" baseline="0" dirty="0"/>
                        <a:t> </a:t>
                      </a:r>
                      <a:r>
                        <a:rPr lang="cs-CZ" sz="2400" dirty="0"/>
                        <a:t>vs. STŘ+VYS</a:t>
                      </a:r>
                      <a:endParaRPr lang="en-US" sz="2400" dirty="0"/>
                    </a:p>
                  </a:txBody>
                  <a:tcPr marL="91438" marR="91438" marT="45717" marB="45717"/>
                </a:tc>
                <a:tc>
                  <a:txBody>
                    <a:bodyPr/>
                    <a:lstStyle/>
                    <a:p>
                      <a:pPr algn="ctr"/>
                      <a:r>
                        <a:rPr lang="cs-CZ" sz="2400" dirty="0"/>
                        <a:t>Kontrast 2</a:t>
                      </a:r>
                    </a:p>
                    <a:p>
                      <a:pPr algn="ctr"/>
                      <a:r>
                        <a:rPr lang="cs-CZ" sz="2400" dirty="0"/>
                        <a:t>STŘ vs. VYS</a:t>
                      </a:r>
                      <a:endParaRPr lang="en-US" sz="2400" dirty="0"/>
                    </a:p>
                  </a:txBody>
                  <a:tcPr marL="91438" marR="91438" marT="45717" marB="45717"/>
                </a:tc>
                <a:extLst>
                  <a:ext uri="{0D108BD9-81ED-4DB2-BD59-A6C34878D82A}">
                    <a16:rowId xmlns:a16="http://schemas.microsoft.com/office/drawing/2014/main" val="10000"/>
                  </a:ext>
                </a:extLst>
              </a:tr>
              <a:tr h="416523">
                <a:tc>
                  <a:txBody>
                    <a:bodyPr/>
                    <a:lstStyle/>
                    <a:p>
                      <a:pPr marL="0" algn="l" defTabSz="914400" rtl="0" eaLnBrk="1" latinLnBrk="0" hangingPunct="1"/>
                      <a:r>
                        <a:rPr lang="cs-CZ" sz="2400" b="1" kern="1200" dirty="0">
                          <a:solidFill>
                            <a:schemeClr val="lt1"/>
                          </a:solidFill>
                          <a:latin typeface="+mn-lt"/>
                          <a:ea typeface="+mn-ea"/>
                          <a:cs typeface="+mn-cs"/>
                        </a:rPr>
                        <a:t>Vysoký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1"/>
                  </a:ext>
                </a:extLst>
              </a:tr>
              <a:tr h="416523">
                <a:tc>
                  <a:txBody>
                    <a:bodyPr/>
                    <a:lstStyle/>
                    <a:p>
                      <a:pPr marL="0" algn="l" defTabSz="914400" rtl="0" eaLnBrk="1" latinLnBrk="0" hangingPunct="1"/>
                      <a:r>
                        <a:rPr lang="cs-CZ" sz="2400" b="1" kern="1200" dirty="0">
                          <a:solidFill>
                            <a:schemeClr val="lt1"/>
                          </a:solidFill>
                          <a:latin typeface="+mn-lt"/>
                          <a:ea typeface="+mn-ea"/>
                          <a:cs typeface="+mn-cs"/>
                        </a:rPr>
                        <a:t>Střední</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2"/>
                  </a:ext>
                </a:extLst>
              </a:tr>
              <a:tr h="416523">
                <a:tc>
                  <a:txBody>
                    <a:bodyPr/>
                    <a:lstStyle/>
                    <a:p>
                      <a:pPr marL="0" algn="l" defTabSz="914400" rtl="0" eaLnBrk="1" latinLnBrk="0" hangingPunct="1"/>
                      <a:r>
                        <a:rPr lang="cs-CZ" sz="2400" b="1" kern="1200" dirty="0">
                          <a:solidFill>
                            <a:schemeClr val="lt1"/>
                          </a:solidFill>
                          <a:latin typeface="+mn-lt"/>
                          <a:ea typeface="+mn-ea"/>
                          <a:cs typeface="+mn-cs"/>
                        </a:rPr>
                        <a:t>Nízký</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1800" b="1" dirty="0"/>
                        <a:t>-1</a:t>
                      </a:r>
                      <a:endParaRPr lang="en-US" sz="1800" b="1" dirty="0"/>
                    </a:p>
                  </a:txBody>
                  <a:tcPr marL="91438" marR="91438" marT="45717" marB="45717"/>
                </a:tc>
                <a:tc>
                  <a:txBody>
                    <a:bodyPr/>
                    <a:lstStyle/>
                    <a:p>
                      <a:pPr algn="ctr"/>
                      <a:r>
                        <a:rPr lang="cs-CZ" sz="1800" b="1" dirty="0"/>
                        <a:t>0</a:t>
                      </a:r>
                      <a:endParaRPr lang="en-US" sz="1800" b="1" dirty="0"/>
                    </a:p>
                  </a:txBody>
                  <a:tcPr marL="91438" marR="91438" marT="45717" marB="45717"/>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6" name="Zástupný symbol pro obsah 3"/>
          <p:cNvSpPr>
            <a:spLocks noGrp="1"/>
          </p:cNvSpPr>
          <p:nvPr>
            <p:ph idx="1"/>
          </p:nvPr>
        </p:nvSpPr>
        <p:spPr>
          <a:xfrm>
            <a:off x="457200" y="1737361"/>
            <a:ext cx="8229600" cy="2628264"/>
          </a:xfrm>
        </p:spPr>
        <p:txBody>
          <a:bodyPr>
            <a:normAutofit fontScale="97500" lnSpcReduction="10000"/>
          </a:bodyPr>
          <a:lstStyle/>
          <a:p>
            <a:pPr eaLnBrk="1" hangingPunct="1"/>
            <a:r>
              <a:rPr lang="cs-CZ" altLang="cs-CZ" dirty="0"/>
              <a:t>Z</a:t>
            </a:r>
            <a:r>
              <a:rPr lang="cs-CZ" altLang="cs-CZ" sz="2000" dirty="0"/>
              <a:t>koumáme, zda daný kontrast (rozdíl mezi dvěma průměry) signifikantně přispívá k variabilitě vysvětlené modelem (SS</a:t>
            </a:r>
            <a:r>
              <a:rPr lang="cs-CZ" altLang="cs-CZ" sz="2000" baseline="-25000" dirty="0"/>
              <a:t>M</a:t>
            </a:r>
            <a:r>
              <a:rPr lang="cs-CZ" altLang="cs-CZ" sz="2000" dirty="0"/>
              <a:t>)</a:t>
            </a:r>
          </a:p>
          <a:p>
            <a:pPr eaLnBrk="1" hangingPunct="1"/>
            <a:r>
              <a:rPr lang="cs-CZ" altLang="cs-CZ" dirty="0"/>
              <a:t>A</a:t>
            </a:r>
            <a:r>
              <a:rPr lang="cs-CZ" altLang="cs-CZ" sz="2000" dirty="0"/>
              <a:t>bychom to zjistili, jakoby překódujeme hodnoty </a:t>
            </a:r>
            <a:r>
              <a:rPr lang="cs-CZ" altLang="cs-CZ" sz="2000" dirty="0" err="1"/>
              <a:t>dummy</a:t>
            </a:r>
            <a:r>
              <a:rPr lang="cs-CZ" altLang="cs-CZ" sz="2000" dirty="0"/>
              <a:t> proměnných, aby odhadnuté parametry (b</a:t>
            </a:r>
            <a:r>
              <a:rPr lang="cs-CZ" altLang="cs-CZ" sz="2000" baseline="-25000" dirty="0"/>
              <a:t>1</a:t>
            </a:r>
            <a:r>
              <a:rPr lang="cs-CZ" altLang="cs-CZ" sz="2000" dirty="0"/>
              <a:t>, b</a:t>
            </a:r>
            <a:r>
              <a:rPr lang="cs-CZ" altLang="cs-CZ" sz="2000" baseline="-25000" dirty="0"/>
              <a:t>2</a:t>
            </a:r>
            <a:r>
              <a:rPr lang="cs-CZ" altLang="cs-CZ" sz="2000" dirty="0"/>
              <a:t> atd.) odrážely požadované kontrasty</a:t>
            </a:r>
          </a:p>
          <a:p>
            <a:pPr eaLnBrk="1" hangingPunct="1"/>
            <a:endParaRPr lang="cs-CZ" altLang="cs-CZ" sz="2000" dirty="0"/>
          </a:p>
          <a:p>
            <a:pPr eaLnBrk="1" hangingPunct="1">
              <a:buFont typeface="Arial" panose="020B0604020202020204" pitchFamily="34" charset="0"/>
              <a:buNone/>
            </a:pPr>
            <a:r>
              <a:rPr lang="cs-CZ" altLang="cs-CZ" sz="2000" dirty="0"/>
              <a:t>[</a:t>
            </a:r>
            <a:r>
              <a:rPr lang="cs-CZ" altLang="cs-CZ" sz="2000" dirty="0" err="1"/>
              <a:t>inet</a:t>
            </a:r>
            <a:r>
              <a:rPr lang="cs-CZ" altLang="cs-CZ" sz="2000" dirty="0"/>
              <a:t>]</a:t>
            </a:r>
            <a:r>
              <a:rPr lang="cs-CZ" altLang="cs-CZ" sz="2000" baseline="-25000" dirty="0"/>
              <a:t>i</a:t>
            </a:r>
            <a:r>
              <a:rPr lang="cs-CZ" altLang="cs-CZ" sz="2000" dirty="0"/>
              <a:t> =  </a:t>
            </a:r>
            <a:r>
              <a:rPr lang="cs-CZ" altLang="cs-CZ" sz="2000" b="1" dirty="0">
                <a:solidFill>
                  <a:srgbClr val="C00000"/>
                </a:solidFill>
              </a:rPr>
              <a:t>b</a:t>
            </a:r>
            <a:r>
              <a:rPr lang="cs-CZ" altLang="cs-CZ" sz="2000" b="1" baseline="-25000" dirty="0">
                <a:solidFill>
                  <a:srgbClr val="C00000"/>
                </a:solidFill>
              </a:rPr>
              <a:t>0</a:t>
            </a:r>
            <a:r>
              <a:rPr lang="cs-CZ" altLang="cs-CZ" sz="2000" dirty="0"/>
              <a:t> + </a:t>
            </a:r>
            <a:r>
              <a:rPr lang="cs-CZ" altLang="cs-CZ" sz="2000" b="1" dirty="0">
                <a:solidFill>
                  <a:srgbClr val="C00000"/>
                </a:solidFill>
              </a:rPr>
              <a:t>b</a:t>
            </a:r>
            <a:r>
              <a:rPr lang="cs-CZ" altLang="cs-CZ" sz="2000" b="1" baseline="-25000" dirty="0">
                <a:solidFill>
                  <a:srgbClr val="C00000"/>
                </a:solidFill>
              </a:rPr>
              <a:t>1</a:t>
            </a:r>
            <a:r>
              <a:rPr lang="cs-CZ" altLang="cs-CZ" sz="2000" b="1" dirty="0">
                <a:solidFill>
                  <a:srgbClr val="FF0000"/>
                </a:solidFill>
              </a:rPr>
              <a:t>[</a:t>
            </a:r>
            <a:r>
              <a:rPr lang="cs-CZ" altLang="cs-CZ" sz="2000" b="1" dirty="0" err="1">
                <a:solidFill>
                  <a:srgbClr val="FF0000"/>
                </a:solidFill>
              </a:rPr>
              <a:t>vys</a:t>
            </a:r>
            <a:r>
              <a:rPr lang="cs-CZ" altLang="cs-CZ" sz="2000" b="1" dirty="0">
                <a:solidFill>
                  <a:srgbClr val="FF0000"/>
                </a:solidFill>
              </a:rPr>
              <a:t>]</a:t>
            </a:r>
            <a:r>
              <a:rPr lang="cs-CZ" altLang="cs-CZ" sz="2000" dirty="0"/>
              <a:t> + </a:t>
            </a:r>
            <a:r>
              <a:rPr lang="cs-CZ" altLang="cs-CZ" sz="2000" b="1" dirty="0">
                <a:solidFill>
                  <a:srgbClr val="C00000"/>
                </a:solidFill>
              </a:rPr>
              <a:t>b</a:t>
            </a:r>
            <a:r>
              <a:rPr lang="cs-CZ" altLang="cs-CZ" sz="2000" b="1" baseline="-25000" dirty="0">
                <a:solidFill>
                  <a:srgbClr val="C00000"/>
                </a:solidFill>
              </a:rPr>
              <a:t>2</a:t>
            </a:r>
            <a:r>
              <a:rPr lang="cs-CZ" altLang="cs-CZ" sz="2000" b="1" dirty="0">
                <a:solidFill>
                  <a:srgbClr val="FF0000"/>
                </a:solidFill>
              </a:rPr>
              <a:t>[str]</a:t>
            </a:r>
            <a:r>
              <a:rPr lang="cs-CZ" altLang="cs-CZ" sz="2000" dirty="0"/>
              <a:t> + </a:t>
            </a:r>
            <a:r>
              <a:rPr lang="el-GR" altLang="cs-CZ" sz="2000" dirty="0"/>
              <a:t>ε</a:t>
            </a:r>
            <a:r>
              <a:rPr lang="cs-CZ" altLang="cs-CZ" sz="2000" baseline="-25000" dirty="0"/>
              <a:t>i</a:t>
            </a:r>
            <a:endParaRPr lang="cs-CZ" altLang="cs-CZ" sz="2000" b="1" dirty="0">
              <a:solidFill>
                <a:srgbClr val="FF0000"/>
              </a:solidFill>
              <a:sym typeface="Wingdings" panose="05000000000000000000" pitchFamily="2" charset="2"/>
            </a:endParaRPr>
          </a:p>
          <a:p>
            <a:pPr eaLnBrk="1" hangingPunct="1">
              <a:buFont typeface="Arial" panose="020B0604020202020204" pitchFamily="34" charset="0"/>
              <a:buNone/>
            </a:pPr>
            <a:r>
              <a:rPr lang="cs-CZ" altLang="cs-CZ" sz="2800" dirty="0"/>
              <a:t>[</a:t>
            </a:r>
            <a:r>
              <a:rPr lang="cs-CZ" altLang="cs-CZ" sz="2800" dirty="0" err="1"/>
              <a:t>inet</a:t>
            </a:r>
            <a:r>
              <a:rPr lang="cs-CZ" altLang="cs-CZ" sz="2800" dirty="0"/>
              <a:t>]</a:t>
            </a:r>
            <a:r>
              <a:rPr lang="cs-CZ" altLang="cs-CZ" sz="2800" baseline="-25000" dirty="0"/>
              <a:t>i</a:t>
            </a:r>
            <a:r>
              <a:rPr lang="cs-CZ" altLang="cs-CZ" sz="2800" dirty="0"/>
              <a:t> =  </a:t>
            </a:r>
            <a:r>
              <a:rPr lang="cs-CZ" altLang="cs-CZ" sz="2800" b="1" dirty="0">
                <a:solidFill>
                  <a:srgbClr val="C00000"/>
                </a:solidFill>
              </a:rPr>
              <a:t>b</a:t>
            </a:r>
            <a:r>
              <a:rPr lang="cs-CZ" altLang="cs-CZ" sz="2800" b="1" baseline="-25000" dirty="0">
                <a:solidFill>
                  <a:srgbClr val="C00000"/>
                </a:solidFill>
              </a:rPr>
              <a:t>0</a:t>
            </a:r>
            <a:r>
              <a:rPr lang="cs-CZ" altLang="cs-CZ" sz="2800" dirty="0"/>
              <a:t> + </a:t>
            </a:r>
            <a:r>
              <a:rPr lang="cs-CZ" altLang="cs-CZ" sz="2800" b="1" dirty="0">
                <a:solidFill>
                  <a:srgbClr val="C00000"/>
                </a:solidFill>
              </a:rPr>
              <a:t>b</a:t>
            </a:r>
            <a:r>
              <a:rPr lang="cs-CZ" altLang="cs-CZ" sz="2800" b="1" baseline="-25000" dirty="0">
                <a:solidFill>
                  <a:srgbClr val="C00000"/>
                </a:solidFill>
              </a:rPr>
              <a:t>1</a:t>
            </a:r>
            <a:r>
              <a:rPr lang="cs-CZ" altLang="cs-CZ" sz="2800" b="1" dirty="0">
                <a:solidFill>
                  <a:srgbClr val="FF0000"/>
                </a:solidFill>
              </a:rPr>
              <a:t>[kontrast1]</a:t>
            </a:r>
            <a:r>
              <a:rPr lang="cs-CZ" altLang="cs-CZ" sz="2800" dirty="0"/>
              <a:t> + </a:t>
            </a:r>
            <a:r>
              <a:rPr lang="cs-CZ" altLang="cs-CZ" sz="2800" b="1" dirty="0">
                <a:solidFill>
                  <a:srgbClr val="C00000"/>
                </a:solidFill>
              </a:rPr>
              <a:t>b</a:t>
            </a:r>
            <a:r>
              <a:rPr lang="cs-CZ" altLang="cs-CZ" sz="2800" b="1" baseline="-25000" dirty="0">
                <a:solidFill>
                  <a:srgbClr val="C00000"/>
                </a:solidFill>
              </a:rPr>
              <a:t>2</a:t>
            </a:r>
            <a:r>
              <a:rPr lang="cs-CZ" altLang="cs-CZ" sz="2800" b="1" dirty="0">
                <a:solidFill>
                  <a:srgbClr val="FF0000"/>
                </a:solidFill>
              </a:rPr>
              <a:t>[kontrast2]</a:t>
            </a:r>
            <a:r>
              <a:rPr lang="cs-CZ" altLang="cs-CZ" sz="2800" dirty="0"/>
              <a:t> + </a:t>
            </a:r>
            <a:r>
              <a:rPr lang="el-GR" altLang="cs-CZ" sz="2800" dirty="0"/>
              <a:t>ε</a:t>
            </a:r>
            <a:r>
              <a:rPr lang="cs-CZ" altLang="cs-CZ" sz="2800" baseline="-25000" dirty="0"/>
              <a:t>i</a:t>
            </a:r>
            <a:endParaRPr lang="cs-CZ" altLang="cs-CZ" sz="2800" b="1" dirty="0">
              <a:solidFill>
                <a:srgbClr val="FF0000"/>
              </a:solidFill>
              <a:sym typeface="Wingdings" panose="05000000000000000000" pitchFamily="2" charset="2"/>
            </a:endParaRPr>
          </a:p>
        </p:txBody>
      </p:sp>
      <p:graphicFrame>
        <p:nvGraphicFramePr>
          <p:cNvPr id="4194307" name="Tabulka 4"/>
          <p:cNvGraphicFramePr>
            <a:graphicFrameLocks noGrp="1"/>
          </p:cNvGraphicFramePr>
          <p:nvPr/>
        </p:nvGraphicFramePr>
        <p:xfrm>
          <a:off x="539750" y="4508500"/>
          <a:ext cx="7632699" cy="2194536"/>
        </p:xfrm>
        <a:graphic>
          <a:graphicData uri="http://schemas.openxmlformats.org/drawingml/2006/table">
            <a:tbl>
              <a:tblPr firstRow="1" bandRow="1">
                <a:tableStyleId>{5C22544A-7EE6-4342-B048-85BDC9FD1C3A}</a:tableStyleId>
              </a:tblPr>
              <a:tblGrid>
                <a:gridCol w="2544233">
                  <a:extLst>
                    <a:ext uri="{9D8B030D-6E8A-4147-A177-3AD203B41FA5}">
                      <a16:colId xmlns:a16="http://schemas.microsoft.com/office/drawing/2014/main" val="20000"/>
                    </a:ext>
                  </a:extLst>
                </a:gridCol>
                <a:gridCol w="2544233">
                  <a:extLst>
                    <a:ext uri="{9D8B030D-6E8A-4147-A177-3AD203B41FA5}">
                      <a16:colId xmlns:a16="http://schemas.microsoft.com/office/drawing/2014/main" val="20001"/>
                    </a:ext>
                  </a:extLst>
                </a:gridCol>
                <a:gridCol w="2544233">
                  <a:extLst>
                    <a:ext uri="{9D8B030D-6E8A-4147-A177-3AD203B41FA5}">
                      <a16:colId xmlns:a16="http://schemas.microsoft.com/office/drawing/2014/main" val="20002"/>
                    </a:ext>
                  </a:extLst>
                </a:gridCol>
              </a:tblGrid>
              <a:tr h="718931">
                <a:tc>
                  <a:txBody>
                    <a:bodyPr/>
                    <a:lstStyle/>
                    <a:p>
                      <a:pPr marL="0" algn="l" defTabSz="914400" rtl="0" eaLnBrk="1" latinLnBrk="0" hangingPunct="1"/>
                      <a:r>
                        <a:rPr lang="cs-CZ" sz="2400" b="1" kern="1200" dirty="0">
                          <a:solidFill>
                            <a:schemeClr val="lt1"/>
                          </a:solidFill>
                          <a:latin typeface="+mn-lt"/>
                          <a:ea typeface="+mn-ea"/>
                          <a:cs typeface="+mn-cs"/>
                        </a:rPr>
                        <a:t>Kategorie</a:t>
                      </a:r>
                      <a:endParaRPr lang="en-US" sz="2400" b="1" kern="1200" dirty="0">
                        <a:solidFill>
                          <a:schemeClr val="lt1"/>
                        </a:solidFill>
                        <a:latin typeface="+mn-lt"/>
                        <a:ea typeface="+mn-ea"/>
                        <a:cs typeface="+mn-cs"/>
                      </a:endParaRPr>
                    </a:p>
                  </a:txBody>
                  <a:tcPr marL="91438" marR="91438" marT="45717" marB="45717"/>
                </a:tc>
                <a:tc>
                  <a:txBody>
                    <a:bodyPr/>
                    <a:lstStyle/>
                    <a:p>
                      <a:pPr algn="ctr"/>
                      <a:r>
                        <a:rPr lang="cs-CZ" sz="2400" dirty="0"/>
                        <a:t>Kontrast 1</a:t>
                      </a:r>
                    </a:p>
                    <a:p>
                      <a:pPr algn="ctr"/>
                      <a:r>
                        <a:rPr lang="cs-CZ" sz="2400" dirty="0"/>
                        <a:t>NÍZ</a:t>
                      </a:r>
                      <a:r>
                        <a:rPr lang="cs-CZ" sz="2400" baseline="0" dirty="0"/>
                        <a:t> </a:t>
                      </a:r>
                      <a:r>
                        <a:rPr lang="cs-CZ" sz="2400" dirty="0"/>
                        <a:t>vs. STŘ+VYS</a:t>
                      </a:r>
                      <a:endParaRPr lang="en-US" sz="2400" dirty="0"/>
                    </a:p>
                  </a:txBody>
                  <a:tcPr marL="91438" marR="91438" marT="45717" marB="45717"/>
                </a:tc>
                <a:tc>
                  <a:txBody>
                    <a:bodyPr/>
                    <a:lstStyle/>
                    <a:p>
                      <a:pPr algn="ctr"/>
                      <a:r>
                        <a:rPr lang="cs-CZ" sz="2400" dirty="0"/>
                        <a:t>Kontrast 2</a:t>
                      </a:r>
                    </a:p>
                    <a:p>
                      <a:pPr algn="ctr"/>
                      <a:r>
                        <a:rPr lang="cs-CZ" sz="2400" dirty="0"/>
                        <a:t>STŘ vs. VYS</a:t>
                      </a:r>
                      <a:endParaRPr lang="en-US" sz="2400" dirty="0"/>
                    </a:p>
                  </a:txBody>
                  <a:tcPr marL="91438" marR="91438" marT="45717" marB="45717"/>
                </a:tc>
                <a:extLst>
                  <a:ext uri="{0D108BD9-81ED-4DB2-BD59-A6C34878D82A}">
                    <a16:rowId xmlns:a16="http://schemas.microsoft.com/office/drawing/2014/main" val="10000"/>
                  </a:ext>
                </a:extLst>
              </a:tr>
              <a:tr h="416523">
                <a:tc>
                  <a:txBody>
                    <a:bodyPr/>
                    <a:lstStyle/>
                    <a:p>
                      <a:pPr marL="0" algn="l" defTabSz="914400" rtl="0" eaLnBrk="1" latinLnBrk="0" hangingPunct="1"/>
                      <a:r>
                        <a:rPr lang="cs-CZ" sz="2400" b="1" kern="1200" dirty="0">
                          <a:solidFill>
                            <a:schemeClr val="lt1"/>
                          </a:solidFill>
                          <a:latin typeface="+mn-lt"/>
                          <a:ea typeface="+mn-ea"/>
                          <a:cs typeface="+mn-cs"/>
                        </a:rPr>
                        <a:t>Vysoký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1"/>
                  </a:ext>
                </a:extLst>
              </a:tr>
              <a:tr h="416523">
                <a:tc>
                  <a:txBody>
                    <a:bodyPr/>
                    <a:lstStyle/>
                    <a:p>
                      <a:pPr marL="0" algn="l" defTabSz="914400" rtl="0" eaLnBrk="1" latinLnBrk="0" hangingPunct="1"/>
                      <a:r>
                        <a:rPr lang="cs-CZ" sz="2400" b="1" kern="1200" dirty="0">
                          <a:solidFill>
                            <a:schemeClr val="lt1"/>
                          </a:solidFill>
                          <a:latin typeface="+mn-lt"/>
                          <a:ea typeface="+mn-ea"/>
                          <a:cs typeface="+mn-cs"/>
                        </a:rPr>
                        <a:t>Střední</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2"/>
                  </a:ext>
                </a:extLst>
              </a:tr>
              <a:tr h="416523">
                <a:tc>
                  <a:txBody>
                    <a:bodyPr/>
                    <a:lstStyle/>
                    <a:p>
                      <a:pPr marL="0" algn="l" defTabSz="914400" rtl="0" eaLnBrk="1" latinLnBrk="0" hangingPunct="1"/>
                      <a:r>
                        <a:rPr lang="cs-CZ" sz="2400" b="1" kern="1200" dirty="0">
                          <a:solidFill>
                            <a:schemeClr val="lt1"/>
                          </a:solidFill>
                          <a:latin typeface="+mn-lt"/>
                          <a:ea typeface="+mn-ea"/>
                          <a:cs typeface="+mn-cs"/>
                        </a:rPr>
                        <a:t>Nízký</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1800" b="1" dirty="0"/>
                        <a:t>-1</a:t>
                      </a:r>
                      <a:endParaRPr lang="en-US" sz="1800" b="1" dirty="0"/>
                    </a:p>
                  </a:txBody>
                  <a:tcPr marL="91438" marR="91438" marT="45717" marB="45717"/>
                </a:tc>
                <a:tc>
                  <a:txBody>
                    <a:bodyPr/>
                    <a:lstStyle/>
                    <a:p>
                      <a:pPr algn="ctr"/>
                      <a:r>
                        <a:rPr lang="cs-CZ" sz="1800" b="1" dirty="0"/>
                        <a:t>0</a:t>
                      </a:r>
                      <a:endParaRPr lang="en-US" sz="1800" b="1" dirty="0"/>
                    </a:p>
                  </a:txBody>
                  <a:tcPr marL="91438" marR="91438" marT="45717" marB="45717"/>
                </a:tc>
                <a:extLst>
                  <a:ext uri="{0D108BD9-81ED-4DB2-BD59-A6C34878D82A}">
                    <a16:rowId xmlns:a16="http://schemas.microsoft.com/office/drawing/2014/main" val="10003"/>
                  </a:ext>
                </a:extLst>
              </a:tr>
            </a:tbl>
          </a:graphicData>
        </a:graphic>
      </p:graphicFrame>
      <p:sp>
        <p:nvSpPr>
          <p:cNvPr id="1048707" name="Obdélníkový popisek 5"/>
          <p:cNvSpPr/>
          <p:nvPr/>
        </p:nvSpPr>
        <p:spPr>
          <a:xfrm>
            <a:off x="7380312" y="3213100"/>
            <a:ext cx="1655738" cy="1368425"/>
          </a:xfrm>
          <a:prstGeom prst="wedgeRectCallout">
            <a:avLst>
              <a:gd name="adj1" fmla="val -82217"/>
              <a:gd name="adj2" fmla="val 168306"/>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Skupina, kterou nechceme zahrnout </a:t>
            </a:r>
            <a:r>
              <a:rPr lang="cs-CZ" sz="2000" dirty="0">
                <a:solidFill>
                  <a:schemeClr val="tx1"/>
                </a:solidFill>
                <a:sym typeface="Wingdings" pitchFamily="2" charset="2"/>
              </a:rPr>
              <a:t> 0</a:t>
            </a:r>
            <a:endParaRPr lang="en-US" sz="2000" dirty="0">
              <a:solidFill>
                <a:schemeClr val="tx1"/>
              </a:solidFill>
            </a:endParaRPr>
          </a:p>
        </p:txBody>
      </p:sp>
      <p:sp>
        <p:nvSpPr>
          <p:cNvPr id="1048708" name="Obdélníkový popisek 6"/>
          <p:cNvSpPr/>
          <p:nvPr/>
        </p:nvSpPr>
        <p:spPr>
          <a:xfrm>
            <a:off x="1691680" y="3188119"/>
            <a:ext cx="1727795" cy="1536282"/>
          </a:xfrm>
          <a:prstGeom prst="wedgeRectCallout">
            <a:avLst>
              <a:gd name="adj1" fmla="val 65200"/>
              <a:gd name="adj2" fmla="val 95832"/>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Srovnávané skupiny musí mít odlišná znaménka</a:t>
            </a:r>
            <a:endParaRPr lang="en-US" sz="2000" dirty="0">
              <a:solidFill>
                <a:schemeClr val="tx1"/>
              </a:solidFill>
            </a:endParaRPr>
          </a:p>
        </p:txBody>
      </p:sp>
      <p:sp>
        <p:nvSpPr>
          <p:cNvPr id="1048709" name="Obdélníkový popisek 7"/>
          <p:cNvSpPr/>
          <p:nvPr/>
        </p:nvSpPr>
        <p:spPr>
          <a:xfrm>
            <a:off x="5724525" y="1557338"/>
            <a:ext cx="1511300" cy="1366837"/>
          </a:xfrm>
          <a:prstGeom prst="wedgeRectCallout">
            <a:avLst>
              <a:gd name="adj1" fmla="val 25633"/>
              <a:gd name="adj2" fmla="val 170843"/>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Součet pro každý kontrast musí být 0</a:t>
            </a:r>
            <a:endParaRPr lang="en-US" sz="2000" dirty="0">
              <a:solidFill>
                <a:schemeClr val="tx1"/>
              </a:solidFill>
            </a:endParaRPr>
          </a:p>
        </p:txBody>
      </p:sp>
      <p:sp>
        <p:nvSpPr>
          <p:cNvPr id="1048710" name="Obdélníkový popisek 8"/>
          <p:cNvSpPr/>
          <p:nvPr/>
        </p:nvSpPr>
        <p:spPr>
          <a:xfrm>
            <a:off x="1187624" y="5373688"/>
            <a:ext cx="1800051" cy="1368425"/>
          </a:xfrm>
          <a:prstGeom prst="wedgeRectCallout">
            <a:avLst>
              <a:gd name="adj1" fmla="val 115637"/>
              <a:gd name="adj2" fmla="val -19590"/>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Skupiny  brané dohromady musí mít stejné číslo</a:t>
            </a:r>
            <a:endParaRPr lang="en-US" sz="2000"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Nadpis 1"/>
          <p:cNvSpPr>
            <a:spLocks noGrp="1"/>
          </p:cNvSpPr>
          <p:nvPr>
            <p:ph type="title"/>
          </p:nvPr>
        </p:nvSpPr>
        <p:spPr/>
        <p:txBody>
          <a:bodyPr/>
          <a:lstStyle/>
          <a:p>
            <a:r>
              <a:rPr lang="cs-CZ" dirty="0" err="1"/>
              <a:t>SPSS</a:t>
            </a:r>
            <a:r>
              <a:rPr lang="cs-CZ" dirty="0"/>
              <a:t> prezentuje kontrasty jako t-testy</a:t>
            </a:r>
          </a:p>
        </p:txBody>
      </p:sp>
      <p:pic>
        <p:nvPicPr>
          <p:cNvPr id="2097152" name="Zástupný obsah 3"/>
          <p:cNvPicPr>
            <a:picLocks noGrp="1" noChangeAspect="1"/>
          </p:cNvPicPr>
          <p:nvPr>
            <p:ph idx="1"/>
          </p:nvPr>
        </p:nvPicPr>
        <p:blipFill>
          <a:blip r:embed="rId2"/>
          <a:stretch>
            <a:fillRect/>
          </a:stretch>
        </p:blipFill>
        <p:spPr>
          <a:xfrm>
            <a:off x="842933" y="2132856"/>
            <a:ext cx="7253782" cy="1450757"/>
          </a:xfrm>
          <a:prstGeom prst="rect">
            <a:avLst/>
          </a:prstGeom>
        </p:spPr>
      </p:pic>
      <p:sp>
        <p:nvSpPr>
          <p:cNvPr id="1048712" name="TextovéPole 5"/>
          <p:cNvSpPr txBox="1"/>
          <p:nvPr/>
        </p:nvSpPr>
        <p:spPr>
          <a:xfrm>
            <a:off x="971600" y="3789040"/>
            <a:ext cx="7543800" cy="1569660"/>
          </a:xfrm>
          <a:prstGeom prst="rect">
            <a:avLst/>
          </a:prstGeom>
          <a:noFill/>
        </p:spPr>
        <p:txBody>
          <a:bodyPr wrap="square" rtlCol="0">
            <a:spAutoFit/>
          </a:bodyPr>
          <a:lstStyle/>
          <a:p>
            <a:r>
              <a:rPr lang="cs-CZ" sz="2400" dirty="0"/>
              <a:t>Pokud součet kontrastových koeficientů se stejným znaménkem = 1, pak hodnota kontrastu (je vlastně jako </a:t>
            </a:r>
            <a:r>
              <a:rPr lang="cs-CZ" sz="2400" i="1" dirty="0"/>
              <a:t>b</a:t>
            </a:r>
            <a:r>
              <a:rPr lang="cs-CZ" sz="2400" dirty="0"/>
              <a:t>) vypovídá o velikosti rozdílu průměrů srovnávaných skupin (či sloučených skupin) </a:t>
            </a:r>
          </a:p>
        </p:txBody>
      </p:sp>
      <p:sp>
        <p:nvSpPr>
          <p:cNvPr id="1048713" name="Obdélník 6"/>
          <p:cNvSpPr/>
          <p:nvPr/>
        </p:nvSpPr>
        <p:spPr>
          <a:xfrm>
            <a:off x="4499992" y="2348880"/>
            <a:ext cx="576064" cy="36004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Nadpis 1"/>
          <p:cNvSpPr>
            <a:spLocks noGrp="1"/>
          </p:cNvSpPr>
          <p:nvPr>
            <p:ph type="title"/>
          </p:nvPr>
        </p:nvSpPr>
        <p:spPr/>
        <p:txBody>
          <a:bodyPr/>
          <a:lstStyle/>
          <a:p>
            <a:pPr eaLnBrk="1" hangingPunct="1"/>
            <a:r>
              <a:rPr lang="cs-CZ" altLang="cs-CZ"/>
              <a:t>ANOVA – post-hoc testy</a:t>
            </a:r>
            <a:endParaRPr lang="en-US" altLang="cs-CZ"/>
          </a:p>
        </p:txBody>
      </p:sp>
      <p:sp>
        <p:nvSpPr>
          <p:cNvPr id="1048715" name="Zástupný symbol pro obsah 3"/>
          <p:cNvSpPr>
            <a:spLocks noGrp="1"/>
          </p:cNvSpPr>
          <p:nvPr>
            <p:ph idx="1"/>
          </p:nvPr>
        </p:nvSpPr>
        <p:spPr>
          <a:xfrm>
            <a:off x="822960" y="1916832"/>
            <a:ext cx="7863840" cy="4536356"/>
          </a:xfrm>
        </p:spPr>
        <p:txBody>
          <a:bodyPr rtlCol="0">
            <a:normAutofit fontScale="95833"/>
          </a:bodyPr>
          <a:lstStyle/>
          <a:p>
            <a:pPr eaLnBrk="1" fontAlgn="auto" hangingPunct="1">
              <a:spcAft>
                <a:spcPts val="0"/>
              </a:spcAft>
            </a:pPr>
            <a:r>
              <a:rPr lang="cs-CZ" sz="2800" dirty="0"/>
              <a:t>Používáme, pokud nemáme dopředu jasné hypotézy</a:t>
            </a:r>
          </a:p>
          <a:p>
            <a:pPr eaLnBrk="1" fontAlgn="auto" hangingPunct="1">
              <a:spcAft>
                <a:spcPts val="0"/>
              </a:spcAft>
            </a:pPr>
            <a:r>
              <a:rPr lang="cs-CZ" sz="2800" dirty="0"/>
              <a:t>Srovnávají vše se vším – každou skupinu s každou (ale neumí slučovat skupiny jako kontrasty)</a:t>
            </a:r>
          </a:p>
          <a:p>
            <a:pPr eaLnBrk="1" fontAlgn="auto" hangingPunct="1">
              <a:spcAft>
                <a:spcPts val="0"/>
              </a:spcAft>
            </a:pPr>
            <a:r>
              <a:rPr lang="cs-CZ" sz="2800" dirty="0"/>
              <a:t>Mají v sobě mechanismy zohledňující zvýšené riziko chyby I. typu</a:t>
            </a:r>
          </a:p>
          <a:p>
            <a:pPr eaLnBrk="1" fontAlgn="auto" hangingPunct="1">
              <a:spcAft>
                <a:spcPts val="0"/>
              </a:spcAft>
            </a:pPr>
            <a:r>
              <a:rPr lang="cs-CZ" sz="2800" dirty="0"/>
              <a:t>Z principu jsou oboustranné</a:t>
            </a:r>
          </a:p>
          <a:p>
            <a:pPr eaLnBrk="1" fontAlgn="auto" hangingPunct="1">
              <a:spcAft>
                <a:spcPts val="0"/>
              </a:spcAft>
            </a:pPr>
            <a:r>
              <a:rPr lang="cs-CZ" sz="2800" dirty="0"/>
              <a:t>Je jich mnoho – liší se v několika parametrech:</a:t>
            </a:r>
          </a:p>
          <a:p>
            <a:pPr lvl="1" eaLnBrk="1" fontAlgn="auto" hangingPunct="1">
              <a:spcAft>
                <a:spcPts val="0"/>
              </a:spcAft>
            </a:pPr>
            <a:r>
              <a:rPr lang="cs-CZ" sz="2400" dirty="0"/>
              <a:t>konzervativní (ch. II. typu!) / liberální (ch. I. typu!)</a:t>
            </a:r>
          </a:p>
          <a:p>
            <a:pPr lvl="1" eaLnBrk="1" fontAlgn="auto" hangingPunct="1">
              <a:spcAft>
                <a:spcPts val="0"/>
              </a:spcAft>
            </a:pPr>
            <a:r>
              <a:rPr lang="cs-CZ" sz="2400" dirty="0"/>
              <a:t>ne/vhodné pro rozdílně velké skupiny</a:t>
            </a:r>
          </a:p>
          <a:p>
            <a:pPr lvl="1" eaLnBrk="1" fontAlgn="auto" hangingPunct="1">
              <a:spcAft>
                <a:spcPts val="0"/>
              </a:spcAft>
            </a:pPr>
            <a:r>
              <a:rPr lang="cs-CZ" sz="2400" dirty="0"/>
              <a:t>ne/vhodné pro rozdílné skupinové rozptyly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Nadpis 1"/>
          <p:cNvSpPr>
            <a:spLocks noGrp="1"/>
          </p:cNvSpPr>
          <p:nvPr>
            <p:ph type="title"/>
          </p:nvPr>
        </p:nvSpPr>
        <p:spPr/>
        <p:txBody>
          <a:bodyPr/>
          <a:lstStyle/>
          <a:p>
            <a:pPr eaLnBrk="1" hangingPunct="1"/>
            <a:r>
              <a:rPr lang="cs-CZ" altLang="cs-CZ"/>
              <a:t>ANOVA – post-hoc testy</a:t>
            </a:r>
            <a:endParaRPr lang="en-US" altLang="cs-CZ"/>
          </a:p>
        </p:txBody>
      </p:sp>
      <p:sp>
        <p:nvSpPr>
          <p:cNvPr id="1048717" name="Zástupný symbol pro obsah 3"/>
          <p:cNvSpPr>
            <a:spLocks noGrp="1"/>
          </p:cNvSpPr>
          <p:nvPr>
            <p:ph idx="1"/>
          </p:nvPr>
        </p:nvSpPr>
        <p:spPr>
          <a:xfrm>
            <a:off x="822960" y="1737360"/>
            <a:ext cx="7863840" cy="4715827"/>
          </a:xfrm>
        </p:spPr>
        <p:txBody>
          <a:bodyPr rtlCol="0">
            <a:normAutofit fontScale="96875"/>
          </a:bodyPr>
          <a:lstStyle/>
          <a:p>
            <a:pPr eaLnBrk="1" fontAlgn="auto" hangingPunct="1">
              <a:spcAft>
                <a:spcPts val="0"/>
              </a:spcAft>
              <a:buFont typeface="Arial" panose="020B0604020202020204" pitchFamily="34" charset="0"/>
              <a:buNone/>
            </a:pPr>
            <a:r>
              <a:rPr lang="cs-CZ" sz="3200" dirty="0"/>
              <a:t>Doporučení podle A. </a:t>
            </a:r>
            <a:r>
              <a:rPr lang="cs-CZ" sz="3200" dirty="0" err="1"/>
              <a:t>Fielda</a:t>
            </a:r>
            <a:r>
              <a:rPr lang="cs-CZ" sz="3200" dirty="0"/>
              <a:t>:</a:t>
            </a:r>
          </a:p>
          <a:p>
            <a:pPr marL="144000" indent="-144000" eaLnBrk="1" fontAlgn="auto" hangingPunct="1">
              <a:spcAft>
                <a:spcPts val="0"/>
              </a:spcAft>
              <a:buFont typeface="Arial" panose="020B0604020202020204" pitchFamily="34" charset="0"/>
              <a:buChar char="•"/>
            </a:pPr>
            <a:r>
              <a:rPr lang="cs-CZ" sz="3200" dirty="0"/>
              <a:t>stejně velké skupiny a skupinové rozptyly (ideální situace): </a:t>
            </a:r>
            <a:r>
              <a:rPr lang="cs-CZ" sz="3200" b="1" dirty="0">
                <a:solidFill>
                  <a:srgbClr val="C00000"/>
                </a:solidFill>
              </a:rPr>
              <a:t>REGWQ</a:t>
            </a:r>
            <a:r>
              <a:rPr lang="cs-CZ" sz="3200" dirty="0"/>
              <a:t> nebo </a:t>
            </a:r>
            <a:r>
              <a:rPr lang="cs-CZ" sz="3200" b="1" dirty="0" err="1">
                <a:solidFill>
                  <a:srgbClr val="C00000"/>
                </a:solidFill>
              </a:rPr>
              <a:t>Tukey</a:t>
            </a:r>
            <a:endParaRPr lang="cs-CZ" sz="3200" b="1" dirty="0">
              <a:solidFill>
                <a:srgbClr val="C00000"/>
              </a:solidFill>
            </a:endParaRPr>
          </a:p>
          <a:p>
            <a:pPr marL="144000" indent="-144000" eaLnBrk="1" fontAlgn="auto" hangingPunct="1">
              <a:spcAft>
                <a:spcPts val="0"/>
              </a:spcAft>
              <a:buFont typeface="Arial" panose="020B0604020202020204" pitchFamily="34" charset="0"/>
              <a:buChar char="•"/>
            </a:pPr>
            <a:r>
              <a:rPr lang="cs-CZ" sz="3200" dirty="0"/>
              <a:t>pokud si chceme být jistí, že P chyby I. typu nepřekročí zvolenou hladinu: </a:t>
            </a:r>
            <a:r>
              <a:rPr lang="cs-CZ" sz="3200" b="1" dirty="0" err="1">
                <a:solidFill>
                  <a:srgbClr val="C00000"/>
                </a:solidFill>
              </a:rPr>
              <a:t>Bonferroni</a:t>
            </a:r>
            <a:endParaRPr lang="cs-CZ" sz="3200" b="1" dirty="0">
              <a:solidFill>
                <a:srgbClr val="C00000"/>
              </a:solidFill>
            </a:endParaRPr>
          </a:p>
          <a:p>
            <a:pPr marL="144000" indent="-144000" eaLnBrk="1" fontAlgn="auto" hangingPunct="1">
              <a:spcAft>
                <a:spcPts val="0"/>
              </a:spcAft>
              <a:buFont typeface="Arial" panose="020B0604020202020204" pitchFamily="34" charset="0"/>
              <a:buChar char="•"/>
            </a:pPr>
            <a:r>
              <a:rPr lang="cs-CZ" sz="3200" dirty="0"/>
              <a:t>pokud jsou velikosti skupin trochu/hodně rozdílné: </a:t>
            </a:r>
            <a:r>
              <a:rPr lang="cs-CZ" sz="3200" b="1" dirty="0" err="1">
                <a:solidFill>
                  <a:srgbClr val="C00000"/>
                </a:solidFill>
              </a:rPr>
              <a:t>Gabriel</a:t>
            </a:r>
            <a:r>
              <a:rPr lang="cs-CZ" sz="3200" dirty="0"/>
              <a:t>/</a:t>
            </a:r>
            <a:r>
              <a:rPr lang="cs-CZ" sz="3200" b="1" dirty="0" err="1">
                <a:solidFill>
                  <a:srgbClr val="C00000"/>
                </a:solidFill>
              </a:rPr>
              <a:t>Hochberg</a:t>
            </a:r>
            <a:r>
              <a:rPr lang="cs-CZ" sz="3200" b="1" dirty="0">
                <a:solidFill>
                  <a:srgbClr val="C00000"/>
                </a:solidFill>
              </a:rPr>
              <a:t> GT2</a:t>
            </a:r>
          </a:p>
          <a:p>
            <a:pPr marL="144000" indent="-144000" eaLnBrk="1" fontAlgn="auto" hangingPunct="1">
              <a:spcAft>
                <a:spcPts val="0"/>
              </a:spcAft>
              <a:buFont typeface="Arial" panose="020B0604020202020204" pitchFamily="34" charset="0"/>
              <a:buChar char="•"/>
            </a:pPr>
            <a:r>
              <a:rPr lang="cs-CZ" sz="3200" dirty="0"/>
              <a:t>pokud pochybujeme o shodnosti skupinových rozptylů: </a:t>
            </a:r>
            <a:r>
              <a:rPr lang="cs-CZ" sz="3200" b="1" dirty="0" err="1">
                <a:solidFill>
                  <a:srgbClr val="C00000"/>
                </a:solidFill>
              </a:rPr>
              <a:t>Games</a:t>
            </a:r>
            <a:r>
              <a:rPr lang="cs-CZ" sz="3200" b="1" dirty="0">
                <a:solidFill>
                  <a:srgbClr val="C00000"/>
                </a:solidFill>
              </a:rPr>
              <a:t>-</a:t>
            </a:r>
            <a:r>
              <a:rPr lang="cs-CZ" sz="3200" b="1" dirty="0" err="1">
                <a:solidFill>
                  <a:srgbClr val="C00000"/>
                </a:solidFill>
              </a:rPr>
              <a:t>Howell</a:t>
            </a:r>
            <a:endParaRPr lang="cs-CZ"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Nadpis 1"/>
          <p:cNvSpPr>
            <a:spLocks noGrp="1"/>
          </p:cNvSpPr>
          <p:nvPr>
            <p:ph type="title"/>
          </p:nvPr>
        </p:nvSpPr>
        <p:spPr/>
        <p:txBody>
          <a:bodyPr/>
          <a:lstStyle/>
          <a:p>
            <a:endParaRPr lang="cs-CZ"/>
          </a:p>
        </p:txBody>
      </p:sp>
      <p:sp>
        <p:nvSpPr>
          <p:cNvPr id="1048719" name="Zástupný obsah 2"/>
          <p:cNvSpPr>
            <a:spLocks noGrp="1"/>
          </p:cNvSpPr>
          <p:nvPr>
            <p:ph idx="1"/>
          </p:nvPr>
        </p:nvSpPr>
        <p:spPr/>
        <p:txBody>
          <a:bodyPr/>
          <a:lstStyle/>
          <a:p>
            <a:endParaRPr lang="cs-CZ"/>
          </a:p>
        </p:txBody>
      </p:sp>
      <p:pic>
        <p:nvPicPr>
          <p:cNvPr id="2097153" name="Obrázek 3"/>
          <p:cNvPicPr>
            <a:picLocks noChangeAspect="1"/>
          </p:cNvPicPr>
          <p:nvPr/>
        </p:nvPicPr>
        <p:blipFill>
          <a:blip r:embed="rId2"/>
          <a:stretch>
            <a:fillRect/>
          </a:stretch>
        </p:blipFill>
        <p:spPr>
          <a:xfrm>
            <a:off x="107504" y="116632"/>
            <a:ext cx="7776864" cy="3191448"/>
          </a:xfrm>
          <a:prstGeom prst="rect">
            <a:avLst/>
          </a:prstGeom>
        </p:spPr>
      </p:pic>
      <p:pic>
        <p:nvPicPr>
          <p:cNvPr id="2097154" name="Obrázek 4"/>
          <p:cNvPicPr>
            <a:picLocks noChangeAspect="1"/>
          </p:cNvPicPr>
          <p:nvPr/>
        </p:nvPicPr>
        <p:blipFill>
          <a:blip r:embed="rId3"/>
          <a:stretch>
            <a:fillRect/>
          </a:stretch>
        </p:blipFill>
        <p:spPr>
          <a:xfrm>
            <a:off x="120444" y="3429000"/>
            <a:ext cx="6527663" cy="345705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0" name="Nadpis 1"/>
          <p:cNvSpPr>
            <a:spLocks noGrp="1"/>
          </p:cNvSpPr>
          <p:nvPr>
            <p:ph type="title"/>
          </p:nvPr>
        </p:nvSpPr>
        <p:spPr/>
        <p:txBody>
          <a:bodyPr/>
          <a:lstStyle/>
          <a:p>
            <a:pPr eaLnBrk="1" hangingPunct="1"/>
            <a:r>
              <a:rPr lang="cs-CZ" altLang="cs-CZ" dirty="0" err="1"/>
              <a:t>One-way</a:t>
            </a:r>
            <a:r>
              <a:rPr lang="cs-CZ" altLang="cs-CZ" dirty="0"/>
              <a:t> </a:t>
            </a:r>
            <a:r>
              <a:rPr lang="cs-CZ" altLang="cs-CZ" dirty="0" err="1"/>
              <a:t>ANOVA</a:t>
            </a:r>
            <a:r>
              <a:rPr lang="cs-CZ" altLang="cs-CZ" dirty="0"/>
              <a:t> – reportování</a:t>
            </a:r>
            <a:endParaRPr lang="en-US" altLang="cs-CZ" dirty="0"/>
          </a:p>
        </p:txBody>
      </p:sp>
      <p:sp>
        <p:nvSpPr>
          <p:cNvPr id="1048721" name="Zástupný symbol pro obsah 2"/>
          <p:cNvSpPr>
            <a:spLocks noGrp="1"/>
          </p:cNvSpPr>
          <p:nvPr>
            <p:ph idx="1"/>
          </p:nvPr>
        </p:nvSpPr>
        <p:spPr>
          <a:xfrm>
            <a:off x="822960" y="1844824"/>
            <a:ext cx="7863840" cy="4752826"/>
          </a:xfrm>
        </p:spPr>
        <p:txBody>
          <a:bodyPr rtlCol="0">
            <a:normAutofit fontScale="99167"/>
          </a:bodyPr>
          <a:lstStyle/>
          <a:p>
            <a:pPr eaLnBrk="1" fontAlgn="auto" hangingPunct="1">
              <a:spcAft>
                <a:spcPts val="0"/>
              </a:spcAft>
              <a:buFont typeface="Arial" panose="020B0604020202020204" pitchFamily="34" charset="0"/>
              <a:buNone/>
            </a:pPr>
            <a:r>
              <a:rPr lang="cs-CZ" sz="3200" dirty="0">
                <a:solidFill>
                  <a:srgbClr val="C00000"/>
                </a:solidFill>
              </a:rPr>
              <a:t>F(</a:t>
            </a:r>
            <a:r>
              <a:rPr lang="cs-CZ" sz="3200" i="1" dirty="0" err="1">
                <a:solidFill>
                  <a:srgbClr val="C00000"/>
                </a:solidFill>
              </a:rPr>
              <a:t>df</a:t>
            </a:r>
            <a:r>
              <a:rPr lang="cs-CZ" sz="3200" i="1" baseline="-25000" dirty="0" err="1">
                <a:solidFill>
                  <a:srgbClr val="C00000"/>
                </a:solidFill>
              </a:rPr>
              <a:t>M</a:t>
            </a:r>
            <a:r>
              <a:rPr lang="cs-CZ" sz="3200" dirty="0">
                <a:solidFill>
                  <a:srgbClr val="C00000"/>
                </a:solidFill>
              </a:rPr>
              <a:t>, </a:t>
            </a:r>
            <a:r>
              <a:rPr lang="cs-CZ" sz="3200" i="1" dirty="0" err="1">
                <a:solidFill>
                  <a:srgbClr val="C00000"/>
                </a:solidFill>
              </a:rPr>
              <a:t>df</a:t>
            </a:r>
            <a:r>
              <a:rPr lang="cs-CZ" sz="3200" i="1" baseline="-25000" dirty="0" err="1">
                <a:solidFill>
                  <a:srgbClr val="C00000"/>
                </a:solidFill>
              </a:rPr>
              <a:t>R</a:t>
            </a:r>
            <a:r>
              <a:rPr lang="cs-CZ" sz="3200" dirty="0">
                <a:solidFill>
                  <a:srgbClr val="C00000"/>
                </a:solidFill>
              </a:rPr>
              <a:t>) = …, p = …, </a:t>
            </a:r>
            <a:r>
              <a:rPr lang="el-GR" sz="3200" dirty="0">
                <a:solidFill>
                  <a:srgbClr val="C00000"/>
                </a:solidFill>
              </a:rPr>
              <a:t>η</a:t>
            </a:r>
            <a:r>
              <a:rPr lang="cs-CZ" sz="3200" baseline="30000" dirty="0">
                <a:solidFill>
                  <a:srgbClr val="C00000"/>
                </a:solidFill>
              </a:rPr>
              <a:t>2</a:t>
            </a:r>
            <a:r>
              <a:rPr lang="cs-CZ" sz="3200" dirty="0">
                <a:solidFill>
                  <a:srgbClr val="C00000"/>
                </a:solidFill>
              </a:rPr>
              <a:t> nebo </a:t>
            </a:r>
            <a:r>
              <a:rPr lang="el-GR" sz="3200" dirty="0">
                <a:solidFill>
                  <a:srgbClr val="C00000"/>
                </a:solidFill>
              </a:rPr>
              <a:t>ω</a:t>
            </a:r>
            <a:r>
              <a:rPr lang="cs-CZ" sz="3200" baseline="30000" dirty="0">
                <a:solidFill>
                  <a:srgbClr val="C00000"/>
                </a:solidFill>
              </a:rPr>
              <a:t>2</a:t>
            </a:r>
            <a:r>
              <a:rPr lang="cs-CZ" sz="3200" dirty="0">
                <a:solidFill>
                  <a:srgbClr val="C00000"/>
                </a:solidFill>
              </a:rPr>
              <a:t> = …</a:t>
            </a:r>
          </a:p>
          <a:p>
            <a:pPr eaLnBrk="1" fontAlgn="auto" hangingPunct="1">
              <a:spcAft>
                <a:spcPts val="0"/>
              </a:spcAft>
            </a:pPr>
            <a:endParaRPr lang="cs-CZ" sz="1200" u="sng" dirty="0"/>
          </a:p>
          <a:p>
            <a:pPr eaLnBrk="1" fontAlgn="auto" hangingPunct="1">
              <a:spcAft>
                <a:spcPts val="0"/>
              </a:spcAft>
            </a:pPr>
            <a:r>
              <a:rPr lang="cs-CZ" sz="2400" dirty="0"/>
              <a:t>Vždy </a:t>
            </a:r>
            <a:r>
              <a:rPr lang="cs-CZ" sz="2400" dirty="0" err="1"/>
              <a:t>tabulovat</a:t>
            </a:r>
            <a:r>
              <a:rPr lang="cs-CZ" sz="2400" dirty="0"/>
              <a:t> </a:t>
            </a:r>
            <a:r>
              <a:rPr lang="cs-CZ" sz="2400" b="1" dirty="0"/>
              <a:t>deskriptivy pro každou skupinu</a:t>
            </a:r>
            <a:r>
              <a:rPr lang="cs-CZ" sz="2400" dirty="0"/>
              <a:t> – alespoň velikost, průměr, směrodatnou </a:t>
            </a:r>
            <a:r>
              <a:rPr lang="cs-CZ" sz="2400" dirty="0" err="1"/>
              <a:t>odch</a:t>
            </a:r>
            <a:r>
              <a:rPr lang="cs-CZ" sz="2400" dirty="0"/>
              <a:t>.</a:t>
            </a:r>
          </a:p>
          <a:p>
            <a:pPr eaLnBrk="1" fontAlgn="auto" hangingPunct="1">
              <a:spcAft>
                <a:spcPts val="0"/>
              </a:spcAft>
            </a:pPr>
            <a:r>
              <a:rPr lang="cs-CZ" sz="2400" dirty="0"/>
              <a:t>Vždy dopočítat </a:t>
            </a:r>
            <a:r>
              <a:rPr lang="cs-CZ" sz="2400" b="1" dirty="0"/>
              <a:t>velikost účinku </a:t>
            </a:r>
            <a:r>
              <a:rPr lang="cs-CZ" sz="2400" dirty="0"/>
              <a:t>(interpretujeme jako R</a:t>
            </a:r>
            <a:r>
              <a:rPr lang="cs-CZ" sz="2400" baseline="30000" dirty="0"/>
              <a:t>2</a:t>
            </a:r>
            <a:r>
              <a:rPr lang="cs-CZ" sz="2400" dirty="0"/>
              <a:t> v lineární regresi)</a:t>
            </a:r>
            <a:br>
              <a:rPr lang="cs-CZ" sz="2400" dirty="0"/>
            </a:br>
            <a:r>
              <a:rPr lang="cs-CZ" sz="2400" dirty="0"/>
              <a:t>	</a:t>
            </a:r>
            <a:r>
              <a:rPr lang="el-GR" sz="2400" b="1" i="1" dirty="0"/>
              <a:t>η</a:t>
            </a:r>
            <a:r>
              <a:rPr lang="cs-CZ" sz="2400" b="1" baseline="30000" dirty="0"/>
              <a:t>2</a:t>
            </a:r>
            <a:r>
              <a:rPr lang="cs-CZ" sz="2400" dirty="0"/>
              <a:t>= SS</a:t>
            </a:r>
            <a:r>
              <a:rPr lang="cs-CZ" sz="2400" baseline="-25000" dirty="0"/>
              <a:t>M</a:t>
            </a:r>
            <a:r>
              <a:rPr lang="cs-CZ" sz="2400" dirty="0"/>
              <a:t> / SS</a:t>
            </a:r>
            <a:r>
              <a:rPr lang="cs-CZ" sz="2400" baseline="-25000" dirty="0"/>
              <a:t>T</a:t>
            </a:r>
            <a:br>
              <a:rPr lang="cs-CZ" sz="2400" dirty="0"/>
            </a:br>
            <a:r>
              <a:rPr lang="cs-CZ" sz="2400" dirty="0"/>
              <a:t>	</a:t>
            </a:r>
            <a:r>
              <a:rPr lang="cs-CZ" sz="2400" b="1" i="1" dirty="0"/>
              <a:t>ω</a:t>
            </a:r>
            <a:r>
              <a:rPr lang="cs-CZ" sz="2400" b="1" baseline="30000" dirty="0"/>
              <a:t>2</a:t>
            </a:r>
            <a:r>
              <a:rPr lang="cs-CZ" sz="2400" dirty="0"/>
              <a:t> = [SS</a:t>
            </a:r>
            <a:r>
              <a:rPr lang="cs-CZ" sz="2400" baseline="-25000" dirty="0"/>
              <a:t>M</a:t>
            </a:r>
            <a:r>
              <a:rPr lang="cs-CZ" sz="2400" dirty="0"/>
              <a:t> – (</a:t>
            </a:r>
            <a:r>
              <a:rPr lang="cs-CZ" sz="2400" dirty="0" err="1"/>
              <a:t>df</a:t>
            </a:r>
            <a:r>
              <a:rPr lang="cs-CZ" sz="2400" baseline="-25000" dirty="0" err="1"/>
              <a:t>M</a:t>
            </a:r>
            <a:r>
              <a:rPr lang="cs-CZ" sz="2400" dirty="0"/>
              <a:t>)MS</a:t>
            </a:r>
            <a:r>
              <a:rPr lang="cs-CZ" sz="2400" baseline="-25000" dirty="0"/>
              <a:t>R</a:t>
            </a:r>
            <a:r>
              <a:rPr lang="cs-CZ" sz="2400" dirty="0"/>
              <a:t>] / [SS</a:t>
            </a:r>
            <a:r>
              <a:rPr lang="cs-CZ" sz="2400" baseline="-25000" dirty="0"/>
              <a:t>T</a:t>
            </a:r>
            <a:r>
              <a:rPr lang="cs-CZ" sz="2400" dirty="0"/>
              <a:t> + MS</a:t>
            </a:r>
            <a:r>
              <a:rPr lang="cs-CZ" sz="2400" baseline="-25000" dirty="0"/>
              <a:t>R</a:t>
            </a:r>
            <a:r>
              <a:rPr lang="cs-CZ" sz="2400" dirty="0"/>
              <a:t>]  (jako </a:t>
            </a:r>
            <a:r>
              <a:rPr lang="cs-CZ" sz="2400" dirty="0" err="1"/>
              <a:t>Adj</a:t>
            </a:r>
            <a:r>
              <a:rPr lang="cs-CZ" sz="2400" dirty="0"/>
              <a:t>. R</a:t>
            </a:r>
            <a:r>
              <a:rPr lang="cs-CZ" sz="2400" baseline="30000" dirty="0"/>
              <a:t>2</a:t>
            </a:r>
            <a:r>
              <a:rPr lang="cs-CZ" sz="2400" dirty="0"/>
              <a:t>)</a:t>
            </a:r>
          </a:p>
          <a:p>
            <a:pPr eaLnBrk="1" fontAlgn="auto" hangingPunct="1">
              <a:spcAft>
                <a:spcPts val="0"/>
              </a:spcAft>
            </a:pPr>
            <a:r>
              <a:rPr lang="cs-CZ" dirty="0" err="1"/>
              <a:t>df</a:t>
            </a:r>
            <a:r>
              <a:rPr lang="cs-CZ" baseline="-25000" dirty="0" err="1"/>
              <a:t>M</a:t>
            </a:r>
            <a:r>
              <a:rPr lang="cs-CZ" dirty="0"/>
              <a:t> a </a:t>
            </a:r>
            <a:r>
              <a:rPr lang="cs-CZ" dirty="0" err="1"/>
              <a:t>df</a:t>
            </a:r>
            <a:r>
              <a:rPr lang="cs-CZ" baseline="-25000" dirty="0" err="1"/>
              <a:t>R</a:t>
            </a:r>
            <a:r>
              <a:rPr lang="cs-CZ" dirty="0"/>
              <a:t> musejí být uváděny v tomto pořadí</a:t>
            </a:r>
            <a:endParaRPr lang="cs-CZ" sz="2400" dirty="0"/>
          </a:p>
          <a:p>
            <a:pPr eaLnBrk="1" fontAlgn="auto" hangingPunct="1">
              <a:spcAft>
                <a:spcPts val="0"/>
              </a:spcAft>
              <a:buFont typeface="Arial" panose="020B0604020202020204" pitchFamily="34" charset="0"/>
              <a:buNone/>
            </a:pPr>
            <a:r>
              <a:rPr lang="cs-CZ" sz="2400" dirty="0"/>
              <a:t>U kontrastů uvádíme: </a:t>
            </a:r>
            <a:r>
              <a:rPr lang="cs-CZ" sz="2400" dirty="0">
                <a:solidFill>
                  <a:srgbClr val="C00000"/>
                </a:solidFill>
              </a:rPr>
              <a:t>t(</a:t>
            </a:r>
            <a:r>
              <a:rPr lang="cs-CZ" sz="2400" i="1" dirty="0">
                <a:solidFill>
                  <a:srgbClr val="C00000"/>
                </a:solidFill>
              </a:rPr>
              <a:t>df</a:t>
            </a:r>
            <a:r>
              <a:rPr lang="cs-CZ" sz="2400" dirty="0">
                <a:solidFill>
                  <a:srgbClr val="C00000"/>
                </a:solidFill>
              </a:rPr>
              <a:t>) = …, p = …, d nebo r = … </a:t>
            </a:r>
            <a:r>
              <a:rPr lang="cs-CZ" sz="1600" dirty="0">
                <a:solidFill>
                  <a:srgbClr val="C00000"/>
                </a:solidFill>
              </a:rPr>
              <a:t>r</a:t>
            </a:r>
            <a:r>
              <a:rPr lang="cs-CZ" sz="1600" dirty="0"/>
              <a:t> = √[t</a:t>
            </a:r>
            <a:r>
              <a:rPr lang="cs-CZ" sz="1600" baseline="30000" dirty="0"/>
              <a:t>2</a:t>
            </a:r>
            <a:r>
              <a:rPr lang="cs-CZ" sz="1600" dirty="0"/>
              <a:t> / (t</a:t>
            </a:r>
            <a:r>
              <a:rPr lang="cs-CZ" sz="1600" baseline="30000" dirty="0"/>
              <a:t>2</a:t>
            </a:r>
            <a:r>
              <a:rPr lang="cs-CZ" sz="1600" dirty="0"/>
              <a:t>+ df)]</a:t>
            </a:r>
            <a:endParaRPr lang="cs-CZ" sz="2400" dirty="0"/>
          </a:p>
          <a:p>
            <a:pPr eaLnBrk="1" fontAlgn="auto" hangingPunct="1">
              <a:spcAft>
                <a:spcPts val="0"/>
              </a:spcAft>
              <a:buFont typeface="Arial" panose="020B0604020202020204" pitchFamily="34" charset="0"/>
              <a:buNone/>
            </a:pPr>
            <a:r>
              <a:rPr lang="cs-CZ" sz="2400" dirty="0">
                <a:solidFill>
                  <a:schemeClr val="accent2"/>
                </a:solidFill>
              </a:rPr>
              <a:t>Neuvádíme </a:t>
            </a:r>
            <a:r>
              <a:rPr lang="cs-CZ" sz="2400" dirty="0" err="1">
                <a:solidFill>
                  <a:schemeClr val="accent2"/>
                </a:solidFill>
              </a:rPr>
              <a:t>Anova</a:t>
            </a:r>
            <a:r>
              <a:rPr lang="cs-CZ" sz="2400" dirty="0">
                <a:solidFill>
                  <a:schemeClr val="accent2"/>
                </a:solidFill>
              </a:rPr>
              <a:t> Table! Vše je v textu.</a:t>
            </a:r>
            <a:endParaRPr lang="cs-CZ" dirty="0">
              <a:solidFill>
                <a:schemeClr val="accent2"/>
              </a:solidFill>
            </a:endParaRPr>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2" name="Nadpis 1"/>
          <p:cNvSpPr>
            <a:spLocks noGrp="1"/>
          </p:cNvSpPr>
          <p:nvPr>
            <p:ph type="title"/>
          </p:nvPr>
        </p:nvSpPr>
        <p:spPr/>
        <p:txBody>
          <a:bodyPr/>
          <a:lstStyle/>
          <a:p>
            <a:r>
              <a:rPr lang="cs-CZ" dirty="0" err="1"/>
              <a:t>One-way</a:t>
            </a:r>
            <a:r>
              <a:rPr lang="cs-CZ" dirty="0"/>
              <a:t> ANOVA - shrnutí</a:t>
            </a:r>
          </a:p>
        </p:txBody>
      </p:sp>
      <p:sp>
        <p:nvSpPr>
          <p:cNvPr id="1048723" name="Zástupný symbol pro obsah 2"/>
          <p:cNvSpPr>
            <a:spLocks noGrp="1"/>
          </p:cNvSpPr>
          <p:nvPr>
            <p:ph idx="1"/>
          </p:nvPr>
        </p:nvSpPr>
        <p:spPr>
          <a:xfrm>
            <a:off x="822959" y="1845734"/>
            <a:ext cx="8069521" cy="4023360"/>
          </a:xfrm>
        </p:spPr>
        <p:txBody>
          <a:bodyPr>
            <a:normAutofit/>
          </a:bodyPr>
          <a:lstStyle/>
          <a:p>
            <a:pPr marL="541338" indent="-541338">
              <a:buFont typeface="Wingdings" panose="05000000000000000000" pitchFamily="2" charset="2"/>
              <a:buChar char="§"/>
            </a:pPr>
            <a:r>
              <a:rPr lang="cs-CZ" sz="2400" dirty="0"/>
              <a:t>Výsledkově shodná s lineární regresí (lineární model)</a:t>
            </a:r>
          </a:p>
          <a:p>
            <a:pPr marL="541338" indent="-541338">
              <a:buFont typeface="Wingdings" panose="05000000000000000000" pitchFamily="2" charset="2"/>
              <a:buChar char="§"/>
            </a:pPr>
            <a:r>
              <a:rPr lang="cs-CZ" sz="2400" dirty="0"/>
              <a:t>Specifikace modelu optimalizovaná pro kategorické prediktory – faktory – tedy pro porovnávání průměrů</a:t>
            </a:r>
          </a:p>
          <a:p>
            <a:pPr marL="541338" indent="-541338">
              <a:buFont typeface="Wingdings" panose="05000000000000000000" pitchFamily="2" charset="2"/>
              <a:buChar char="§"/>
            </a:pPr>
            <a:r>
              <a:rPr lang="cs-CZ" sz="2400" dirty="0"/>
              <a:t>Zdůrazňuje myšlenku dělení rozptylu závislé proměnné na části, které lze připsat různým zdrojům rozptylu (faktoru, náhodné chybě…).</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2"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
        <p:nvSpPr>
          <p:cNvPr id="1048603" name="TextovéPole 3"/>
          <p:cNvSpPr txBox="1">
            <a:spLocks noChangeArrowheads="1"/>
          </p:cNvSpPr>
          <p:nvPr/>
        </p:nvSpPr>
        <p:spPr bwMode="auto">
          <a:xfrm>
            <a:off x="539750" y="5805488"/>
            <a:ext cx="8208963" cy="10566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3200" dirty="0">
                <a:latin typeface="Calibri" panose="020F0502020204030204" pitchFamily="34" charset="0"/>
              </a:rPr>
              <a:t>1 nezávislá kategorická </a:t>
            </a:r>
            <a:r>
              <a:rPr lang="cs-CZ" altLang="cs-CZ" sz="3200" dirty="0">
                <a:latin typeface="Calibri" panose="020F0502020204030204" pitchFamily="34" charset="0"/>
                <a:sym typeface="Wingdings" panose="05000000000000000000" pitchFamily="2" charset="2"/>
              </a:rPr>
              <a:t> 1 závislá intervalová</a:t>
            </a:r>
            <a:endParaRPr lang="cs-CZ" altLang="cs-CZ" sz="3200" dirty="0">
              <a:latin typeface="Calibri" panose="020F050202020403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Zástupný symbol pro obsah 2"/>
          <p:cNvSpPr>
            <a:spLocks noGrp="1"/>
          </p:cNvSpPr>
          <p:nvPr>
            <p:ph idx="4294967295"/>
          </p:nvPr>
        </p:nvSpPr>
        <p:spPr>
          <a:xfrm>
            <a:off x="467544" y="764704"/>
            <a:ext cx="8229600" cy="5545137"/>
          </a:xfrm>
        </p:spPr>
        <p:txBody>
          <a:bodyPr rtlCol="0">
            <a:normAutofit/>
          </a:bodyPr>
          <a:lstStyle/>
          <a:p>
            <a:pPr marL="0" indent="0" eaLnBrk="1" fontAlgn="auto" hangingPunct="1">
              <a:spcAft>
                <a:spcPts val="0"/>
              </a:spcAft>
              <a:buFont typeface="Arial" panose="020B0604020202020204" pitchFamily="34" charset="0"/>
              <a:buNone/>
            </a:pPr>
            <a:r>
              <a:rPr lang="cs-CZ" sz="2800" dirty="0">
                <a:solidFill>
                  <a:srgbClr val="C00000"/>
                </a:solidFill>
              </a:rPr>
              <a:t>„V modelu je pouze jeden faktor. Člověk je však ve skutečnosti obvykle členem více typů skupin najednou, což může mít vliv!“</a:t>
            </a:r>
          </a:p>
          <a:p>
            <a:pPr marL="0" indent="0" eaLnBrk="1" fontAlgn="auto" hangingPunct="1">
              <a:spcAft>
                <a:spcPts val="0"/>
              </a:spcAft>
              <a:buFont typeface="Arial" panose="020B0604020202020204" pitchFamily="34" charset="0"/>
              <a:buNone/>
            </a:pPr>
            <a:r>
              <a:rPr lang="cs-CZ" sz="2800" dirty="0"/>
              <a:t>„Provedeme více ANOV pro různé faktory (skupiny).“</a:t>
            </a:r>
          </a:p>
          <a:p>
            <a:pPr marL="0" indent="0" eaLnBrk="1" fontAlgn="auto" hangingPunct="1">
              <a:spcAft>
                <a:spcPts val="0"/>
              </a:spcAft>
              <a:buFont typeface="Arial" panose="020B0604020202020204" pitchFamily="34" charset="0"/>
              <a:buNone/>
            </a:pPr>
            <a:r>
              <a:rPr lang="cs-CZ" sz="2800" dirty="0">
                <a:solidFill>
                  <a:srgbClr val="C00000"/>
                </a:solidFill>
              </a:rPr>
              <a:t>„Tím se však vrátí známý problém s nárůstem rizika chyby I. typu. Navíc přijdeme o možnost posoudit vliv všech faktorů najednou v jednom modelu.“</a:t>
            </a:r>
          </a:p>
          <a:p>
            <a:pPr marL="0" indent="0" eaLnBrk="1" fontAlgn="auto" hangingPunct="1">
              <a:spcAft>
                <a:spcPts val="0"/>
              </a:spcAft>
              <a:buFont typeface="Arial" panose="020B0604020202020204" pitchFamily="34" charset="0"/>
              <a:buNone/>
            </a:pPr>
            <a:r>
              <a:rPr lang="cs-CZ" sz="2800" dirty="0"/>
              <a:t>„Můžeme přidat přímo do modelu další nezávislé kategorické proměnné – a spočítat tzv. </a:t>
            </a:r>
            <a:r>
              <a:rPr lang="cs-CZ" sz="2800" b="1" dirty="0"/>
              <a:t>faktoriální ANOVU</a:t>
            </a:r>
            <a:r>
              <a:rPr lang="cs-CZ" sz="2800"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5" name="Nadpis 1"/>
          <p:cNvSpPr>
            <a:spLocks noGrp="1"/>
          </p:cNvSpPr>
          <p:nvPr>
            <p:ph type="title"/>
          </p:nvPr>
        </p:nvSpPr>
        <p:spPr/>
        <p:txBody>
          <a:bodyPr/>
          <a:lstStyle/>
          <a:p>
            <a:pPr eaLnBrk="1" hangingPunct="1"/>
            <a:r>
              <a:rPr lang="cs-CZ" altLang="cs-CZ"/>
              <a:t>Faktoriální ANOVA</a:t>
            </a:r>
            <a:endParaRPr lang="en-US" altLang="cs-CZ"/>
          </a:p>
        </p:txBody>
      </p:sp>
      <p:sp>
        <p:nvSpPr>
          <p:cNvPr id="1048726" name="Zástupný symbol pro obsah 2"/>
          <p:cNvSpPr>
            <a:spLocks noGrp="1"/>
          </p:cNvSpPr>
          <p:nvPr>
            <p:ph idx="1"/>
          </p:nvPr>
        </p:nvSpPr>
        <p:spPr>
          <a:xfrm>
            <a:off x="899592" y="1844824"/>
            <a:ext cx="7787208" cy="4679801"/>
          </a:xfrm>
        </p:spPr>
        <p:txBody>
          <a:bodyPr rtlCol="0">
            <a:normAutofit/>
          </a:bodyPr>
          <a:lstStyle/>
          <a:p>
            <a:pPr eaLnBrk="1" fontAlgn="auto" hangingPunct="1">
              <a:spcAft>
                <a:spcPts val="0"/>
              </a:spcAft>
            </a:pPr>
            <a:r>
              <a:rPr lang="cs-CZ" sz="2800" dirty="0"/>
              <a:t>ANOVA s více kategorickými nezávislými (faktory)</a:t>
            </a:r>
          </a:p>
          <a:p>
            <a:pPr eaLnBrk="1" fontAlgn="auto" hangingPunct="1">
              <a:spcAft>
                <a:spcPts val="0"/>
              </a:spcAft>
            </a:pPr>
            <a:r>
              <a:rPr lang="cs-CZ" sz="2800" dirty="0"/>
              <a:t>uplatnění v </a:t>
            </a:r>
            <a:r>
              <a:rPr lang="cs-CZ" sz="2800" b="1" dirty="0"/>
              <a:t>experimentálních</a:t>
            </a:r>
            <a:r>
              <a:rPr lang="cs-CZ" sz="2800" dirty="0"/>
              <a:t> designech, kde pracujeme s několika druhy experimentální manipulace nebo kde chceme zohlednit kromě experimentální manipulace i další proměnné (např. pohlaví)</a:t>
            </a:r>
          </a:p>
          <a:p>
            <a:pPr eaLnBrk="1" fontAlgn="auto" hangingPunct="1">
              <a:spcAft>
                <a:spcPts val="0"/>
              </a:spcAft>
            </a:pPr>
            <a:r>
              <a:rPr lang="cs-CZ" sz="2800" dirty="0"/>
              <a:t>uplatnění v </a:t>
            </a:r>
            <a:r>
              <a:rPr lang="cs-CZ" sz="2800" b="1" dirty="0"/>
              <a:t>neexperimentálních</a:t>
            </a:r>
            <a:r>
              <a:rPr lang="cs-CZ" sz="2800" dirty="0"/>
              <a:t> designech, kde chceme posoudit vliv více kategorických </a:t>
            </a:r>
            <a:r>
              <a:rPr lang="cs-CZ" sz="2800" dirty="0" err="1"/>
              <a:t>prediktorů</a:t>
            </a:r>
            <a:r>
              <a:rPr lang="cs-CZ" sz="2800" dirty="0"/>
              <a:t> najednou</a:t>
            </a:r>
          </a:p>
          <a:p>
            <a:pPr marL="0" indent="0" eaLnBrk="1" fontAlgn="auto" hangingPunct="1">
              <a:spcAft>
                <a:spcPts val="0"/>
              </a:spcAft>
              <a:buFont typeface="Arial" panose="020B0604020202020204" pitchFamily="34" charset="0"/>
              <a:buNone/>
            </a:pP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7" name="Nadpis 1"/>
          <p:cNvSpPr>
            <a:spLocks noGrp="1"/>
          </p:cNvSpPr>
          <p:nvPr>
            <p:ph type="title"/>
          </p:nvPr>
        </p:nvSpPr>
        <p:spPr/>
        <p:txBody>
          <a:bodyPr rtlCol="0">
            <a:normAutofit/>
          </a:bodyPr>
          <a:lstStyle/>
          <a:p>
            <a:pPr eaLnBrk="1" fontAlgn="auto" hangingPunct="1">
              <a:spcAft>
                <a:spcPts val="0"/>
              </a:spcAft>
            </a:pPr>
            <a:r>
              <a:rPr lang="cs-CZ" dirty="0"/>
              <a:t>Typy faktorů </a:t>
            </a:r>
            <a:r>
              <a:rPr lang="cs-CZ" sz="2400" dirty="0"/>
              <a:t>(platí i pro </a:t>
            </a:r>
            <a:r>
              <a:rPr lang="cs-CZ" sz="2400" dirty="0" err="1"/>
              <a:t>one-way</a:t>
            </a:r>
            <a:r>
              <a:rPr lang="cs-CZ" sz="2400" dirty="0"/>
              <a:t>)</a:t>
            </a:r>
            <a:endParaRPr lang="en-US" dirty="0"/>
          </a:p>
        </p:txBody>
      </p:sp>
      <p:sp>
        <p:nvSpPr>
          <p:cNvPr id="1048728" name="Zástupný symbol pro obsah 2"/>
          <p:cNvSpPr>
            <a:spLocks noGrp="1"/>
          </p:cNvSpPr>
          <p:nvPr>
            <p:ph idx="1"/>
          </p:nvPr>
        </p:nvSpPr>
        <p:spPr>
          <a:xfrm>
            <a:off x="971600" y="1998663"/>
            <a:ext cx="8172400" cy="4525962"/>
          </a:xfrm>
        </p:spPr>
        <p:txBody>
          <a:bodyPr rtlCol="0">
            <a:normAutofit/>
          </a:bodyPr>
          <a:lstStyle/>
          <a:p>
            <a:pPr eaLnBrk="1" fontAlgn="auto" hangingPunct="1">
              <a:spcAft>
                <a:spcPts val="0"/>
              </a:spcAft>
            </a:pPr>
            <a:r>
              <a:rPr lang="cs-CZ" sz="2800" dirty="0" err="1"/>
              <a:t>Fixed</a:t>
            </a:r>
            <a:r>
              <a:rPr lang="cs-CZ" sz="2800" dirty="0"/>
              <a:t> </a:t>
            </a:r>
            <a:r>
              <a:rPr lang="cs-CZ" sz="2800" dirty="0" err="1"/>
              <a:t>factors</a:t>
            </a:r>
            <a:endParaRPr lang="cs-CZ" sz="2800" dirty="0"/>
          </a:p>
          <a:p>
            <a:pPr lvl="1" eaLnBrk="1" fontAlgn="auto" hangingPunct="1">
              <a:spcAft>
                <a:spcPts val="0"/>
              </a:spcAft>
            </a:pPr>
            <a:r>
              <a:rPr lang="cs-CZ" sz="2200" dirty="0">
                <a:solidFill>
                  <a:srgbClr val="C00000"/>
                </a:solidFill>
              </a:rPr>
              <a:t>Všechny úrovně faktoru, o které nám jde, jsou v našem výzkumu zahrnuty </a:t>
            </a:r>
          </a:p>
          <a:p>
            <a:pPr lvl="1" eaLnBrk="1" fontAlgn="auto" hangingPunct="1">
              <a:spcAft>
                <a:spcPts val="0"/>
              </a:spcAft>
            </a:pPr>
            <a:r>
              <a:rPr lang="cs-CZ" sz="2200" dirty="0">
                <a:solidFill>
                  <a:srgbClr val="C00000"/>
                </a:solidFill>
              </a:rPr>
              <a:t>Obvykle máme hypotézy o rozdílech mezi konkrétními skupinami.</a:t>
            </a:r>
          </a:p>
          <a:p>
            <a:pPr lvl="1" eaLnBrk="1" fontAlgn="auto" hangingPunct="1">
              <a:spcAft>
                <a:spcPts val="0"/>
              </a:spcAft>
            </a:pPr>
            <a:r>
              <a:rPr lang="cs-CZ" sz="2200" i="1" dirty="0"/>
              <a:t>„Liší se užívání internetu mezi třemi typy SES?“</a:t>
            </a:r>
          </a:p>
          <a:p>
            <a:pPr eaLnBrk="1" fontAlgn="auto" hangingPunct="1">
              <a:spcAft>
                <a:spcPts val="0"/>
              </a:spcAft>
            </a:pPr>
            <a:r>
              <a:rPr lang="cs-CZ" sz="2800" dirty="0" err="1"/>
              <a:t>Random</a:t>
            </a:r>
            <a:r>
              <a:rPr lang="cs-CZ" sz="2800" dirty="0"/>
              <a:t> </a:t>
            </a:r>
            <a:r>
              <a:rPr lang="cs-CZ" sz="2800" dirty="0" err="1"/>
              <a:t>factors</a:t>
            </a:r>
            <a:endParaRPr lang="cs-CZ" sz="2800" dirty="0"/>
          </a:p>
          <a:p>
            <a:pPr lvl="1" eaLnBrk="1" fontAlgn="auto" hangingPunct="1">
              <a:spcAft>
                <a:spcPts val="0"/>
              </a:spcAft>
            </a:pPr>
            <a:r>
              <a:rPr lang="cs-CZ" sz="2200" dirty="0">
                <a:solidFill>
                  <a:srgbClr val="C00000"/>
                </a:solidFill>
              </a:rPr>
              <a:t>úrovně faktoru, zahrnuté v našem výzkumu, představují pouze náhodný vzorek z větší populace.</a:t>
            </a:r>
          </a:p>
          <a:p>
            <a:pPr lvl="1" eaLnBrk="1" fontAlgn="auto" hangingPunct="1">
              <a:spcAft>
                <a:spcPts val="0"/>
              </a:spcAft>
            </a:pPr>
            <a:r>
              <a:rPr lang="cs-CZ" sz="2200" dirty="0">
                <a:solidFill>
                  <a:srgbClr val="C00000"/>
                </a:solidFill>
              </a:rPr>
              <a:t>Obvykle nás nezajímají rozdíly mezi konkrétními skupinami.</a:t>
            </a:r>
          </a:p>
          <a:p>
            <a:pPr lvl="1" eaLnBrk="1" fontAlgn="auto" hangingPunct="1">
              <a:spcAft>
                <a:spcPts val="0"/>
              </a:spcAft>
            </a:pPr>
            <a:r>
              <a:rPr lang="cs-CZ" sz="2200" dirty="0">
                <a:solidFill>
                  <a:srgbClr val="C00000"/>
                </a:solidFill>
              </a:rPr>
              <a:t>Do F-testu je zahrnuta tato přidaná míra nejistoty </a:t>
            </a:r>
            <a:r>
              <a:rPr lang="cs-CZ" sz="2200" dirty="0">
                <a:solidFill>
                  <a:srgbClr val="C00000"/>
                </a:solidFill>
                <a:sym typeface="Wingdings" panose="05000000000000000000" pitchFamily="2" charset="2"/>
              </a:rPr>
              <a:t> nižší síla testu</a:t>
            </a:r>
            <a:endParaRPr lang="cs-CZ" sz="2200" dirty="0">
              <a:solidFill>
                <a:srgbClr val="C00000"/>
              </a:solidFill>
            </a:endParaRPr>
          </a:p>
          <a:p>
            <a:pPr lvl="1" eaLnBrk="1" fontAlgn="auto" hangingPunct="1">
              <a:spcAft>
                <a:spcPts val="0"/>
              </a:spcAft>
            </a:pPr>
            <a:r>
              <a:rPr lang="cs-CZ" sz="2200" i="1" dirty="0"/>
              <a:t>„Liší se užívání internetu mezi zeměmi?“</a:t>
            </a:r>
          </a:p>
          <a:p>
            <a:pPr lvl="1" eaLnBrk="1" fontAlgn="auto" hangingPunct="1">
              <a:spcAft>
                <a:spcPts val="0"/>
              </a:spcAft>
            </a:pPr>
            <a:r>
              <a:rPr lang="cs-CZ" sz="2200" i="1" dirty="0"/>
              <a:t>„Liší se užívání internetu podle školy, kterou adolescent navštěvuje?“</a:t>
            </a:r>
          </a:p>
          <a:p>
            <a:pPr eaLnBrk="1" fontAlgn="auto" hangingPunct="1">
              <a:spcAft>
                <a:spcPts val="0"/>
              </a:spcAft>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9"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4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800" dirty="0"/>
          </a:p>
        </p:txBody>
      </p:sp>
      <p:sp>
        <p:nvSpPr>
          <p:cNvPr id="1048730" name="Popisek se šipkou nahoru 11"/>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1" name="Popisek se šipkou nahoru 13"/>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800" dirty="0"/>
          </a:p>
        </p:txBody>
      </p:sp>
      <p:sp>
        <p:nvSpPr>
          <p:cNvPr id="1048733" name="Popisek se šipkou nahoru 5"/>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4" name="Popisek se šipkou nahoru 6"/>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35" name="Popisek se šipkou nahoru 9"/>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400" dirty="0"/>
          </a:p>
        </p:txBody>
      </p:sp>
      <p:sp>
        <p:nvSpPr>
          <p:cNvPr id="1048737" name="Popisek se šipkou nahoru 7"/>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8" name="Popisek se šipkou nahoru 8"/>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39" name="7cípá hvězda 10"/>
          <p:cNvSpPr/>
          <p:nvPr/>
        </p:nvSpPr>
        <p:spPr>
          <a:xfrm>
            <a:off x="6443663" y="4797425"/>
            <a:ext cx="1944687" cy="1944688"/>
          </a:xfrm>
          <a:prstGeom prst="star7">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interakce</a:t>
            </a:r>
            <a:endParaRPr lang="en-US" sz="2400" b="1" dirty="0">
              <a:solidFill>
                <a:schemeClr val="tx1"/>
              </a:solidFill>
            </a:endParaRPr>
          </a:p>
        </p:txBody>
      </p:sp>
      <p:sp>
        <p:nvSpPr>
          <p:cNvPr id="1048740" name="Popisek se šipkou nahoru 5"/>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400" dirty="0"/>
          </a:p>
        </p:txBody>
      </p:sp>
      <p:sp>
        <p:nvSpPr>
          <p:cNvPr id="1048742" name="Popisek se šipkou nahoru 7"/>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43" name="Popisek se šipkou nahoru 8"/>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44" name="7cípá hvězda 10"/>
          <p:cNvSpPr/>
          <p:nvPr/>
        </p:nvSpPr>
        <p:spPr>
          <a:xfrm>
            <a:off x="6443663" y="4797425"/>
            <a:ext cx="1944687" cy="1944688"/>
          </a:xfrm>
          <a:prstGeom prst="star7">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interakce</a:t>
            </a:r>
            <a:endParaRPr lang="en-US" sz="2400" b="1" dirty="0">
              <a:solidFill>
                <a:schemeClr val="tx1"/>
              </a:solidFill>
            </a:endParaRPr>
          </a:p>
        </p:txBody>
      </p:sp>
      <p:sp>
        <p:nvSpPr>
          <p:cNvPr id="1048745" name="Popisek se šipkou nahoru 5"/>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
        <p:nvSpPr>
          <p:cNvPr id="1048746" name="7cípá hvězda 6"/>
          <p:cNvSpPr/>
          <p:nvPr/>
        </p:nvSpPr>
        <p:spPr>
          <a:xfrm>
            <a:off x="7091363" y="3500438"/>
            <a:ext cx="1944687" cy="1944687"/>
          </a:xfrm>
          <a:prstGeom prst="star7">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Moderace</a:t>
            </a:r>
            <a:endParaRPr lang="en-US" sz="2400" b="1" dirty="0">
              <a:solidFill>
                <a:schemeClr val="tx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48" name="Zástupný symbol pro obsah 2"/>
          <p:cNvSpPr>
            <a:spLocks noGrp="1"/>
          </p:cNvSpPr>
          <p:nvPr>
            <p:ph idx="1"/>
          </p:nvPr>
        </p:nvSpPr>
        <p:spPr>
          <a:xfrm>
            <a:off x="822960" y="1737361"/>
            <a:ext cx="8069520" cy="4787264"/>
          </a:xfrm>
        </p:spPr>
        <p:txBody>
          <a:bodyPr>
            <a:normAutofit fontScale="92857"/>
          </a:bodyPr>
          <a:lstStyle/>
          <a:p>
            <a:pPr eaLnBrk="1" hangingPunct="1">
              <a:buFont typeface="Wingdings" panose="05000000000000000000" pitchFamily="2" charset="2"/>
              <a:buChar char="§"/>
            </a:pPr>
            <a:r>
              <a:rPr lang="cs-CZ" altLang="cs-CZ" sz="2800" dirty="0"/>
              <a:t>V různých úrovních jednoho faktoru se rozdíly mezi průměry úrovní druhého faktoru liší (rozdíl rozdílů).</a:t>
            </a:r>
          </a:p>
          <a:p>
            <a:pPr eaLnBrk="1" hangingPunct="1">
              <a:buFont typeface="Wingdings" panose="05000000000000000000" pitchFamily="2" charset="2"/>
              <a:buChar char="§"/>
            </a:pPr>
            <a:r>
              <a:rPr lang="cs-CZ" altLang="cs-CZ" sz="2800" dirty="0"/>
              <a:t>S měnící se úrovní jedné nezávislé se mění vliv druhé nezávislé na závislou proměnnou</a:t>
            </a:r>
          </a:p>
          <a:p>
            <a:pPr eaLnBrk="1" hangingPunct="1">
              <a:buFont typeface="Wingdings" panose="05000000000000000000" pitchFamily="2" charset="2"/>
              <a:buChar char="§"/>
            </a:pPr>
            <a:r>
              <a:rPr lang="cs-CZ" altLang="cs-CZ" sz="2800" dirty="0"/>
              <a:t>Nezávislá proměnná nemusí mít </a:t>
            </a:r>
            <a:r>
              <a:rPr lang="cs-CZ" altLang="cs-CZ" sz="2800" b="1" dirty="0"/>
              <a:t>hlavní efekt </a:t>
            </a:r>
            <a:r>
              <a:rPr lang="cs-CZ" altLang="cs-CZ" sz="2800" dirty="0"/>
              <a:t>(</a:t>
            </a:r>
            <a:r>
              <a:rPr lang="cs-CZ" altLang="cs-CZ" sz="2800" dirty="0" err="1"/>
              <a:t>main</a:t>
            </a:r>
            <a:r>
              <a:rPr lang="cs-CZ" altLang="cs-CZ" sz="2800" dirty="0"/>
              <a:t> </a:t>
            </a:r>
            <a:r>
              <a:rPr lang="cs-CZ" altLang="cs-CZ" sz="2800" dirty="0" err="1"/>
              <a:t>effect</a:t>
            </a:r>
            <a:r>
              <a:rPr lang="cs-CZ" altLang="cs-CZ" sz="2800" dirty="0"/>
              <a:t>) na závislou proměnnou, ale může ji ovlivňovat tím, že ovlivňuje vliv druhé nezávislé</a:t>
            </a:r>
          </a:p>
          <a:p>
            <a:pPr eaLnBrk="1" hangingPunct="1">
              <a:buFont typeface="Wingdings" panose="05000000000000000000" pitchFamily="2" charset="2"/>
              <a:buChar char="§"/>
            </a:pPr>
            <a:r>
              <a:rPr lang="cs-CZ" altLang="cs-CZ" sz="2800" dirty="0"/>
              <a:t>Při interpretaci interakcí je užitečné znázornění grafem.</a:t>
            </a:r>
          </a:p>
          <a:p>
            <a:pPr eaLnBrk="1" hangingPunct="1">
              <a:buFont typeface="Wingdings" panose="05000000000000000000" pitchFamily="2" charset="2"/>
              <a:buChar char="§"/>
            </a:pPr>
            <a:r>
              <a:rPr lang="cs-CZ" altLang="cs-CZ" sz="2800" dirty="0"/>
              <a:t>Jde o totéž, co jsme měli u regrese!</a:t>
            </a:r>
          </a:p>
          <a:p>
            <a:pPr eaLnBrk="1" hangingPunct="1">
              <a:buFont typeface="Wingdings" panose="05000000000000000000" pitchFamily="2" charset="2"/>
              <a:buChar char="§"/>
            </a:pPr>
            <a:r>
              <a:rPr lang="cs-CZ" altLang="cs-CZ" sz="2800" dirty="0"/>
              <a:t>V </a:t>
            </a:r>
            <a:r>
              <a:rPr lang="cs-CZ" altLang="cs-CZ" sz="2800" dirty="0" err="1"/>
              <a:t>ANOVě</a:t>
            </a:r>
            <a:r>
              <a:rPr lang="cs-CZ" altLang="cs-CZ" sz="2800" dirty="0"/>
              <a:t> bude interakce zahrnuta automaticky (lze změnit)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50"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52"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cxnSp>
        <p:nvCxnSpPr>
          <p:cNvPr id="3145731" name="Přímá spojovací šipka 4"/>
          <p:cNvCxnSpPr>
            <a:cxnSpLocks/>
          </p:cNvCxnSpPr>
          <p:nvPr/>
        </p:nvCxnSpPr>
        <p:spPr>
          <a:xfrm flipV="1">
            <a:off x="755650" y="4005709"/>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2" name="Přímá spojovací šipka 6"/>
          <p:cNvCxnSpPr>
            <a:cxnSpLocks/>
          </p:cNvCxnSpPr>
          <p:nvPr/>
        </p:nvCxnSpPr>
        <p:spPr>
          <a:xfrm>
            <a:off x="611188" y="5950396"/>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3" name="Přímá spojovací čára 10"/>
          <p:cNvCxnSpPr>
            <a:cxnSpLocks/>
          </p:cNvCxnSpPr>
          <p:nvPr/>
        </p:nvCxnSpPr>
        <p:spPr>
          <a:xfrm flipV="1">
            <a:off x="1476375" y="5517009"/>
            <a:ext cx="1727200" cy="73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34" name="Přímá spojovací šipka 14"/>
          <p:cNvCxnSpPr>
            <a:cxnSpLocks/>
          </p:cNvCxnSpPr>
          <p:nvPr/>
        </p:nvCxnSpPr>
        <p:spPr>
          <a:xfrm flipV="1">
            <a:off x="5003800" y="4005709"/>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5" name="Přímá spojovací šipka 15"/>
          <p:cNvCxnSpPr>
            <a:cxnSpLocks/>
          </p:cNvCxnSpPr>
          <p:nvPr/>
        </p:nvCxnSpPr>
        <p:spPr>
          <a:xfrm>
            <a:off x="4859338" y="5950396"/>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753" name="TextovéPole 8"/>
          <p:cNvSpPr txBox="1"/>
          <p:nvPr/>
        </p:nvSpPr>
        <p:spPr>
          <a:xfrm>
            <a:off x="971550" y="6021834"/>
            <a:ext cx="2879725" cy="369887"/>
          </a:xfrm>
          <a:prstGeom prst="rect">
            <a:avLst/>
          </a:prstGeom>
          <a:noFill/>
        </p:spPr>
        <p:txBody>
          <a:bodyPr>
            <a:spAutoFit/>
          </a:bodyPr>
          <a:lstStyle/>
          <a:p>
            <a:r>
              <a:rPr lang="cs-CZ" dirty="0">
                <a:latin typeface="+mj-lt"/>
                <a:cs typeface="Arial" charset="0"/>
              </a:rPr>
              <a:t>Chlapci		Dívky</a:t>
            </a:r>
            <a:endParaRPr lang="en-US" dirty="0">
              <a:latin typeface="+mj-lt"/>
              <a:cs typeface="Arial" charset="0"/>
            </a:endParaRPr>
          </a:p>
        </p:txBody>
      </p:sp>
      <p:sp>
        <p:nvSpPr>
          <p:cNvPr id="1048754" name="TextovéPole 9"/>
          <p:cNvSpPr txBox="1"/>
          <p:nvPr/>
        </p:nvSpPr>
        <p:spPr>
          <a:xfrm>
            <a:off x="5148263" y="6021834"/>
            <a:ext cx="3024187" cy="369887"/>
          </a:xfrm>
          <a:prstGeom prst="rect">
            <a:avLst/>
          </a:prstGeom>
          <a:noFill/>
        </p:spPr>
        <p:txBody>
          <a:bodyPr>
            <a:spAutoFit/>
          </a:bodyPr>
          <a:lstStyle/>
          <a:p>
            <a:r>
              <a:rPr lang="cs-CZ" dirty="0">
                <a:latin typeface="+mj-lt"/>
                <a:cs typeface="Arial" charset="0"/>
              </a:rPr>
              <a:t>Žádná	Verbální	      Fyzická</a:t>
            </a:r>
            <a:endParaRPr lang="en-US" dirty="0">
              <a:latin typeface="+mj-lt"/>
              <a:cs typeface="Arial" charset="0"/>
            </a:endParaRPr>
          </a:p>
        </p:txBody>
      </p:sp>
      <p:cxnSp>
        <p:nvCxnSpPr>
          <p:cNvPr id="3145736" name="Přímá spojovací čára 20"/>
          <p:cNvCxnSpPr>
            <a:cxnSpLocks/>
          </p:cNvCxnSpPr>
          <p:nvPr/>
        </p:nvCxnSpPr>
        <p:spPr>
          <a:xfrm>
            <a:off x="1403350" y="4221609"/>
            <a:ext cx="18732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37" name="Přímá spojovací čára 21"/>
          <p:cNvCxnSpPr>
            <a:cxnSpLocks/>
          </p:cNvCxnSpPr>
          <p:nvPr/>
        </p:nvCxnSpPr>
        <p:spPr>
          <a:xfrm flipH="1" flipV="1">
            <a:off x="1403350" y="4869309"/>
            <a:ext cx="1800225"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145738" name="Přímá spojovací čára 23"/>
          <p:cNvCxnSpPr>
            <a:cxnSpLocks/>
          </p:cNvCxnSpPr>
          <p:nvPr/>
        </p:nvCxnSpPr>
        <p:spPr>
          <a:xfrm flipV="1">
            <a:off x="5364163" y="5085209"/>
            <a:ext cx="1295400" cy="5762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39" name="Přímá spojovací čára 25"/>
          <p:cNvCxnSpPr>
            <a:cxnSpLocks/>
          </p:cNvCxnSpPr>
          <p:nvPr/>
        </p:nvCxnSpPr>
        <p:spPr>
          <a:xfrm flipV="1">
            <a:off x="6659563" y="4150171"/>
            <a:ext cx="1008062" cy="93503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40" name="Přímá spojovací čára 30"/>
          <p:cNvCxnSpPr>
            <a:cxnSpLocks/>
          </p:cNvCxnSpPr>
          <p:nvPr/>
        </p:nvCxnSpPr>
        <p:spPr>
          <a:xfrm flipV="1">
            <a:off x="5364163" y="5085209"/>
            <a:ext cx="1295400" cy="5048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41" name="Přímá spojovací čára 33"/>
          <p:cNvCxnSpPr>
            <a:cxnSpLocks/>
          </p:cNvCxnSpPr>
          <p:nvPr/>
        </p:nvCxnSpPr>
        <p:spPr>
          <a:xfrm flipV="1">
            <a:off x="6659563" y="4150171"/>
            <a:ext cx="936625" cy="9350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48755" name="TextovéPole 16"/>
          <p:cNvSpPr txBox="1"/>
          <p:nvPr/>
        </p:nvSpPr>
        <p:spPr>
          <a:xfrm>
            <a:off x="5651500" y="4437509"/>
            <a:ext cx="792163" cy="369887"/>
          </a:xfrm>
          <a:prstGeom prst="rect">
            <a:avLst/>
          </a:prstGeom>
          <a:noFill/>
        </p:spPr>
        <p:txBody>
          <a:bodyPr>
            <a:spAutoFit/>
          </a:bodyPr>
          <a:lstStyle/>
          <a:p>
            <a:r>
              <a:rPr lang="cs-CZ" dirty="0">
                <a:solidFill>
                  <a:srgbClr val="0070C0"/>
                </a:solidFill>
                <a:latin typeface="+mj-lt"/>
                <a:cs typeface="Arial" charset="0"/>
              </a:rPr>
              <a:t>Dívky</a:t>
            </a:r>
            <a:endParaRPr lang="en-US" dirty="0">
              <a:solidFill>
                <a:srgbClr val="0070C0"/>
              </a:solidFill>
              <a:latin typeface="+mj-lt"/>
              <a:cs typeface="Arial" charset="0"/>
            </a:endParaRPr>
          </a:p>
        </p:txBody>
      </p:sp>
      <p:sp>
        <p:nvSpPr>
          <p:cNvPr id="1048756" name="TextovéPole 17"/>
          <p:cNvSpPr txBox="1"/>
          <p:nvPr/>
        </p:nvSpPr>
        <p:spPr>
          <a:xfrm>
            <a:off x="7092950" y="4869309"/>
            <a:ext cx="1260475" cy="369887"/>
          </a:xfrm>
          <a:prstGeom prst="rect">
            <a:avLst/>
          </a:prstGeom>
          <a:noFill/>
        </p:spPr>
        <p:txBody>
          <a:bodyPr>
            <a:spAutoFit/>
          </a:bodyPr>
          <a:lstStyle/>
          <a:p>
            <a:r>
              <a:rPr lang="cs-CZ" dirty="0">
                <a:solidFill>
                  <a:srgbClr val="FF0000"/>
                </a:solidFill>
                <a:latin typeface="+mj-lt"/>
                <a:cs typeface="Arial" charset="0"/>
              </a:rPr>
              <a:t>Chlapci	</a:t>
            </a:r>
            <a:endParaRPr lang="en-US" dirty="0">
              <a:solidFill>
                <a:srgbClr val="FF0000"/>
              </a:solidFill>
              <a:latin typeface="+mj-lt"/>
              <a:cs typeface="Arial" charset="0"/>
            </a:endParaRPr>
          </a:p>
        </p:txBody>
      </p:sp>
      <p:sp>
        <p:nvSpPr>
          <p:cNvPr id="1048757" name="TextovéPole 18"/>
          <p:cNvSpPr txBox="1"/>
          <p:nvPr/>
        </p:nvSpPr>
        <p:spPr>
          <a:xfrm>
            <a:off x="3276600" y="5301109"/>
            <a:ext cx="1260475" cy="369887"/>
          </a:xfrm>
          <a:prstGeom prst="rect">
            <a:avLst/>
          </a:prstGeom>
          <a:noFill/>
        </p:spPr>
        <p:txBody>
          <a:bodyPr>
            <a:spAutoFit/>
          </a:bodyPr>
          <a:lstStyle/>
          <a:p>
            <a:r>
              <a:rPr lang="cs-CZ" dirty="0">
                <a:solidFill>
                  <a:srgbClr val="0070C0"/>
                </a:solidFill>
                <a:latin typeface="+mj-lt"/>
                <a:cs typeface="Arial" charset="0"/>
              </a:rPr>
              <a:t>Žádná	</a:t>
            </a:r>
            <a:endParaRPr lang="en-US" dirty="0">
              <a:solidFill>
                <a:srgbClr val="0070C0"/>
              </a:solidFill>
              <a:latin typeface="+mj-lt"/>
              <a:cs typeface="Arial" charset="0"/>
            </a:endParaRPr>
          </a:p>
        </p:txBody>
      </p:sp>
      <p:sp>
        <p:nvSpPr>
          <p:cNvPr id="1048758" name="TextovéPole 19"/>
          <p:cNvSpPr txBox="1"/>
          <p:nvPr/>
        </p:nvSpPr>
        <p:spPr>
          <a:xfrm>
            <a:off x="2339975" y="4293046"/>
            <a:ext cx="863600" cy="369888"/>
          </a:xfrm>
          <a:prstGeom prst="rect">
            <a:avLst/>
          </a:prstGeom>
          <a:noFill/>
        </p:spPr>
        <p:txBody>
          <a:bodyPr>
            <a:spAutoFit/>
          </a:bodyPr>
          <a:lstStyle/>
          <a:p>
            <a:r>
              <a:rPr lang="cs-CZ" dirty="0">
                <a:solidFill>
                  <a:srgbClr val="FF0000"/>
                </a:solidFill>
                <a:latin typeface="+mj-lt"/>
                <a:cs typeface="Arial" charset="0"/>
              </a:rPr>
              <a:t>Fyzická</a:t>
            </a:r>
            <a:endParaRPr lang="en-US" dirty="0">
              <a:solidFill>
                <a:srgbClr val="FF0000"/>
              </a:solidFill>
              <a:latin typeface="+mj-lt"/>
              <a:cs typeface="Arial" charset="0"/>
            </a:endParaRPr>
          </a:p>
        </p:txBody>
      </p:sp>
      <p:sp>
        <p:nvSpPr>
          <p:cNvPr id="1048759" name="TextovéPole 20"/>
          <p:cNvSpPr txBox="1"/>
          <p:nvPr/>
        </p:nvSpPr>
        <p:spPr>
          <a:xfrm>
            <a:off x="2411413" y="4869309"/>
            <a:ext cx="1008062" cy="369887"/>
          </a:xfrm>
          <a:prstGeom prst="rect">
            <a:avLst/>
          </a:prstGeom>
          <a:noFill/>
        </p:spPr>
        <p:txBody>
          <a:bodyPr>
            <a:spAutoFit/>
          </a:bodyPr>
          <a:lstStyle/>
          <a:p>
            <a:r>
              <a:rPr lang="cs-CZ" dirty="0">
                <a:solidFill>
                  <a:srgbClr val="92D050"/>
                </a:solidFill>
                <a:latin typeface="+mj-lt"/>
                <a:cs typeface="Arial" charset="0"/>
              </a:rPr>
              <a:t>Verbální</a:t>
            </a:r>
            <a:endParaRPr lang="en-US" dirty="0">
              <a:solidFill>
                <a:srgbClr val="92D050"/>
              </a:solidFill>
              <a:latin typeface="+mj-lt"/>
              <a:cs typeface="Arial" charset="0"/>
            </a:endParaRPr>
          </a:p>
        </p:txBody>
      </p:sp>
      <p:sp>
        <p:nvSpPr>
          <p:cNvPr id="1048760" name="TextovéPole 21"/>
          <p:cNvSpPr txBox="1"/>
          <p:nvPr/>
        </p:nvSpPr>
        <p:spPr>
          <a:xfrm>
            <a:off x="4067175" y="4221609"/>
            <a:ext cx="720725" cy="1016000"/>
          </a:xfrm>
          <a:prstGeom prst="rect">
            <a:avLst/>
          </a:prstGeom>
          <a:noFill/>
        </p:spPr>
        <p:txBody>
          <a:bodyPr>
            <a:spAutoFit/>
          </a:bodyPr>
          <a:lstStyle/>
          <a:p>
            <a:pPr algn="ctr"/>
            <a:r>
              <a:rPr lang="cs-CZ" sz="6000" dirty="0">
                <a:latin typeface="+mj-lt"/>
                <a:cs typeface="Arial" charset="0"/>
              </a:rPr>
              <a:t>=</a:t>
            </a:r>
            <a:endParaRPr lang="en-US" sz="6000" dirty="0">
              <a:latin typeface="+mj-lt"/>
              <a:cs typeface="Arial" charset="0"/>
            </a:endParaRPr>
          </a:p>
        </p:txBody>
      </p:sp>
      <p:sp>
        <p:nvSpPr>
          <p:cNvPr id="1048761" name="Zástupný symbol pro obsah 2"/>
          <p:cNvSpPr txBox="1"/>
          <p:nvPr/>
        </p:nvSpPr>
        <p:spPr bwMode="auto">
          <a:xfrm>
            <a:off x="2915816" y="3284984"/>
            <a:ext cx="2952328" cy="433387"/>
          </a:xfrm>
          <a:prstGeom prst="rect">
            <a:avLst/>
          </a:prstGeom>
          <a:noFill/>
          <a:ln w="9525">
            <a:noFill/>
            <a:miter lim="800000"/>
            <a:headEnd/>
            <a:tailEnd/>
          </a:ln>
        </p:spPr>
        <p:txBody>
          <a:bodyPr>
            <a:noAutofit/>
          </a:bodyPr>
          <a:lstStyle/>
          <a:p>
            <a:pPr marL="342900" indent="-342900" fontAlgn="auto">
              <a:spcBef>
                <a:spcPct val="20000"/>
              </a:spcBef>
              <a:spcAft>
                <a:spcPts val="0"/>
              </a:spcAft>
            </a:pPr>
            <a:r>
              <a:rPr lang="cs-CZ" sz="3200" u="sng" dirty="0">
                <a:latin typeface="+mn-lt"/>
                <a:cs typeface="+mn-cs"/>
              </a:rPr>
              <a:t>žádná interakce</a:t>
            </a:r>
          </a:p>
        </p:txBody>
      </p:sp>
      <p:sp>
        <p:nvSpPr>
          <p:cNvPr id="1048762" name="TextovéPole 23"/>
          <p:cNvSpPr txBox="1"/>
          <p:nvPr/>
        </p:nvSpPr>
        <p:spPr>
          <a:xfrm rot="16200000">
            <a:off x="-232569" y="4705003"/>
            <a:ext cx="1336675" cy="369888"/>
          </a:xfrm>
          <a:prstGeom prst="rect">
            <a:avLst/>
          </a:prstGeom>
          <a:noFill/>
        </p:spPr>
        <p:txBody>
          <a:bodyPr>
            <a:spAutoFit/>
          </a:bodyPr>
          <a:lstStyle/>
          <a:p>
            <a:r>
              <a:rPr lang="cs-CZ" dirty="0" err="1">
                <a:latin typeface="+mj-lt"/>
                <a:cs typeface="Arial" charset="0"/>
              </a:rPr>
              <a:t>Depresivita</a:t>
            </a:r>
            <a:endParaRPr lang="en-US" dirty="0">
              <a:latin typeface="+mj-lt"/>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5"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
        <p:nvSpPr>
          <p:cNvPr id="1048606" name="TextovéPole 3"/>
          <p:cNvSpPr txBox="1">
            <a:spLocks noChangeArrowheads="1"/>
          </p:cNvSpPr>
          <p:nvPr/>
        </p:nvSpPr>
        <p:spPr bwMode="auto">
          <a:xfrm>
            <a:off x="539750" y="5805488"/>
            <a:ext cx="8208963" cy="10566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3200" dirty="0">
                <a:latin typeface="Calibri" panose="020F0502020204030204" pitchFamily="34" charset="0"/>
              </a:rPr>
              <a:t>1 nezávislá kategorická </a:t>
            </a:r>
            <a:r>
              <a:rPr lang="cs-CZ" altLang="cs-CZ" sz="3200" dirty="0">
                <a:latin typeface="Calibri" panose="020F0502020204030204" pitchFamily="34" charset="0"/>
                <a:sym typeface="Wingdings" panose="05000000000000000000" pitchFamily="2" charset="2"/>
              </a:rPr>
              <a:t> 1 závislá intervalová</a:t>
            </a:r>
            <a:endParaRPr lang="cs-CZ" altLang="cs-CZ" sz="3200" dirty="0">
              <a:latin typeface="Calibri" panose="020F0502020204030204" pitchFamily="34" charset="0"/>
            </a:endParaRPr>
          </a:p>
        </p:txBody>
      </p:sp>
      <p:sp>
        <p:nvSpPr>
          <p:cNvPr id="1048607" name="TextovéPole 3"/>
          <p:cNvSpPr txBox="1">
            <a:spLocks noChangeArrowheads="1"/>
          </p:cNvSpPr>
          <p:nvPr/>
        </p:nvSpPr>
        <p:spPr bwMode="auto">
          <a:xfrm>
            <a:off x="971550" y="4149725"/>
            <a:ext cx="3313113" cy="18694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2400" dirty="0">
                <a:latin typeface="Calibri" panose="020F0502020204030204" pitchFamily="34" charset="0"/>
              </a:rPr>
              <a:t>v jazyku ANOVY se tato nezávislá kategorická proměnná nazývá </a:t>
            </a:r>
            <a:r>
              <a:rPr lang="cs-CZ" altLang="cs-CZ" sz="2400" b="1" dirty="0">
                <a:latin typeface="Calibri" panose="020F0502020204030204" pitchFamily="34" charset="0"/>
              </a:rPr>
              <a:t>faktor</a:t>
            </a:r>
            <a:r>
              <a:rPr lang="cs-CZ" altLang="cs-CZ" sz="2400" dirty="0">
                <a:latin typeface="Calibri" panose="020F0502020204030204" pitchFamily="34" charset="0"/>
              </a:rPr>
              <a:t>, který má určité </a:t>
            </a:r>
            <a:r>
              <a:rPr lang="cs-CZ" altLang="cs-CZ" sz="2400" b="1" dirty="0">
                <a:latin typeface="Calibri" panose="020F0502020204030204" pitchFamily="34" charset="0"/>
              </a:rPr>
              <a:t>úrovně</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3"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64"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cxnSp>
        <p:nvCxnSpPr>
          <p:cNvPr id="3145742" name="Přímá spojovací šipka 4"/>
          <p:cNvCxnSpPr>
            <a:cxnSpLocks/>
          </p:cNvCxnSpPr>
          <p:nvPr/>
        </p:nvCxnSpPr>
        <p:spPr>
          <a:xfrm flipV="1">
            <a:off x="755650" y="3933701"/>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3" name="Přímá spojovací šipka 6"/>
          <p:cNvCxnSpPr>
            <a:cxnSpLocks/>
          </p:cNvCxnSpPr>
          <p:nvPr/>
        </p:nvCxnSpPr>
        <p:spPr>
          <a:xfrm>
            <a:off x="611188" y="5878388"/>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4" name="Přímá spojovací čára 10"/>
          <p:cNvCxnSpPr>
            <a:cxnSpLocks/>
          </p:cNvCxnSpPr>
          <p:nvPr/>
        </p:nvCxnSpPr>
        <p:spPr>
          <a:xfrm flipV="1">
            <a:off x="1331913" y="5589463"/>
            <a:ext cx="1871662" cy="73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45" name="Přímá spojovací šipka 14"/>
          <p:cNvCxnSpPr>
            <a:cxnSpLocks/>
          </p:cNvCxnSpPr>
          <p:nvPr/>
        </p:nvCxnSpPr>
        <p:spPr>
          <a:xfrm flipV="1">
            <a:off x="5003800" y="3933701"/>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6" name="Přímá spojovací šipka 15"/>
          <p:cNvCxnSpPr>
            <a:cxnSpLocks/>
          </p:cNvCxnSpPr>
          <p:nvPr/>
        </p:nvCxnSpPr>
        <p:spPr>
          <a:xfrm>
            <a:off x="4859338" y="5878388"/>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765" name="TextovéPole 8"/>
          <p:cNvSpPr txBox="1"/>
          <p:nvPr/>
        </p:nvSpPr>
        <p:spPr>
          <a:xfrm>
            <a:off x="971550" y="5949826"/>
            <a:ext cx="2879725" cy="369887"/>
          </a:xfrm>
          <a:prstGeom prst="rect">
            <a:avLst/>
          </a:prstGeom>
          <a:noFill/>
        </p:spPr>
        <p:txBody>
          <a:bodyPr>
            <a:spAutoFit/>
          </a:bodyPr>
          <a:lstStyle/>
          <a:p>
            <a:r>
              <a:rPr lang="cs-CZ" dirty="0">
                <a:latin typeface="+mj-lt"/>
                <a:cs typeface="Arial" charset="0"/>
              </a:rPr>
              <a:t>Chlapci		Dívky</a:t>
            </a:r>
            <a:endParaRPr lang="en-US" dirty="0">
              <a:latin typeface="+mj-lt"/>
              <a:cs typeface="Arial" charset="0"/>
            </a:endParaRPr>
          </a:p>
        </p:txBody>
      </p:sp>
      <p:sp>
        <p:nvSpPr>
          <p:cNvPr id="1048766" name="TextovéPole 9"/>
          <p:cNvSpPr txBox="1"/>
          <p:nvPr/>
        </p:nvSpPr>
        <p:spPr>
          <a:xfrm>
            <a:off x="5148263" y="5949826"/>
            <a:ext cx="3024187" cy="369887"/>
          </a:xfrm>
          <a:prstGeom prst="rect">
            <a:avLst/>
          </a:prstGeom>
          <a:noFill/>
        </p:spPr>
        <p:txBody>
          <a:bodyPr>
            <a:spAutoFit/>
          </a:bodyPr>
          <a:lstStyle/>
          <a:p>
            <a:r>
              <a:rPr lang="cs-CZ" dirty="0">
                <a:latin typeface="+mj-lt"/>
                <a:cs typeface="Arial" charset="0"/>
              </a:rPr>
              <a:t>Žádná	Verbální	      Fyzická</a:t>
            </a:r>
            <a:endParaRPr lang="en-US" dirty="0">
              <a:latin typeface="+mj-lt"/>
              <a:cs typeface="Arial" charset="0"/>
            </a:endParaRPr>
          </a:p>
        </p:txBody>
      </p:sp>
      <p:cxnSp>
        <p:nvCxnSpPr>
          <p:cNvPr id="3145747" name="Přímá spojovací čára 20"/>
          <p:cNvCxnSpPr>
            <a:cxnSpLocks/>
          </p:cNvCxnSpPr>
          <p:nvPr/>
        </p:nvCxnSpPr>
        <p:spPr>
          <a:xfrm>
            <a:off x="1331913" y="4005138"/>
            <a:ext cx="1871662" cy="1444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48" name="Přímá spojovací čára 21"/>
          <p:cNvCxnSpPr>
            <a:cxnSpLocks/>
          </p:cNvCxnSpPr>
          <p:nvPr/>
        </p:nvCxnSpPr>
        <p:spPr>
          <a:xfrm flipH="1">
            <a:off x="1403350" y="4005138"/>
            <a:ext cx="1800225" cy="1152525"/>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145749" name="Přímá spojovací čára 23"/>
          <p:cNvCxnSpPr>
            <a:cxnSpLocks/>
          </p:cNvCxnSpPr>
          <p:nvPr/>
        </p:nvCxnSpPr>
        <p:spPr>
          <a:xfrm flipV="1">
            <a:off x="5364163" y="5157663"/>
            <a:ext cx="1295400" cy="431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50" name="Přímá spojovací čára 25"/>
          <p:cNvCxnSpPr>
            <a:cxnSpLocks/>
          </p:cNvCxnSpPr>
          <p:nvPr/>
        </p:nvCxnSpPr>
        <p:spPr>
          <a:xfrm flipV="1">
            <a:off x="6659563" y="4149601"/>
            <a:ext cx="1081087" cy="10080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51" name="Přímá spojovací čára 30"/>
          <p:cNvCxnSpPr>
            <a:cxnSpLocks/>
          </p:cNvCxnSpPr>
          <p:nvPr/>
        </p:nvCxnSpPr>
        <p:spPr>
          <a:xfrm flipV="1">
            <a:off x="5364163" y="4149601"/>
            <a:ext cx="1223962" cy="1295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52" name="Přímá spojovací čára 33"/>
          <p:cNvCxnSpPr>
            <a:cxnSpLocks/>
          </p:cNvCxnSpPr>
          <p:nvPr/>
        </p:nvCxnSpPr>
        <p:spPr>
          <a:xfrm>
            <a:off x="6588125" y="4149601"/>
            <a:ext cx="1152525" cy="14446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48767" name="TextovéPole 16"/>
          <p:cNvSpPr txBox="1"/>
          <p:nvPr/>
        </p:nvSpPr>
        <p:spPr>
          <a:xfrm>
            <a:off x="5292725" y="4221038"/>
            <a:ext cx="1260475" cy="369888"/>
          </a:xfrm>
          <a:prstGeom prst="rect">
            <a:avLst/>
          </a:prstGeom>
          <a:noFill/>
        </p:spPr>
        <p:txBody>
          <a:bodyPr>
            <a:spAutoFit/>
          </a:bodyPr>
          <a:lstStyle/>
          <a:p>
            <a:r>
              <a:rPr lang="cs-CZ" dirty="0">
                <a:solidFill>
                  <a:srgbClr val="0070C0"/>
                </a:solidFill>
                <a:latin typeface="+mj-lt"/>
                <a:cs typeface="Arial" charset="0"/>
              </a:rPr>
              <a:t>Dívky	</a:t>
            </a:r>
            <a:endParaRPr lang="en-US" dirty="0">
              <a:solidFill>
                <a:srgbClr val="0070C0"/>
              </a:solidFill>
              <a:latin typeface="+mj-lt"/>
              <a:cs typeface="Arial" charset="0"/>
            </a:endParaRPr>
          </a:p>
        </p:txBody>
      </p:sp>
      <p:sp>
        <p:nvSpPr>
          <p:cNvPr id="1048768" name="TextovéPole 17"/>
          <p:cNvSpPr txBox="1"/>
          <p:nvPr/>
        </p:nvSpPr>
        <p:spPr>
          <a:xfrm>
            <a:off x="7164388" y="4797301"/>
            <a:ext cx="1260475" cy="369887"/>
          </a:xfrm>
          <a:prstGeom prst="rect">
            <a:avLst/>
          </a:prstGeom>
          <a:noFill/>
        </p:spPr>
        <p:txBody>
          <a:bodyPr>
            <a:spAutoFit/>
          </a:bodyPr>
          <a:lstStyle/>
          <a:p>
            <a:r>
              <a:rPr lang="cs-CZ" dirty="0">
                <a:solidFill>
                  <a:srgbClr val="FF0000"/>
                </a:solidFill>
                <a:latin typeface="+mj-lt"/>
                <a:cs typeface="Arial" charset="0"/>
              </a:rPr>
              <a:t>Chlapci	</a:t>
            </a:r>
            <a:endParaRPr lang="en-US" dirty="0">
              <a:solidFill>
                <a:srgbClr val="FF0000"/>
              </a:solidFill>
              <a:latin typeface="+mj-lt"/>
              <a:cs typeface="Arial" charset="0"/>
            </a:endParaRPr>
          </a:p>
        </p:txBody>
      </p:sp>
      <p:sp>
        <p:nvSpPr>
          <p:cNvPr id="1048769" name="TextovéPole 18"/>
          <p:cNvSpPr txBox="1"/>
          <p:nvPr/>
        </p:nvSpPr>
        <p:spPr>
          <a:xfrm>
            <a:off x="3276600" y="5229101"/>
            <a:ext cx="1260475" cy="369887"/>
          </a:xfrm>
          <a:prstGeom prst="rect">
            <a:avLst/>
          </a:prstGeom>
          <a:noFill/>
        </p:spPr>
        <p:txBody>
          <a:bodyPr>
            <a:spAutoFit/>
          </a:bodyPr>
          <a:lstStyle/>
          <a:p>
            <a:r>
              <a:rPr lang="cs-CZ" dirty="0">
                <a:solidFill>
                  <a:srgbClr val="0070C0"/>
                </a:solidFill>
                <a:latin typeface="+mj-lt"/>
                <a:cs typeface="Arial" charset="0"/>
              </a:rPr>
              <a:t>Žádná	</a:t>
            </a:r>
            <a:endParaRPr lang="en-US" dirty="0">
              <a:solidFill>
                <a:srgbClr val="0070C0"/>
              </a:solidFill>
              <a:latin typeface="+mj-lt"/>
              <a:cs typeface="Arial" charset="0"/>
            </a:endParaRPr>
          </a:p>
        </p:txBody>
      </p:sp>
      <p:sp>
        <p:nvSpPr>
          <p:cNvPr id="1048770" name="TextovéPole 19"/>
          <p:cNvSpPr txBox="1"/>
          <p:nvPr/>
        </p:nvSpPr>
        <p:spPr>
          <a:xfrm>
            <a:off x="1042988" y="3573338"/>
            <a:ext cx="1260475" cy="369888"/>
          </a:xfrm>
          <a:prstGeom prst="rect">
            <a:avLst/>
          </a:prstGeom>
          <a:noFill/>
        </p:spPr>
        <p:txBody>
          <a:bodyPr>
            <a:spAutoFit/>
          </a:bodyPr>
          <a:lstStyle/>
          <a:p>
            <a:r>
              <a:rPr lang="cs-CZ" dirty="0">
                <a:solidFill>
                  <a:srgbClr val="FF0000"/>
                </a:solidFill>
                <a:latin typeface="+mj-lt"/>
                <a:cs typeface="Arial" charset="0"/>
              </a:rPr>
              <a:t>Fyzická	</a:t>
            </a:r>
            <a:endParaRPr lang="en-US" dirty="0">
              <a:solidFill>
                <a:srgbClr val="FF0000"/>
              </a:solidFill>
              <a:latin typeface="+mj-lt"/>
              <a:cs typeface="Arial" charset="0"/>
            </a:endParaRPr>
          </a:p>
        </p:txBody>
      </p:sp>
      <p:sp>
        <p:nvSpPr>
          <p:cNvPr id="1048771" name="TextovéPole 20"/>
          <p:cNvSpPr txBox="1"/>
          <p:nvPr/>
        </p:nvSpPr>
        <p:spPr>
          <a:xfrm>
            <a:off x="2268538" y="4581401"/>
            <a:ext cx="1260475" cy="369887"/>
          </a:xfrm>
          <a:prstGeom prst="rect">
            <a:avLst/>
          </a:prstGeom>
          <a:noFill/>
        </p:spPr>
        <p:txBody>
          <a:bodyPr>
            <a:spAutoFit/>
          </a:bodyPr>
          <a:lstStyle/>
          <a:p>
            <a:r>
              <a:rPr lang="cs-CZ" dirty="0">
                <a:solidFill>
                  <a:srgbClr val="92D050"/>
                </a:solidFill>
                <a:latin typeface="+mj-lt"/>
                <a:cs typeface="Arial" charset="0"/>
              </a:rPr>
              <a:t>Verbální	</a:t>
            </a:r>
            <a:endParaRPr lang="en-US" dirty="0">
              <a:solidFill>
                <a:srgbClr val="92D050"/>
              </a:solidFill>
              <a:latin typeface="+mj-lt"/>
              <a:cs typeface="Arial" charset="0"/>
            </a:endParaRPr>
          </a:p>
        </p:txBody>
      </p:sp>
      <p:sp>
        <p:nvSpPr>
          <p:cNvPr id="1048772" name="TextovéPole 21"/>
          <p:cNvSpPr txBox="1"/>
          <p:nvPr/>
        </p:nvSpPr>
        <p:spPr>
          <a:xfrm>
            <a:off x="4067175" y="4149601"/>
            <a:ext cx="720725" cy="1016000"/>
          </a:xfrm>
          <a:prstGeom prst="rect">
            <a:avLst/>
          </a:prstGeom>
          <a:noFill/>
        </p:spPr>
        <p:txBody>
          <a:bodyPr>
            <a:spAutoFit/>
          </a:bodyPr>
          <a:lstStyle/>
          <a:p>
            <a:pPr algn="ctr"/>
            <a:r>
              <a:rPr lang="cs-CZ" sz="6000" dirty="0">
                <a:latin typeface="+mj-lt"/>
                <a:cs typeface="Arial" charset="0"/>
              </a:rPr>
              <a:t>=</a:t>
            </a:r>
            <a:endParaRPr lang="en-US" sz="6000" dirty="0">
              <a:latin typeface="+mj-lt"/>
              <a:cs typeface="Arial" charset="0"/>
            </a:endParaRPr>
          </a:p>
        </p:txBody>
      </p:sp>
      <p:sp>
        <p:nvSpPr>
          <p:cNvPr id="1048773" name="Zástupný symbol pro obsah 2"/>
          <p:cNvSpPr txBox="1"/>
          <p:nvPr/>
        </p:nvSpPr>
        <p:spPr bwMode="auto">
          <a:xfrm>
            <a:off x="3492500" y="3212976"/>
            <a:ext cx="1871663" cy="433387"/>
          </a:xfrm>
          <a:prstGeom prst="rect">
            <a:avLst/>
          </a:prstGeom>
          <a:noFill/>
          <a:ln w="9525">
            <a:noFill/>
            <a:miter lim="800000"/>
            <a:headEnd/>
            <a:tailEnd/>
          </a:ln>
        </p:spPr>
        <p:txBody>
          <a:bodyPr>
            <a:normAutofit fontScale="87500" lnSpcReduction="20000"/>
          </a:bodyPr>
          <a:lstStyle/>
          <a:p>
            <a:pPr marL="342900" indent="-342900" algn="ctr" fontAlgn="auto">
              <a:spcBef>
                <a:spcPct val="20000"/>
              </a:spcBef>
              <a:spcAft>
                <a:spcPts val="0"/>
              </a:spcAft>
            </a:pPr>
            <a:r>
              <a:rPr lang="cs-CZ" sz="3000" u="sng" dirty="0">
                <a:latin typeface="+mn-lt"/>
                <a:cs typeface="+mn-cs"/>
              </a:rPr>
              <a:t>interakce</a:t>
            </a:r>
            <a:endParaRPr lang="cs-CZ" sz="2000" u="sng" dirty="0">
              <a:latin typeface="+mn-lt"/>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75"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77"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cxnSp>
        <p:nvCxnSpPr>
          <p:cNvPr id="3145753" name="Přímá spojovací šipka 5"/>
          <p:cNvCxnSpPr>
            <a:cxnSpLocks/>
          </p:cNvCxnSpPr>
          <p:nvPr/>
        </p:nvCxnSpPr>
        <p:spPr>
          <a:xfrm flipV="1">
            <a:off x="2410943" y="3645024"/>
            <a:ext cx="0" cy="20891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4" name="Přímá spojovací šipka 7"/>
          <p:cNvCxnSpPr>
            <a:cxnSpLocks/>
          </p:cNvCxnSpPr>
          <p:nvPr/>
        </p:nvCxnSpPr>
        <p:spPr>
          <a:xfrm>
            <a:off x="2268068" y="5589712"/>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5" name="Přímá spojovací čára 8"/>
          <p:cNvCxnSpPr>
            <a:cxnSpLocks/>
          </p:cNvCxnSpPr>
          <p:nvPr/>
        </p:nvCxnSpPr>
        <p:spPr>
          <a:xfrm flipV="1">
            <a:off x="2410943" y="4581649"/>
            <a:ext cx="3024187" cy="7191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56" name="Přímá spojovací čára 10"/>
          <p:cNvCxnSpPr>
            <a:cxnSpLocks/>
          </p:cNvCxnSpPr>
          <p:nvPr/>
        </p:nvCxnSpPr>
        <p:spPr>
          <a:xfrm flipV="1">
            <a:off x="2410943" y="3645024"/>
            <a:ext cx="2952750" cy="1081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48778" name="TextovéPole 7"/>
          <p:cNvSpPr txBox="1"/>
          <p:nvPr/>
        </p:nvSpPr>
        <p:spPr>
          <a:xfrm>
            <a:off x="4931893" y="3860924"/>
            <a:ext cx="1008062" cy="369888"/>
          </a:xfrm>
          <a:prstGeom prst="rect">
            <a:avLst/>
          </a:prstGeom>
          <a:noFill/>
        </p:spPr>
        <p:txBody>
          <a:bodyPr>
            <a:spAutoFit/>
          </a:bodyPr>
          <a:lstStyle/>
          <a:p>
            <a:r>
              <a:rPr lang="cs-CZ" dirty="0">
                <a:solidFill>
                  <a:srgbClr val="FF0000"/>
                </a:solidFill>
                <a:latin typeface="+mj-lt"/>
                <a:cs typeface="Arial" charset="0"/>
              </a:rPr>
              <a:t>in-</a:t>
            </a:r>
            <a:r>
              <a:rPr lang="cs-CZ" dirty="0" err="1">
                <a:solidFill>
                  <a:srgbClr val="FF0000"/>
                </a:solidFill>
                <a:latin typeface="+mj-lt"/>
                <a:cs typeface="Arial" charset="0"/>
              </a:rPr>
              <a:t>group</a:t>
            </a:r>
            <a:endParaRPr lang="en-US" dirty="0">
              <a:solidFill>
                <a:srgbClr val="FF0000"/>
              </a:solidFill>
              <a:latin typeface="+mj-lt"/>
              <a:cs typeface="Arial" charset="0"/>
            </a:endParaRPr>
          </a:p>
        </p:txBody>
      </p:sp>
      <p:sp>
        <p:nvSpPr>
          <p:cNvPr id="1048779" name="TextovéPole 8"/>
          <p:cNvSpPr txBox="1"/>
          <p:nvPr/>
        </p:nvSpPr>
        <p:spPr>
          <a:xfrm>
            <a:off x="2844330" y="5734174"/>
            <a:ext cx="2447925" cy="368300"/>
          </a:xfrm>
          <a:prstGeom prst="rect">
            <a:avLst/>
          </a:prstGeom>
          <a:noFill/>
        </p:spPr>
        <p:txBody>
          <a:bodyPr>
            <a:spAutoFit/>
          </a:bodyPr>
          <a:lstStyle/>
          <a:p>
            <a:r>
              <a:rPr lang="cs-CZ" dirty="0">
                <a:latin typeface="+mj-lt"/>
                <a:cs typeface="Arial" charset="0"/>
              </a:rPr>
              <a:t>společně strávený čas</a:t>
            </a:r>
            <a:endParaRPr lang="en-US" dirty="0">
              <a:latin typeface="+mj-lt"/>
              <a:cs typeface="Arial" charset="0"/>
            </a:endParaRPr>
          </a:p>
        </p:txBody>
      </p:sp>
      <p:sp>
        <p:nvSpPr>
          <p:cNvPr id="1048780" name="TextovéPole 9"/>
          <p:cNvSpPr txBox="1"/>
          <p:nvPr/>
        </p:nvSpPr>
        <p:spPr>
          <a:xfrm rot="16200000">
            <a:off x="1171899" y="4525293"/>
            <a:ext cx="1841500" cy="369888"/>
          </a:xfrm>
          <a:prstGeom prst="rect">
            <a:avLst/>
          </a:prstGeom>
          <a:noFill/>
        </p:spPr>
        <p:txBody>
          <a:bodyPr>
            <a:spAutoFit/>
          </a:bodyPr>
          <a:lstStyle/>
          <a:p>
            <a:pPr algn="ctr"/>
            <a:r>
              <a:rPr lang="cs-CZ" dirty="0">
                <a:latin typeface="+mj-lt"/>
                <a:cs typeface="Arial" charset="0"/>
              </a:rPr>
              <a:t>sympatie</a:t>
            </a:r>
            <a:endParaRPr lang="en-US" dirty="0">
              <a:latin typeface="+mj-lt"/>
              <a:cs typeface="Arial" charset="0"/>
            </a:endParaRPr>
          </a:p>
        </p:txBody>
      </p:sp>
      <p:sp>
        <p:nvSpPr>
          <p:cNvPr id="1048781" name="TextovéPole 10"/>
          <p:cNvSpPr txBox="1"/>
          <p:nvPr/>
        </p:nvSpPr>
        <p:spPr>
          <a:xfrm>
            <a:off x="4644555" y="4797549"/>
            <a:ext cx="1150938" cy="369888"/>
          </a:xfrm>
          <a:prstGeom prst="rect">
            <a:avLst/>
          </a:prstGeom>
          <a:noFill/>
        </p:spPr>
        <p:txBody>
          <a:bodyPr>
            <a:spAutoFit/>
          </a:bodyPr>
          <a:lstStyle/>
          <a:p>
            <a:r>
              <a:rPr lang="cs-CZ" dirty="0" err="1">
                <a:solidFill>
                  <a:srgbClr val="0070C0"/>
                </a:solidFill>
                <a:latin typeface="+mj-lt"/>
                <a:cs typeface="Arial" charset="0"/>
              </a:rPr>
              <a:t>out</a:t>
            </a:r>
            <a:r>
              <a:rPr lang="cs-CZ" dirty="0">
                <a:solidFill>
                  <a:srgbClr val="0070C0"/>
                </a:solidFill>
                <a:latin typeface="+mj-lt"/>
                <a:cs typeface="Arial" charset="0"/>
              </a:rPr>
              <a:t>-</a:t>
            </a:r>
            <a:r>
              <a:rPr lang="cs-CZ" dirty="0" err="1">
                <a:solidFill>
                  <a:srgbClr val="0070C0"/>
                </a:solidFill>
                <a:latin typeface="+mj-lt"/>
                <a:cs typeface="Arial" charset="0"/>
              </a:rPr>
              <a:t>group</a:t>
            </a:r>
            <a:endParaRPr lang="en-US" dirty="0">
              <a:solidFill>
                <a:srgbClr val="0070C0"/>
              </a:solidFill>
              <a:latin typeface="+mj-lt"/>
              <a:cs typeface="Arial" charset="0"/>
            </a:endParaRPr>
          </a:p>
        </p:txBody>
      </p:sp>
      <p:sp>
        <p:nvSpPr>
          <p:cNvPr id="1048782" name="Zástupný symbol pro obsah 2"/>
          <p:cNvSpPr txBox="1"/>
          <p:nvPr/>
        </p:nvSpPr>
        <p:spPr bwMode="auto">
          <a:xfrm>
            <a:off x="6443193" y="3933949"/>
            <a:ext cx="1873250" cy="433388"/>
          </a:xfrm>
          <a:prstGeom prst="rect">
            <a:avLst/>
          </a:prstGeom>
          <a:noFill/>
          <a:ln w="9525">
            <a:noFill/>
            <a:miter lim="800000"/>
            <a:headEnd/>
            <a:tailEnd/>
          </a:ln>
        </p:spPr>
        <p:txBody>
          <a:bodyPr>
            <a:normAutofit fontScale="97500"/>
          </a:bodyPr>
          <a:lstStyle/>
          <a:p>
            <a:pPr marL="342900" indent="-342900" fontAlgn="auto">
              <a:spcBef>
                <a:spcPct val="20000"/>
              </a:spcBef>
              <a:spcAft>
                <a:spcPts val="0"/>
              </a:spcAft>
            </a:pPr>
            <a:r>
              <a:rPr lang="cs-CZ" sz="2000" u="sng" dirty="0">
                <a:latin typeface="+mn-lt"/>
                <a:cs typeface="+mn-cs"/>
              </a:rPr>
              <a:t>žádná interakce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84"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cxnSp>
        <p:nvCxnSpPr>
          <p:cNvPr id="3145757" name="Přímá spojovací šipka 5"/>
          <p:cNvCxnSpPr>
            <a:cxnSpLocks/>
          </p:cNvCxnSpPr>
          <p:nvPr/>
        </p:nvCxnSpPr>
        <p:spPr>
          <a:xfrm flipV="1">
            <a:off x="2626967" y="3717032"/>
            <a:ext cx="0" cy="20891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8" name="Přímá spojovací šipka 7"/>
          <p:cNvCxnSpPr>
            <a:cxnSpLocks/>
          </p:cNvCxnSpPr>
          <p:nvPr/>
        </p:nvCxnSpPr>
        <p:spPr>
          <a:xfrm>
            <a:off x="2484092" y="5661720"/>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9" name="Přímá spojovací čára 8"/>
          <p:cNvCxnSpPr>
            <a:cxnSpLocks/>
          </p:cNvCxnSpPr>
          <p:nvPr/>
        </p:nvCxnSpPr>
        <p:spPr>
          <a:xfrm>
            <a:off x="2626967" y="5372795"/>
            <a:ext cx="309721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60" name="Přímá spojovací čára 10"/>
          <p:cNvCxnSpPr>
            <a:cxnSpLocks/>
          </p:cNvCxnSpPr>
          <p:nvPr/>
        </p:nvCxnSpPr>
        <p:spPr>
          <a:xfrm flipV="1">
            <a:off x="2626967" y="3717032"/>
            <a:ext cx="2952750" cy="1081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48785" name="TextovéPole 7"/>
          <p:cNvSpPr txBox="1"/>
          <p:nvPr/>
        </p:nvSpPr>
        <p:spPr>
          <a:xfrm>
            <a:off x="5147917" y="3932932"/>
            <a:ext cx="1008062" cy="369888"/>
          </a:xfrm>
          <a:prstGeom prst="rect">
            <a:avLst/>
          </a:prstGeom>
          <a:noFill/>
        </p:spPr>
        <p:txBody>
          <a:bodyPr>
            <a:spAutoFit/>
          </a:bodyPr>
          <a:lstStyle/>
          <a:p>
            <a:r>
              <a:rPr lang="cs-CZ" dirty="0">
                <a:solidFill>
                  <a:srgbClr val="FF0000"/>
                </a:solidFill>
                <a:latin typeface="+mj-lt"/>
                <a:cs typeface="Arial" charset="0"/>
              </a:rPr>
              <a:t>in-</a:t>
            </a:r>
            <a:r>
              <a:rPr lang="cs-CZ" dirty="0" err="1">
                <a:solidFill>
                  <a:srgbClr val="FF0000"/>
                </a:solidFill>
                <a:latin typeface="+mj-lt"/>
                <a:cs typeface="Arial" charset="0"/>
              </a:rPr>
              <a:t>group</a:t>
            </a:r>
            <a:endParaRPr lang="en-US" dirty="0">
              <a:solidFill>
                <a:srgbClr val="FF0000"/>
              </a:solidFill>
              <a:latin typeface="+mj-lt"/>
              <a:cs typeface="Arial" charset="0"/>
            </a:endParaRPr>
          </a:p>
        </p:txBody>
      </p:sp>
      <p:sp>
        <p:nvSpPr>
          <p:cNvPr id="1048786" name="TextovéPole 8"/>
          <p:cNvSpPr txBox="1"/>
          <p:nvPr/>
        </p:nvSpPr>
        <p:spPr>
          <a:xfrm>
            <a:off x="3060354" y="5806182"/>
            <a:ext cx="2447925" cy="368300"/>
          </a:xfrm>
          <a:prstGeom prst="rect">
            <a:avLst/>
          </a:prstGeom>
          <a:noFill/>
        </p:spPr>
        <p:txBody>
          <a:bodyPr>
            <a:spAutoFit/>
          </a:bodyPr>
          <a:lstStyle/>
          <a:p>
            <a:r>
              <a:rPr lang="cs-CZ" dirty="0">
                <a:latin typeface="+mj-lt"/>
                <a:cs typeface="Arial" charset="0"/>
              </a:rPr>
              <a:t>společně strávený čas</a:t>
            </a:r>
            <a:endParaRPr lang="en-US" dirty="0">
              <a:latin typeface="+mj-lt"/>
              <a:cs typeface="Arial" charset="0"/>
            </a:endParaRPr>
          </a:p>
        </p:txBody>
      </p:sp>
      <p:sp>
        <p:nvSpPr>
          <p:cNvPr id="1048787" name="TextovéPole 9"/>
          <p:cNvSpPr txBox="1"/>
          <p:nvPr/>
        </p:nvSpPr>
        <p:spPr>
          <a:xfrm rot="16200000">
            <a:off x="1387923" y="4597301"/>
            <a:ext cx="1841500" cy="369888"/>
          </a:xfrm>
          <a:prstGeom prst="rect">
            <a:avLst/>
          </a:prstGeom>
          <a:noFill/>
        </p:spPr>
        <p:txBody>
          <a:bodyPr>
            <a:spAutoFit/>
          </a:bodyPr>
          <a:lstStyle/>
          <a:p>
            <a:pPr algn="ctr"/>
            <a:r>
              <a:rPr lang="cs-CZ" dirty="0">
                <a:latin typeface="+mj-lt"/>
                <a:cs typeface="Arial" charset="0"/>
              </a:rPr>
              <a:t>sympatie</a:t>
            </a:r>
            <a:endParaRPr lang="en-US" dirty="0">
              <a:latin typeface="+mj-lt"/>
              <a:cs typeface="Arial" charset="0"/>
            </a:endParaRPr>
          </a:p>
        </p:txBody>
      </p:sp>
      <p:sp>
        <p:nvSpPr>
          <p:cNvPr id="1048788" name="TextovéPole 10"/>
          <p:cNvSpPr txBox="1"/>
          <p:nvPr/>
        </p:nvSpPr>
        <p:spPr>
          <a:xfrm>
            <a:off x="5147917" y="4940995"/>
            <a:ext cx="1152525" cy="369887"/>
          </a:xfrm>
          <a:prstGeom prst="rect">
            <a:avLst/>
          </a:prstGeom>
          <a:noFill/>
        </p:spPr>
        <p:txBody>
          <a:bodyPr>
            <a:spAutoFit/>
          </a:bodyPr>
          <a:lstStyle/>
          <a:p>
            <a:r>
              <a:rPr lang="cs-CZ" dirty="0" err="1">
                <a:solidFill>
                  <a:srgbClr val="0070C0"/>
                </a:solidFill>
                <a:latin typeface="+mj-lt"/>
                <a:cs typeface="Arial" charset="0"/>
              </a:rPr>
              <a:t>out</a:t>
            </a:r>
            <a:r>
              <a:rPr lang="cs-CZ" dirty="0">
                <a:solidFill>
                  <a:srgbClr val="0070C0"/>
                </a:solidFill>
                <a:latin typeface="+mj-lt"/>
                <a:cs typeface="Arial" charset="0"/>
              </a:rPr>
              <a:t>-</a:t>
            </a:r>
            <a:r>
              <a:rPr lang="cs-CZ" dirty="0" err="1">
                <a:solidFill>
                  <a:srgbClr val="0070C0"/>
                </a:solidFill>
                <a:latin typeface="+mj-lt"/>
                <a:cs typeface="Arial" charset="0"/>
              </a:rPr>
              <a:t>group</a:t>
            </a:r>
            <a:endParaRPr lang="en-US" dirty="0">
              <a:solidFill>
                <a:srgbClr val="0070C0"/>
              </a:solidFill>
              <a:latin typeface="+mj-lt"/>
              <a:cs typeface="Arial" charset="0"/>
            </a:endParaRPr>
          </a:p>
        </p:txBody>
      </p:sp>
      <p:sp>
        <p:nvSpPr>
          <p:cNvPr id="1048789" name="Zástupný symbol pro obsah 2"/>
          <p:cNvSpPr txBox="1"/>
          <p:nvPr/>
        </p:nvSpPr>
        <p:spPr bwMode="auto">
          <a:xfrm>
            <a:off x="6659217" y="4005957"/>
            <a:ext cx="1873250" cy="433388"/>
          </a:xfrm>
          <a:prstGeom prst="rect">
            <a:avLst/>
          </a:prstGeom>
          <a:noFill/>
          <a:ln w="9525">
            <a:noFill/>
            <a:miter lim="800000"/>
            <a:headEnd/>
            <a:tailEnd/>
          </a:ln>
        </p:spPr>
        <p:txBody>
          <a:bodyPr>
            <a:normAutofit/>
          </a:bodyPr>
          <a:lstStyle/>
          <a:p>
            <a:pPr marL="342900" indent="-342900" fontAlgn="auto">
              <a:spcBef>
                <a:spcPct val="20000"/>
              </a:spcBef>
              <a:spcAft>
                <a:spcPts val="0"/>
              </a:spcAft>
            </a:pPr>
            <a:r>
              <a:rPr lang="cs-CZ" sz="2000" u="sng" dirty="0">
                <a:latin typeface="+mn-lt"/>
                <a:cs typeface="+mn-cs"/>
              </a:rPr>
              <a:t>interakce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91" name="Zástupný symbol pro obsah 2"/>
          <p:cNvSpPr>
            <a:spLocks noGrp="1"/>
          </p:cNvSpPr>
          <p:nvPr>
            <p:ph idx="1"/>
          </p:nvPr>
        </p:nvSpPr>
        <p:spPr>
          <a:xfrm>
            <a:off x="822960" y="1743943"/>
            <a:ext cx="7863840" cy="4349353"/>
          </a:xfrm>
        </p:spPr>
        <p:txBody>
          <a:bodyPr>
            <a:no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a:t>
            </a:r>
            <a:r>
              <a:rPr lang="cs-CZ" altLang="cs-CZ" sz="2800" dirty="0" err="1"/>
              <a:t>depresivitu</a:t>
            </a:r>
            <a:r>
              <a:rPr lang="cs-CZ" altLang="cs-CZ" sz="2800" dirty="0"/>
              <a:t> u dívek a u chlapců.</a:t>
            </a:r>
          </a:p>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a:p>
            <a:pPr eaLnBrk="1" hangingPunct="1"/>
            <a:r>
              <a:rPr lang="cs-CZ" altLang="cs-CZ" sz="2800" dirty="0">
                <a:solidFill>
                  <a:srgbClr val="C00000"/>
                </a:solidFill>
              </a:rPr>
              <a:t>dvě intervalové proměnné</a:t>
            </a:r>
          </a:p>
          <a:p>
            <a:pPr lvl="1" eaLnBrk="1" hangingPunct="1"/>
            <a:r>
              <a:rPr lang="cs-CZ" altLang="cs-CZ" sz="2800" dirty="0"/>
              <a:t>S rostoucím příjmem se oslabuje vztah mezi spokojeností v práci a celkovou životní spokojeností.</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2" name="Nadpis 1"/>
          <p:cNvSpPr>
            <a:spLocks noGrp="1"/>
          </p:cNvSpPr>
          <p:nvPr>
            <p:ph type="title"/>
          </p:nvPr>
        </p:nvSpPr>
        <p:spPr/>
        <p:txBody>
          <a:bodyPr/>
          <a:lstStyle/>
          <a:p>
            <a:pPr eaLnBrk="1" hangingPunct="1"/>
            <a:r>
              <a:rPr lang="cs-CZ" altLang="cs-CZ"/>
              <a:t>Faktoriální ANOVA</a:t>
            </a:r>
            <a:endParaRPr lang="en-US" altLang="cs-CZ"/>
          </a:p>
        </p:txBody>
      </p:sp>
      <p:sp>
        <p:nvSpPr>
          <p:cNvPr id="1048793" name="Zástupný symbol pro obsah 2"/>
          <p:cNvSpPr>
            <a:spLocks noGrp="1"/>
          </p:cNvSpPr>
          <p:nvPr>
            <p:ph idx="1"/>
          </p:nvPr>
        </p:nvSpPr>
        <p:spPr>
          <a:xfrm>
            <a:off x="971600" y="1737361"/>
            <a:ext cx="7992888" cy="2052002"/>
          </a:xfrm>
        </p:spPr>
        <p:txBody>
          <a:bodyPr>
            <a:normAutofit fontScale="95833" lnSpcReduction="10000"/>
          </a:bodyPr>
          <a:lstStyle/>
          <a:p>
            <a:pPr eaLnBrk="1" hangingPunct="1">
              <a:buFont typeface="Arial" panose="020B0604020202020204" pitchFamily="34" charset="0"/>
              <a:buNone/>
            </a:pPr>
            <a:r>
              <a:rPr lang="cs-CZ" altLang="cs-CZ" sz="3000" b="1" dirty="0">
                <a:solidFill>
                  <a:srgbClr val="FF0000"/>
                </a:solidFill>
              </a:rPr>
              <a:t>SES:</a:t>
            </a:r>
            <a:r>
              <a:rPr lang="cs-CZ" altLang="cs-CZ" sz="3000" dirty="0"/>
              <a:t> Souvisí SES s frekvencí používání internetu?</a:t>
            </a:r>
            <a:endParaRPr lang="cs-CZ" altLang="cs-CZ" sz="2600" dirty="0"/>
          </a:p>
          <a:p>
            <a:pPr eaLnBrk="1" hangingPunct="1">
              <a:buFont typeface="Arial" panose="020B0604020202020204" pitchFamily="34" charset="0"/>
              <a:buNone/>
            </a:pPr>
            <a:r>
              <a:rPr lang="cs-CZ" altLang="cs-CZ" sz="3000" b="1" dirty="0">
                <a:solidFill>
                  <a:srgbClr val="FF0000"/>
                </a:solidFill>
              </a:rPr>
              <a:t>pohlaví:</a:t>
            </a:r>
            <a:r>
              <a:rPr lang="cs-CZ" altLang="cs-CZ" sz="3000" dirty="0"/>
              <a:t> Souvisí pohlaví s frekvencí používání </a:t>
            </a:r>
            <a:r>
              <a:rPr lang="cs-CZ" altLang="cs-CZ" sz="3000" dirty="0" err="1"/>
              <a:t>inetu</a:t>
            </a:r>
            <a:r>
              <a:rPr lang="cs-CZ" altLang="cs-CZ" sz="3000" dirty="0"/>
              <a:t>?</a:t>
            </a:r>
          </a:p>
          <a:p>
            <a:pPr eaLnBrk="1" hangingPunct="1">
              <a:buFont typeface="Arial" panose="020B0604020202020204" pitchFamily="34" charset="0"/>
              <a:buNone/>
            </a:pPr>
            <a:r>
              <a:rPr lang="cs-CZ" altLang="cs-CZ" sz="3000" b="1" dirty="0">
                <a:solidFill>
                  <a:srgbClr val="FF0000"/>
                </a:solidFill>
              </a:rPr>
              <a:t>interakce: </a:t>
            </a:r>
            <a:r>
              <a:rPr lang="cs-CZ" altLang="cs-CZ" sz="3000" dirty="0"/>
              <a:t>Má SES jinou souvislost s používáním internetu u chlapců než u dívek?</a:t>
            </a:r>
          </a:p>
          <a:p>
            <a:pPr eaLnBrk="1" hangingPunct="1">
              <a:buFont typeface="Arial" panose="020B0604020202020204" pitchFamily="34" charset="0"/>
              <a:buNone/>
            </a:pPr>
            <a:endParaRPr lang="cs-CZ" altLang="cs-CZ" sz="2400" dirty="0"/>
          </a:p>
          <a:p>
            <a:pPr eaLnBrk="1" hangingPunct="1">
              <a:buFont typeface="Arial" panose="020B0604020202020204" pitchFamily="34" charset="0"/>
              <a:buNone/>
            </a:pPr>
            <a:endParaRPr lang="cs-CZ" altLang="cs-CZ" sz="2400" dirty="0"/>
          </a:p>
        </p:txBody>
      </p:sp>
      <p:graphicFrame>
        <p:nvGraphicFramePr>
          <p:cNvPr id="4194308" name="Tabulka 3"/>
          <p:cNvGraphicFramePr>
            <a:graphicFrameLocks noGrp="1"/>
          </p:cNvGraphicFramePr>
          <p:nvPr/>
        </p:nvGraphicFramePr>
        <p:xfrm>
          <a:off x="539750" y="3933825"/>
          <a:ext cx="8064500" cy="2592387"/>
        </p:xfrm>
        <a:graphic>
          <a:graphicData uri="http://schemas.openxmlformats.org/drawingml/2006/table">
            <a:tbl>
              <a:tblPr firstRow="1" bandRow="1">
                <a:tableStyleId>{5C22544A-7EE6-4342-B048-85BDC9FD1C3A}</a:tableStyleId>
              </a:tblPr>
              <a:tblGrid>
                <a:gridCol w="2016125">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2016125">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864129">
                <a:tc>
                  <a:txBody>
                    <a:bodyPr/>
                    <a:lstStyle/>
                    <a:p>
                      <a:endParaRPr lang="en-US" sz="2800" b="1" dirty="0"/>
                    </a:p>
                  </a:txBody>
                  <a:tcPr marL="91436" marR="91436" marT="45722" marB="45722" anchor="ctr"/>
                </a:tc>
                <a:tc>
                  <a:txBody>
                    <a:bodyPr/>
                    <a:lstStyle/>
                    <a:p>
                      <a:pPr algn="ctr"/>
                      <a:r>
                        <a:rPr lang="cs-CZ" sz="2800" b="1" dirty="0"/>
                        <a:t>Nízký</a:t>
                      </a:r>
                      <a:r>
                        <a:rPr lang="cs-CZ" sz="2800" b="1" baseline="0" dirty="0"/>
                        <a:t> SES</a:t>
                      </a:r>
                      <a:endParaRPr lang="en-US" sz="2800" b="1" dirty="0"/>
                    </a:p>
                  </a:txBody>
                  <a:tcPr marL="91436" marR="91436" marT="45722" marB="45722" anchor="ctr"/>
                </a:tc>
                <a:tc>
                  <a:txBody>
                    <a:bodyPr/>
                    <a:lstStyle/>
                    <a:p>
                      <a:pPr algn="ctr"/>
                      <a:r>
                        <a:rPr lang="cs-CZ" sz="2800" b="1" dirty="0"/>
                        <a:t>Střední SES</a:t>
                      </a:r>
                      <a:endParaRPr lang="en-US" sz="2800" b="1" dirty="0"/>
                    </a:p>
                  </a:txBody>
                  <a:tcPr marL="91436" marR="91436" marT="45722" marB="45722" anchor="ctr"/>
                </a:tc>
                <a:tc>
                  <a:txBody>
                    <a:bodyPr/>
                    <a:lstStyle/>
                    <a:p>
                      <a:pPr algn="ctr"/>
                      <a:r>
                        <a:rPr lang="cs-CZ" sz="2800" b="1" dirty="0"/>
                        <a:t>Vysoký SES</a:t>
                      </a:r>
                      <a:endParaRPr lang="en-US" sz="2800" b="1" dirty="0"/>
                    </a:p>
                  </a:txBody>
                  <a:tcPr marL="91436" marR="91436" marT="45722" marB="45722" anchor="ctr"/>
                </a:tc>
                <a:extLst>
                  <a:ext uri="{0D108BD9-81ED-4DB2-BD59-A6C34878D82A}">
                    <a16:rowId xmlns:a16="http://schemas.microsoft.com/office/drawing/2014/main" val="10000"/>
                  </a:ext>
                </a:extLst>
              </a:tr>
              <a:tr h="864129">
                <a:tc>
                  <a:txBody>
                    <a:bodyPr/>
                    <a:lstStyle/>
                    <a:p>
                      <a:r>
                        <a:rPr lang="cs-CZ" sz="2800" b="1" dirty="0"/>
                        <a:t>Chlapci</a:t>
                      </a:r>
                      <a:endParaRPr lang="en-US" sz="2800" b="1" dirty="0"/>
                    </a:p>
                  </a:txBody>
                  <a:tcPr marL="91436" marR="91436" marT="45722" marB="45722" anchor="ctr"/>
                </a:tc>
                <a:tc>
                  <a:txBody>
                    <a:bodyPr/>
                    <a:lstStyle/>
                    <a:p>
                      <a:pPr algn="ctr"/>
                      <a:r>
                        <a:rPr lang="cs-CZ" sz="2800" b="1" dirty="0"/>
                        <a:t>153</a:t>
                      </a:r>
                      <a:endParaRPr lang="en-US" sz="2800" b="1" dirty="0"/>
                    </a:p>
                  </a:txBody>
                  <a:tcPr marL="91436" marR="91436" marT="45722" marB="45722" anchor="ctr"/>
                </a:tc>
                <a:tc>
                  <a:txBody>
                    <a:bodyPr/>
                    <a:lstStyle/>
                    <a:p>
                      <a:pPr algn="ctr"/>
                      <a:r>
                        <a:rPr lang="cs-CZ" sz="2800" b="1" dirty="0"/>
                        <a:t>132</a:t>
                      </a:r>
                      <a:endParaRPr lang="en-US" sz="2800" b="1" dirty="0"/>
                    </a:p>
                  </a:txBody>
                  <a:tcPr marL="91436" marR="91436" marT="45722" marB="45722" anchor="ctr"/>
                </a:tc>
                <a:tc>
                  <a:txBody>
                    <a:bodyPr/>
                    <a:lstStyle/>
                    <a:p>
                      <a:pPr algn="ctr"/>
                      <a:r>
                        <a:rPr lang="cs-CZ" sz="2800" b="1" dirty="0"/>
                        <a:t>114</a:t>
                      </a:r>
                      <a:endParaRPr lang="en-US" sz="2800" b="1" dirty="0"/>
                    </a:p>
                  </a:txBody>
                  <a:tcPr marL="91436" marR="91436" marT="45722" marB="45722" anchor="ctr"/>
                </a:tc>
                <a:extLst>
                  <a:ext uri="{0D108BD9-81ED-4DB2-BD59-A6C34878D82A}">
                    <a16:rowId xmlns:a16="http://schemas.microsoft.com/office/drawing/2014/main" val="10001"/>
                  </a:ext>
                </a:extLst>
              </a:tr>
              <a:tr h="864129">
                <a:tc>
                  <a:txBody>
                    <a:bodyPr/>
                    <a:lstStyle/>
                    <a:p>
                      <a:r>
                        <a:rPr lang="cs-CZ" sz="2800" b="1" dirty="0"/>
                        <a:t>Dívky</a:t>
                      </a:r>
                      <a:endParaRPr lang="en-US" sz="2800" b="1" dirty="0"/>
                    </a:p>
                  </a:txBody>
                  <a:tcPr marL="91436" marR="91436" marT="45722" marB="45722" anchor="ctr"/>
                </a:tc>
                <a:tc>
                  <a:txBody>
                    <a:bodyPr/>
                    <a:lstStyle/>
                    <a:p>
                      <a:pPr algn="ctr"/>
                      <a:r>
                        <a:rPr lang="cs-CZ" sz="2800" b="1" dirty="0"/>
                        <a:t>145</a:t>
                      </a:r>
                      <a:endParaRPr lang="en-US" sz="2800" b="1" dirty="0"/>
                    </a:p>
                  </a:txBody>
                  <a:tcPr marL="91436" marR="91436" marT="45722" marB="45722" anchor="ctr"/>
                </a:tc>
                <a:tc>
                  <a:txBody>
                    <a:bodyPr/>
                    <a:lstStyle/>
                    <a:p>
                      <a:pPr algn="ctr"/>
                      <a:r>
                        <a:rPr lang="cs-CZ" sz="2800" b="1" dirty="0"/>
                        <a:t>126</a:t>
                      </a:r>
                      <a:endParaRPr lang="en-US" sz="2800" b="1" dirty="0"/>
                    </a:p>
                  </a:txBody>
                  <a:tcPr marL="91436" marR="91436" marT="45722" marB="45722" anchor="ctr"/>
                </a:tc>
                <a:tc>
                  <a:txBody>
                    <a:bodyPr/>
                    <a:lstStyle/>
                    <a:p>
                      <a:pPr algn="ctr"/>
                      <a:r>
                        <a:rPr lang="cs-CZ" sz="2800" b="1" dirty="0"/>
                        <a:t>117</a:t>
                      </a:r>
                      <a:endParaRPr lang="en-US" sz="2800" b="1" dirty="0"/>
                    </a:p>
                  </a:txBody>
                  <a:tcPr marL="91436" marR="91436" marT="45722" marB="45722"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4" name="Nadpis 1"/>
          <p:cNvSpPr>
            <a:spLocks noGrp="1"/>
          </p:cNvSpPr>
          <p:nvPr>
            <p:ph type="title"/>
          </p:nvPr>
        </p:nvSpPr>
        <p:spPr/>
        <p:txBody>
          <a:bodyPr/>
          <a:lstStyle/>
          <a:p>
            <a:endParaRPr lang="cs-CZ"/>
          </a:p>
        </p:txBody>
      </p:sp>
      <p:sp>
        <p:nvSpPr>
          <p:cNvPr id="1048795" name="Zástupný obsah 2"/>
          <p:cNvSpPr>
            <a:spLocks noGrp="1"/>
          </p:cNvSpPr>
          <p:nvPr>
            <p:ph idx="1"/>
          </p:nvPr>
        </p:nvSpPr>
        <p:spPr/>
        <p:txBody>
          <a:bodyPr/>
          <a:lstStyle/>
          <a:p>
            <a:endParaRPr lang="cs-CZ"/>
          </a:p>
        </p:txBody>
      </p:sp>
      <p:pic>
        <p:nvPicPr>
          <p:cNvPr id="2097155" name="Obrázek 4"/>
          <p:cNvPicPr>
            <a:picLocks noChangeAspect="1"/>
          </p:cNvPicPr>
          <p:nvPr/>
        </p:nvPicPr>
        <p:blipFill>
          <a:blip r:embed="rId2"/>
          <a:stretch>
            <a:fillRect/>
          </a:stretch>
        </p:blipFill>
        <p:spPr>
          <a:xfrm>
            <a:off x="260798" y="548680"/>
            <a:ext cx="8947717" cy="5280620"/>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6" name="Nadpis 1"/>
          <p:cNvSpPr>
            <a:spLocks noGrp="1"/>
          </p:cNvSpPr>
          <p:nvPr>
            <p:ph type="title"/>
          </p:nvPr>
        </p:nvSpPr>
        <p:spPr/>
        <p:txBody>
          <a:bodyPr/>
          <a:lstStyle/>
          <a:p>
            <a:pPr eaLnBrk="1" hangingPunct="1"/>
            <a:r>
              <a:rPr lang="cs-CZ" altLang="cs-CZ"/>
              <a:t>Faktoriální ANOVA - předpoklady</a:t>
            </a:r>
            <a:endParaRPr lang="en-US" altLang="cs-CZ"/>
          </a:p>
        </p:txBody>
      </p:sp>
      <p:sp>
        <p:nvSpPr>
          <p:cNvPr id="1048797" name="Zástupný symbol pro obsah 2"/>
          <p:cNvSpPr>
            <a:spLocks noGrp="1"/>
          </p:cNvSpPr>
          <p:nvPr>
            <p:ph idx="1"/>
          </p:nvPr>
        </p:nvSpPr>
        <p:spPr>
          <a:xfrm>
            <a:off x="468313" y="1844675"/>
            <a:ext cx="4402137" cy="4824413"/>
          </a:xfrm>
        </p:spPr>
        <p:txBody>
          <a:bodyPr>
            <a:normAutofit/>
          </a:bodyPr>
          <a:lstStyle/>
          <a:p>
            <a:pPr eaLnBrk="1" hangingPunct="1">
              <a:buFont typeface="Arial" panose="020B0604020202020204" pitchFamily="34" charset="0"/>
              <a:buNone/>
            </a:pPr>
            <a:r>
              <a:rPr lang="cs-CZ" altLang="cs-CZ" sz="2400" dirty="0"/>
              <a:t>Vše, co v případě </a:t>
            </a:r>
            <a:r>
              <a:rPr lang="cs-CZ" altLang="cs-CZ" sz="2400" dirty="0" err="1"/>
              <a:t>one-way</a:t>
            </a:r>
            <a:r>
              <a:rPr lang="cs-CZ" altLang="cs-CZ" sz="2400" dirty="0"/>
              <a:t> ANOVY</a:t>
            </a:r>
          </a:p>
          <a:p>
            <a:pPr eaLnBrk="1" hangingPunct="1">
              <a:buFont typeface="Arial" panose="020B0604020202020204" pitchFamily="34" charset="0"/>
              <a:buNone/>
            </a:pPr>
            <a:endParaRPr lang="cs-CZ" altLang="cs-CZ" sz="2400" dirty="0"/>
          </a:p>
          <a:p>
            <a:pPr eaLnBrk="1" hangingPunct="1">
              <a:buFont typeface="Arial" panose="020B0604020202020204" pitchFamily="34" charset="0"/>
              <a:buNone/>
            </a:pPr>
            <a:r>
              <a:rPr lang="cs-CZ" altLang="cs-CZ" sz="2400" dirty="0"/>
              <a:t>Pro každou kombinaci faktorů by měl být zastoupený dostatečný počet případů.</a:t>
            </a:r>
          </a:p>
          <a:p>
            <a:pPr eaLnBrk="1" hangingPunct="1">
              <a:buFont typeface="Arial" panose="020B0604020202020204" pitchFamily="34" charset="0"/>
              <a:buNone/>
            </a:pPr>
            <a:r>
              <a:rPr lang="cs-CZ" altLang="cs-CZ" sz="2400" dirty="0"/>
              <a:t>Lze posoudit na základě jednoduché kontingenční tabulky.</a:t>
            </a:r>
          </a:p>
        </p:txBody>
      </p:sp>
      <p:graphicFrame>
        <p:nvGraphicFramePr>
          <p:cNvPr id="4194309" name="Tabulka 3"/>
          <p:cNvGraphicFramePr>
            <a:graphicFrameLocks noGrp="1"/>
          </p:cNvGraphicFramePr>
          <p:nvPr/>
        </p:nvGraphicFramePr>
        <p:xfrm>
          <a:off x="4932363" y="1773238"/>
          <a:ext cx="3744912" cy="2592387"/>
        </p:xfrm>
        <a:graphic>
          <a:graphicData uri="http://schemas.openxmlformats.org/drawingml/2006/table">
            <a:tbl>
              <a:tblPr firstRow="1" bandRow="1">
                <a:tableStyleId>{5C22544A-7EE6-4342-B048-85BDC9FD1C3A}</a:tableStyleId>
              </a:tblPr>
              <a:tblGrid>
                <a:gridCol w="936228">
                  <a:extLst>
                    <a:ext uri="{9D8B030D-6E8A-4147-A177-3AD203B41FA5}">
                      <a16:colId xmlns:a16="http://schemas.microsoft.com/office/drawing/2014/main" val="20000"/>
                    </a:ext>
                  </a:extLst>
                </a:gridCol>
                <a:gridCol w="936228">
                  <a:extLst>
                    <a:ext uri="{9D8B030D-6E8A-4147-A177-3AD203B41FA5}">
                      <a16:colId xmlns:a16="http://schemas.microsoft.com/office/drawing/2014/main" val="20001"/>
                    </a:ext>
                  </a:extLst>
                </a:gridCol>
                <a:gridCol w="936228">
                  <a:extLst>
                    <a:ext uri="{9D8B030D-6E8A-4147-A177-3AD203B41FA5}">
                      <a16:colId xmlns:a16="http://schemas.microsoft.com/office/drawing/2014/main" val="20002"/>
                    </a:ext>
                  </a:extLst>
                </a:gridCol>
                <a:gridCol w="936228">
                  <a:extLst>
                    <a:ext uri="{9D8B030D-6E8A-4147-A177-3AD203B41FA5}">
                      <a16:colId xmlns:a16="http://schemas.microsoft.com/office/drawing/2014/main" val="20003"/>
                    </a:ext>
                  </a:extLst>
                </a:gridCol>
              </a:tblGrid>
              <a:tr h="864129">
                <a:tc>
                  <a:txBody>
                    <a:bodyPr/>
                    <a:lstStyle/>
                    <a:p>
                      <a:r>
                        <a:rPr lang="cs-CZ" sz="1800" b="1" dirty="0"/>
                        <a:t>Počet případů</a:t>
                      </a:r>
                      <a:endParaRPr lang="en-US" sz="1800" b="1" dirty="0"/>
                    </a:p>
                  </a:txBody>
                  <a:tcPr marL="91452" marR="91452" marT="45722" marB="45722" anchor="ctr">
                    <a:solidFill>
                      <a:srgbClr val="C00000"/>
                    </a:solidFill>
                  </a:tcPr>
                </a:tc>
                <a:tc>
                  <a:txBody>
                    <a:bodyPr/>
                    <a:lstStyle/>
                    <a:p>
                      <a:pPr algn="ctr"/>
                      <a:r>
                        <a:rPr lang="cs-CZ" sz="1800" b="1" dirty="0"/>
                        <a:t>Nízký</a:t>
                      </a:r>
                      <a:r>
                        <a:rPr lang="cs-CZ" sz="1800" b="1" baseline="0" dirty="0"/>
                        <a:t> SES</a:t>
                      </a:r>
                      <a:endParaRPr lang="en-US" sz="1800" b="1" dirty="0"/>
                    </a:p>
                  </a:txBody>
                  <a:tcPr marL="91452" marR="91452" marT="45722" marB="45722" anchor="ctr"/>
                </a:tc>
                <a:tc>
                  <a:txBody>
                    <a:bodyPr/>
                    <a:lstStyle/>
                    <a:p>
                      <a:pPr algn="ctr"/>
                      <a:r>
                        <a:rPr lang="cs-CZ" sz="1800" b="1" dirty="0"/>
                        <a:t>Střední SES</a:t>
                      </a:r>
                      <a:endParaRPr lang="en-US" sz="1800" b="1" dirty="0"/>
                    </a:p>
                  </a:txBody>
                  <a:tcPr marL="91452" marR="91452" marT="45722" marB="45722" anchor="ctr"/>
                </a:tc>
                <a:tc>
                  <a:txBody>
                    <a:bodyPr/>
                    <a:lstStyle/>
                    <a:p>
                      <a:pPr algn="ctr"/>
                      <a:r>
                        <a:rPr lang="cs-CZ" sz="1800" b="1" dirty="0"/>
                        <a:t>Vysoký SES</a:t>
                      </a:r>
                      <a:endParaRPr lang="en-US" sz="1800" b="1" dirty="0"/>
                    </a:p>
                  </a:txBody>
                  <a:tcPr marL="91452" marR="91452" marT="45722" marB="45722" anchor="ctr"/>
                </a:tc>
                <a:extLst>
                  <a:ext uri="{0D108BD9-81ED-4DB2-BD59-A6C34878D82A}">
                    <a16:rowId xmlns:a16="http://schemas.microsoft.com/office/drawing/2014/main" val="10000"/>
                  </a:ext>
                </a:extLst>
              </a:tr>
              <a:tr h="864129">
                <a:tc>
                  <a:txBody>
                    <a:bodyPr/>
                    <a:lstStyle/>
                    <a:p>
                      <a:r>
                        <a:rPr lang="cs-CZ" sz="1800" b="1" dirty="0"/>
                        <a:t>Kluci</a:t>
                      </a:r>
                      <a:endParaRPr lang="en-US" sz="1800" b="1" dirty="0"/>
                    </a:p>
                  </a:txBody>
                  <a:tcPr marL="91452" marR="91452" marT="45722" marB="45722" anchor="ctr"/>
                </a:tc>
                <a:tc>
                  <a:txBody>
                    <a:bodyPr/>
                    <a:lstStyle/>
                    <a:p>
                      <a:pPr algn="ctr"/>
                      <a:r>
                        <a:rPr lang="cs-CZ" sz="1800" b="1" dirty="0"/>
                        <a:t>26</a:t>
                      </a:r>
                      <a:endParaRPr lang="en-US" sz="1800" b="1" dirty="0"/>
                    </a:p>
                  </a:txBody>
                  <a:tcPr marL="91452" marR="91452" marT="45722" marB="45722" anchor="ctr"/>
                </a:tc>
                <a:tc>
                  <a:txBody>
                    <a:bodyPr/>
                    <a:lstStyle/>
                    <a:p>
                      <a:pPr algn="ctr"/>
                      <a:r>
                        <a:rPr lang="cs-CZ" sz="1800" b="1" dirty="0"/>
                        <a:t>202</a:t>
                      </a:r>
                      <a:endParaRPr lang="en-US" sz="1800" b="1" dirty="0"/>
                    </a:p>
                  </a:txBody>
                  <a:tcPr marL="91452" marR="91452" marT="45722" marB="45722" anchor="ctr"/>
                </a:tc>
                <a:tc>
                  <a:txBody>
                    <a:bodyPr/>
                    <a:lstStyle/>
                    <a:p>
                      <a:pPr algn="ctr"/>
                      <a:r>
                        <a:rPr lang="cs-CZ" sz="1800" b="1" dirty="0"/>
                        <a:t>114</a:t>
                      </a:r>
                      <a:endParaRPr lang="en-US" sz="1800" b="1" dirty="0"/>
                    </a:p>
                  </a:txBody>
                  <a:tcPr marL="91452" marR="91452" marT="45722" marB="45722" anchor="ctr"/>
                </a:tc>
                <a:extLst>
                  <a:ext uri="{0D108BD9-81ED-4DB2-BD59-A6C34878D82A}">
                    <a16:rowId xmlns:a16="http://schemas.microsoft.com/office/drawing/2014/main" val="10001"/>
                  </a:ext>
                </a:extLst>
              </a:tr>
              <a:tr h="864129">
                <a:tc>
                  <a:txBody>
                    <a:bodyPr/>
                    <a:lstStyle/>
                    <a:p>
                      <a:r>
                        <a:rPr lang="cs-CZ" sz="1800" b="1" dirty="0"/>
                        <a:t>Holky</a:t>
                      </a:r>
                      <a:endParaRPr lang="en-US" sz="1800" b="1" dirty="0"/>
                    </a:p>
                  </a:txBody>
                  <a:tcPr marL="91452" marR="91452" marT="45722" marB="45722" anchor="ctr"/>
                </a:tc>
                <a:tc>
                  <a:txBody>
                    <a:bodyPr/>
                    <a:lstStyle/>
                    <a:p>
                      <a:pPr algn="ctr"/>
                      <a:r>
                        <a:rPr lang="cs-CZ" sz="1800" b="1" dirty="0"/>
                        <a:t>32</a:t>
                      </a:r>
                      <a:endParaRPr lang="en-US" sz="1800" b="1" dirty="0"/>
                    </a:p>
                  </a:txBody>
                  <a:tcPr marL="91452" marR="91452" marT="45722" marB="45722" anchor="ctr"/>
                </a:tc>
                <a:tc>
                  <a:txBody>
                    <a:bodyPr/>
                    <a:lstStyle/>
                    <a:p>
                      <a:pPr algn="ctr"/>
                      <a:r>
                        <a:rPr lang="cs-CZ" sz="1800" b="1" dirty="0"/>
                        <a:t>205</a:t>
                      </a:r>
                      <a:endParaRPr lang="en-US" sz="1800" b="1" dirty="0"/>
                    </a:p>
                  </a:txBody>
                  <a:tcPr marL="91452" marR="91452" marT="45722" marB="45722" anchor="ctr"/>
                </a:tc>
                <a:tc>
                  <a:txBody>
                    <a:bodyPr/>
                    <a:lstStyle/>
                    <a:p>
                      <a:pPr algn="ctr"/>
                      <a:r>
                        <a:rPr lang="cs-CZ" sz="1800" b="1" dirty="0"/>
                        <a:t>130</a:t>
                      </a:r>
                      <a:endParaRPr lang="en-US" sz="1800" b="1" dirty="0"/>
                    </a:p>
                  </a:txBody>
                  <a:tcPr marL="91452" marR="91452" marT="45722" marB="45722"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Nadpis 1"/>
          <p:cNvSpPr>
            <a:spLocks noGrp="1"/>
          </p:cNvSpPr>
          <p:nvPr>
            <p:ph type="title"/>
          </p:nvPr>
        </p:nvSpPr>
        <p:spPr/>
        <p:txBody>
          <a:bodyPr/>
          <a:lstStyle/>
          <a:p>
            <a:pPr eaLnBrk="1" hangingPunct="1"/>
            <a:r>
              <a:rPr lang="cs-CZ" altLang="cs-CZ"/>
              <a:t>Faktoriální ANOVA v SPSS</a:t>
            </a:r>
            <a:endParaRPr lang="en-US" altLang="cs-CZ"/>
          </a:p>
        </p:txBody>
      </p:sp>
      <p:sp>
        <p:nvSpPr>
          <p:cNvPr id="1048802" name="Zástupný symbol pro obsah 3"/>
          <p:cNvSpPr>
            <a:spLocks noGrp="1"/>
          </p:cNvSpPr>
          <p:nvPr>
            <p:ph idx="1"/>
          </p:nvPr>
        </p:nvSpPr>
        <p:spPr>
          <a:xfrm>
            <a:off x="971600" y="1737360"/>
            <a:ext cx="7715200" cy="1115377"/>
          </a:xfrm>
        </p:spPr>
        <p:txBody>
          <a:bodyPr/>
          <a:lstStyle/>
          <a:p>
            <a:pPr eaLnBrk="1" hangingPunct="1">
              <a:buFont typeface="Arial" panose="020B0604020202020204" pitchFamily="34" charset="0"/>
              <a:buNone/>
            </a:pPr>
            <a:r>
              <a:rPr lang="cs-CZ" altLang="cs-CZ" dirty="0" err="1"/>
              <a:t>Analyze</a:t>
            </a:r>
            <a:r>
              <a:rPr lang="cs-CZ" altLang="cs-CZ" dirty="0"/>
              <a:t> </a:t>
            </a:r>
            <a:r>
              <a:rPr lang="cs-CZ" altLang="cs-CZ" dirty="0">
                <a:sym typeface="Wingdings" panose="05000000000000000000" pitchFamily="2" charset="2"/>
              </a:rPr>
              <a:t> </a:t>
            </a:r>
            <a:r>
              <a:rPr lang="cs-CZ" altLang="cs-CZ" dirty="0" err="1">
                <a:sym typeface="Wingdings" panose="05000000000000000000" pitchFamily="2" charset="2"/>
              </a:rPr>
              <a:t>Generalized</a:t>
            </a:r>
            <a:r>
              <a:rPr lang="cs-CZ" altLang="cs-CZ" dirty="0">
                <a:sym typeface="Wingdings" panose="05000000000000000000" pitchFamily="2" charset="2"/>
              </a:rPr>
              <a:t> </a:t>
            </a:r>
            <a:r>
              <a:rPr lang="cs-CZ" altLang="cs-CZ" dirty="0" err="1">
                <a:sym typeface="Wingdings" panose="05000000000000000000" pitchFamily="2" charset="2"/>
              </a:rPr>
              <a:t>Linear</a:t>
            </a:r>
            <a:r>
              <a:rPr lang="cs-CZ" altLang="cs-CZ" dirty="0">
                <a:sym typeface="Wingdings" panose="05000000000000000000" pitchFamily="2" charset="2"/>
              </a:rPr>
              <a:t> Model </a:t>
            </a:r>
            <a:r>
              <a:rPr lang="cs-CZ" altLang="cs-CZ" dirty="0" err="1">
                <a:sym typeface="Wingdings" panose="05000000000000000000" pitchFamily="2" charset="2"/>
              </a:rPr>
              <a:t>Univariate</a:t>
            </a:r>
            <a:r>
              <a:rPr lang="cs-CZ" altLang="cs-CZ" dirty="0">
                <a:sym typeface="Wingdings" panose="05000000000000000000" pitchFamily="2" charset="2"/>
              </a:rPr>
              <a:t>…</a:t>
            </a:r>
          </a:p>
        </p:txBody>
      </p:sp>
      <p:graphicFrame>
        <p:nvGraphicFramePr>
          <p:cNvPr id="4194310" name="Tabulka 5"/>
          <p:cNvGraphicFramePr>
            <a:graphicFrameLocks noGrp="1"/>
          </p:cNvGraphicFramePr>
          <p:nvPr/>
        </p:nvGraphicFramePr>
        <p:xfrm>
          <a:off x="0" y="2924172"/>
          <a:ext cx="8388351" cy="3933827"/>
        </p:xfrm>
        <a:graphic>
          <a:graphicData uri="http://schemas.openxmlformats.org/drawingml/2006/table">
            <a:tbl>
              <a:tblPr firstRow="1" bandRow="1">
                <a:tableStyleId>{5C22544A-7EE6-4342-B048-85BDC9FD1C3A}</a:tableStyleId>
              </a:tblPr>
              <a:tblGrid>
                <a:gridCol w="1959894">
                  <a:extLst>
                    <a:ext uri="{9D8B030D-6E8A-4147-A177-3AD203B41FA5}">
                      <a16:colId xmlns:a16="http://schemas.microsoft.com/office/drawing/2014/main" val="20000"/>
                    </a:ext>
                  </a:extLst>
                </a:gridCol>
                <a:gridCol w="2116686">
                  <a:extLst>
                    <a:ext uri="{9D8B030D-6E8A-4147-A177-3AD203B41FA5}">
                      <a16:colId xmlns:a16="http://schemas.microsoft.com/office/drawing/2014/main" val="20001"/>
                    </a:ext>
                  </a:extLst>
                </a:gridCol>
                <a:gridCol w="1332728">
                  <a:extLst>
                    <a:ext uri="{9D8B030D-6E8A-4147-A177-3AD203B41FA5}">
                      <a16:colId xmlns:a16="http://schemas.microsoft.com/office/drawing/2014/main" val="20002"/>
                    </a:ext>
                  </a:extLst>
                </a:gridCol>
                <a:gridCol w="1332728">
                  <a:extLst>
                    <a:ext uri="{9D8B030D-6E8A-4147-A177-3AD203B41FA5}">
                      <a16:colId xmlns:a16="http://schemas.microsoft.com/office/drawing/2014/main" val="20003"/>
                    </a:ext>
                  </a:extLst>
                </a:gridCol>
                <a:gridCol w="568372">
                  <a:extLst>
                    <a:ext uri="{9D8B030D-6E8A-4147-A177-3AD203B41FA5}">
                      <a16:colId xmlns:a16="http://schemas.microsoft.com/office/drawing/2014/main" val="20004"/>
                    </a:ext>
                  </a:extLst>
                </a:gridCol>
                <a:gridCol w="1077943">
                  <a:extLst>
                    <a:ext uri="{9D8B030D-6E8A-4147-A177-3AD203B41FA5}">
                      <a16:colId xmlns:a16="http://schemas.microsoft.com/office/drawing/2014/main" val="20005"/>
                    </a:ext>
                  </a:extLst>
                </a:gridCol>
              </a:tblGrid>
              <a:tr h="698115">
                <a:tc>
                  <a:txBody>
                    <a:bodyPr/>
                    <a:lstStyle/>
                    <a:p>
                      <a:r>
                        <a:rPr lang="cs-CZ" dirty="0" err="1"/>
                        <a:t>Source</a:t>
                      </a:r>
                      <a:endParaRPr lang="en-US" dirty="0"/>
                    </a:p>
                  </a:txBody>
                  <a:tcPr marL="91431" marR="91431"/>
                </a:tc>
                <a:tc>
                  <a:txBody>
                    <a:bodyPr/>
                    <a:lstStyle/>
                    <a:p>
                      <a:pPr algn="ctr"/>
                      <a:r>
                        <a:rPr lang="cs-CZ" dirty="0"/>
                        <a:t>Type X Sum </a:t>
                      </a:r>
                      <a:r>
                        <a:rPr lang="cs-CZ" dirty="0" err="1"/>
                        <a:t>of</a:t>
                      </a:r>
                      <a:r>
                        <a:rPr lang="cs-CZ" dirty="0"/>
                        <a:t> </a:t>
                      </a:r>
                      <a:r>
                        <a:rPr lang="cs-CZ" dirty="0" err="1"/>
                        <a:t>Squares</a:t>
                      </a:r>
                      <a:endParaRPr lang="en-US" dirty="0"/>
                    </a:p>
                  </a:txBody>
                  <a:tcPr marL="91431" marR="91431"/>
                </a:tc>
                <a:tc>
                  <a:txBody>
                    <a:bodyPr/>
                    <a:lstStyle/>
                    <a:p>
                      <a:pPr algn="ctr"/>
                      <a:r>
                        <a:rPr lang="cs-CZ" dirty="0" err="1"/>
                        <a:t>df</a:t>
                      </a:r>
                      <a:endParaRPr lang="en-US" dirty="0"/>
                    </a:p>
                  </a:txBody>
                  <a:tcPr marL="91431" marR="91431"/>
                </a:tc>
                <a:tc>
                  <a:txBody>
                    <a:bodyPr/>
                    <a:lstStyle/>
                    <a:p>
                      <a:pPr algn="ctr"/>
                      <a:r>
                        <a:rPr lang="cs-CZ" dirty="0" err="1"/>
                        <a:t>Mean</a:t>
                      </a:r>
                      <a:r>
                        <a:rPr lang="cs-CZ" dirty="0"/>
                        <a:t> Square</a:t>
                      </a:r>
                      <a:endParaRPr lang="en-US" dirty="0"/>
                    </a:p>
                  </a:txBody>
                  <a:tcPr marL="91431" marR="91431"/>
                </a:tc>
                <a:tc>
                  <a:txBody>
                    <a:bodyPr/>
                    <a:lstStyle/>
                    <a:p>
                      <a:pPr algn="ctr"/>
                      <a:r>
                        <a:rPr lang="cs-CZ" dirty="0"/>
                        <a:t>F</a:t>
                      </a:r>
                      <a:endParaRPr lang="en-US" dirty="0"/>
                    </a:p>
                  </a:txBody>
                  <a:tcPr marL="91431" marR="91431"/>
                </a:tc>
                <a:tc>
                  <a:txBody>
                    <a:bodyPr/>
                    <a:lstStyle/>
                    <a:p>
                      <a:pPr algn="ctr"/>
                      <a:r>
                        <a:rPr lang="cs-CZ" dirty="0" err="1"/>
                        <a:t>Sig</a:t>
                      </a:r>
                      <a:r>
                        <a:rPr lang="cs-CZ" dirty="0"/>
                        <a:t>.</a:t>
                      </a:r>
                      <a:endParaRPr lang="en-US" dirty="0"/>
                    </a:p>
                  </a:txBody>
                  <a:tcPr marL="91431" marR="91431"/>
                </a:tc>
                <a:extLst>
                  <a:ext uri="{0D108BD9-81ED-4DB2-BD59-A6C34878D82A}">
                    <a16:rowId xmlns:a16="http://schemas.microsoft.com/office/drawing/2014/main" val="10000"/>
                  </a:ext>
                </a:extLst>
              </a:tr>
              <a:tr h="404464">
                <a:tc>
                  <a:txBody>
                    <a:bodyPr/>
                    <a:lstStyle/>
                    <a:p>
                      <a:r>
                        <a:rPr lang="cs-CZ" dirty="0" err="1"/>
                        <a:t>Corrected</a:t>
                      </a:r>
                      <a:r>
                        <a:rPr lang="cs-CZ" baseline="0" dirty="0"/>
                        <a:t> Model</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err="1"/>
                        <a:t>df</a:t>
                      </a:r>
                      <a:r>
                        <a:rPr lang="cs-CZ" sz="1800" b="1" kern="1200" baseline="-25000" dirty="0" err="1">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b="1" baseline="-25000" dirty="0"/>
                        <a:t>M</a:t>
                      </a:r>
                      <a:endParaRPr lang="en-US" b="1" baseline="-25000" dirty="0"/>
                    </a:p>
                  </a:txBody>
                  <a:tcPr marL="91431" marR="91431"/>
                </a:tc>
                <a:tc>
                  <a:txBody>
                    <a:bodyPr/>
                    <a:lstStyle/>
                    <a:p>
                      <a:pPr algn="ctr"/>
                      <a:endParaRPr lang="en-US" dirty="0"/>
                    </a:p>
                  </a:txBody>
                  <a:tcPr marL="91431" marR="91431"/>
                </a:tc>
                <a:tc>
                  <a:txBody>
                    <a:bodyPr/>
                    <a:lstStyle/>
                    <a:p>
                      <a:pPr algn="ctr"/>
                      <a:endParaRPr lang="en-US" b="1" dirty="0"/>
                    </a:p>
                  </a:txBody>
                  <a:tcPr marL="91431" marR="91431"/>
                </a:tc>
                <a:extLst>
                  <a:ext uri="{0D108BD9-81ED-4DB2-BD59-A6C34878D82A}">
                    <a16:rowId xmlns:a16="http://schemas.microsoft.com/office/drawing/2014/main" val="10001"/>
                  </a:ext>
                </a:extLst>
              </a:tr>
              <a:tr h="404464">
                <a:tc>
                  <a:txBody>
                    <a:bodyPr/>
                    <a:lstStyle/>
                    <a:p>
                      <a:r>
                        <a:rPr lang="cs-CZ" dirty="0" err="1"/>
                        <a:t>intercept</a:t>
                      </a:r>
                      <a:endParaRPr lang="en-US" dirty="0"/>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a:p>
                  </a:txBody>
                  <a:tcPr marL="91431" marR="91431"/>
                </a:tc>
                <a:tc>
                  <a:txBody>
                    <a:bodyPr/>
                    <a:lstStyle/>
                    <a:p>
                      <a:pPr algn="ctr"/>
                      <a:endParaRPr lang="en-US"/>
                    </a:p>
                  </a:txBody>
                  <a:tcPr marL="91431" marR="91431"/>
                </a:tc>
                <a:extLst>
                  <a:ext uri="{0D108BD9-81ED-4DB2-BD59-A6C34878D82A}">
                    <a16:rowId xmlns:a16="http://schemas.microsoft.com/office/drawing/2014/main" val="10002"/>
                  </a:ext>
                </a:extLst>
              </a:tr>
              <a:tr h="404464">
                <a:tc>
                  <a:txBody>
                    <a:bodyPr/>
                    <a:lstStyle/>
                    <a:p>
                      <a:r>
                        <a:rPr lang="cs-CZ" dirty="0"/>
                        <a:t>Faktor1</a:t>
                      </a:r>
                      <a:endParaRPr lang="en-US" dirty="0"/>
                    </a:p>
                  </a:txBody>
                  <a:tcPr marL="91431" marR="91431"/>
                </a:tc>
                <a:tc>
                  <a:txBody>
                    <a:bodyPr/>
                    <a:lstStyle/>
                    <a:p>
                      <a:pPr algn="ctr"/>
                      <a:r>
                        <a:rPr lang="cs-CZ" b="1" dirty="0"/>
                        <a:t>SS</a:t>
                      </a:r>
                      <a:r>
                        <a:rPr lang="cs-CZ" b="1" baseline="-25000" dirty="0"/>
                        <a:t>Faktor1</a:t>
                      </a:r>
                      <a:endParaRPr lang="en-US" b="1" baseline="-25000" dirty="0"/>
                    </a:p>
                  </a:txBody>
                  <a:tcPr marL="91431" marR="91431"/>
                </a:tc>
                <a:tc>
                  <a:txBody>
                    <a:bodyPr/>
                    <a:lstStyle/>
                    <a:p>
                      <a:pPr algn="ctr"/>
                      <a:r>
                        <a:rPr lang="cs-CZ" b="1" dirty="0"/>
                        <a:t>df</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b="1" baseline="-25000" dirty="0"/>
                        <a:t>Faktor1</a:t>
                      </a:r>
                      <a:endParaRPr lang="en-US" b="1" baseline="-25000" dirty="0"/>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3"/>
                  </a:ext>
                </a:extLst>
              </a:tr>
              <a:tr h="404464">
                <a:tc>
                  <a:txBody>
                    <a:bodyPr/>
                    <a:lstStyle/>
                    <a:p>
                      <a:r>
                        <a:rPr lang="cs-CZ" dirty="0"/>
                        <a:t>Faktor2</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df</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4"/>
                  </a:ext>
                </a:extLst>
              </a:tr>
              <a:tr h="404464">
                <a:tc>
                  <a:txBody>
                    <a:bodyPr/>
                    <a:lstStyle/>
                    <a:p>
                      <a:r>
                        <a:rPr lang="cs-CZ" dirty="0"/>
                        <a:t>Faktor1*Faktor2</a:t>
                      </a:r>
                      <a:endParaRPr lang="en-US" dirty="0"/>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SS</a:t>
                      </a:r>
                      <a:r>
                        <a:rPr lang="cs-CZ" sz="1800" b="1" kern="1200" baseline="-25000" dirty="0" err="1">
                          <a:solidFill>
                            <a:schemeClr val="dk1"/>
                          </a:solidFill>
                          <a:latin typeface="+mn-lt"/>
                          <a:ea typeface="+mn-ea"/>
                          <a:cs typeface="+mn-cs"/>
                        </a:rPr>
                        <a:t>interakce</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df</a:t>
                      </a:r>
                      <a:r>
                        <a:rPr lang="cs-CZ" sz="1800" b="1" kern="1200" baseline="-25000" dirty="0" err="1">
                          <a:solidFill>
                            <a:schemeClr val="dk1"/>
                          </a:solidFill>
                          <a:latin typeface="+mn-lt"/>
                          <a:ea typeface="+mn-ea"/>
                          <a:cs typeface="+mn-cs"/>
                        </a:rPr>
                        <a:t>Int</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MS</a:t>
                      </a:r>
                      <a:r>
                        <a:rPr lang="cs-CZ" sz="1800" b="1" kern="1200" baseline="-25000" dirty="0" err="1">
                          <a:solidFill>
                            <a:schemeClr val="dk1"/>
                          </a:solidFill>
                          <a:latin typeface="+mn-lt"/>
                          <a:ea typeface="+mn-ea"/>
                          <a:cs typeface="+mn-cs"/>
                        </a:rPr>
                        <a:t>Int</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5"/>
                  </a:ext>
                </a:extLst>
              </a:tr>
              <a:tr h="404464">
                <a:tc>
                  <a:txBody>
                    <a:bodyPr/>
                    <a:lstStyle/>
                    <a:p>
                      <a:r>
                        <a:rPr lang="cs-CZ" dirty="0" err="1"/>
                        <a:t>Error</a:t>
                      </a:r>
                      <a:endParaRPr lang="en-US" dirty="0"/>
                    </a:p>
                  </a:txBody>
                  <a:tcPr marL="91431" marR="91431"/>
                </a:tc>
                <a:tc>
                  <a:txBody>
                    <a:bodyPr/>
                    <a:lstStyle/>
                    <a:p>
                      <a:pPr algn="ctr"/>
                      <a:r>
                        <a:rPr lang="cs-CZ" sz="1800" b="1" kern="1200" dirty="0">
                          <a:solidFill>
                            <a:schemeClr val="dk1"/>
                          </a:solidFill>
                          <a:latin typeface="+mn-lt"/>
                          <a:ea typeface="+mn-ea"/>
                          <a:cs typeface="+mn-cs"/>
                        </a:rPr>
                        <a:t>SS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r>
                        <a:rPr lang="cs-CZ" sz="1800" b="1" kern="1200" dirty="0" err="1">
                          <a:solidFill>
                            <a:schemeClr val="dk1"/>
                          </a:solidFill>
                          <a:latin typeface="+mn-lt"/>
                          <a:ea typeface="+mn-ea"/>
                          <a:cs typeface="+mn-cs"/>
                        </a:rPr>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6"/>
                  </a:ext>
                </a:extLst>
              </a:tr>
              <a:tr h="404464">
                <a:tc>
                  <a:txBody>
                    <a:bodyPr/>
                    <a:lstStyle/>
                    <a:p>
                      <a:r>
                        <a:rPr lang="cs-CZ" dirty="0" err="1"/>
                        <a:t>Total</a:t>
                      </a:r>
                      <a:endParaRPr lang="en-US" dirty="0"/>
                    </a:p>
                  </a:txBody>
                  <a:tcPr marL="91431" marR="91431"/>
                </a:tc>
                <a:tc>
                  <a:txBody>
                    <a:bodyPr/>
                    <a:lstStyle/>
                    <a:p>
                      <a:pPr algn="ctr"/>
                      <a:endParaRPr lang="en-US" b="1"/>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7"/>
                  </a:ext>
                </a:extLst>
              </a:tr>
              <a:tr h="404464">
                <a:tc>
                  <a:txBody>
                    <a:bodyPr/>
                    <a:lstStyle/>
                    <a:p>
                      <a:r>
                        <a:rPr lang="cs-CZ" dirty="0" err="1"/>
                        <a:t>Corrected</a:t>
                      </a:r>
                      <a:r>
                        <a:rPr lang="cs-CZ" dirty="0"/>
                        <a:t> </a:t>
                      </a:r>
                      <a:r>
                        <a:rPr lang="cs-CZ" dirty="0" err="1"/>
                        <a:t>Total</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T</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err="1"/>
                        <a:t>df</a:t>
                      </a:r>
                      <a:r>
                        <a:rPr lang="cs-CZ" sz="1800" b="1" kern="1200" baseline="-25000" dirty="0" err="1">
                          <a:solidFill>
                            <a:schemeClr val="dk1"/>
                          </a:solidFill>
                          <a:latin typeface="+mn-lt"/>
                          <a:ea typeface="+mn-ea"/>
                          <a:cs typeface="+mn-cs"/>
                        </a:rPr>
                        <a:t>M</a:t>
                      </a:r>
                      <a:r>
                        <a:rPr lang="cs-CZ" b="1" dirty="0"/>
                        <a:t>+</a:t>
                      </a:r>
                      <a:r>
                        <a:rPr lang="cs-CZ" b="1" dirty="0" err="1"/>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8"/>
                  </a:ext>
                </a:extLst>
              </a:tr>
            </a:tbl>
          </a:graphicData>
        </a:graphic>
      </p:graphicFrame>
      <p:sp>
        <p:nvSpPr>
          <p:cNvPr id="1048803" name="Obdélník 6"/>
          <p:cNvSpPr>
            <a:spLocks noChangeArrowheads="1"/>
          </p:cNvSpPr>
          <p:nvPr/>
        </p:nvSpPr>
        <p:spPr bwMode="auto">
          <a:xfrm>
            <a:off x="4572000" y="2205038"/>
            <a:ext cx="4321175" cy="646112"/>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a:latin typeface="Calibri" panose="020F0502020204030204" pitchFamily="34" charset="0"/>
                <a:sym typeface="Wingdings" panose="05000000000000000000" pitchFamily="2" charset="2"/>
              </a:rPr>
              <a:t>celková vysvětlená variabilita (SS</a:t>
            </a:r>
            <a:r>
              <a:rPr lang="cs-CZ" altLang="cs-CZ" baseline="-25000">
                <a:latin typeface="Calibri" panose="020F0502020204030204" pitchFamily="34" charset="0"/>
                <a:sym typeface="Wingdings" panose="05000000000000000000" pitchFamily="2" charset="2"/>
              </a:rPr>
              <a:t>M</a:t>
            </a:r>
            <a:r>
              <a:rPr lang="cs-CZ" altLang="cs-CZ">
                <a:latin typeface="Calibri" panose="020F0502020204030204" pitchFamily="34" charset="0"/>
                <a:sym typeface="Wingdings" panose="05000000000000000000" pitchFamily="2" charset="2"/>
              </a:rPr>
              <a:t>) je rozsekána zvlášť pro jednotlivé </a:t>
            </a:r>
            <a:r>
              <a:rPr lang="cs-CZ" altLang="cs-CZ">
                <a:latin typeface="Calibri" panose="020F0502020204030204" pitchFamily="34" charset="0"/>
              </a:rPr>
              <a:t>faktory</a:t>
            </a:r>
          </a:p>
        </p:txBody>
      </p:sp>
      <p:sp>
        <p:nvSpPr>
          <p:cNvPr id="1048804" name="Obdélník 8"/>
          <p:cNvSpPr>
            <a:spLocks noChangeArrowheads="1"/>
          </p:cNvSpPr>
          <p:nvPr/>
        </p:nvSpPr>
        <p:spPr bwMode="auto">
          <a:xfrm>
            <a:off x="7073900" y="3933825"/>
            <a:ext cx="2070100" cy="2030413"/>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dirty="0">
                <a:latin typeface="Calibri" panose="020F0502020204030204" pitchFamily="34" charset="0"/>
                <a:sym typeface="Wingdings" panose="05000000000000000000" pitchFamily="2" charset="2"/>
              </a:rPr>
              <a:t>Každý faktor a interakce má vlastní statistiku F, proto lze posoudit, zda je signifikantním prediktorem závislé proměnné</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8" name="Nadpis 1"/>
          <p:cNvSpPr>
            <a:spLocks noGrp="1"/>
          </p:cNvSpPr>
          <p:nvPr>
            <p:ph type="title"/>
          </p:nvPr>
        </p:nvSpPr>
        <p:spPr/>
        <p:txBody>
          <a:bodyPr/>
          <a:lstStyle/>
          <a:p>
            <a:endParaRPr lang="cs-CZ" dirty="0"/>
          </a:p>
        </p:txBody>
      </p:sp>
      <p:sp>
        <p:nvSpPr>
          <p:cNvPr id="1048809" name="Zástupný obsah 2"/>
          <p:cNvSpPr>
            <a:spLocks noGrp="1"/>
          </p:cNvSpPr>
          <p:nvPr>
            <p:ph idx="1"/>
          </p:nvPr>
        </p:nvSpPr>
        <p:spPr/>
        <p:txBody>
          <a:bodyPr/>
          <a:lstStyle/>
          <a:p>
            <a:endParaRPr lang="cs-CZ"/>
          </a:p>
        </p:txBody>
      </p:sp>
      <p:pic>
        <p:nvPicPr>
          <p:cNvPr id="2097156" name="Obrázek 3"/>
          <p:cNvPicPr>
            <a:picLocks noChangeAspect="1"/>
          </p:cNvPicPr>
          <p:nvPr/>
        </p:nvPicPr>
        <p:blipFill>
          <a:blip r:embed="rId2"/>
          <a:stretch>
            <a:fillRect/>
          </a:stretch>
        </p:blipFill>
        <p:spPr>
          <a:xfrm>
            <a:off x="-78287" y="1268760"/>
            <a:ext cx="9145563" cy="4248472"/>
          </a:xfrm>
          <a:prstGeom prst="rect">
            <a:avLst/>
          </a:prstGeom>
        </p:spPr>
      </p:pic>
      <mc:AlternateContent xmlns:mc="http://schemas.openxmlformats.org/markup-compatibility/2006" xmlns:p14="http://schemas.microsoft.com/office/powerpoint/2010/main">
        <mc:Choice Requires="p14">
          <p:contentPart p14:bwMode="auto" r:id="rId3">
            <p14:nvContentPartPr>
              <p14:cNvPr id="2097157" name="Rukopis 4"/>
              <p14:cNvContentPartPr/>
              <p14:nvPr/>
            </p14:nvContentPartPr>
            <p14:xfrm>
              <a:off x="451410" y="3073168"/>
              <a:ext cx="360" cy="360"/>
            </p14:xfrm>
          </p:contentPart>
        </mc:Choice>
        <mc:Fallback xmlns="">
          <p:pic>
            <p:nvPicPr>
              <p:cNvPr id="2097157" name="Rukopis 4"/>
              <p:cNvPicPr>
                <a:picLocks/>
              </p:cNvPicPr>
              <p:nvPr/>
            </p:nvPicPr>
            <p:blipFill>
              <a:blip xmlns:r="http://schemas.openxmlformats.org/officeDocument/2006/relationships" r:embed="rId4"/>
              <a:stretch>
                <a:fillRect/>
              </a:stretch>
            </p:blipFill>
            <p:spPr>
              <a:xfrm>
                <a:off x="451410" y="3073168"/>
                <a:ext cx="360" cy="360"/>
              </a:xfrm>
              <a:prstGeom prst="rect"/>
            </p:spPr>
          </p:pic>
        </mc:Fallback>
      </mc:AlternateContent>
      <mc:AlternateContent xmlns:mc="http://schemas.openxmlformats.org/markup-compatibility/2006" xmlns:p14="http://schemas.microsoft.com/office/powerpoint/2010/main">
        <mc:Choice Requires="p14">
          <p:contentPart p14:bwMode="auto" r:id="rId5">
            <p14:nvContentPartPr>
              <p14:cNvPr id="2097158" name="Rukopis 5"/>
              <p14:cNvContentPartPr/>
              <p14:nvPr/>
            </p14:nvContentPartPr>
            <p14:xfrm>
              <a:off x="549750" y="3090808"/>
              <a:ext cx="254880" cy="4680"/>
            </p14:xfrm>
          </p:contentPart>
        </mc:Choice>
        <mc:Fallback xmlns="">
          <p:pic>
            <p:nvPicPr>
              <p:cNvPr id="2097158" name="Rukopis 5"/>
              <p:cNvPicPr>
                <a:picLocks/>
              </p:cNvPicPr>
              <p:nvPr/>
            </p:nvPicPr>
            <p:blipFill>
              <a:blip xmlns:r="http://schemas.openxmlformats.org/officeDocument/2006/relationships" r:embed="rId6"/>
              <a:stretch>
                <a:fillRect/>
              </a:stretch>
            </p:blipFill>
            <p:spPr>
              <a:xfrm>
                <a:off x="549750" y="3090808"/>
                <a:ext cx="254880" cy="4680"/>
              </a:xfrm>
              <a:prstGeom prst="rect"/>
            </p:spPr>
          </p:pic>
        </mc:Fallback>
      </mc:AlternateContent>
      <mc:AlternateContent xmlns:mc="http://schemas.openxmlformats.org/markup-compatibility/2006" xmlns:p14="http://schemas.microsoft.com/office/powerpoint/2010/main">
        <mc:Choice Requires="p14">
          <p:contentPart p14:bwMode="auto" r:id="rId7">
            <p14:nvContentPartPr>
              <p14:cNvPr id="2097159" name="Rukopis 6"/>
              <p14:cNvContentPartPr/>
              <p14:nvPr/>
            </p14:nvContentPartPr>
            <p14:xfrm>
              <a:off x="316830" y="3447928"/>
              <a:ext cx="2880" cy="360"/>
            </p14:xfrm>
          </p:contentPart>
        </mc:Choice>
        <mc:Fallback xmlns="">
          <p:pic>
            <p:nvPicPr>
              <p:cNvPr id="2097159" name="Rukopis 6"/>
              <p:cNvPicPr>
                <a:picLocks/>
              </p:cNvPicPr>
              <p:nvPr/>
            </p:nvPicPr>
            <p:blipFill>
              <a:blip xmlns:r="http://schemas.openxmlformats.org/officeDocument/2006/relationships" r:embed="rId8"/>
              <a:stretch>
                <a:fillRect/>
              </a:stretch>
            </p:blipFill>
            <p:spPr>
              <a:xfrm>
                <a:off x="316830" y="3447928"/>
                <a:ext cx="2880" cy="360"/>
              </a:xfrm>
              <a:prstGeom prst="rect"/>
            </p:spPr>
          </p:pic>
        </mc:Fallback>
      </mc:AlternateContent>
      <mc:AlternateContent xmlns:mc="http://schemas.openxmlformats.org/markup-compatibility/2006" xmlns:p14="http://schemas.microsoft.com/office/powerpoint/2010/main">
        <mc:Choice Requires="p14">
          <p:contentPart p14:bwMode="auto" r:id="rId9">
            <p14:nvContentPartPr>
              <p14:cNvPr id="2097160" name="Rukopis 7"/>
              <p14:cNvContentPartPr/>
              <p14:nvPr/>
            </p14:nvContentPartPr>
            <p14:xfrm>
              <a:off x="440310" y="3733768"/>
              <a:ext cx="308160" cy="34920"/>
            </p14:xfrm>
          </p:contentPart>
        </mc:Choice>
        <mc:Fallback xmlns="">
          <p:pic>
            <p:nvPicPr>
              <p:cNvPr id="2097160" name="Rukopis 7"/>
              <p:cNvPicPr>
                <a:picLocks/>
              </p:cNvPicPr>
              <p:nvPr/>
            </p:nvPicPr>
            <p:blipFill>
              <a:blip xmlns:r="http://schemas.openxmlformats.org/officeDocument/2006/relationships" r:embed="rId10"/>
              <a:stretch>
                <a:fillRect/>
              </a:stretch>
            </p:blipFill>
            <p:spPr>
              <a:xfrm>
                <a:off x="440310" y="3733768"/>
                <a:ext cx="308160" cy="34920"/>
              </a:xfrm>
              <a:prstGeom prst="rect"/>
            </p:spPr>
          </p:pic>
        </mc:Fallback>
      </mc:AlternateContent>
      <mc:AlternateContent xmlns:mc="http://schemas.openxmlformats.org/markup-compatibility/2006" xmlns:p14="http://schemas.microsoft.com/office/powerpoint/2010/main">
        <mc:Choice Requires="p14">
          <p:contentPart p14:bwMode="auto" r:id="rId11">
            <p14:nvContentPartPr>
              <p14:cNvPr id="2097161" name="Rukopis 8"/>
              <p14:cNvContentPartPr/>
              <p14:nvPr/>
            </p14:nvContentPartPr>
            <p14:xfrm>
              <a:off x="1618950" y="3802168"/>
              <a:ext cx="84240" cy="20160"/>
            </p14:xfrm>
          </p:contentPart>
        </mc:Choice>
        <mc:Fallback xmlns="">
          <p:pic>
            <p:nvPicPr>
              <p:cNvPr id="2097161" name="Rukopis 8"/>
              <p:cNvPicPr>
                <a:picLocks/>
              </p:cNvPicPr>
              <p:nvPr/>
            </p:nvPicPr>
            <p:blipFill>
              <a:blip xmlns:r="http://schemas.openxmlformats.org/officeDocument/2006/relationships" r:embed="rId12"/>
              <a:stretch>
                <a:fillRect/>
              </a:stretch>
            </p:blipFill>
            <p:spPr>
              <a:xfrm>
                <a:off x="1618950" y="3802168"/>
                <a:ext cx="84240" cy="20160"/>
              </a:xfrm>
              <a:prstGeom prst="rect"/>
            </p:spPr>
          </p:pic>
        </mc:Fallback>
      </mc:AlternateContent>
      <mc:AlternateContent xmlns:mc="http://schemas.openxmlformats.org/markup-compatibility/2006" xmlns:p14="http://schemas.microsoft.com/office/powerpoint/2010/main">
        <mc:Choice Requires="p14">
          <p:contentPart p14:bwMode="auto" r:id="rId13">
            <p14:nvContentPartPr>
              <p14:cNvPr id="2097162" name="Rukopis 9"/>
              <p14:cNvContentPartPr/>
              <p14:nvPr/>
            </p14:nvContentPartPr>
            <p14:xfrm>
              <a:off x="98670" y="2730088"/>
              <a:ext cx="8672040" cy="179280"/>
            </p14:xfrm>
          </p:contentPart>
        </mc:Choice>
        <mc:Fallback xmlns="">
          <p:pic>
            <p:nvPicPr>
              <p:cNvPr id="2097162" name="Rukopis 9"/>
              <p:cNvPicPr>
                <a:picLocks/>
              </p:cNvPicPr>
              <p:nvPr/>
            </p:nvPicPr>
            <p:blipFill>
              <a:blip xmlns:r="http://schemas.openxmlformats.org/officeDocument/2006/relationships" r:embed="rId14"/>
              <a:stretch>
                <a:fillRect/>
              </a:stretch>
            </p:blipFill>
            <p:spPr>
              <a:xfrm>
                <a:off x="98670" y="2730088"/>
                <a:ext cx="8672040" cy="179280"/>
              </a:xfrm>
              <a:prstGeom prst="rect"/>
            </p:spPr>
          </p:pic>
        </mc:Fallback>
      </mc:AlternateContent>
      <mc:AlternateContent xmlns:mc="http://schemas.openxmlformats.org/markup-compatibility/2006" xmlns:p14="http://schemas.microsoft.com/office/powerpoint/2010/main">
        <mc:Choice Requires="p14">
          <p:contentPart p14:bwMode="auto" r:id="rId15">
            <p14:nvContentPartPr>
              <p14:cNvPr id="2097163" name="Rukopis 11"/>
              <p14:cNvContentPartPr/>
              <p14:nvPr/>
            </p14:nvContentPartPr>
            <p14:xfrm>
              <a:off x="186870" y="4383568"/>
              <a:ext cx="4725360" cy="177480"/>
            </p14:xfrm>
          </p:contentPart>
        </mc:Choice>
        <mc:Fallback xmlns="">
          <p:pic>
            <p:nvPicPr>
              <p:cNvPr id="2097163" name="Rukopis 11"/>
              <p:cNvPicPr>
                <a:picLocks/>
              </p:cNvPicPr>
              <p:nvPr/>
            </p:nvPicPr>
            <p:blipFill>
              <a:blip xmlns:r="http://schemas.openxmlformats.org/officeDocument/2006/relationships" r:embed="rId16"/>
              <a:stretch>
                <a:fillRect/>
              </a:stretch>
            </p:blipFill>
            <p:spPr>
              <a:xfrm>
                <a:off x="186870" y="4383568"/>
                <a:ext cx="4725360" cy="177480"/>
              </a:xfrm>
              <a:prstGeom prst="rect"/>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Nadpis 1"/>
          <p:cNvSpPr>
            <a:spLocks noGrp="1"/>
          </p:cNvSpPr>
          <p:nvPr>
            <p:ph type="title"/>
          </p:nvPr>
        </p:nvSpPr>
        <p:spPr/>
        <p:txBody>
          <a:bodyPr/>
          <a:lstStyle/>
          <a:p>
            <a:pPr eaLnBrk="1" hangingPunct="1"/>
            <a:r>
              <a:rPr lang="cs-CZ" altLang="cs-CZ" dirty="0" err="1"/>
              <a:t>ANOVA</a:t>
            </a:r>
            <a:r>
              <a:rPr lang="cs-CZ" altLang="cs-CZ" dirty="0"/>
              <a:t> – 2 základní kroky</a:t>
            </a:r>
            <a:endParaRPr lang="en-US" altLang="cs-CZ" dirty="0"/>
          </a:p>
        </p:txBody>
      </p:sp>
      <p:sp>
        <p:nvSpPr>
          <p:cNvPr id="1048609" name="Zástupný symbol pro obsah 2"/>
          <p:cNvSpPr>
            <a:spLocks noGrp="1" noRot="1" noChangeAspect="1" noMove="1" noResize="1" noEditPoints="1" noAdjustHandles="1" noChangeArrowheads="1" noChangeShapeType="1" noTextEdit="1"/>
          </p:cNvSpPr>
          <p:nvPr>
            <p:ph idx="1"/>
          </p:nvPr>
        </p:nvSpPr>
        <p:spPr>
          <a:xfrm>
            <a:off x="899592" y="1916833"/>
            <a:ext cx="7787208" cy="4104456"/>
          </a:xfrm>
          <a:blipFill>
            <a:blip r:embed="rId2"/>
            <a:stretch>
              <a:fillRect l="-3211" t="-3116" r="-3132"/>
            </a:stretch>
          </a:blipFill>
        </p:spPr>
        <p:txBody>
          <a:bodyPr/>
          <a:lstStyle/>
          <a:p>
            <a:r>
              <a:rPr lang="cs-CZ">
                <a:noFill/>
              </a:rPr>
              <a:t> </a:t>
            </a:r>
          </a:p>
        </p:txBody>
      </p:sp>
      <p:sp>
        <p:nvSpPr>
          <p:cNvPr id="1048610" name="TextovéPole 1"/>
          <p:cNvSpPr txBox="1">
            <a:spLocks noRot="1" noChangeAspect="1" noMove="1" noResize="1" noEditPoints="1" noAdjustHandles="1" noChangeArrowheads="1" noChangeShapeType="1" noTextEdit="1"/>
          </p:cNvSpPr>
          <p:nvPr/>
        </p:nvSpPr>
        <p:spPr>
          <a:xfrm>
            <a:off x="7452320" y="2060848"/>
            <a:ext cx="1691680" cy="1440202"/>
          </a:xfrm>
          <a:prstGeom prst="rect">
            <a:avLst/>
          </a:prstGeom>
          <a:blipFill>
            <a:blip r:embed="rId3"/>
            <a:stretch>
              <a:fillRect l="-1079" b="-3814"/>
            </a:stretch>
          </a:blipFill>
        </p:spPr>
        <p:txBody>
          <a:bodyPr/>
          <a:lstStyle/>
          <a:p>
            <a:r>
              <a:rPr lang="cs-CZ">
                <a:noFill/>
              </a:rPr>
              <a:t> </a:t>
            </a:r>
          </a:p>
        </p:txBody>
      </p:sp>
      <p:cxnSp>
        <p:nvCxnSpPr>
          <p:cNvPr id="3145730" name="Přímá spojnice 4"/>
          <p:cNvCxnSpPr>
            <a:cxnSpLocks/>
            <a:stCxn id="1048610" idx="1"/>
          </p:cNvCxnSpPr>
          <p:nvPr/>
        </p:nvCxnSpPr>
        <p:spPr>
          <a:xfrm flipH="1">
            <a:off x="6228184" y="2780949"/>
            <a:ext cx="1224136" cy="14399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0" name="Nadpis 1"/>
          <p:cNvSpPr>
            <a:spLocks noGrp="1"/>
          </p:cNvSpPr>
          <p:nvPr>
            <p:ph type="title"/>
          </p:nvPr>
        </p:nvSpPr>
        <p:spPr/>
        <p:txBody>
          <a:bodyPr/>
          <a:lstStyle/>
          <a:p>
            <a:pPr eaLnBrk="1" hangingPunct="1"/>
            <a:r>
              <a:rPr lang="cs-CZ" altLang="cs-CZ"/>
              <a:t>Faktoriální ANOVA – reportování</a:t>
            </a:r>
            <a:endParaRPr lang="en-US" altLang="cs-CZ"/>
          </a:p>
        </p:txBody>
      </p:sp>
      <p:sp>
        <p:nvSpPr>
          <p:cNvPr id="1048811" name="Zástupný symbol pro obsah 2"/>
          <p:cNvSpPr>
            <a:spLocks noGrp="1"/>
          </p:cNvSpPr>
          <p:nvPr>
            <p:ph idx="1"/>
          </p:nvPr>
        </p:nvSpPr>
        <p:spPr>
          <a:xfrm>
            <a:off x="899592" y="1737360"/>
            <a:ext cx="7920558" cy="5120640"/>
          </a:xfrm>
        </p:spPr>
        <p:txBody>
          <a:bodyPr>
            <a:normAutofit fontScale="96389" lnSpcReduction="10000"/>
          </a:bodyPr>
          <a:lstStyle/>
          <a:p>
            <a:pPr eaLnBrk="1" hangingPunct="1">
              <a:buFont typeface="Arial" panose="020B0604020202020204" pitchFamily="34" charset="0"/>
              <a:buNone/>
            </a:pPr>
            <a:r>
              <a:rPr lang="cs-CZ" altLang="cs-CZ" sz="3200" dirty="0"/>
              <a:t>Uvádíme zvlášť, jaký efekt měl každý faktor (</a:t>
            </a:r>
            <a:r>
              <a:rPr lang="cs-CZ" altLang="cs-CZ" sz="3200" dirty="0" err="1"/>
              <a:t>main</a:t>
            </a:r>
            <a:r>
              <a:rPr lang="cs-CZ" altLang="cs-CZ" sz="3200" dirty="0"/>
              <a:t> </a:t>
            </a:r>
            <a:r>
              <a:rPr lang="cs-CZ" altLang="cs-CZ" sz="3200" dirty="0" err="1"/>
              <a:t>effect</a:t>
            </a:r>
            <a:r>
              <a:rPr lang="cs-CZ" altLang="cs-CZ" sz="3200" dirty="0"/>
              <a:t>) nebo interakce faktorů:</a:t>
            </a:r>
          </a:p>
          <a:p>
            <a:pPr eaLnBrk="1" hangingPunct="1">
              <a:buFont typeface="Arial" panose="020B0604020202020204" pitchFamily="34" charset="0"/>
              <a:buNone/>
            </a:pPr>
            <a:r>
              <a:rPr lang="cs-CZ" altLang="cs-CZ" sz="3200" dirty="0">
                <a:solidFill>
                  <a:srgbClr val="C00000"/>
                </a:solidFill>
              </a:rPr>
              <a:t>F(</a:t>
            </a:r>
            <a:r>
              <a:rPr lang="cs-CZ" altLang="cs-CZ" sz="3200" i="1" dirty="0" err="1">
                <a:solidFill>
                  <a:srgbClr val="C00000"/>
                </a:solidFill>
              </a:rPr>
              <a:t>df</a:t>
            </a:r>
            <a:r>
              <a:rPr lang="cs-CZ" altLang="cs-CZ" sz="3200" i="1" baseline="-25000" dirty="0" err="1">
                <a:solidFill>
                  <a:srgbClr val="C00000"/>
                </a:solidFill>
              </a:rPr>
              <a:t>Faktor</a:t>
            </a:r>
            <a:r>
              <a:rPr lang="cs-CZ" altLang="cs-CZ" sz="3200" dirty="0">
                <a:solidFill>
                  <a:srgbClr val="C00000"/>
                </a:solidFill>
              </a:rPr>
              <a:t>, </a:t>
            </a:r>
            <a:r>
              <a:rPr lang="cs-CZ" altLang="cs-CZ" sz="3200" i="1" dirty="0" err="1">
                <a:solidFill>
                  <a:srgbClr val="C00000"/>
                </a:solidFill>
              </a:rPr>
              <a:t>df</a:t>
            </a:r>
            <a:r>
              <a:rPr lang="cs-CZ" altLang="cs-CZ" sz="3200" i="1" baseline="-25000" dirty="0" err="1">
                <a:solidFill>
                  <a:srgbClr val="C00000"/>
                </a:solidFill>
              </a:rPr>
              <a:t>R</a:t>
            </a:r>
            <a:r>
              <a:rPr lang="cs-CZ" altLang="cs-CZ" sz="3200" dirty="0">
                <a:solidFill>
                  <a:srgbClr val="C00000"/>
                </a:solidFill>
              </a:rPr>
              <a:t>) = …, p = …, parciální </a:t>
            </a:r>
            <a:r>
              <a:rPr lang="el-GR" altLang="cs-CZ" sz="3200" dirty="0">
                <a:solidFill>
                  <a:srgbClr val="C00000"/>
                </a:solidFill>
              </a:rPr>
              <a:t>η</a:t>
            </a:r>
            <a:r>
              <a:rPr lang="cs-CZ" altLang="cs-CZ" sz="3200" baseline="30000" dirty="0">
                <a:solidFill>
                  <a:srgbClr val="C00000"/>
                </a:solidFill>
              </a:rPr>
              <a:t> 2</a:t>
            </a:r>
            <a:r>
              <a:rPr lang="cs-CZ" altLang="cs-CZ" sz="3200" dirty="0">
                <a:solidFill>
                  <a:srgbClr val="C00000"/>
                </a:solidFill>
              </a:rPr>
              <a:t> …</a:t>
            </a:r>
          </a:p>
          <a:p>
            <a:pPr eaLnBrk="1" hangingPunct="1"/>
            <a:r>
              <a:rPr lang="cs-CZ" altLang="cs-CZ" sz="3200" dirty="0"/>
              <a:t>parciální </a:t>
            </a:r>
            <a:r>
              <a:rPr lang="el-GR" altLang="cs-CZ" sz="3200" dirty="0"/>
              <a:t>η</a:t>
            </a:r>
            <a:r>
              <a:rPr lang="cs-CZ" altLang="cs-CZ" sz="3200" baseline="30000" dirty="0"/>
              <a:t>2</a:t>
            </a:r>
            <a:r>
              <a:rPr lang="cs-CZ" altLang="cs-CZ" sz="3200" dirty="0"/>
              <a:t> = </a:t>
            </a:r>
            <a:r>
              <a:rPr lang="cs-CZ" altLang="cs-CZ" sz="3200" dirty="0" err="1"/>
              <a:t>SS</a:t>
            </a:r>
            <a:r>
              <a:rPr lang="cs-CZ" altLang="cs-CZ" sz="3200" baseline="-25000" dirty="0" err="1"/>
              <a:t>Faktor</a:t>
            </a:r>
            <a:r>
              <a:rPr lang="cs-CZ" altLang="cs-CZ" sz="3200" dirty="0"/>
              <a:t> / (</a:t>
            </a:r>
            <a:r>
              <a:rPr lang="cs-CZ" altLang="cs-CZ" sz="3200" dirty="0" err="1"/>
              <a:t>SS</a:t>
            </a:r>
            <a:r>
              <a:rPr lang="cs-CZ" altLang="cs-CZ" sz="3200" baseline="-25000" dirty="0" err="1"/>
              <a:t>Faktor</a:t>
            </a:r>
            <a:r>
              <a:rPr lang="cs-CZ" altLang="cs-CZ" sz="3200" dirty="0"/>
              <a:t> + SS</a:t>
            </a:r>
            <a:r>
              <a:rPr lang="cs-CZ" altLang="cs-CZ" sz="3200" baseline="-25000" dirty="0"/>
              <a:t>R</a:t>
            </a:r>
            <a:r>
              <a:rPr lang="cs-CZ" altLang="cs-CZ" sz="3200" dirty="0"/>
              <a:t>)</a:t>
            </a:r>
          </a:p>
          <a:p>
            <a:pPr eaLnBrk="1" hangingPunct="1">
              <a:spcBef>
                <a:spcPts val="2400"/>
              </a:spcBef>
            </a:pPr>
            <a:r>
              <a:rPr lang="cs-CZ" altLang="cs-CZ" sz="3200" dirty="0"/>
              <a:t>*parciální </a:t>
            </a:r>
            <a:r>
              <a:rPr lang="el-GR" altLang="cs-CZ" sz="3200" dirty="0"/>
              <a:t>ω</a:t>
            </a:r>
            <a:r>
              <a:rPr lang="cs-CZ" altLang="cs-CZ" sz="3200" baseline="30000" dirty="0"/>
              <a:t>2</a:t>
            </a:r>
            <a:r>
              <a:rPr lang="cs-CZ" altLang="cs-CZ" sz="3200" dirty="0"/>
              <a:t> = </a:t>
            </a:r>
          </a:p>
          <a:p>
            <a:pPr eaLnBrk="1" hangingPunct="1">
              <a:buFont typeface="Arial" panose="020B0604020202020204" pitchFamily="34" charset="0"/>
              <a:buNone/>
            </a:pPr>
            <a:endParaRPr lang="cs-CZ" altLang="cs-CZ" sz="3200" dirty="0"/>
          </a:p>
          <a:p>
            <a:pPr eaLnBrk="1" hangingPunct="1">
              <a:buFont typeface="Arial" panose="020B0604020202020204" pitchFamily="34" charset="0"/>
              <a:buNone/>
            </a:pPr>
            <a:endParaRPr lang="cs-CZ" altLang="cs-CZ" sz="3200" dirty="0"/>
          </a:p>
          <a:p>
            <a:pPr eaLnBrk="1" hangingPunct="1">
              <a:buFont typeface="Arial" panose="020B0604020202020204" pitchFamily="34" charset="0"/>
              <a:buNone/>
            </a:pPr>
            <a:r>
              <a:rPr lang="cs-CZ" altLang="cs-CZ" sz="3200" dirty="0"/>
              <a:t>+ případné kontrasty a post-hoc testy jako u ANOVY</a:t>
            </a:r>
          </a:p>
          <a:p>
            <a:pPr>
              <a:buNone/>
            </a:pPr>
            <a:r>
              <a:rPr lang="cs-CZ" altLang="cs-CZ" sz="1800" dirty="0"/>
              <a:t>*http://daniellakens.blogspot.cz/2015/06/why-you-should-use-omega-squared.html</a:t>
            </a:r>
          </a:p>
        </p:txBody>
      </p:sp>
      <p:pic>
        <p:nvPicPr>
          <p:cNvPr id="2097164" name="Picture 7" descr="http://4.bp.blogspot.com/-9MvXcSuSgQ8/VXU7t3yO0lI/AAAAAAAACoo/J2TjkYeFBgs/s1600/omegapartialF1.png"/>
          <p:cNvPicPr>
            <a:picLocks noChangeAspect="1" noChangeArrowheads="1"/>
          </p:cNvPicPr>
          <p:nvPr/>
        </p:nvPicPr>
        <p:blipFill>
          <a:blip r:embed="rId3"/>
          <a:srcRect/>
          <a:stretch>
            <a:fillRect/>
          </a:stretch>
        </p:blipFill>
        <p:spPr bwMode="auto">
          <a:xfrm>
            <a:off x="3175395" y="3717032"/>
            <a:ext cx="5673208" cy="1003449"/>
          </a:xfrm>
          <a:prstGeom prst="rect">
            <a:avLst/>
          </a:prstGeom>
          <a:noFill/>
        </p:spPr>
      </p:pic>
      <p:pic>
        <p:nvPicPr>
          <p:cNvPr id="2097165" name="Picture 9" descr="http://1.bp.blogspot.com/-99Qe57qODA4/Vaz1o5Q_cdI/AAAAAAAACrk/kaxJ_PG7VeU/s1600/eta%2Bomega.png"/>
          <p:cNvPicPr>
            <a:picLocks noChangeAspect="1" noChangeArrowheads="1"/>
          </p:cNvPicPr>
          <p:nvPr/>
        </p:nvPicPr>
        <p:blipFill rotWithShape="1">
          <a:blip r:embed="rId4"/>
          <a:srcRect b="44100"/>
          <a:stretch>
            <a:fillRect/>
          </a:stretch>
        </p:blipFill>
        <p:spPr bwMode="auto">
          <a:xfrm>
            <a:off x="3275855" y="4684457"/>
            <a:ext cx="5665315" cy="688759"/>
          </a:xfrm>
          <a:prstGeom prst="rect">
            <a:avLst/>
          </a:prstGeom>
          <a:noFill/>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Nadpis 1"/>
          <p:cNvSpPr>
            <a:spLocks noGrp="1"/>
          </p:cNvSpPr>
          <p:nvPr>
            <p:ph type="title"/>
          </p:nvPr>
        </p:nvSpPr>
        <p:spPr/>
        <p:txBody>
          <a:bodyPr/>
          <a:lstStyle/>
          <a:p>
            <a:endParaRPr lang="cs-CZ"/>
          </a:p>
        </p:txBody>
      </p:sp>
      <p:sp>
        <p:nvSpPr>
          <p:cNvPr id="1048816" name="Zástupný symbol pro obsah 2"/>
          <p:cNvSpPr>
            <a:spLocks noGrp="1"/>
          </p:cNvSpPr>
          <p:nvPr>
            <p:ph idx="1"/>
          </p:nvPr>
        </p:nvSpPr>
        <p:spPr/>
        <p:txBody>
          <a:bodyPr/>
          <a:lstStyle/>
          <a:p>
            <a:endParaRPr lang="cs-CZ"/>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Zástupný symbol pro obsah 2"/>
          <p:cNvSpPr>
            <a:spLocks noGrp="1"/>
          </p:cNvSpPr>
          <p:nvPr>
            <p:ph idx="1"/>
          </p:nvPr>
        </p:nvSpPr>
        <p:spPr>
          <a:xfrm>
            <a:off x="457200" y="332657"/>
            <a:ext cx="8229600" cy="6264994"/>
          </a:xfrm>
        </p:spPr>
        <p:txBody>
          <a:bodyPr rtlCol="0">
            <a:normAutofit/>
          </a:bodyPr>
          <a:lstStyle/>
          <a:p>
            <a:pPr marL="0" indent="0" eaLnBrk="1" fontAlgn="auto" hangingPunct="1">
              <a:spcAft>
                <a:spcPts val="0"/>
              </a:spcAft>
              <a:buFont typeface="Arial" panose="020B0604020202020204" pitchFamily="34" charset="0"/>
              <a:buNone/>
              <a:tabLst>
                <a:tab pos="0" algn="l"/>
              </a:tabLst>
            </a:pPr>
            <a:r>
              <a:rPr lang="cs-CZ" sz="2400" dirty="0"/>
              <a:t>V některých situacích má smysl předpokládat, že je závislá proměnná ovlivňována nejen faktory, ale i intervalovými nezávislými proměnnými. Potřebujeme tedy model, který bude </a:t>
            </a:r>
            <a:r>
              <a:rPr lang="cs-CZ" sz="2400" b="1" dirty="0">
                <a:solidFill>
                  <a:srgbClr val="C00000"/>
                </a:solidFill>
              </a:rPr>
              <a:t>kombinovat kategorické a intervalové nezávislé proměnné</a:t>
            </a:r>
            <a:r>
              <a:rPr lang="cs-CZ" sz="2400" dirty="0"/>
              <a:t>.</a:t>
            </a:r>
          </a:p>
          <a:p>
            <a:pPr marL="0" indent="0" eaLnBrk="1" fontAlgn="auto" hangingPunct="1">
              <a:spcAft>
                <a:spcPts val="0"/>
              </a:spcAft>
              <a:buFont typeface="Arial" panose="020B0604020202020204" pitchFamily="34" charset="0"/>
              <a:buNone/>
              <a:tabLst>
                <a:tab pos="0" algn="l"/>
              </a:tabLst>
            </a:pPr>
            <a:endParaRPr lang="cs-CZ" sz="2400" dirty="0"/>
          </a:p>
          <a:p>
            <a:pPr marL="0" indent="0" eaLnBrk="1" fontAlgn="auto" hangingPunct="1">
              <a:spcAft>
                <a:spcPts val="0"/>
              </a:spcAft>
              <a:buFont typeface="Arial" panose="020B0604020202020204" pitchFamily="34" charset="0"/>
              <a:buNone/>
              <a:tabLst>
                <a:tab pos="0" algn="l"/>
              </a:tabLst>
            </a:pPr>
            <a:r>
              <a:rPr lang="cs-CZ" sz="2400" dirty="0"/>
              <a:t>Proč zavádět intervalové nezávislé do ANOVY:</a:t>
            </a:r>
          </a:p>
          <a:p>
            <a:pPr eaLnBrk="1" fontAlgn="auto" hangingPunct="1">
              <a:spcAft>
                <a:spcPts val="0"/>
              </a:spcAft>
            </a:pPr>
            <a:r>
              <a:rPr lang="cs-CZ" sz="2400" dirty="0"/>
              <a:t>snížíme množství nevysvětlené variability v modelu</a:t>
            </a:r>
            <a:endParaRPr lang="cs-CZ" sz="2400" dirty="0">
              <a:sym typeface="Wingdings" pitchFamily="2" charset="2"/>
            </a:endParaRPr>
          </a:p>
          <a:p>
            <a:pPr eaLnBrk="1" fontAlgn="auto" hangingPunct="1">
              <a:spcAft>
                <a:spcPts val="0"/>
              </a:spcAft>
            </a:pPr>
            <a:r>
              <a:rPr lang="cs-CZ" sz="2400" dirty="0">
                <a:sym typeface="Wingdings" pitchFamily="2" charset="2"/>
              </a:rPr>
              <a:t>kontrolujeme, zda není vliv faktorů zkreslen nějakou související intervalovou proměnnou</a:t>
            </a:r>
          </a:p>
          <a:p>
            <a:pPr eaLnBrk="1" fontAlgn="auto" hangingPunct="1">
              <a:spcAft>
                <a:spcPts val="0"/>
              </a:spcAft>
              <a:buFont typeface="Wingdings" pitchFamily="2" charset="2"/>
              <a:buChar char="à"/>
            </a:pPr>
            <a:r>
              <a:rPr lang="cs-CZ" sz="2400" dirty="0">
                <a:sym typeface="Wingdings" pitchFamily="2" charset="2"/>
              </a:rPr>
              <a:t> přesnější posouzení vlivu faktorů</a:t>
            </a:r>
            <a:br>
              <a:rPr lang="cs-CZ" sz="2400" dirty="0">
                <a:sym typeface="Wingdings" pitchFamily="2" charset="2"/>
              </a:rPr>
            </a:br>
            <a:endParaRPr lang="cs-CZ" sz="2400" dirty="0">
              <a:sym typeface="Wingdings" pitchFamily="2" charset="2"/>
            </a:endParaRPr>
          </a:p>
          <a:p>
            <a:pPr marL="0" indent="0" eaLnBrk="1" fontAlgn="auto" hangingPunct="1">
              <a:spcAft>
                <a:spcPts val="0"/>
              </a:spcAft>
              <a:buFont typeface="Arial" panose="020B0604020202020204" pitchFamily="34" charset="0"/>
              <a:buNone/>
            </a:pPr>
            <a:r>
              <a:rPr lang="cs-CZ" sz="2400" b="1" dirty="0">
                <a:solidFill>
                  <a:schemeClr val="tx1">
                    <a:lumMod val="50000"/>
                    <a:lumOff val="50000"/>
                  </a:schemeClr>
                </a:solidFill>
                <a:sym typeface="Wingdings" pitchFamily="2" charset="2"/>
              </a:rPr>
              <a:t>Příklad:</a:t>
            </a:r>
            <a:r>
              <a:rPr lang="cs-CZ" sz="2400" dirty="0">
                <a:solidFill>
                  <a:schemeClr val="tx1">
                    <a:lumMod val="50000"/>
                    <a:lumOff val="50000"/>
                  </a:schemeClr>
                </a:solidFill>
                <a:sym typeface="Wingdings" pitchFamily="2" charset="2"/>
              </a:rPr>
              <a:t> Používání internetu může souviset s věkem člověka. Pokud budeme tuto proměnnou kontrolovat, získáme představu o vlivu SES na frekvenci používání internetu, který je „očištěný“ od možného vlivu věku.</a:t>
            </a:r>
            <a:endParaRPr lang="cs-CZ" sz="2400" dirty="0">
              <a:solidFill>
                <a:schemeClr val="tx1">
                  <a:lumMod val="50000"/>
                  <a:lumOff val="50000"/>
                </a:schemeClr>
              </a:solidFill>
            </a:endParaRPr>
          </a:p>
          <a:p>
            <a:pPr marL="0" indent="0" eaLnBrk="1" fontAlgn="auto" hangingPunct="1">
              <a:spcAft>
                <a:spcPts val="0"/>
              </a:spcAft>
              <a:buFont typeface="Arial" panose="020B0604020202020204" pitchFamily="34" charset="0"/>
              <a:buNone/>
              <a:tabLst>
                <a:tab pos="0" algn="l"/>
              </a:tabLst>
            </a:pPr>
            <a:endParaRPr lang="cs-CZ" dirty="0"/>
          </a:p>
          <a:p>
            <a:pPr marL="0" indent="0" eaLnBrk="1" fontAlgn="auto" hangingPunct="1">
              <a:spcAft>
                <a:spcPts val="0"/>
              </a:spcAft>
              <a:buFont typeface="Arial" panose="020B0604020202020204" pitchFamily="34" charset="0"/>
              <a:buNone/>
              <a:tabLst>
                <a:tab pos="0" algn="l"/>
              </a:tabLst>
            </a:pPr>
            <a:endParaRPr lang="cs-CZ" dirty="0"/>
          </a:p>
          <a:p>
            <a:pPr eaLnBrk="1" fontAlgn="auto" hangingPunct="1">
              <a:spcAft>
                <a:spcPts val="0"/>
              </a:spcAft>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Nadpis 1"/>
          <p:cNvSpPr>
            <a:spLocks noGrp="1"/>
          </p:cNvSpPr>
          <p:nvPr>
            <p:ph type="title"/>
          </p:nvPr>
        </p:nvSpPr>
        <p:spPr>
          <a:xfrm>
            <a:off x="457200" y="286605"/>
            <a:ext cx="8291264" cy="910148"/>
          </a:xfrm>
        </p:spPr>
        <p:txBody>
          <a:bodyPr>
            <a:normAutofit/>
          </a:bodyPr>
          <a:lstStyle/>
          <a:p>
            <a:pPr eaLnBrk="1" hangingPunct="1"/>
            <a:r>
              <a:rPr lang="cs-CZ" altLang="cs-CZ" dirty="0"/>
              <a:t>ANCOVA (</a:t>
            </a:r>
            <a:r>
              <a:rPr lang="cs-CZ" altLang="cs-CZ" dirty="0" err="1">
                <a:solidFill>
                  <a:srgbClr val="C00000"/>
                </a:solidFill>
              </a:rPr>
              <a:t>an</a:t>
            </a:r>
            <a:r>
              <a:rPr lang="cs-CZ" altLang="cs-CZ" dirty="0" err="1"/>
              <a:t>alysis</a:t>
            </a:r>
            <a:r>
              <a:rPr lang="cs-CZ" altLang="cs-CZ" dirty="0"/>
              <a:t> </a:t>
            </a:r>
            <a:r>
              <a:rPr lang="cs-CZ" altLang="cs-CZ" dirty="0" err="1"/>
              <a:t>of</a:t>
            </a:r>
            <a:r>
              <a:rPr lang="cs-CZ" altLang="cs-CZ" dirty="0"/>
              <a:t> </a:t>
            </a:r>
            <a:r>
              <a:rPr lang="cs-CZ" altLang="cs-CZ" dirty="0" err="1">
                <a:solidFill>
                  <a:srgbClr val="C00000"/>
                </a:solidFill>
              </a:rPr>
              <a:t>cova</a:t>
            </a:r>
            <a:r>
              <a:rPr lang="cs-CZ" altLang="cs-CZ" dirty="0" err="1"/>
              <a:t>riance</a:t>
            </a:r>
            <a:r>
              <a:rPr lang="cs-CZ" altLang="cs-CZ" dirty="0"/>
              <a:t>)</a:t>
            </a:r>
            <a:endParaRPr lang="en-US" altLang="cs-CZ" dirty="0"/>
          </a:p>
        </p:txBody>
      </p:sp>
      <p:sp>
        <p:nvSpPr>
          <p:cNvPr id="1048819" name="Zástupný symbol pro obsah 2"/>
          <p:cNvSpPr>
            <a:spLocks noGrp="1"/>
          </p:cNvSpPr>
          <p:nvPr>
            <p:ph idx="1"/>
          </p:nvPr>
        </p:nvSpPr>
        <p:spPr>
          <a:xfrm>
            <a:off x="457200" y="1412776"/>
            <a:ext cx="8229600" cy="5040412"/>
          </a:xfrm>
        </p:spPr>
        <p:txBody>
          <a:bodyPr rtlCol="0">
            <a:normAutofit fontScale="95000"/>
          </a:bodyPr>
          <a:lstStyle/>
          <a:p>
            <a:pPr eaLnBrk="1" fontAlgn="auto" hangingPunct="1">
              <a:spcAft>
                <a:spcPts val="0"/>
              </a:spcAft>
            </a:pPr>
            <a:r>
              <a:rPr lang="cs-CZ" dirty="0"/>
              <a:t>ANOVA s jednou či více nezávislými intervalovými proměnnými (tzv. </a:t>
            </a:r>
            <a:r>
              <a:rPr lang="cs-CZ" dirty="0" err="1"/>
              <a:t>kovariáty</a:t>
            </a:r>
            <a:r>
              <a:rPr lang="cs-CZ" dirty="0"/>
              <a:t>)</a:t>
            </a:r>
          </a:p>
          <a:p>
            <a:pPr eaLnBrk="1" fontAlgn="auto" hangingPunct="1">
              <a:spcAft>
                <a:spcPts val="0"/>
              </a:spcAft>
            </a:pPr>
            <a:r>
              <a:rPr lang="cs-CZ" dirty="0"/>
              <a:t>zavádět jen </a:t>
            </a:r>
            <a:r>
              <a:rPr lang="cs-CZ" dirty="0" err="1"/>
              <a:t>kovariáty</a:t>
            </a:r>
            <a:r>
              <a:rPr lang="cs-CZ" dirty="0"/>
              <a:t>, pro které existují </a:t>
            </a:r>
            <a:r>
              <a:rPr lang="cs-CZ" b="1" dirty="0"/>
              <a:t>dobré  důvody</a:t>
            </a:r>
            <a:r>
              <a:rPr lang="cs-CZ" dirty="0"/>
              <a:t> (nenacpat tam vše, co jsme měřili)</a:t>
            </a:r>
          </a:p>
          <a:p>
            <a:pPr eaLnBrk="1" fontAlgn="auto" hangingPunct="1">
              <a:spcAft>
                <a:spcPts val="0"/>
              </a:spcAft>
            </a:pPr>
            <a:r>
              <a:rPr lang="cs-CZ" sz="2800" dirty="0">
                <a:solidFill>
                  <a:srgbClr val="C00000"/>
                </a:solidFill>
              </a:rPr>
              <a:t>dobře zvolené </a:t>
            </a:r>
            <a:r>
              <a:rPr lang="cs-CZ" sz="2800" dirty="0" err="1">
                <a:solidFill>
                  <a:srgbClr val="C00000"/>
                </a:solidFill>
              </a:rPr>
              <a:t>kovariáty</a:t>
            </a:r>
            <a:r>
              <a:rPr lang="cs-CZ" sz="2800" dirty="0">
                <a:solidFill>
                  <a:srgbClr val="C00000"/>
                </a:solidFill>
              </a:rPr>
              <a:t> </a:t>
            </a:r>
            <a:r>
              <a:rPr lang="cs-CZ" sz="2800" dirty="0">
                <a:sym typeface="Wingdings" pitchFamily="2" charset="2"/>
              </a:rPr>
              <a:t> zvýšení síly testu</a:t>
            </a:r>
          </a:p>
          <a:p>
            <a:pPr lvl="1" eaLnBrk="1" fontAlgn="auto" hangingPunct="1">
              <a:spcAft>
                <a:spcPts val="0"/>
              </a:spcAft>
            </a:pPr>
            <a:r>
              <a:rPr lang="cs-CZ" sz="2400" dirty="0">
                <a:sym typeface="Wingdings" pitchFamily="2" charset="2"/>
              </a:rPr>
              <a:t> </a:t>
            </a:r>
            <a:r>
              <a:rPr lang="cs-CZ" sz="2400" dirty="0" err="1">
                <a:sym typeface="Wingdings" pitchFamily="2" charset="2"/>
              </a:rPr>
              <a:t>kovariát</a:t>
            </a:r>
            <a:r>
              <a:rPr lang="cs-CZ" sz="2400" dirty="0">
                <a:sym typeface="Wingdings" pitchFamily="2" charset="2"/>
              </a:rPr>
              <a:t> odebere část nevysvětlené variability (SS</a:t>
            </a:r>
            <a:r>
              <a:rPr lang="cs-CZ" sz="2400" baseline="-25000" dirty="0">
                <a:sym typeface="Wingdings" pitchFamily="2" charset="2"/>
              </a:rPr>
              <a:t>R</a:t>
            </a:r>
            <a:r>
              <a:rPr lang="cs-CZ" sz="2400" dirty="0">
                <a:sym typeface="Wingdings" pitchFamily="2" charset="2"/>
              </a:rPr>
              <a:t>) závislé proměnné, čímž se lépe projeví případný vliv faktorů</a:t>
            </a:r>
          </a:p>
          <a:p>
            <a:pPr eaLnBrk="1" fontAlgn="auto" hangingPunct="1">
              <a:spcAft>
                <a:spcPts val="0"/>
              </a:spcAft>
            </a:pPr>
            <a:r>
              <a:rPr lang="cs-CZ" sz="2800" dirty="0">
                <a:solidFill>
                  <a:srgbClr val="C00000"/>
                </a:solidFill>
                <a:sym typeface="Wingdings" pitchFamily="2" charset="2"/>
              </a:rPr>
              <a:t>špatně zvolené </a:t>
            </a:r>
            <a:r>
              <a:rPr lang="cs-CZ" sz="2800" dirty="0" err="1">
                <a:solidFill>
                  <a:srgbClr val="C00000"/>
                </a:solidFill>
                <a:sym typeface="Wingdings" pitchFamily="2" charset="2"/>
              </a:rPr>
              <a:t>kovariáty</a:t>
            </a:r>
            <a:r>
              <a:rPr lang="cs-CZ" sz="2800" dirty="0">
                <a:solidFill>
                  <a:srgbClr val="C00000"/>
                </a:solidFill>
                <a:sym typeface="Wingdings" pitchFamily="2" charset="2"/>
              </a:rPr>
              <a:t> </a:t>
            </a:r>
            <a:r>
              <a:rPr lang="cs-CZ" sz="2800" dirty="0">
                <a:sym typeface="Wingdings" pitchFamily="2" charset="2"/>
              </a:rPr>
              <a:t> snížení síly testu</a:t>
            </a:r>
          </a:p>
          <a:p>
            <a:pPr lvl="1" eaLnBrk="1" fontAlgn="auto" hangingPunct="1">
              <a:spcAft>
                <a:spcPts val="0"/>
              </a:spcAft>
            </a:pPr>
            <a:r>
              <a:rPr lang="cs-CZ" sz="2400" dirty="0">
                <a:sym typeface="Wingdings" pitchFamily="2" charset="2"/>
              </a:rPr>
              <a:t>za každý přidaný </a:t>
            </a:r>
            <a:r>
              <a:rPr lang="cs-CZ" sz="2400" dirty="0" err="1">
                <a:sym typeface="Wingdings" pitchFamily="2" charset="2"/>
              </a:rPr>
              <a:t>kovariát</a:t>
            </a:r>
            <a:r>
              <a:rPr lang="cs-CZ" sz="2400" dirty="0">
                <a:sym typeface="Wingdings" pitchFamily="2" charset="2"/>
              </a:rPr>
              <a:t> ztrácíme jeden stupeň volnosti</a:t>
            </a:r>
          </a:p>
          <a:p>
            <a:pPr eaLnBrk="1" fontAlgn="auto" hangingPunct="1">
              <a:spcAft>
                <a:spcPts val="0"/>
              </a:spcAft>
            </a:pPr>
            <a:r>
              <a:rPr lang="cs-CZ" dirty="0">
                <a:sym typeface="Wingdings" pitchFamily="2" charset="2"/>
              </a:rPr>
              <a:t>uplatnění v </a:t>
            </a:r>
            <a:r>
              <a:rPr lang="cs-CZ" b="1" dirty="0">
                <a:sym typeface="Wingdings" pitchFamily="2" charset="2"/>
              </a:rPr>
              <a:t>experimentálních designech</a:t>
            </a:r>
            <a:r>
              <a:rPr lang="cs-CZ" dirty="0">
                <a:sym typeface="Wingdings" pitchFamily="2" charset="2"/>
              </a:rPr>
              <a:t>, kde chceme </a:t>
            </a:r>
            <a:r>
              <a:rPr lang="cs-CZ" b="1" i="1" dirty="0">
                <a:sym typeface="Wingdings" pitchFamily="2" charset="2"/>
              </a:rPr>
              <a:t>statisticky kontrolovat </a:t>
            </a:r>
            <a:r>
              <a:rPr lang="cs-CZ" dirty="0">
                <a:sym typeface="Wingdings" pitchFamily="2" charset="2"/>
              </a:rPr>
              <a:t>nežádoucí rozdíly mezi skupinami</a:t>
            </a:r>
          </a:p>
          <a:p>
            <a:pPr eaLnBrk="1" fontAlgn="auto" hangingPunct="1">
              <a:spcAft>
                <a:spcPts val="0"/>
              </a:spcAft>
            </a:pPr>
            <a:r>
              <a:rPr lang="cs-CZ" dirty="0">
                <a:sym typeface="Wingdings" pitchFamily="2" charset="2"/>
              </a:rPr>
              <a:t>uplatnění v </a:t>
            </a:r>
            <a:r>
              <a:rPr lang="cs-CZ" b="1" dirty="0">
                <a:sym typeface="Wingdings" pitchFamily="2" charset="2"/>
              </a:rPr>
              <a:t>neexperimentálních designech</a:t>
            </a:r>
            <a:r>
              <a:rPr lang="cs-CZ" dirty="0">
                <a:sym typeface="Wingdings" pitchFamily="2" charset="2"/>
              </a:rPr>
              <a:t>, kde chceme statisticky kontrolovat intervalové prediktory a posoudit tak nezkreslený vliv kategorických prediktorů</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0"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a:solidFill>
                  <a:srgbClr val="C00000"/>
                </a:solidFill>
              </a:rPr>
              <a:t>One-way ANOVA</a:t>
            </a:r>
          </a:p>
          <a:p>
            <a:pPr eaLnBrk="1" hangingPunct="1">
              <a:buFont typeface="Arial" panose="020B0604020202020204" pitchFamily="34" charset="0"/>
              <a:buNone/>
            </a:pPr>
            <a:r>
              <a:rPr lang="cs-CZ" altLang="cs-CZ" sz="4400"/>
              <a:t>	Y</a:t>
            </a:r>
            <a:r>
              <a:rPr lang="cs-CZ" altLang="cs-CZ" sz="4400" baseline="-25000"/>
              <a:t>ij</a:t>
            </a:r>
            <a:r>
              <a:rPr lang="cs-CZ" altLang="cs-CZ" sz="4400"/>
              <a:t> = </a:t>
            </a:r>
            <a:r>
              <a:rPr lang="el-GR" altLang="cs-CZ" sz="4400"/>
              <a:t>μ</a:t>
            </a:r>
            <a:r>
              <a:rPr lang="cs-CZ" altLang="cs-CZ" sz="4400"/>
              <a:t> + </a:t>
            </a:r>
            <a:r>
              <a:rPr lang="el-GR" altLang="cs-CZ" sz="4400">
                <a:solidFill>
                  <a:srgbClr val="FF0000"/>
                </a:solidFill>
              </a:rPr>
              <a:t>α</a:t>
            </a:r>
            <a:r>
              <a:rPr lang="cs-CZ" altLang="cs-CZ" sz="4400" baseline="-25000">
                <a:solidFill>
                  <a:srgbClr val="FF0000"/>
                </a:solidFill>
              </a:rPr>
              <a:t> j</a:t>
            </a:r>
            <a:r>
              <a:rPr lang="cs-CZ" altLang="cs-CZ" sz="4400"/>
              <a:t> + </a:t>
            </a:r>
            <a:r>
              <a:rPr lang="el-GR" altLang="cs-CZ" sz="4400"/>
              <a:t>ε</a:t>
            </a:r>
            <a:r>
              <a:rPr lang="cs-CZ" altLang="cs-CZ" sz="4400" baseline="-25000"/>
              <a:t>ij</a:t>
            </a:r>
          </a:p>
          <a:p>
            <a:pPr eaLnBrk="1" hangingPunct="1">
              <a:buFont typeface="Arial" panose="020B0604020202020204" pitchFamily="34" charset="0"/>
              <a:buNone/>
            </a:pPr>
            <a:r>
              <a:rPr lang="cs-CZ" altLang="cs-CZ" sz="4400" b="1">
                <a:solidFill>
                  <a:srgbClr val="C00000"/>
                </a:solidFill>
              </a:rPr>
              <a:t>ANCOVA</a:t>
            </a:r>
            <a:endParaRPr lang="cs-CZ" altLang="cs-CZ" sz="4400" b="1"/>
          </a:p>
          <a:p>
            <a:pPr eaLnBrk="1" hangingPunct="1">
              <a:buFont typeface="Arial" panose="020B0604020202020204" pitchFamily="34" charset="0"/>
              <a:buNone/>
            </a:pPr>
            <a:r>
              <a:rPr lang="cs-CZ" altLang="cs-CZ" sz="4400"/>
              <a:t>	Y</a:t>
            </a:r>
            <a:r>
              <a:rPr lang="cs-CZ" altLang="cs-CZ" sz="4400" baseline="-25000"/>
              <a:t>ijk</a:t>
            </a:r>
            <a:r>
              <a:rPr lang="cs-CZ" altLang="cs-CZ" sz="4400"/>
              <a:t> = </a:t>
            </a:r>
            <a:r>
              <a:rPr lang="el-GR" altLang="cs-CZ" sz="4400"/>
              <a:t>μ</a:t>
            </a:r>
            <a:r>
              <a:rPr lang="cs-CZ" altLang="cs-CZ" sz="4400"/>
              <a:t> + </a:t>
            </a:r>
            <a:r>
              <a:rPr lang="el-GR" altLang="cs-CZ" sz="4400">
                <a:solidFill>
                  <a:srgbClr val="FF0000"/>
                </a:solidFill>
              </a:rPr>
              <a:t>α</a:t>
            </a:r>
            <a:r>
              <a:rPr lang="cs-CZ" altLang="cs-CZ" sz="4400" baseline="-25000">
                <a:solidFill>
                  <a:srgbClr val="FF0000"/>
                </a:solidFill>
              </a:rPr>
              <a:t> j</a:t>
            </a:r>
            <a:r>
              <a:rPr lang="cs-CZ" altLang="cs-CZ" sz="4400"/>
              <a:t> + </a:t>
            </a:r>
            <a:r>
              <a:rPr lang="el-GR" altLang="cs-CZ" sz="4400">
                <a:solidFill>
                  <a:srgbClr val="FF0000"/>
                </a:solidFill>
              </a:rPr>
              <a:t>β</a:t>
            </a:r>
            <a:r>
              <a:rPr lang="cs-CZ" altLang="cs-CZ" sz="4400">
                <a:solidFill>
                  <a:srgbClr val="FF0000"/>
                </a:solidFill>
              </a:rPr>
              <a:t>X</a:t>
            </a:r>
            <a:r>
              <a:rPr lang="cs-CZ" altLang="cs-CZ" sz="4400" baseline="-25000">
                <a:solidFill>
                  <a:srgbClr val="FF0000"/>
                </a:solidFill>
              </a:rPr>
              <a:t>ij</a:t>
            </a:r>
            <a:r>
              <a:rPr lang="cs-CZ" altLang="cs-CZ" sz="4400">
                <a:solidFill>
                  <a:srgbClr val="FF0000"/>
                </a:solidFill>
              </a:rPr>
              <a:t> </a:t>
            </a:r>
            <a:r>
              <a:rPr lang="cs-CZ" altLang="cs-CZ" sz="4400"/>
              <a:t>+ </a:t>
            </a:r>
            <a:r>
              <a:rPr lang="el-GR" altLang="cs-CZ" sz="4400"/>
              <a:t>ε</a:t>
            </a:r>
            <a:r>
              <a:rPr lang="cs-CZ" altLang="cs-CZ" sz="4400" baseline="-25000"/>
              <a:t>ijk</a:t>
            </a:r>
            <a:endParaRPr lang="cs-CZ" altLang="cs-CZ" sz="4400"/>
          </a:p>
        </p:txBody>
      </p:sp>
      <p:sp>
        <p:nvSpPr>
          <p:cNvPr id="1048821" name="Popisek se šipkou nahoru 5"/>
          <p:cNvSpPr/>
          <p:nvPr/>
        </p:nvSpPr>
        <p:spPr>
          <a:xfrm>
            <a:off x="3848100" y="4240213"/>
            <a:ext cx="1512888"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intervalové proměnné  x, tj. </a:t>
            </a:r>
            <a:r>
              <a:rPr lang="cs-CZ" b="1" dirty="0" err="1"/>
              <a:t>kovariátu</a:t>
            </a:r>
            <a:endParaRPr lang="en-US" b="1" i="1" dirty="0">
              <a:solidFill>
                <a:srgbClr val="FFFF00"/>
              </a:solidFill>
            </a:endParaRPr>
          </a:p>
        </p:txBody>
      </p:sp>
      <p:sp>
        <p:nvSpPr>
          <p:cNvPr id="1048822" name="Popisek se šipkou nahoru 9"/>
          <p:cNvSpPr/>
          <p:nvPr/>
        </p:nvSpPr>
        <p:spPr>
          <a:xfrm>
            <a:off x="2268538" y="422116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solidFill>
                <a:srgbClr val="FFFF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Nadpis 1"/>
          <p:cNvSpPr>
            <a:spLocks noGrp="1"/>
          </p:cNvSpPr>
          <p:nvPr>
            <p:ph type="title"/>
          </p:nvPr>
        </p:nvSpPr>
        <p:spPr/>
        <p:txBody>
          <a:bodyPr/>
          <a:lstStyle/>
          <a:p>
            <a:pPr eaLnBrk="1" hangingPunct="1"/>
            <a:r>
              <a:rPr lang="cs-CZ" altLang="cs-CZ"/>
              <a:t>ANCOVA - předpoklady</a:t>
            </a:r>
            <a:endParaRPr lang="en-US" altLang="cs-CZ"/>
          </a:p>
        </p:txBody>
      </p:sp>
      <p:sp>
        <p:nvSpPr>
          <p:cNvPr id="1048824" name="Zástupný symbol pro obsah 3"/>
          <p:cNvSpPr>
            <a:spLocks noGrp="1"/>
          </p:cNvSpPr>
          <p:nvPr>
            <p:ph idx="1"/>
          </p:nvPr>
        </p:nvSpPr>
        <p:spPr>
          <a:xfrm>
            <a:off x="822960" y="1844824"/>
            <a:ext cx="7863840" cy="4679801"/>
          </a:xfrm>
        </p:spPr>
        <p:txBody>
          <a:bodyPr rtlCol="0">
            <a:normAutofit/>
          </a:bodyPr>
          <a:lstStyle/>
          <a:p>
            <a:pPr eaLnBrk="1" fontAlgn="auto" hangingPunct="1">
              <a:spcAft>
                <a:spcPts val="0"/>
              </a:spcAft>
            </a:pPr>
            <a:r>
              <a:rPr lang="cs-CZ" sz="3200" dirty="0"/>
              <a:t>Předpoklady ANOVY + předpoklady lineární regrese</a:t>
            </a:r>
          </a:p>
          <a:p>
            <a:pPr eaLnBrk="1" fontAlgn="auto" hangingPunct="1">
              <a:spcAft>
                <a:spcPts val="0"/>
              </a:spcAft>
            </a:pPr>
            <a:r>
              <a:rPr lang="cs-CZ" sz="3200" dirty="0" err="1"/>
              <a:t>Kovariát</a:t>
            </a:r>
            <a:r>
              <a:rPr lang="cs-CZ" sz="3200" dirty="0"/>
              <a:t> a faktor musí být nezávislé</a:t>
            </a:r>
          </a:p>
          <a:p>
            <a:pPr lvl="1" eaLnBrk="1" fontAlgn="auto" hangingPunct="1">
              <a:spcAft>
                <a:spcPts val="0"/>
              </a:spcAft>
            </a:pPr>
            <a:r>
              <a:rPr lang="cs-CZ" sz="2800" dirty="0"/>
              <a:t>pokud nejsou, je obtížné </a:t>
            </a:r>
            <a:r>
              <a:rPr lang="cs-CZ" sz="2800" dirty="0" err="1"/>
              <a:t>interpetovat</a:t>
            </a:r>
            <a:r>
              <a:rPr lang="cs-CZ" sz="2800" dirty="0"/>
              <a:t> výsledky</a:t>
            </a:r>
          </a:p>
          <a:p>
            <a:pPr>
              <a:spcAft>
                <a:spcPts val="0"/>
              </a:spcAft>
            </a:pPr>
            <a:r>
              <a:rPr lang="cs-CZ" sz="3000" dirty="0" err="1"/>
              <a:t>Kovariát</a:t>
            </a:r>
            <a:r>
              <a:rPr lang="cs-CZ" sz="3000" dirty="0"/>
              <a:t> musí mít ve všech skupinách stejně silný vliv na závislou proměnnou (stejný </a:t>
            </a:r>
            <a:r>
              <a:rPr lang="cs-CZ" sz="3000" dirty="0" err="1"/>
              <a:t>regr</a:t>
            </a:r>
            <a:r>
              <a:rPr lang="cs-CZ" sz="3000" dirty="0"/>
              <a:t>. </a:t>
            </a:r>
            <a:r>
              <a:rPr lang="cs-CZ" sz="3000" dirty="0" err="1"/>
              <a:t>koef</a:t>
            </a:r>
            <a:r>
              <a:rPr lang="cs-CZ" sz="3000" dirty="0"/>
              <a:t>.)</a:t>
            </a:r>
          </a:p>
          <a:p>
            <a:pPr lvl="1" eaLnBrk="1" fontAlgn="auto" hangingPunct="1">
              <a:spcAft>
                <a:spcPts val="0"/>
              </a:spcAft>
            </a:pPr>
            <a:r>
              <a:rPr lang="cs-CZ" sz="2800" dirty="0"/>
              <a:t>lze testovat zavedením interakce mezi faktorem a kovariátem do modelu (chceme, aby vyšla nesignifikantní)</a:t>
            </a:r>
            <a:endParaRPr lang="en-US" sz="2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Nadpis 1"/>
          <p:cNvSpPr>
            <a:spLocks noGrp="1"/>
          </p:cNvSpPr>
          <p:nvPr>
            <p:ph type="title"/>
          </p:nvPr>
        </p:nvSpPr>
        <p:spPr/>
        <p:txBody>
          <a:bodyPr/>
          <a:lstStyle/>
          <a:p>
            <a:pPr eaLnBrk="1" hangingPunct="1"/>
            <a:r>
              <a:rPr lang="cs-CZ" altLang="cs-CZ"/>
              <a:t>ANCOVA v SPSS</a:t>
            </a:r>
            <a:endParaRPr lang="en-US" altLang="cs-CZ"/>
          </a:p>
        </p:txBody>
      </p:sp>
      <p:sp>
        <p:nvSpPr>
          <p:cNvPr id="1048826" name="Zástupný symbol pro obsah 3"/>
          <p:cNvSpPr>
            <a:spLocks noGrp="1"/>
          </p:cNvSpPr>
          <p:nvPr>
            <p:ph idx="1"/>
          </p:nvPr>
        </p:nvSpPr>
        <p:spPr>
          <a:xfrm>
            <a:off x="899592" y="1811974"/>
            <a:ext cx="7787208" cy="1040764"/>
          </a:xfrm>
        </p:spPr>
        <p:txBody>
          <a:bodyPr>
            <a:normAutofit/>
          </a:bodyPr>
          <a:lstStyle/>
          <a:p>
            <a:pPr eaLnBrk="1" hangingPunct="1">
              <a:buFont typeface="Arial" panose="020B0604020202020204" pitchFamily="34" charset="0"/>
              <a:buNone/>
            </a:pPr>
            <a:r>
              <a:rPr lang="cs-CZ" altLang="cs-CZ" sz="2400" dirty="0" err="1"/>
              <a:t>Analyze</a:t>
            </a:r>
            <a:r>
              <a:rPr lang="cs-CZ" altLang="cs-CZ" sz="2400" dirty="0"/>
              <a:t> </a:t>
            </a:r>
            <a:r>
              <a:rPr lang="cs-CZ" altLang="cs-CZ" sz="2400" dirty="0">
                <a:sym typeface="Wingdings" panose="05000000000000000000" pitchFamily="2" charset="2"/>
              </a:rPr>
              <a:t> </a:t>
            </a:r>
            <a:r>
              <a:rPr lang="cs-CZ" altLang="cs-CZ" sz="2400" dirty="0" err="1">
                <a:sym typeface="Wingdings" panose="05000000000000000000" pitchFamily="2" charset="2"/>
              </a:rPr>
              <a:t>Generalized</a:t>
            </a:r>
            <a:r>
              <a:rPr lang="cs-CZ" altLang="cs-CZ" sz="2400" dirty="0">
                <a:sym typeface="Wingdings" panose="05000000000000000000" pitchFamily="2" charset="2"/>
              </a:rPr>
              <a:t> </a:t>
            </a:r>
            <a:r>
              <a:rPr lang="cs-CZ" altLang="cs-CZ" sz="2400" dirty="0" err="1">
                <a:sym typeface="Wingdings" panose="05000000000000000000" pitchFamily="2" charset="2"/>
              </a:rPr>
              <a:t>Linear</a:t>
            </a:r>
            <a:r>
              <a:rPr lang="cs-CZ" altLang="cs-CZ" sz="2400" dirty="0">
                <a:sym typeface="Wingdings" panose="05000000000000000000" pitchFamily="2" charset="2"/>
              </a:rPr>
              <a:t> Model </a:t>
            </a:r>
            <a:r>
              <a:rPr lang="cs-CZ" altLang="cs-CZ" sz="2400" dirty="0" err="1">
                <a:sym typeface="Wingdings" panose="05000000000000000000" pitchFamily="2" charset="2"/>
              </a:rPr>
              <a:t>Univariate</a:t>
            </a:r>
            <a:r>
              <a:rPr lang="cs-CZ" altLang="cs-CZ" sz="2400" dirty="0">
                <a:sym typeface="Wingdings" panose="05000000000000000000" pitchFamily="2" charset="2"/>
              </a:rPr>
              <a:t>…</a:t>
            </a:r>
          </a:p>
        </p:txBody>
      </p:sp>
      <p:graphicFrame>
        <p:nvGraphicFramePr>
          <p:cNvPr id="4194311" name="Tabulka 5"/>
          <p:cNvGraphicFramePr>
            <a:graphicFrameLocks noGrp="1"/>
          </p:cNvGraphicFramePr>
          <p:nvPr/>
        </p:nvGraphicFramePr>
        <p:xfrm>
          <a:off x="684213" y="3357563"/>
          <a:ext cx="7704137" cy="3235431"/>
        </p:xfrm>
        <a:graphic>
          <a:graphicData uri="http://schemas.openxmlformats.org/drawingml/2006/table">
            <a:tbl>
              <a:tblPr firstRow="1" bandRow="1">
                <a:tableStyleId>{5C22544A-7EE6-4342-B048-85BDC9FD1C3A}</a:tableStyleId>
              </a:tblPr>
              <a:tblGrid>
                <a:gridCol w="1800031">
                  <a:extLst>
                    <a:ext uri="{9D8B030D-6E8A-4147-A177-3AD203B41FA5}">
                      <a16:colId xmlns:a16="http://schemas.microsoft.com/office/drawing/2014/main" val="20000"/>
                    </a:ext>
                  </a:extLst>
                </a:gridCol>
                <a:gridCol w="1944034">
                  <a:extLst>
                    <a:ext uri="{9D8B030D-6E8A-4147-A177-3AD203B41FA5}">
                      <a16:colId xmlns:a16="http://schemas.microsoft.com/office/drawing/2014/main" val="20001"/>
                    </a:ext>
                  </a:extLst>
                </a:gridCol>
                <a:gridCol w="1224021">
                  <a:extLst>
                    <a:ext uri="{9D8B030D-6E8A-4147-A177-3AD203B41FA5}">
                      <a16:colId xmlns:a16="http://schemas.microsoft.com/office/drawing/2014/main" val="20002"/>
                    </a:ext>
                  </a:extLst>
                </a:gridCol>
                <a:gridCol w="1224021">
                  <a:extLst>
                    <a:ext uri="{9D8B030D-6E8A-4147-A177-3AD203B41FA5}">
                      <a16:colId xmlns:a16="http://schemas.microsoft.com/office/drawing/2014/main" val="20003"/>
                    </a:ext>
                  </a:extLst>
                </a:gridCol>
                <a:gridCol w="522012">
                  <a:extLst>
                    <a:ext uri="{9D8B030D-6E8A-4147-A177-3AD203B41FA5}">
                      <a16:colId xmlns:a16="http://schemas.microsoft.com/office/drawing/2014/main" val="20004"/>
                    </a:ext>
                  </a:extLst>
                </a:gridCol>
                <a:gridCol w="990018">
                  <a:extLst>
                    <a:ext uri="{9D8B030D-6E8A-4147-A177-3AD203B41FA5}">
                      <a16:colId xmlns:a16="http://schemas.microsoft.com/office/drawing/2014/main" val="20005"/>
                    </a:ext>
                  </a:extLst>
                </a:gridCol>
              </a:tblGrid>
              <a:tr h="639954">
                <a:tc>
                  <a:txBody>
                    <a:bodyPr/>
                    <a:lstStyle/>
                    <a:p>
                      <a:r>
                        <a:rPr lang="cs-CZ" sz="1800" dirty="0" err="1"/>
                        <a:t>Source</a:t>
                      </a:r>
                      <a:endParaRPr lang="en-US" sz="1800" dirty="0"/>
                    </a:p>
                  </a:txBody>
                  <a:tcPr marL="91431" marR="91431" marT="45711" marB="45711"/>
                </a:tc>
                <a:tc>
                  <a:txBody>
                    <a:bodyPr/>
                    <a:lstStyle/>
                    <a:p>
                      <a:pPr algn="ctr"/>
                      <a:r>
                        <a:rPr lang="cs-CZ" sz="1800" dirty="0"/>
                        <a:t>Type X Sum </a:t>
                      </a:r>
                      <a:r>
                        <a:rPr lang="cs-CZ" sz="1800" dirty="0" err="1"/>
                        <a:t>of</a:t>
                      </a:r>
                      <a:r>
                        <a:rPr lang="cs-CZ" sz="1800" dirty="0"/>
                        <a:t> </a:t>
                      </a:r>
                      <a:r>
                        <a:rPr lang="cs-CZ" sz="1800" dirty="0" err="1"/>
                        <a:t>Squares</a:t>
                      </a:r>
                      <a:endParaRPr lang="en-US" sz="1800" dirty="0"/>
                    </a:p>
                  </a:txBody>
                  <a:tcPr marL="91431" marR="91431" marT="45711" marB="45711"/>
                </a:tc>
                <a:tc>
                  <a:txBody>
                    <a:bodyPr/>
                    <a:lstStyle/>
                    <a:p>
                      <a:pPr algn="ctr"/>
                      <a:r>
                        <a:rPr lang="cs-CZ" sz="1800" dirty="0" err="1"/>
                        <a:t>df</a:t>
                      </a:r>
                      <a:endParaRPr lang="en-US" sz="1800" dirty="0"/>
                    </a:p>
                  </a:txBody>
                  <a:tcPr marL="91431" marR="91431" marT="45711" marB="45711"/>
                </a:tc>
                <a:tc>
                  <a:txBody>
                    <a:bodyPr/>
                    <a:lstStyle/>
                    <a:p>
                      <a:pPr algn="ctr"/>
                      <a:r>
                        <a:rPr lang="cs-CZ" sz="1800" dirty="0" err="1"/>
                        <a:t>Mean</a:t>
                      </a:r>
                      <a:r>
                        <a:rPr lang="cs-CZ" sz="1800" dirty="0"/>
                        <a:t> Square</a:t>
                      </a:r>
                      <a:endParaRPr lang="en-US" sz="1800" dirty="0"/>
                    </a:p>
                  </a:txBody>
                  <a:tcPr marL="91431" marR="91431" marT="45711" marB="45711"/>
                </a:tc>
                <a:tc>
                  <a:txBody>
                    <a:bodyPr/>
                    <a:lstStyle/>
                    <a:p>
                      <a:pPr algn="ctr"/>
                      <a:r>
                        <a:rPr lang="cs-CZ" sz="1800" dirty="0"/>
                        <a:t>F</a:t>
                      </a:r>
                      <a:endParaRPr lang="en-US" sz="1800" dirty="0"/>
                    </a:p>
                  </a:txBody>
                  <a:tcPr marL="91431" marR="91431" marT="45711" marB="45711"/>
                </a:tc>
                <a:tc>
                  <a:txBody>
                    <a:bodyPr/>
                    <a:lstStyle/>
                    <a:p>
                      <a:pPr algn="ctr"/>
                      <a:r>
                        <a:rPr lang="cs-CZ" sz="1800" dirty="0" err="1"/>
                        <a:t>Sig</a:t>
                      </a:r>
                      <a:r>
                        <a:rPr lang="cs-CZ" sz="1800" dirty="0"/>
                        <a:t>.</a:t>
                      </a:r>
                      <a:endParaRPr lang="en-US" sz="1800" dirty="0"/>
                    </a:p>
                  </a:txBody>
                  <a:tcPr marL="91431" marR="91431" marT="45711" marB="45711"/>
                </a:tc>
                <a:extLst>
                  <a:ext uri="{0D108BD9-81ED-4DB2-BD59-A6C34878D82A}">
                    <a16:rowId xmlns:a16="http://schemas.microsoft.com/office/drawing/2014/main" val="10000"/>
                  </a:ext>
                </a:extLst>
              </a:tr>
              <a:tr h="370767">
                <a:tc>
                  <a:txBody>
                    <a:bodyPr/>
                    <a:lstStyle/>
                    <a:p>
                      <a:r>
                        <a:rPr lang="cs-CZ" sz="1800" dirty="0" err="1"/>
                        <a:t>Corrected</a:t>
                      </a:r>
                      <a:r>
                        <a:rPr lang="cs-CZ" sz="1800" baseline="0" dirty="0"/>
                        <a:t> Model</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err="1"/>
                        <a:t>df</a:t>
                      </a:r>
                      <a:r>
                        <a:rPr lang="cs-CZ" sz="1800" b="1" kern="1200" baseline="-25000" dirty="0" err="1">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baseline="-25000" dirty="0"/>
                        <a:t>M</a:t>
                      </a:r>
                      <a:endParaRPr lang="en-US" sz="1800" b="1" baseline="-25000"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extLst>
                  <a:ext uri="{0D108BD9-81ED-4DB2-BD59-A6C34878D82A}">
                    <a16:rowId xmlns:a16="http://schemas.microsoft.com/office/drawing/2014/main" val="10001"/>
                  </a:ext>
                </a:extLst>
              </a:tr>
              <a:tr h="370767">
                <a:tc>
                  <a:txBody>
                    <a:bodyPr/>
                    <a:lstStyle/>
                    <a:p>
                      <a:r>
                        <a:rPr lang="cs-CZ" sz="1800" dirty="0" err="1"/>
                        <a:t>intercept</a:t>
                      </a:r>
                      <a:endParaRPr lang="en-US" sz="1800"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2"/>
                  </a:ext>
                </a:extLst>
              </a:tr>
              <a:tr h="370767">
                <a:tc>
                  <a:txBody>
                    <a:bodyPr/>
                    <a:lstStyle/>
                    <a:p>
                      <a:r>
                        <a:rPr lang="cs-CZ" sz="1800" dirty="0"/>
                        <a:t>Kovariát1</a:t>
                      </a:r>
                      <a:endParaRPr lang="en-US" sz="1800" dirty="0"/>
                    </a:p>
                  </a:txBody>
                  <a:tcPr marL="91431" marR="91431" marT="45711" marB="45711"/>
                </a:tc>
                <a:tc>
                  <a:txBody>
                    <a:bodyPr/>
                    <a:lstStyle/>
                    <a:p>
                      <a:pPr algn="ctr"/>
                      <a:r>
                        <a:rPr lang="cs-CZ" sz="1800" b="1" dirty="0"/>
                        <a:t>SS</a:t>
                      </a:r>
                      <a:r>
                        <a:rPr lang="cs-CZ" sz="1800" b="1" baseline="-25000" dirty="0"/>
                        <a:t>Kovariát1</a:t>
                      </a:r>
                      <a:endParaRPr lang="en-US" sz="1800" b="1" baseline="-25000" dirty="0"/>
                    </a:p>
                  </a:txBody>
                  <a:tcPr marL="91431" marR="91431" marT="45711" marB="45711"/>
                </a:tc>
                <a:tc>
                  <a:txBody>
                    <a:bodyPr/>
                    <a:lstStyle/>
                    <a:p>
                      <a:pPr algn="ctr"/>
                      <a:r>
                        <a:rPr lang="cs-CZ" sz="1800" b="1" dirty="0"/>
                        <a:t>df</a:t>
                      </a:r>
                      <a:r>
                        <a:rPr lang="cs-CZ" sz="1800" b="1" kern="1200" baseline="-25000" dirty="0">
                          <a:solidFill>
                            <a:schemeClr val="dk1"/>
                          </a:solidFill>
                          <a:latin typeface="+mn-lt"/>
                          <a:ea typeface="+mn-ea"/>
                          <a:cs typeface="+mn-cs"/>
                        </a:rPr>
                        <a:t>Kovariát1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Kovariát1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3"/>
                  </a:ext>
                </a:extLst>
              </a:tr>
              <a:tr h="370767">
                <a:tc>
                  <a:txBody>
                    <a:bodyPr/>
                    <a:lstStyle/>
                    <a:p>
                      <a:r>
                        <a:rPr lang="cs-CZ" sz="1800" dirty="0"/>
                        <a:t>Faktor1</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df</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4"/>
                  </a:ext>
                </a:extLst>
              </a:tr>
              <a:tr h="370767">
                <a:tc>
                  <a:txBody>
                    <a:bodyPr/>
                    <a:lstStyle/>
                    <a:p>
                      <a:r>
                        <a:rPr lang="cs-CZ" sz="1800" dirty="0" err="1"/>
                        <a:t>Error</a:t>
                      </a:r>
                      <a:endParaRPr lang="en-US" sz="1800" dirty="0"/>
                    </a:p>
                  </a:txBody>
                  <a:tcPr marL="91431" marR="91431" marT="45711" marB="45711"/>
                </a:tc>
                <a:tc>
                  <a:txBody>
                    <a:bodyPr/>
                    <a:lstStyle/>
                    <a:p>
                      <a:pPr algn="ctr"/>
                      <a:r>
                        <a:rPr lang="cs-CZ" sz="1800" b="1" kern="1200" dirty="0">
                          <a:solidFill>
                            <a:schemeClr val="dk1"/>
                          </a:solidFill>
                          <a:latin typeface="+mn-lt"/>
                          <a:ea typeface="+mn-ea"/>
                          <a:cs typeface="+mn-cs"/>
                        </a:rPr>
                        <a:t>SS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kern="1200" dirty="0" err="1">
                          <a:solidFill>
                            <a:schemeClr val="dk1"/>
                          </a:solidFill>
                          <a:latin typeface="+mn-lt"/>
                          <a:ea typeface="+mn-ea"/>
                          <a:cs typeface="+mn-cs"/>
                        </a:rPr>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5"/>
                  </a:ext>
                </a:extLst>
              </a:tr>
              <a:tr h="370767">
                <a:tc>
                  <a:txBody>
                    <a:bodyPr/>
                    <a:lstStyle/>
                    <a:p>
                      <a:r>
                        <a:rPr lang="cs-CZ" sz="1800" dirty="0" err="1"/>
                        <a:t>Total</a:t>
                      </a:r>
                      <a:endParaRPr lang="en-US" sz="1800" dirty="0"/>
                    </a:p>
                  </a:txBody>
                  <a:tcPr marL="91431" marR="91431" marT="45711" marB="45711"/>
                </a:tc>
                <a:tc>
                  <a:txBody>
                    <a:bodyPr/>
                    <a:lstStyle/>
                    <a:p>
                      <a:pPr algn="ctr"/>
                      <a:endParaRPr lang="en-US" sz="1800" b="1"/>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6"/>
                  </a:ext>
                </a:extLst>
              </a:tr>
              <a:tr h="370767">
                <a:tc>
                  <a:txBody>
                    <a:bodyPr/>
                    <a:lstStyle/>
                    <a:p>
                      <a:r>
                        <a:rPr lang="cs-CZ" sz="1800" dirty="0" err="1"/>
                        <a:t>Corrected</a:t>
                      </a:r>
                      <a:r>
                        <a:rPr lang="cs-CZ" sz="1800" dirty="0"/>
                        <a:t> </a:t>
                      </a:r>
                      <a:r>
                        <a:rPr lang="cs-CZ" sz="1800" dirty="0" err="1"/>
                        <a:t>Total</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T</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err="1"/>
                        <a:t>df</a:t>
                      </a:r>
                      <a:r>
                        <a:rPr lang="cs-CZ" sz="1800" b="1" kern="1200" baseline="-25000" dirty="0" err="1">
                          <a:solidFill>
                            <a:schemeClr val="dk1"/>
                          </a:solidFill>
                          <a:latin typeface="+mn-lt"/>
                          <a:ea typeface="+mn-ea"/>
                          <a:cs typeface="+mn-cs"/>
                        </a:rPr>
                        <a:t>M</a:t>
                      </a:r>
                      <a:r>
                        <a:rPr lang="cs-CZ" sz="1800" b="1" dirty="0"/>
                        <a:t>+</a:t>
                      </a:r>
                      <a:r>
                        <a:rPr lang="cs-CZ" sz="1800" b="1" dirty="0" err="1"/>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extLst>
                  <a:ext uri="{0D108BD9-81ED-4DB2-BD59-A6C34878D82A}">
                    <a16:rowId xmlns:a16="http://schemas.microsoft.com/office/drawing/2014/main" val="10007"/>
                  </a:ext>
                </a:extLst>
              </a:tr>
            </a:tbl>
          </a:graphicData>
        </a:graphic>
      </p:graphicFrame>
      <p:sp>
        <p:nvSpPr>
          <p:cNvPr id="1048827" name="Obdélník 6"/>
          <p:cNvSpPr>
            <a:spLocks noChangeArrowheads="1"/>
          </p:cNvSpPr>
          <p:nvPr/>
        </p:nvSpPr>
        <p:spPr bwMode="auto">
          <a:xfrm>
            <a:off x="4643438" y="2636838"/>
            <a:ext cx="4321175" cy="646112"/>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dirty="0">
                <a:latin typeface="Calibri" panose="020F0502020204030204" pitchFamily="34" charset="0"/>
                <a:sym typeface="Wingdings" panose="05000000000000000000" pitchFamily="2" charset="2"/>
              </a:rPr>
              <a:t>celková vysvětlená variabilita (SS</a:t>
            </a:r>
            <a:r>
              <a:rPr lang="cs-CZ" altLang="cs-CZ" baseline="-25000" dirty="0">
                <a:latin typeface="Calibri" panose="020F0502020204030204" pitchFamily="34" charset="0"/>
                <a:sym typeface="Wingdings" panose="05000000000000000000" pitchFamily="2" charset="2"/>
              </a:rPr>
              <a:t>M</a:t>
            </a:r>
            <a:r>
              <a:rPr lang="cs-CZ" altLang="cs-CZ" dirty="0">
                <a:latin typeface="Calibri" panose="020F0502020204030204" pitchFamily="34" charset="0"/>
                <a:sym typeface="Wingdings" panose="05000000000000000000" pitchFamily="2" charset="2"/>
              </a:rPr>
              <a:t>) je rozsekána zvlášť pro </a:t>
            </a:r>
            <a:r>
              <a:rPr lang="cs-CZ" altLang="cs-CZ" dirty="0" err="1">
                <a:latin typeface="Calibri" panose="020F0502020204030204" pitchFamily="34" charset="0"/>
              </a:rPr>
              <a:t>kovariát</a:t>
            </a:r>
            <a:r>
              <a:rPr lang="cs-CZ" altLang="cs-CZ" dirty="0">
                <a:latin typeface="Calibri" panose="020F0502020204030204" pitchFamily="34" charset="0"/>
              </a:rPr>
              <a:t>(y) a faktor(y)</a:t>
            </a:r>
          </a:p>
        </p:txBody>
      </p:sp>
      <p:sp>
        <p:nvSpPr>
          <p:cNvPr id="1048828" name="Obdélník 7"/>
          <p:cNvSpPr>
            <a:spLocks noChangeArrowheads="1"/>
          </p:cNvSpPr>
          <p:nvPr/>
        </p:nvSpPr>
        <p:spPr bwMode="auto">
          <a:xfrm>
            <a:off x="7019925" y="4149725"/>
            <a:ext cx="2016125" cy="2584450"/>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a:latin typeface="Calibri" panose="020F0502020204030204" pitchFamily="34" charset="0"/>
              </a:rPr>
              <a:t>můžeme si nechat zobrazit tzv. „</a:t>
            </a:r>
            <a:r>
              <a:rPr lang="cs-CZ" altLang="cs-CZ" b="1">
                <a:latin typeface="Calibri" panose="020F0502020204030204" pitchFamily="34" charset="0"/>
              </a:rPr>
              <a:t>marginal means</a:t>
            </a:r>
            <a:r>
              <a:rPr lang="cs-CZ" altLang="cs-CZ">
                <a:latin typeface="Calibri" panose="020F0502020204030204" pitchFamily="34" charset="0"/>
              </a:rPr>
              <a:t>“ (= jaké by byly skupinové průměry, kdyby se úroveň kovariátu nelišila napříč skupinami)</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Nadpis 1"/>
          <p:cNvSpPr>
            <a:spLocks noGrp="1"/>
          </p:cNvSpPr>
          <p:nvPr>
            <p:ph type="title"/>
          </p:nvPr>
        </p:nvSpPr>
        <p:spPr/>
        <p:txBody>
          <a:bodyPr/>
          <a:lstStyle/>
          <a:p>
            <a:pPr eaLnBrk="1" hangingPunct="1"/>
            <a:r>
              <a:rPr lang="cs-CZ" altLang="cs-CZ"/>
              <a:t>ANCOVA – reportování</a:t>
            </a:r>
            <a:endParaRPr lang="en-US" altLang="cs-CZ"/>
          </a:p>
        </p:txBody>
      </p:sp>
      <p:sp>
        <p:nvSpPr>
          <p:cNvPr id="1048830" name="Zástupný symbol pro obsah 2"/>
          <p:cNvSpPr>
            <a:spLocks noGrp="1"/>
          </p:cNvSpPr>
          <p:nvPr>
            <p:ph idx="1"/>
          </p:nvPr>
        </p:nvSpPr>
        <p:spPr>
          <a:xfrm>
            <a:off x="822960" y="1737360"/>
            <a:ext cx="7863840" cy="4860289"/>
          </a:xfrm>
        </p:spPr>
        <p:txBody>
          <a:bodyPr rtlCol="0">
            <a:normAutofit/>
          </a:bodyPr>
          <a:lstStyle/>
          <a:p>
            <a:pPr eaLnBrk="1" fontAlgn="auto" hangingPunct="1">
              <a:spcAft>
                <a:spcPts val="0"/>
              </a:spcAft>
              <a:buFont typeface="Arial" panose="020B0604020202020204" pitchFamily="34" charset="0"/>
              <a:buNone/>
            </a:pPr>
            <a:r>
              <a:rPr lang="cs-CZ" sz="2800" dirty="0"/>
              <a:t>Uvádíme, jaký efekt měl každý </a:t>
            </a:r>
            <a:r>
              <a:rPr lang="cs-CZ" sz="2800" dirty="0" err="1"/>
              <a:t>kovariát</a:t>
            </a:r>
            <a:r>
              <a:rPr lang="cs-CZ" sz="2800" dirty="0"/>
              <a:t>:</a:t>
            </a:r>
          </a:p>
          <a:p>
            <a:pPr eaLnBrk="1" fontAlgn="auto" hangingPunct="1">
              <a:spcAft>
                <a:spcPts val="0"/>
              </a:spcAft>
              <a:buFont typeface="Arial" panose="020B0604020202020204" pitchFamily="34" charset="0"/>
              <a:buNone/>
            </a:pPr>
            <a:r>
              <a:rPr lang="cs-CZ" sz="2800" dirty="0">
                <a:solidFill>
                  <a:srgbClr val="C00000"/>
                </a:solidFill>
              </a:rPr>
              <a:t>F(</a:t>
            </a:r>
            <a:r>
              <a:rPr lang="cs-CZ" sz="2800" i="1" dirty="0" err="1">
                <a:solidFill>
                  <a:srgbClr val="C00000"/>
                </a:solidFill>
              </a:rPr>
              <a:t>df</a:t>
            </a:r>
            <a:r>
              <a:rPr lang="cs-CZ" sz="2800" i="1" baseline="-25000" dirty="0" err="1">
                <a:solidFill>
                  <a:srgbClr val="C00000"/>
                </a:solidFill>
              </a:rPr>
              <a:t>Kovariát</a:t>
            </a:r>
            <a:r>
              <a:rPr lang="cs-CZ" sz="2800" dirty="0">
                <a:solidFill>
                  <a:srgbClr val="C00000"/>
                </a:solidFill>
              </a:rPr>
              <a:t>, </a:t>
            </a:r>
            <a:r>
              <a:rPr lang="cs-CZ" sz="2800" i="1" dirty="0" err="1">
                <a:solidFill>
                  <a:srgbClr val="C00000"/>
                </a:solidFill>
              </a:rPr>
              <a:t>df</a:t>
            </a:r>
            <a:r>
              <a:rPr lang="cs-CZ" sz="2800" i="1" baseline="-25000" dirty="0" err="1">
                <a:solidFill>
                  <a:srgbClr val="C00000"/>
                </a:solidFill>
              </a:rPr>
              <a:t>R</a:t>
            </a:r>
            <a:r>
              <a:rPr lang="cs-CZ" sz="2800" dirty="0">
                <a:solidFill>
                  <a:srgbClr val="C00000"/>
                </a:solidFill>
              </a:rPr>
              <a:t>) = …, p = …, r = …</a:t>
            </a:r>
          </a:p>
          <a:p>
            <a:pPr eaLnBrk="1" fontAlgn="auto" hangingPunct="1">
              <a:spcAft>
                <a:spcPts val="0"/>
              </a:spcAft>
            </a:pPr>
            <a:r>
              <a:rPr lang="cs-CZ" sz="2800" dirty="0"/>
              <a:t>pro jednotlivé </a:t>
            </a:r>
            <a:r>
              <a:rPr lang="cs-CZ" sz="2800" dirty="0" err="1"/>
              <a:t>kovariáty</a:t>
            </a:r>
            <a:r>
              <a:rPr lang="cs-CZ" sz="2800" dirty="0"/>
              <a:t> vždy </a:t>
            </a:r>
            <a:r>
              <a:rPr lang="cs-CZ" sz="2800" dirty="0" err="1"/>
              <a:t>df</a:t>
            </a:r>
            <a:r>
              <a:rPr lang="cs-CZ" sz="2800" baseline="-25000" dirty="0" err="1"/>
              <a:t>Kovariát</a:t>
            </a:r>
            <a:r>
              <a:rPr lang="cs-CZ" sz="2800" dirty="0"/>
              <a:t> = 1</a:t>
            </a:r>
          </a:p>
          <a:p>
            <a:pPr eaLnBrk="1" fontAlgn="auto" hangingPunct="1">
              <a:spcAft>
                <a:spcPts val="0"/>
              </a:spcAft>
            </a:pPr>
            <a:r>
              <a:rPr lang="cs-CZ" sz="2800" dirty="0"/>
              <a:t>r = odmocnina[t</a:t>
            </a:r>
            <a:r>
              <a:rPr lang="cs-CZ" sz="2800" baseline="30000" dirty="0"/>
              <a:t>2</a:t>
            </a:r>
            <a:r>
              <a:rPr lang="cs-CZ" sz="2800" dirty="0"/>
              <a:t> / (t</a:t>
            </a:r>
            <a:r>
              <a:rPr lang="cs-CZ" sz="2800" baseline="30000" dirty="0"/>
              <a:t>2</a:t>
            </a:r>
            <a:r>
              <a:rPr lang="cs-CZ" sz="2800" dirty="0"/>
              <a:t>+ </a:t>
            </a:r>
            <a:r>
              <a:rPr lang="cs-CZ" sz="2800" dirty="0" err="1"/>
              <a:t>df</a:t>
            </a:r>
            <a:r>
              <a:rPr lang="cs-CZ" sz="2800" dirty="0"/>
              <a:t>)]</a:t>
            </a:r>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r>
              <a:rPr lang="cs-CZ" sz="2800" dirty="0"/>
              <a:t>A uvádíme, jaký efekt měl každý faktor:</a:t>
            </a:r>
          </a:p>
          <a:p>
            <a:pPr eaLnBrk="1" fontAlgn="auto" hangingPunct="1">
              <a:spcAft>
                <a:spcPts val="0"/>
              </a:spcAft>
              <a:buFont typeface="Arial" panose="020B0604020202020204" pitchFamily="34" charset="0"/>
              <a:buNone/>
            </a:pPr>
            <a:r>
              <a:rPr lang="cs-CZ" sz="2800" dirty="0">
                <a:solidFill>
                  <a:srgbClr val="C00000"/>
                </a:solidFill>
              </a:rPr>
              <a:t>F(</a:t>
            </a:r>
            <a:r>
              <a:rPr lang="cs-CZ" sz="2800" i="1" dirty="0" err="1">
                <a:solidFill>
                  <a:srgbClr val="C00000"/>
                </a:solidFill>
              </a:rPr>
              <a:t>df</a:t>
            </a:r>
            <a:r>
              <a:rPr lang="cs-CZ" sz="2800" i="1" baseline="-25000" dirty="0" err="1">
                <a:solidFill>
                  <a:srgbClr val="C00000"/>
                </a:solidFill>
              </a:rPr>
              <a:t>Faktor</a:t>
            </a:r>
            <a:r>
              <a:rPr lang="cs-CZ" sz="2800" dirty="0">
                <a:solidFill>
                  <a:srgbClr val="C00000"/>
                </a:solidFill>
              </a:rPr>
              <a:t>, </a:t>
            </a:r>
            <a:r>
              <a:rPr lang="cs-CZ" sz="2800" i="1" dirty="0" err="1">
                <a:solidFill>
                  <a:srgbClr val="C00000"/>
                </a:solidFill>
              </a:rPr>
              <a:t>df</a:t>
            </a:r>
            <a:r>
              <a:rPr lang="cs-CZ" sz="2800" i="1" baseline="-25000" dirty="0" err="1">
                <a:solidFill>
                  <a:srgbClr val="C00000"/>
                </a:solidFill>
              </a:rPr>
              <a:t>R</a:t>
            </a:r>
            <a:r>
              <a:rPr lang="cs-CZ" sz="2800" dirty="0">
                <a:solidFill>
                  <a:srgbClr val="C00000"/>
                </a:solidFill>
              </a:rPr>
              <a:t>) = …, p = …, parciální </a:t>
            </a:r>
            <a:r>
              <a:rPr lang="el-GR" sz="2800" dirty="0">
                <a:solidFill>
                  <a:srgbClr val="C00000"/>
                </a:solidFill>
              </a:rPr>
              <a:t>η</a:t>
            </a:r>
            <a:r>
              <a:rPr lang="cs-CZ" sz="2800" baseline="30000" dirty="0">
                <a:solidFill>
                  <a:srgbClr val="C00000"/>
                </a:solidFill>
              </a:rPr>
              <a:t> 2</a:t>
            </a:r>
            <a:r>
              <a:rPr lang="cs-CZ" sz="2800" dirty="0">
                <a:solidFill>
                  <a:srgbClr val="C00000"/>
                </a:solidFill>
              </a:rPr>
              <a:t> = …</a:t>
            </a:r>
          </a:p>
          <a:p>
            <a:pPr eaLnBrk="1" fontAlgn="auto" hangingPunct="1">
              <a:spcAft>
                <a:spcPts val="0"/>
              </a:spcAft>
            </a:pPr>
            <a:r>
              <a:rPr lang="cs-CZ" sz="2800" dirty="0"/>
              <a:t>parciální </a:t>
            </a:r>
            <a:r>
              <a:rPr lang="el-GR" sz="2800" dirty="0"/>
              <a:t>η</a:t>
            </a:r>
            <a:r>
              <a:rPr lang="cs-CZ" sz="2800" baseline="30000" dirty="0"/>
              <a:t> 2</a:t>
            </a:r>
            <a:r>
              <a:rPr lang="cs-CZ" sz="2800" dirty="0"/>
              <a:t> = </a:t>
            </a:r>
            <a:r>
              <a:rPr lang="cs-CZ" sz="2800" dirty="0" err="1"/>
              <a:t>SS</a:t>
            </a:r>
            <a:r>
              <a:rPr lang="cs-CZ" sz="2800" baseline="-25000" dirty="0" err="1"/>
              <a:t>Faktor</a:t>
            </a:r>
            <a:r>
              <a:rPr lang="cs-CZ" sz="2800" dirty="0"/>
              <a:t> / (</a:t>
            </a:r>
            <a:r>
              <a:rPr lang="cs-CZ" sz="2800" dirty="0" err="1"/>
              <a:t>SS</a:t>
            </a:r>
            <a:r>
              <a:rPr lang="cs-CZ" sz="2800" baseline="-25000" dirty="0" err="1"/>
              <a:t>Faktor</a:t>
            </a:r>
            <a:r>
              <a:rPr lang="cs-CZ" sz="2800" dirty="0"/>
              <a:t> + SS</a:t>
            </a:r>
            <a:r>
              <a:rPr lang="cs-CZ" sz="2800" baseline="-25000" dirty="0"/>
              <a:t>R</a:t>
            </a:r>
            <a:r>
              <a:rPr lang="cs-CZ" sz="2800" dirty="0"/>
              <a:t>) lépe </a:t>
            </a:r>
            <a:r>
              <a:rPr lang="el-GR" sz="2800" dirty="0"/>
              <a:t>ω</a:t>
            </a:r>
            <a:r>
              <a:rPr lang="cs-CZ" sz="2800" baseline="-25000" dirty="0"/>
              <a:t>p</a:t>
            </a:r>
            <a:r>
              <a:rPr lang="cs-CZ" sz="2800" baseline="30000" dirty="0"/>
              <a:t>2</a:t>
            </a:r>
          </a:p>
          <a:p>
            <a:pPr eaLnBrk="1" fontAlgn="auto" hangingPunct="1">
              <a:spcAft>
                <a:spcPts val="0"/>
              </a:spcAft>
              <a:buFont typeface="Arial" panose="020B0604020202020204" pitchFamily="34" charset="0"/>
              <a:buNone/>
            </a:pPr>
            <a:r>
              <a:rPr lang="cs-CZ" sz="2800" dirty="0"/>
              <a:t>+ případné kontrasty a post-hoc testy jako u ANOVY</a:t>
            </a:r>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1" name="Nadpis 1"/>
          <p:cNvSpPr>
            <a:spLocks noGrp="1"/>
          </p:cNvSpPr>
          <p:nvPr>
            <p:ph type="title"/>
          </p:nvPr>
        </p:nvSpPr>
        <p:spPr>
          <a:xfrm>
            <a:off x="457200" y="286604"/>
            <a:ext cx="8229600" cy="1450757"/>
          </a:xfrm>
        </p:spPr>
        <p:txBody>
          <a:bodyPr/>
          <a:lstStyle/>
          <a:p>
            <a:pPr eaLnBrk="1" hangingPunct="1"/>
            <a:r>
              <a:rPr lang="cs-CZ" altLang="cs-CZ" dirty="0"/>
              <a:t>MANOVA (</a:t>
            </a:r>
            <a:r>
              <a:rPr lang="cs-CZ" altLang="cs-CZ" dirty="0" err="1">
                <a:solidFill>
                  <a:srgbClr val="C00000"/>
                </a:solidFill>
              </a:rPr>
              <a:t>m</a:t>
            </a:r>
            <a:r>
              <a:rPr lang="cs-CZ" altLang="cs-CZ" dirty="0" err="1"/>
              <a:t>ultivariační</a:t>
            </a:r>
            <a:r>
              <a:rPr lang="cs-CZ" altLang="cs-CZ" dirty="0"/>
              <a:t> ANOVA)</a:t>
            </a:r>
            <a:endParaRPr lang="en-US" altLang="cs-CZ" dirty="0"/>
          </a:p>
        </p:txBody>
      </p:sp>
      <p:sp>
        <p:nvSpPr>
          <p:cNvPr id="1048832" name="Zástupný symbol pro obsah 2"/>
          <p:cNvSpPr>
            <a:spLocks noGrp="1"/>
          </p:cNvSpPr>
          <p:nvPr>
            <p:ph idx="1"/>
          </p:nvPr>
        </p:nvSpPr>
        <p:spPr>
          <a:xfrm>
            <a:off x="457200" y="1737360"/>
            <a:ext cx="8229600" cy="4931727"/>
          </a:xfrm>
        </p:spPr>
        <p:txBody>
          <a:bodyPr rtlCol="0">
            <a:normAutofit lnSpcReduction="10000"/>
          </a:bodyPr>
          <a:lstStyle/>
          <a:p>
            <a:pPr eaLnBrk="1" fontAlgn="auto" hangingPunct="1">
              <a:spcAft>
                <a:spcPts val="0"/>
              </a:spcAft>
            </a:pPr>
            <a:r>
              <a:rPr lang="cs-CZ" dirty="0"/>
              <a:t>ANOVA s více </a:t>
            </a:r>
            <a:r>
              <a:rPr lang="cs-CZ" b="1" dirty="0"/>
              <a:t>závislými</a:t>
            </a:r>
            <a:r>
              <a:rPr lang="cs-CZ" dirty="0"/>
              <a:t> intervalovými proměnnými</a:t>
            </a:r>
          </a:p>
          <a:p>
            <a:pPr eaLnBrk="1" fontAlgn="auto" hangingPunct="1">
              <a:spcAft>
                <a:spcPts val="0"/>
              </a:spcAft>
            </a:pPr>
            <a:r>
              <a:rPr lang="cs-CZ" dirty="0"/>
              <a:t>posuzujeme vliv nezávislých proměnných na lineární kombinaci závislých proměnných</a:t>
            </a:r>
          </a:p>
          <a:p>
            <a:pPr eaLnBrk="1" fontAlgn="auto" hangingPunct="1">
              <a:spcAft>
                <a:spcPts val="0"/>
              </a:spcAft>
            </a:pPr>
            <a:r>
              <a:rPr lang="cs-CZ" dirty="0"/>
              <a:t>pracujeme s </a:t>
            </a:r>
            <a:r>
              <a:rPr lang="cs-CZ" dirty="0" err="1"/>
              <a:t>multivariační</a:t>
            </a:r>
            <a:r>
              <a:rPr lang="cs-CZ" dirty="0"/>
              <a:t> obdobou F</a:t>
            </a:r>
            <a:endParaRPr lang="cs-CZ" dirty="0">
              <a:sym typeface="Wingdings" pitchFamily="2" charset="2"/>
            </a:endParaRPr>
          </a:p>
          <a:p>
            <a:pPr eaLnBrk="1" fontAlgn="auto" hangingPunct="1">
              <a:spcAft>
                <a:spcPts val="0"/>
              </a:spcAft>
            </a:pPr>
            <a:r>
              <a:rPr lang="cs-CZ" dirty="0">
                <a:sym typeface="Wingdings" pitchFamily="2" charset="2"/>
              </a:rPr>
              <a:t>bereme v úvahu nejen (ne)vysvětlený rozptyl, ale i (ne)vysvětlenou kovarianci mezi závislými proměnnými</a:t>
            </a:r>
          </a:p>
          <a:p>
            <a:pPr eaLnBrk="1" fontAlgn="auto" hangingPunct="1">
              <a:spcAft>
                <a:spcPts val="0"/>
              </a:spcAft>
            </a:pPr>
            <a:endParaRPr lang="cs-CZ" dirty="0">
              <a:sym typeface="Wingdings" pitchFamily="2" charset="2"/>
            </a:endParaRPr>
          </a:p>
          <a:p>
            <a:pPr eaLnBrk="1" fontAlgn="auto" hangingPunct="1">
              <a:spcAft>
                <a:spcPts val="0"/>
              </a:spcAft>
            </a:pPr>
            <a:r>
              <a:rPr lang="cs-CZ" dirty="0">
                <a:solidFill>
                  <a:srgbClr val="C00000"/>
                </a:solidFill>
                <a:sym typeface="Wingdings" pitchFamily="2" charset="2"/>
              </a:rPr>
              <a:t>výhody oproti sérii více ANOV</a:t>
            </a:r>
          </a:p>
          <a:p>
            <a:pPr lvl="1" eaLnBrk="1" fontAlgn="auto" hangingPunct="1">
              <a:spcAft>
                <a:spcPts val="0"/>
              </a:spcAft>
            </a:pPr>
            <a:r>
              <a:rPr lang="cs-CZ" dirty="0">
                <a:sym typeface="Wingdings" pitchFamily="2" charset="2"/>
              </a:rPr>
              <a:t>kontrolujeme nárůst rizika chyby I. typu</a:t>
            </a:r>
          </a:p>
          <a:p>
            <a:pPr lvl="1" eaLnBrk="1" fontAlgn="auto" hangingPunct="1">
              <a:spcAft>
                <a:spcPts val="0"/>
              </a:spcAft>
            </a:pPr>
            <a:r>
              <a:rPr lang="cs-CZ" dirty="0">
                <a:sym typeface="Wingdings" pitchFamily="2" charset="2"/>
              </a:rPr>
              <a:t>lze odhalit vztah ke </a:t>
            </a:r>
            <a:r>
              <a:rPr lang="cs-CZ" u="sng" dirty="0">
                <a:sym typeface="Wingdings" pitchFamily="2" charset="2"/>
              </a:rPr>
              <a:t>kombinaci</a:t>
            </a:r>
            <a:r>
              <a:rPr lang="cs-CZ" dirty="0">
                <a:sym typeface="Wingdings" pitchFamily="2" charset="2"/>
              </a:rPr>
              <a:t> závislých proměnných</a:t>
            </a:r>
          </a:p>
          <a:p>
            <a:pPr eaLnBrk="1" fontAlgn="auto" hangingPunct="1">
              <a:spcAft>
                <a:spcPts val="0"/>
              </a:spcAft>
            </a:pPr>
            <a:r>
              <a:rPr lang="cs-CZ" dirty="0">
                <a:solidFill>
                  <a:srgbClr val="C00000"/>
                </a:solidFill>
                <a:sym typeface="Wingdings" pitchFamily="2" charset="2"/>
              </a:rPr>
              <a:t>nevýhody</a:t>
            </a:r>
          </a:p>
          <a:p>
            <a:pPr lvl="1" eaLnBrk="1" fontAlgn="auto" hangingPunct="1">
              <a:spcAft>
                <a:spcPts val="0"/>
              </a:spcAft>
            </a:pPr>
            <a:r>
              <a:rPr lang="cs-CZ" dirty="0">
                <a:sym typeface="Wingdings" pitchFamily="2" charset="2"/>
              </a:rPr>
              <a:t>obtížná </a:t>
            </a:r>
            <a:r>
              <a:rPr lang="cs-CZ" dirty="0" err="1">
                <a:sym typeface="Wingdings" pitchFamily="2" charset="2"/>
              </a:rPr>
              <a:t>interpetace</a:t>
            </a:r>
            <a:r>
              <a:rPr lang="cs-CZ" dirty="0">
                <a:sym typeface="Wingdings" pitchFamily="2" charset="2"/>
              </a:rPr>
              <a:t> výsledků</a:t>
            </a:r>
          </a:p>
          <a:p>
            <a:pPr lvl="1" eaLnBrk="1" fontAlgn="auto" hangingPunct="1">
              <a:spcAft>
                <a:spcPts val="0"/>
              </a:spcAft>
            </a:pPr>
            <a:r>
              <a:rPr lang="cs-CZ" dirty="0">
                <a:sym typeface="Wingdings" pitchFamily="2" charset="2"/>
              </a:rPr>
              <a:t>málokdy přinese nové informace oproti ANOVĚ</a:t>
            </a:r>
          </a:p>
          <a:p>
            <a:pPr lvl="1" eaLnBrk="1" fontAlgn="auto" hangingPunct="1">
              <a:spcAft>
                <a:spcPts val="0"/>
              </a:spcAft>
            </a:pPr>
            <a:r>
              <a:rPr lang="cs-CZ" dirty="0">
                <a:sym typeface="Wingdings" pitchFamily="2" charset="2"/>
              </a:rPr>
              <a:t>vyžaduje splnění dalších předpokladů, které nelze jednoduše otestovat v SPSS (</a:t>
            </a:r>
            <a:r>
              <a:rPr lang="cs-CZ" dirty="0" err="1">
                <a:sym typeface="Wingdings" pitchFamily="2" charset="2"/>
              </a:rPr>
              <a:t>multivariační</a:t>
            </a:r>
            <a:r>
              <a:rPr lang="cs-CZ" dirty="0">
                <a:sym typeface="Wingdings" pitchFamily="2" charset="2"/>
              </a:rPr>
              <a:t> normalita)</a:t>
            </a:r>
          </a:p>
          <a:p>
            <a:pPr lvl="1" eaLnBrk="1" fontAlgn="auto" hangingPunct="1">
              <a:spcAft>
                <a:spcPts val="0"/>
              </a:spcAft>
            </a:pPr>
            <a:endParaRPr lang="cs-CZ" dirty="0">
              <a:sym typeface="Wingdings" pitchFamily="2" charset="2"/>
            </a:endParaRPr>
          </a:p>
          <a:p>
            <a:pPr eaLnBrk="1" fontAlgn="auto" hangingPunct="1">
              <a:spcAft>
                <a:spcPts val="0"/>
              </a:spcAft>
            </a:pPr>
            <a:endParaRPr lang="cs-CZ" dirty="0">
              <a:sym typeface="Wingdings" pitchFamily="2" charset="2"/>
            </a:endParaRPr>
          </a:p>
          <a:p>
            <a:pPr eaLnBrk="1" fontAlgn="auto" hangingPunct="1">
              <a:spcAft>
                <a:spcPts val="0"/>
              </a:spcAft>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8833" name="Nadpis 1"/>
          <p:cNvSpPr>
            <a:spLocks noGrp="1"/>
          </p:cNvSpPr>
          <p:nvPr>
            <p:ph type="title"/>
          </p:nvPr>
        </p:nvSpPr>
        <p:spPr/>
        <p:txBody>
          <a:bodyPr/>
          <a:lstStyle/>
          <a:p>
            <a:pPr eaLnBrk="1" hangingPunct="1"/>
            <a:r>
              <a:rPr lang="cs-CZ" altLang="cs-CZ" dirty="0"/>
              <a:t>Úkol na seminář</a:t>
            </a:r>
            <a:endParaRPr lang="en-US" altLang="cs-CZ" dirty="0"/>
          </a:p>
        </p:txBody>
      </p:sp>
      <p:sp>
        <p:nvSpPr>
          <p:cNvPr id="1048834" name="Zástupný symbol pro obsah 2"/>
          <p:cNvSpPr>
            <a:spLocks noGrp="1"/>
          </p:cNvSpPr>
          <p:nvPr>
            <p:ph idx="1"/>
          </p:nvPr>
        </p:nvSpPr>
        <p:spPr>
          <a:xfrm>
            <a:off x="822960" y="1737361"/>
            <a:ext cx="7863840" cy="4787264"/>
          </a:xfrm>
        </p:spPr>
        <p:txBody>
          <a:bodyPr>
            <a:normAutofit lnSpcReduction="10000"/>
          </a:bodyPr>
          <a:lstStyle/>
          <a:p>
            <a:pPr eaLnBrk="1" hangingPunct="1"/>
            <a:r>
              <a:rPr lang="cs-CZ" altLang="cs-CZ" sz="2800" dirty="0"/>
              <a:t>Data Long 2</a:t>
            </a:r>
          </a:p>
          <a:p>
            <a:pPr eaLnBrk="1" hangingPunct="1"/>
            <a:r>
              <a:rPr lang="cs-CZ" altLang="cs-CZ" sz="2800" dirty="0"/>
              <a:t>Zajímá nás, zda a do jaké míry souvisí u žáků jejich očekávání svého nejvyššího dosaženého vzdělání (NP = </a:t>
            </a:r>
            <a:r>
              <a:rPr lang="cs-CZ" altLang="cs-CZ" sz="2800" dirty="0" err="1"/>
              <a:t>ocek_vzd</a:t>
            </a:r>
            <a:r>
              <a:rPr lang="cs-CZ" altLang="cs-CZ" sz="2800" dirty="0"/>
              <a:t>) a životní spokojenost (ZP=</a:t>
            </a:r>
            <a:r>
              <a:rPr lang="cs-CZ" altLang="cs-CZ" sz="2800" dirty="0" err="1"/>
              <a:t>ziv_sp</a:t>
            </a:r>
            <a:r>
              <a:rPr lang="cs-CZ" altLang="cs-CZ" sz="2800" dirty="0"/>
              <a:t>).</a:t>
            </a:r>
          </a:p>
          <a:p>
            <a:pPr eaLnBrk="1" hangingPunct="1">
              <a:buFont typeface="Wingdings" panose="05000000000000000000" pitchFamily="2" charset="2"/>
              <a:buChar char="§"/>
            </a:pPr>
            <a:r>
              <a:rPr lang="cs-CZ" altLang="cs-CZ" dirty="0"/>
              <a:t>Specificky otestujte, zda se liší ti, kdo očekávají, že nedosáhnou na maturitu od těch, kdo ji očekávají získat a od těch, kdo plánují získat VŠ titul (kontrast, </a:t>
            </a:r>
            <a:r>
              <a:rPr lang="cs-CZ" altLang="cs-CZ" dirty="0" err="1"/>
              <a:t>oneway</a:t>
            </a:r>
            <a:r>
              <a:rPr lang="cs-CZ" altLang="cs-CZ" dirty="0"/>
              <a:t>).</a:t>
            </a:r>
          </a:p>
          <a:p>
            <a:pPr eaLnBrk="1" hangingPunct="1">
              <a:buFont typeface="Wingdings" panose="05000000000000000000" pitchFamily="2" charset="2"/>
              <a:buChar char="§"/>
            </a:pPr>
            <a:r>
              <a:rPr lang="cs-CZ" altLang="cs-CZ" sz="2000" dirty="0"/>
              <a:t>Faktoriální </a:t>
            </a:r>
            <a:r>
              <a:rPr lang="cs-CZ" altLang="cs-CZ" sz="2000" dirty="0" err="1"/>
              <a:t>anovou</a:t>
            </a:r>
            <a:r>
              <a:rPr lang="cs-CZ" altLang="cs-CZ" sz="2000" dirty="0"/>
              <a:t> rozšiřte model i o pohlaví žáka. Otestujte u toho hypotézu, že se stoupajícím očekáváním vzdělání stoupá životní spokojenost (lineární kontrast, faktoriální </a:t>
            </a:r>
            <a:r>
              <a:rPr lang="cs-CZ" altLang="cs-CZ" sz="2000" dirty="0" err="1"/>
              <a:t>anova</a:t>
            </a:r>
            <a:r>
              <a:rPr lang="cs-CZ" altLang="cs-CZ" sz="2000" dirty="0"/>
              <a:t>)</a:t>
            </a:r>
          </a:p>
          <a:p>
            <a:pPr eaLnBrk="1" hangingPunct="1">
              <a:buFont typeface="Wingdings" panose="05000000000000000000" pitchFamily="2" charset="2"/>
              <a:buChar char="§"/>
            </a:pPr>
            <a:r>
              <a:rPr lang="cs-CZ" altLang="cs-CZ" dirty="0"/>
              <a:t>Když do modelu zařadíme optimismus jako kovariát, stane se naší ZP to z životní spokojenosti, co nesouvisí s optimismem (</a:t>
            </a:r>
            <a:r>
              <a:rPr lang="cs-CZ" altLang="cs-CZ" dirty="0" err="1"/>
              <a:t>hmm</a:t>
            </a:r>
            <a:r>
              <a:rPr lang="cs-CZ" altLang="cs-CZ" dirty="0"/>
              <a:t>…). Jak se změní zařazením kovariátu efekt očekávaného vzdělání a pohlaví?</a:t>
            </a:r>
            <a:endParaRPr lang="cs-CZ" altLang="cs-CZ" sz="2000" dirty="0"/>
          </a:p>
          <a:p>
            <a:pPr lvl="1" eaLnBrk="1" hangingPunct="1"/>
            <a:endParaRPr lang="en-US"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Nadpis 1"/>
          <p:cNvSpPr>
            <a:spLocks noGrp="1"/>
          </p:cNvSpPr>
          <p:nvPr>
            <p:ph type="title" idx="4294967295"/>
          </p:nvPr>
        </p:nvSpPr>
        <p:spPr>
          <a:xfrm>
            <a:off x="1600200" y="287338"/>
            <a:ext cx="7543800" cy="838200"/>
          </a:xfrm>
        </p:spPr>
        <p:txBody>
          <a:bodyPr/>
          <a:lstStyle/>
          <a:p>
            <a:pPr eaLnBrk="1" hangingPunct="1"/>
            <a:r>
              <a:rPr lang="cs-CZ" altLang="cs-CZ" dirty="0"/>
              <a:t>ANOVA jako regrese</a:t>
            </a:r>
            <a:endParaRPr lang="en-US" altLang="cs-CZ" dirty="0"/>
          </a:p>
        </p:txBody>
      </p:sp>
      <p:sp>
        <p:nvSpPr>
          <p:cNvPr id="1048617"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18"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19"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20"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5" name="Nadpis 1"/>
          <p:cNvSpPr>
            <a:spLocks noGrp="1"/>
          </p:cNvSpPr>
          <p:nvPr>
            <p:ph type="title"/>
          </p:nvPr>
        </p:nvSpPr>
        <p:spPr/>
        <p:txBody>
          <a:bodyPr/>
          <a:lstStyle/>
          <a:p>
            <a:endParaRPr lang="cs-CZ"/>
          </a:p>
        </p:txBody>
      </p:sp>
      <p:sp>
        <p:nvSpPr>
          <p:cNvPr id="1048836" name="Zástupný symbol pro obsah 2"/>
          <p:cNvSpPr>
            <a:spLocks noGrp="1"/>
          </p:cNvSpPr>
          <p:nvPr>
            <p:ph idx="1"/>
          </p:nvPr>
        </p:nvSpPr>
        <p:spPr/>
        <p:txBody>
          <a:bodyPr/>
          <a:lstStyle/>
          <a:p>
            <a:endParaRPr lang="cs-CZ"/>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Rectangle 2"/>
          <p:cNvSpPr>
            <a:spLocks noGrp="1" noChangeArrowheads="1"/>
          </p:cNvSpPr>
          <p:nvPr>
            <p:ph type="ctrTitle"/>
          </p:nvPr>
        </p:nvSpPr>
        <p:spPr/>
        <p:txBody>
          <a:bodyPr/>
          <a:lstStyle/>
          <a:p>
            <a:pPr eaLnBrk="1" hangingPunct="1"/>
            <a:r>
              <a:rPr lang="cs-CZ" altLang="cs-CZ" sz="2400"/>
              <a:t>PSY252</a:t>
            </a:r>
            <a:br>
              <a:rPr lang="cs-CZ" altLang="cs-CZ" sz="2400"/>
            </a:br>
            <a:r>
              <a:rPr lang="cs-CZ" altLang="cs-CZ" sz="2400"/>
              <a:t>Statistická analýza dat v psychologii II</a:t>
            </a:r>
            <a:br>
              <a:rPr lang="cs-CZ" altLang="cs-CZ" sz="2400"/>
            </a:br>
            <a:endParaRPr lang="cs-CZ" altLang="cs-CZ" sz="2400" b="1"/>
          </a:p>
        </p:txBody>
      </p:sp>
      <p:sp>
        <p:nvSpPr>
          <p:cNvPr id="1048838" name="Rectangle 3"/>
          <p:cNvSpPr>
            <a:spLocks noGrp="1" noChangeArrowheads="1"/>
          </p:cNvSpPr>
          <p:nvPr>
            <p:ph type="subTitle" idx="1"/>
          </p:nvPr>
        </p:nvSpPr>
        <p:spPr>
          <a:xfrm>
            <a:off x="611188" y="1196454"/>
            <a:ext cx="7993062" cy="2016522"/>
          </a:xfrm>
        </p:spPr>
        <p:txBody>
          <a:bodyPr/>
          <a:lstStyle/>
          <a:p>
            <a:pPr algn="ctr" eaLnBrk="1" hangingPunct="1"/>
            <a:endParaRPr lang="cs-CZ" altLang="cs-CZ" sz="2000" b="1" dirty="0">
              <a:solidFill>
                <a:schemeClr val="accent2"/>
              </a:solidFill>
            </a:endParaRPr>
          </a:p>
          <a:p>
            <a:pPr algn="ctr" eaLnBrk="1" hangingPunct="1"/>
            <a:r>
              <a:rPr lang="cs-CZ" altLang="cs-CZ" sz="4400" b="1" dirty="0">
                <a:solidFill>
                  <a:schemeClr val="accent2"/>
                </a:solidFill>
              </a:rPr>
              <a:t>Analýza rozptylu</a:t>
            </a:r>
          </a:p>
          <a:p>
            <a:pPr algn="ctr" eaLnBrk="1" hangingPunct="1"/>
            <a:r>
              <a:rPr lang="cs-CZ" altLang="cs-CZ" sz="4400" b="1" dirty="0">
                <a:solidFill>
                  <a:schemeClr val="accent2"/>
                </a:solidFill>
              </a:rPr>
              <a:t>pro opakovaná měření </a:t>
            </a:r>
          </a:p>
          <a:p>
            <a:pPr eaLnBrk="1" hangingPunct="1"/>
            <a:endParaRPr lang="cs-CZ" altLang="cs-CZ" sz="2000" b="1" dirty="0">
              <a:solidFill>
                <a:schemeClr val="accent2"/>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Nadpis 1"/>
          <p:cNvSpPr>
            <a:spLocks noGrp="1"/>
          </p:cNvSpPr>
          <p:nvPr>
            <p:ph type="title"/>
          </p:nvPr>
        </p:nvSpPr>
        <p:spPr/>
        <p:txBody>
          <a:bodyPr/>
          <a:lstStyle/>
          <a:p>
            <a:r>
              <a:rPr lang="cs-CZ" altLang="cs-CZ"/>
              <a:t>Opakovaná měření</a:t>
            </a:r>
            <a:endParaRPr lang="en-US" altLang="cs-CZ"/>
          </a:p>
        </p:txBody>
      </p:sp>
      <p:sp>
        <p:nvSpPr>
          <p:cNvPr id="1048840" name="Zástupný symbol pro obsah 2"/>
          <p:cNvSpPr>
            <a:spLocks noGrp="1"/>
          </p:cNvSpPr>
          <p:nvPr>
            <p:ph idx="1"/>
          </p:nvPr>
        </p:nvSpPr>
        <p:spPr/>
        <p:txBody>
          <a:bodyPr>
            <a:normAutofit lnSpcReduction="10000"/>
          </a:bodyPr>
          <a:lstStyle/>
          <a:p>
            <a:r>
              <a:rPr lang="cs-CZ" altLang="cs-CZ" sz="2800"/>
              <a:t>Vnitrosubjektové a long designy</a:t>
            </a:r>
          </a:p>
          <a:p>
            <a:r>
              <a:rPr lang="cs-CZ" altLang="cs-CZ" sz="2800"/>
              <a:t>Sledujeme vývoj nějaké proměnné v čase</a:t>
            </a:r>
          </a:p>
          <a:p>
            <a:r>
              <a:rPr lang="cs-CZ" altLang="cs-CZ" sz="2800"/>
              <a:t>Vystavujeme jedince několika experimentálním podmínkám a hledáme rozdíl ve změně</a:t>
            </a:r>
          </a:p>
          <a:p>
            <a:r>
              <a:rPr lang="cs-CZ" altLang="cs-CZ" sz="2800"/>
              <a:t>Hledáme rozdíly v určitém znaku mezi příbuznými jedinci  </a:t>
            </a:r>
          </a:p>
          <a:p>
            <a:r>
              <a:rPr lang="cs-CZ" altLang="cs-CZ" sz="2800" b="1"/>
              <a:t>Výhoda</a:t>
            </a:r>
            <a:r>
              <a:rPr lang="cs-CZ" altLang="cs-CZ" sz="2800"/>
              <a:t>: větší síla, potřeba menšího vzorku</a:t>
            </a:r>
          </a:p>
          <a:p>
            <a:r>
              <a:rPr lang="cs-CZ" altLang="cs-CZ" sz="2800" b="1"/>
              <a:t>Nevýhoda</a:t>
            </a:r>
            <a:r>
              <a:rPr lang="cs-CZ" altLang="cs-CZ" sz="2800"/>
              <a:t>: složitější statistika</a:t>
            </a:r>
            <a:endParaRPr lang="en-US" altLang="cs-CZ"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48840">
                                            <p:txEl>
                                              <p:pRg st="0" end="0"/>
                                            </p:txEl>
                                          </p:spTgt>
                                        </p:tgtEl>
                                        <p:attrNameLst>
                                          <p:attrName>style.visibility</p:attrName>
                                        </p:attrNameLst>
                                      </p:cBhvr>
                                      <p:to>
                                        <p:strVal val="visible"/>
                                      </p:to>
                                    </p:set>
                                    <p:animEffect transition="in" filter="fade">
                                      <p:cBhvr>
                                        <p:cTn id="7" dur="2000"/>
                                        <p:tgtEl>
                                          <p:spTgt spid="10488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48840">
                                            <p:txEl>
                                              <p:pRg st="1" end="1"/>
                                            </p:txEl>
                                          </p:spTgt>
                                        </p:tgtEl>
                                        <p:attrNameLst>
                                          <p:attrName>style.visibility</p:attrName>
                                        </p:attrNameLst>
                                      </p:cBhvr>
                                      <p:to>
                                        <p:strVal val="visible"/>
                                      </p:to>
                                    </p:set>
                                    <p:animEffect transition="in" filter="fade">
                                      <p:cBhvr>
                                        <p:cTn id="12" dur="2000"/>
                                        <p:tgtEl>
                                          <p:spTgt spid="1048840">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48840">
                                            <p:txEl>
                                              <p:pRg st="2" end="2"/>
                                            </p:txEl>
                                          </p:spTgt>
                                        </p:tgtEl>
                                        <p:attrNameLst>
                                          <p:attrName>style.visibility</p:attrName>
                                        </p:attrNameLst>
                                      </p:cBhvr>
                                      <p:to>
                                        <p:strVal val="visible"/>
                                      </p:to>
                                    </p:set>
                                    <p:animEffect transition="in" filter="fade">
                                      <p:cBhvr>
                                        <p:cTn id="15" dur="2000"/>
                                        <p:tgtEl>
                                          <p:spTgt spid="1048840">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48840">
                                            <p:txEl>
                                              <p:pRg st="3" end="3"/>
                                            </p:txEl>
                                          </p:spTgt>
                                        </p:tgtEl>
                                        <p:attrNameLst>
                                          <p:attrName>style.visibility</p:attrName>
                                        </p:attrNameLst>
                                      </p:cBhvr>
                                      <p:to>
                                        <p:strVal val="visible"/>
                                      </p:to>
                                    </p:set>
                                    <p:animEffect transition="in" filter="fade">
                                      <p:cBhvr>
                                        <p:cTn id="18" dur="2000"/>
                                        <p:tgtEl>
                                          <p:spTgt spid="1048840">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48840">
                                            <p:txEl>
                                              <p:pRg st="4" end="4"/>
                                            </p:txEl>
                                          </p:spTgt>
                                        </p:tgtEl>
                                        <p:attrNameLst>
                                          <p:attrName>style.visibility</p:attrName>
                                        </p:attrNameLst>
                                      </p:cBhvr>
                                      <p:to>
                                        <p:strVal val="visible"/>
                                      </p:to>
                                    </p:set>
                                    <p:animEffect transition="in" filter="fade">
                                      <p:cBhvr>
                                        <p:cTn id="23" dur="2000"/>
                                        <p:tgtEl>
                                          <p:spTgt spid="1048840">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48840">
                                            <p:txEl>
                                              <p:pRg st="5" end="5"/>
                                            </p:txEl>
                                          </p:spTgt>
                                        </p:tgtEl>
                                        <p:attrNameLst>
                                          <p:attrName>style.visibility</p:attrName>
                                        </p:attrNameLst>
                                      </p:cBhvr>
                                      <p:to>
                                        <p:strVal val="visible"/>
                                      </p:to>
                                    </p:set>
                                    <p:animEffect transition="in" filter="fade">
                                      <p:cBhvr>
                                        <p:cTn id="26" dur="2000"/>
                                        <p:tgtEl>
                                          <p:spTgt spid="104884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40"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Nadpis 1"/>
          <p:cNvSpPr>
            <a:spLocks noGrp="1"/>
          </p:cNvSpPr>
          <p:nvPr>
            <p:ph type="title"/>
          </p:nvPr>
        </p:nvSpPr>
        <p:spPr/>
        <p:txBody>
          <a:bodyPr/>
          <a:lstStyle/>
          <a:p>
            <a:endParaRPr lang="en-US" altLang="cs-CZ"/>
          </a:p>
        </p:txBody>
      </p:sp>
      <p:graphicFrame>
        <p:nvGraphicFramePr>
          <p:cNvPr id="4194312" name="Zástupný symbol pro obsah 4"/>
          <p:cNvGraphicFramePr>
            <a:graphicFrameLocks noGrp="1"/>
          </p:cNvGraphicFramePr>
          <p:nvPr>
            <p:ph idx="1"/>
          </p:nvPr>
        </p:nvGraphicFramePr>
        <p:xfrm>
          <a:off x="5286375" y="1643063"/>
          <a:ext cx="3281364" cy="4500562"/>
        </p:xfrm>
        <a:graphic>
          <a:graphicData uri="http://schemas.openxmlformats.org/drawingml/2006/table">
            <a:tbl>
              <a:tblPr firstRow="1" bandRow="1">
                <a:tableStyleId>{5C22544A-7EE6-4342-B048-85BDC9FD1C3A}</a:tableStyleId>
              </a:tblPr>
              <a:tblGrid>
                <a:gridCol w="1093788">
                  <a:extLst>
                    <a:ext uri="{9D8B030D-6E8A-4147-A177-3AD203B41FA5}">
                      <a16:colId xmlns:a16="http://schemas.microsoft.com/office/drawing/2014/main" val="20000"/>
                    </a:ext>
                  </a:extLst>
                </a:gridCol>
                <a:gridCol w="1093788">
                  <a:extLst>
                    <a:ext uri="{9D8B030D-6E8A-4147-A177-3AD203B41FA5}">
                      <a16:colId xmlns:a16="http://schemas.microsoft.com/office/drawing/2014/main" val="20001"/>
                    </a:ext>
                  </a:extLst>
                </a:gridCol>
                <a:gridCol w="1093788">
                  <a:extLst>
                    <a:ext uri="{9D8B030D-6E8A-4147-A177-3AD203B41FA5}">
                      <a16:colId xmlns:a16="http://schemas.microsoft.com/office/drawing/2014/main" val="20002"/>
                    </a:ext>
                  </a:extLst>
                </a:gridCol>
              </a:tblGrid>
              <a:tr h="409142">
                <a:tc>
                  <a:txBody>
                    <a:bodyPr/>
                    <a:lstStyle/>
                    <a:p>
                      <a:r>
                        <a:rPr lang="cs-CZ" sz="1800" dirty="0"/>
                        <a:t>ID</a:t>
                      </a:r>
                      <a:endParaRPr lang="en-US" sz="1800" dirty="0"/>
                    </a:p>
                  </a:txBody>
                  <a:tcPr/>
                </a:tc>
                <a:tc>
                  <a:txBody>
                    <a:bodyPr/>
                    <a:lstStyle/>
                    <a:p>
                      <a:r>
                        <a:rPr lang="cs-CZ" sz="1800" dirty="0"/>
                        <a:t>Stres</a:t>
                      </a:r>
                      <a:endParaRPr lang="en-US" sz="1800" dirty="0"/>
                    </a:p>
                  </a:txBody>
                  <a:tcPr/>
                </a:tc>
                <a:tc>
                  <a:txBody>
                    <a:bodyPr/>
                    <a:lstStyle/>
                    <a:p>
                      <a:r>
                        <a:rPr lang="cs-CZ" sz="1800" dirty="0"/>
                        <a:t>EDA</a:t>
                      </a:r>
                      <a:endParaRPr lang="en-US" sz="1800" dirty="0"/>
                    </a:p>
                  </a:txBody>
                  <a:tcPr/>
                </a:tc>
                <a:extLst>
                  <a:ext uri="{0D108BD9-81ED-4DB2-BD59-A6C34878D82A}">
                    <a16:rowId xmlns:a16="http://schemas.microsoft.com/office/drawing/2014/main" val="10000"/>
                  </a:ext>
                </a:extLst>
              </a:tr>
              <a:tr h="409142">
                <a:tc>
                  <a:txBody>
                    <a:bodyPr/>
                    <a:lstStyle/>
                    <a:p>
                      <a:r>
                        <a:rPr lang="cs-CZ" sz="1800" dirty="0"/>
                        <a:t>101A</a:t>
                      </a:r>
                      <a:endParaRPr lang="en-US" sz="1800" dirty="0"/>
                    </a:p>
                  </a:txBody>
                  <a:tcPr/>
                </a:tc>
                <a:tc>
                  <a:txBody>
                    <a:bodyPr/>
                    <a:lstStyle/>
                    <a:p>
                      <a:r>
                        <a:rPr lang="cs-CZ" sz="1800" dirty="0"/>
                        <a:t>Klid</a:t>
                      </a:r>
                      <a:endParaRPr lang="en-US" sz="1800" dirty="0"/>
                    </a:p>
                  </a:txBody>
                  <a:tcPr/>
                </a:tc>
                <a:tc>
                  <a:txBody>
                    <a:bodyPr/>
                    <a:lstStyle/>
                    <a:p>
                      <a:r>
                        <a:rPr lang="cs-CZ" sz="1800" dirty="0"/>
                        <a:t>1</a:t>
                      </a:r>
                      <a:endParaRPr lang="en-US" sz="1800" dirty="0"/>
                    </a:p>
                  </a:txBody>
                  <a:tcPr/>
                </a:tc>
                <a:extLst>
                  <a:ext uri="{0D108BD9-81ED-4DB2-BD59-A6C34878D82A}">
                    <a16:rowId xmlns:a16="http://schemas.microsoft.com/office/drawing/2014/main" val="10001"/>
                  </a:ext>
                </a:extLst>
              </a:tr>
              <a:tr h="409142">
                <a:tc>
                  <a:txBody>
                    <a:bodyPr/>
                    <a:lstStyle/>
                    <a:p>
                      <a:r>
                        <a:rPr lang="cs-CZ" sz="1800" dirty="0"/>
                        <a:t>101A</a:t>
                      </a:r>
                      <a:endParaRPr lang="en-US" sz="1800" dirty="0"/>
                    </a:p>
                  </a:txBody>
                  <a:tcPr/>
                </a:tc>
                <a:tc>
                  <a:txBody>
                    <a:bodyPr/>
                    <a:lstStyle/>
                    <a:p>
                      <a:r>
                        <a:rPr lang="cs-CZ" sz="1800" dirty="0"/>
                        <a:t>Stres1</a:t>
                      </a:r>
                      <a:endParaRPr lang="en-US" sz="1800" dirty="0"/>
                    </a:p>
                  </a:txBody>
                  <a:tcPr/>
                </a:tc>
                <a:tc>
                  <a:txBody>
                    <a:bodyPr/>
                    <a:lstStyle/>
                    <a:p>
                      <a:r>
                        <a:rPr lang="cs-CZ" sz="1800" dirty="0"/>
                        <a:t>2</a:t>
                      </a:r>
                      <a:endParaRPr lang="en-US" sz="1800" dirty="0"/>
                    </a:p>
                  </a:txBody>
                  <a:tcPr/>
                </a:tc>
                <a:extLst>
                  <a:ext uri="{0D108BD9-81ED-4DB2-BD59-A6C34878D82A}">
                    <a16:rowId xmlns:a16="http://schemas.microsoft.com/office/drawing/2014/main" val="10002"/>
                  </a:ext>
                </a:extLst>
              </a:tr>
              <a:tr h="409142">
                <a:tc>
                  <a:txBody>
                    <a:bodyPr/>
                    <a:lstStyle/>
                    <a:p>
                      <a:r>
                        <a:rPr lang="cs-CZ" sz="1800" dirty="0"/>
                        <a:t>101A</a:t>
                      </a:r>
                      <a:endParaRPr lang="en-US" sz="1800" dirty="0"/>
                    </a:p>
                  </a:txBody>
                  <a:tcPr/>
                </a:tc>
                <a:tc>
                  <a:txBody>
                    <a:bodyPr/>
                    <a:lstStyle/>
                    <a:p>
                      <a:r>
                        <a:rPr lang="cs-CZ" sz="1800" dirty="0"/>
                        <a:t>Stres2</a:t>
                      </a:r>
                      <a:endParaRPr lang="en-US" sz="1800" dirty="0"/>
                    </a:p>
                  </a:txBody>
                  <a:tcPr/>
                </a:tc>
                <a:tc>
                  <a:txBody>
                    <a:bodyPr/>
                    <a:lstStyle/>
                    <a:p>
                      <a:r>
                        <a:rPr lang="cs-CZ" sz="1800" dirty="0"/>
                        <a:t>3</a:t>
                      </a:r>
                      <a:endParaRPr lang="en-US" sz="1800" dirty="0"/>
                    </a:p>
                  </a:txBody>
                  <a:tcPr/>
                </a:tc>
                <a:extLst>
                  <a:ext uri="{0D108BD9-81ED-4DB2-BD59-A6C34878D82A}">
                    <a16:rowId xmlns:a16="http://schemas.microsoft.com/office/drawing/2014/main" val="10003"/>
                  </a:ext>
                </a:extLst>
              </a:tr>
              <a:tr h="409142">
                <a:tc>
                  <a:txBody>
                    <a:bodyPr/>
                    <a:lstStyle/>
                    <a:p>
                      <a:r>
                        <a:rPr lang="cs-CZ" sz="1800" dirty="0"/>
                        <a:t>102A</a:t>
                      </a:r>
                      <a:endParaRPr lang="en-US" sz="1800" dirty="0"/>
                    </a:p>
                  </a:txBody>
                  <a:tcPr/>
                </a:tc>
                <a:tc>
                  <a:txBody>
                    <a:bodyPr/>
                    <a:lstStyle/>
                    <a:p>
                      <a:r>
                        <a:rPr lang="cs-CZ" sz="1800" dirty="0"/>
                        <a:t>Klid</a:t>
                      </a:r>
                      <a:endParaRPr lang="en-US" sz="1800" dirty="0"/>
                    </a:p>
                  </a:txBody>
                  <a:tcPr/>
                </a:tc>
                <a:tc>
                  <a:txBody>
                    <a:bodyPr/>
                    <a:lstStyle/>
                    <a:p>
                      <a:r>
                        <a:rPr lang="cs-CZ" sz="1800" dirty="0"/>
                        <a:t>4</a:t>
                      </a:r>
                      <a:endParaRPr lang="en-US" sz="1800" dirty="0"/>
                    </a:p>
                  </a:txBody>
                  <a:tcPr/>
                </a:tc>
                <a:extLst>
                  <a:ext uri="{0D108BD9-81ED-4DB2-BD59-A6C34878D82A}">
                    <a16:rowId xmlns:a16="http://schemas.microsoft.com/office/drawing/2014/main" val="10004"/>
                  </a:ext>
                </a:extLst>
              </a:tr>
              <a:tr h="409142">
                <a:tc>
                  <a:txBody>
                    <a:bodyPr/>
                    <a:lstStyle/>
                    <a:p>
                      <a:r>
                        <a:rPr lang="cs-CZ" sz="1800" dirty="0"/>
                        <a:t>102A</a:t>
                      </a:r>
                      <a:endParaRPr lang="en-US" sz="1800" dirty="0"/>
                    </a:p>
                  </a:txBody>
                  <a:tcPr/>
                </a:tc>
                <a:tc>
                  <a:txBody>
                    <a:bodyPr/>
                    <a:lstStyle/>
                    <a:p>
                      <a:r>
                        <a:rPr lang="cs-CZ" sz="1800" dirty="0"/>
                        <a:t>Stres1</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05"/>
                  </a:ext>
                </a:extLst>
              </a:tr>
              <a:tr h="409142">
                <a:tc>
                  <a:txBody>
                    <a:bodyPr/>
                    <a:lstStyle/>
                    <a:p>
                      <a:r>
                        <a:rPr lang="cs-CZ" sz="1800" dirty="0"/>
                        <a:t>102A</a:t>
                      </a:r>
                      <a:endParaRPr lang="en-US" sz="1800" dirty="0"/>
                    </a:p>
                  </a:txBody>
                  <a:tcPr/>
                </a:tc>
                <a:tc>
                  <a:txBody>
                    <a:bodyPr/>
                    <a:lstStyle/>
                    <a:p>
                      <a:r>
                        <a:rPr lang="cs-CZ" sz="1800" dirty="0"/>
                        <a:t>Stres2</a:t>
                      </a:r>
                      <a:endParaRPr lang="en-US" sz="1800" dirty="0"/>
                    </a:p>
                  </a:txBody>
                  <a:tcPr/>
                </a:tc>
                <a:tc>
                  <a:txBody>
                    <a:bodyPr/>
                    <a:lstStyle/>
                    <a:p>
                      <a:r>
                        <a:rPr lang="cs-CZ" sz="1800" dirty="0"/>
                        <a:t>6</a:t>
                      </a:r>
                      <a:endParaRPr lang="en-US" sz="1800" dirty="0"/>
                    </a:p>
                  </a:txBody>
                  <a:tcPr/>
                </a:tc>
                <a:extLst>
                  <a:ext uri="{0D108BD9-81ED-4DB2-BD59-A6C34878D82A}">
                    <a16:rowId xmlns:a16="http://schemas.microsoft.com/office/drawing/2014/main" val="10006"/>
                  </a:ext>
                </a:extLst>
              </a:tr>
              <a:tr h="409142">
                <a:tc>
                  <a:txBody>
                    <a:bodyPr/>
                    <a:lstStyle/>
                    <a:p>
                      <a:r>
                        <a:rPr lang="cs-CZ" sz="1800" dirty="0"/>
                        <a:t>…</a:t>
                      </a:r>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0007"/>
                  </a:ext>
                </a:extLst>
              </a:tr>
              <a:tr h="409142">
                <a:tc>
                  <a:txBody>
                    <a:bodyPr/>
                    <a:lstStyle/>
                    <a:p>
                      <a:r>
                        <a:rPr lang="cs-CZ" sz="1800" dirty="0"/>
                        <a:t>199A</a:t>
                      </a:r>
                      <a:endParaRPr lang="en-US" sz="1800" dirty="0"/>
                    </a:p>
                  </a:txBody>
                  <a:tcPr/>
                </a:tc>
                <a:tc>
                  <a:txBody>
                    <a:bodyPr/>
                    <a:lstStyle/>
                    <a:p>
                      <a:r>
                        <a:rPr lang="cs-CZ" sz="1800" dirty="0"/>
                        <a:t>Klid</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08"/>
                  </a:ext>
                </a:extLst>
              </a:tr>
              <a:tr h="409142">
                <a:tc>
                  <a:txBody>
                    <a:bodyPr/>
                    <a:lstStyle/>
                    <a:p>
                      <a:r>
                        <a:rPr lang="cs-CZ" sz="1800" dirty="0"/>
                        <a:t>199A</a:t>
                      </a:r>
                      <a:endParaRPr lang="en-US" sz="1800" dirty="0"/>
                    </a:p>
                  </a:txBody>
                  <a:tcPr/>
                </a:tc>
                <a:tc>
                  <a:txBody>
                    <a:bodyPr/>
                    <a:lstStyle/>
                    <a:p>
                      <a:r>
                        <a:rPr lang="cs-CZ" sz="1800" dirty="0"/>
                        <a:t>Stres1</a:t>
                      </a:r>
                      <a:endParaRPr lang="en-US" sz="1800" dirty="0"/>
                    </a:p>
                  </a:txBody>
                  <a:tcPr/>
                </a:tc>
                <a:tc>
                  <a:txBody>
                    <a:bodyPr/>
                    <a:lstStyle/>
                    <a:p>
                      <a:r>
                        <a:rPr lang="cs-CZ" sz="1800" dirty="0"/>
                        <a:t>3</a:t>
                      </a:r>
                      <a:endParaRPr lang="en-US" sz="1800" dirty="0"/>
                    </a:p>
                  </a:txBody>
                  <a:tcPr/>
                </a:tc>
                <a:extLst>
                  <a:ext uri="{0D108BD9-81ED-4DB2-BD59-A6C34878D82A}">
                    <a16:rowId xmlns:a16="http://schemas.microsoft.com/office/drawing/2014/main" val="10009"/>
                  </a:ext>
                </a:extLst>
              </a:tr>
              <a:tr h="409142">
                <a:tc>
                  <a:txBody>
                    <a:bodyPr/>
                    <a:lstStyle/>
                    <a:p>
                      <a:r>
                        <a:rPr lang="cs-CZ" sz="1800" dirty="0"/>
                        <a:t>199A</a:t>
                      </a:r>
                      <a:endParaRPr lang="en-US" sz="1800" dirty="0"/>
                    </a:p>
                  </a:txBody>
                  <a:tcPr/>
                </a:tc>
                <a:tc>
                  <a:txBody>
                    <a:bodyPr/>
                    <a:lstStyle/>
                    <a:p>
                      <a:r>
                        <a:rPr lang="cs-CZ" sz="1800" dirty="0"/>
                        <a:t>Stres2</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10"/>
                  </a:ext>
                </a:extLst>
              </a:tr>
            </a:tbl>
          </a:graphicData>
        </a:graphic>
      </p:graphicFrame>
      <p:graphicFrame>
        <p:nvGraphicFramePr>
          <p:cNvPr id="4194313" name="Tabulka 3"/>
          <p:cNvGraphicFramePr>
            <a:graphicFrameLocks noGrp="1"/>
          </p:cNvGraphicFramePr>
          <p:nvPr/>
        </p:nvGraphicFramePr>
        <p:xfrm>
          <a:off x="642938" y="2500313"/>
          <a:ext cx="3786187" cy="2925764"/>
        </p:xfrm>
        <a:graphic>
          <a:graphicData uri="http://schemas.openxmlformats.org/drawingml/2006/table">
            <a:tbl>
              <a:tblPr firstRow="1" bandRow="1">
                <a:tableStyleId>{5C22544A-7EE6-4342-B048-85BDC9FD1C3A}</a:tableStyleId>
              </a:tblPr>
              <a:tblGrid>
                <a:gridCol w="770071">
                  <a:extLst>
                    <a:ext uri="{9D8B030D-6E8A-4147-A177-3AD203B41FA5}">
                      <a16:colId xmlns:a16="http://schemas.microsoft.com/office/drawing/2014/main" val="20000"/>
                    </a:ext>
                  </a:extLst>
                </a:gridCol>
                <a:gridCol w="1015866">
                  <a:extLst>
                    <a:ext uri="{9D8B030D-6E8A-4147-A177-3AD203B41FA5}">
                      <a16:colId xmlns:a16="http://schemas.microsoft.com/office/drawing/2014/main" val="20001"/>
                    </a:ext>
                  </a:extLst>
                </a:gridCol>
                <a:gridCol w="948532">
                  <a:extLst>
                    <a:ext uri="{9D8B030D-6E8A-4147-A177-3AD203B41FA5}">
                      <a16:colId xmlns:a16="http://schemas.microsoft.com/office/drawing/2014/main" val="20002"/>
                    </a:ext>
                  </a:extLst>
                </a:gridCol>
                <a:gridCol w="1051718">
                  <a:extLst>
                    <a:ext uri="{9D8B030D-6E8A-4147-A177-3AD203B41FA5}">
                      <a16:colId xmlns:a16="http://schemas.microsoft.com/office/drawing/2014/main" val="20003"/>
                    </a:ext>
                  </a:extLst>
                </a:gridCol>
              </a:tblGrid>
              <a:tr h="640068">
                <a:tc>
                  <a:txBody>
                    <a:bodyPr/>
                    <a:lstStyle/>
                    <a:p>
                      <a:pPr algn="ctr"/>
                      <a:r>
                        <a:rPr lang="cs-CZ" sz="1800" dirty="0"/>
                        <a:t>ID</a:t>
                      </a:r>
                      <a:endParaRPr lang="en-US" sz="1800" dirty="0"/>
                    </a:p>
                  </a:txBody>
                  <a:tcPr marL="91439" marR="91439" marT="45714" marB="45714"/>
                </a:tc>
                <a:tc>
                  <a:txBody>
                    <a:bodyPr/>
                    <a:lstStyle/>
                    <a:p>
                      <a:pPr algn="ctr"/>
                      <a:r>
                        <a:rPr lang="cs-CZ" sz="1800" dirty="0"/>
                        <a:t>EDA klid</a:t>
                      </a:r>
                      <a:endParaRPr lang="en-US" sz="1800" dirty="0"/>
                    </a:p>
                  </a:txBody>
                  <a:tcPr marL="91439" marR="91439" marT="45714" marB="45714"/>
                </a:tc>
                <a:tc>
                  <a:txBody>
                    <a:bodyPr/>
                    <a:lstStyle/>
                    <a:p>
                      <a:pPr algn="ctr"/>
                      <a:r>
                        <a:rPr lang="cs-CZ" sz="1800" dirty="0"/>
                        <a:t>EDA stres1</a:t>
                      </a:r>
                      <a:endParaRPr lang="en-US" sz="1800" dirty="0"/>
                    </a:p>
                  </a:txBody>
                  <a:tcPr marL="91439" marR="91439" marT="45714" marB="45714"/>
                </a:tc>
                <a:tc>
                  <a:txBody>
                    <a:bodyPr/>
                    <a:lstStyle/>
                    <a:p>
                      <a:pPr algn="ctr"/>
                      <a:r>
                        <a:rPr lang="cs-CZ" sz="1800" dirty="0"/>
                        <a:t>EDA</a:t>
                      </a:r>
                      <a:r>
                        <a:rPr lang="cs-CZ" sz="1800" baseline="0" dirty="0"/>
                        <a:t> stres2</a:t>
                      </a:r>
                      <a:endParaRPr lang="en-US" sz="1800" dirty="0"/>
                    </a:p>
                  </a:txBody>
                  <a:tcPr marL="91439" marR="91439" marT="45714" marB="45714"/>
                </a:tc>
                <a:extLst>
                  <a:ext uri="{0D108BD9-81ED-4DB2-BD59-A6C34878D82A}">
                    <a16:rowId xmlns:a16="http://schemas.microsoft.com/office/drawing/2014/main" val="10000"/>
                  </a:ext>
                </a:extLst>
              </a:tr>
              <a:tr h="571424">
                <a:tc>
                  <a:txBody>
                    <a:bodyPr/>
                    <a:lstStyle/>
                    <a:p>
                      <a:pPr algn="ctr"/>
                      <a:r>
                        <a:rPr lang="cs-CZ" sz="1800" dirty="0"/>
                        <a:t>101A</a:t>
                      </a:r>
                      <a:endParaRPr lang="en-US" sz="1800" dirty="0"/>
                    </a:p>
                  </a:txBody>
                  <a:tcPr marL="91439" marR="91439" marT="45714" marB="45714"/>
                </a:tc>
                <a:tc>
                  <a:txBody>
                    <a:bodyPr/>
                    <a:lstStyle/>
                    <a:p>
                      <a:pPr algn="ctr"/>
                      <a:r>
                        <a:rPr lang="cs-CZ" sz="1800" dirty="0"/>
                        <a:t>1</a:t>
                      </a:r>
                      <a:endParaRPr lang="en-US" sz="1800" dirty="0"/>
                    </a:p>
                  </a:txBody>
                  <a:tcPr marL="91439" marR="91439" marT="45714" marB="45714"/>
                </a:tc>
                <a:tc>
                  <a:txBody>
                    <a:bodyPr/>
                    <a:lstStyle/>
                    <a:p>
                      <a:pPr algn="ctr"/>
                      <a:r>
                        <a:rPr lang="cs-CZ" sz="1800" dirty="0"/>
                        <a:t>2</a:t>
                      </a:r>
                      <a:endParaRPr lang="en-US" sz="1800" dirty="0"/>
                    </a:p>
                  </a:txBody>
                  <a:tcPr marL="91439" marR="91439" marT="45714" marB="45714"/>
                </a:tc>
                <a:tc>
                  <a:txBody>
                    <a:bodyPr/>
                    <a:lstStyle/>
                    <a:p>
                      <a:pPr algn="ctr"/>
                      <a:r>
                        <a:rPr lang="cs-CZ" sz="1800" dirty="0"/>
                        <a:t>3</a:t>
                      </a:r>
                      <a:endParaRPr lang="en-US" sz="1800" dirty="0"/>
                    </a:p>
                  </a:txBody>
                  <a:tcPr marL="91439" marR="91439" marT="45714" marB="45714"/>
                </a:tc>
                <a:extLst>
                  <a:ext uri="{0D108BD9-81ED-4DB2-BD59-A6C34878D82A}">
                    <a16:rowId xmlns:a16="http://schemas.microsoft.com/office/drawing/2014/main" val="10001"/>
                  </a:ext>
                </a:extLst>
              </a:tr>
              <a:tr h="571424">
                <a:tc>
                  <a:txBody>
                    <a:bodyPr/>
                    <a:lstStyle/>
                    <a:p>
                      <a:pPr algn="ctr"/>
                      <a:r>
                        <a:rPr lang="cs-CZ" sz="1800" dirty="0"/>
                        <a:t>102A</a:t>
                      </a:r>
                      <a:endParaRPr lang="en-US" sz="1800" dirty="0"/>
                    </a:p>
                  </a:txBody>
                  <a:tcPr marL="91439" marR="91439" marT="45714" marB="45714"/>
                </a:tc>
                <a:tc>
                  <a:txBody>
                    <a:bodyPr/>
                    <a:lstStyle/>
                    <a:p>
                      <a:pPr algn="ctr"/>
                      <a:r>
                        <a:rPr lang="cs-CZ" sz="1800" dirty="0"/>
                        <a:t>4</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tc>
                  <a:txBody>
                    <a:bodyPr/>
                    <a:lstStyle/>
                    <a:p>
                      <a:pPr algn="ctr"/>
                      <a:r>
                        <a:rPr lang="cs-CZ" sz="1800" dirty="0"/>
                        <a:t>6</a:t>
                      </a:r>
                      <a:endParaRPr lang="en-US" sz="1800" dirty="0"/>
                    </a:p>
                  </a:txBody>
                  <a:tcPr marL="91439" marR="91439" marT="45714" marB="45714"/>
                </a:tc>
                <a:extLst>
                  <a:ext uri="{0D108BD9-81ED-4DB2-BD59-A6C34878D82A}">
                    <a16:rowId xmlns:a16="http://schemas.microsoft.com/office/drawing/2014/main" val="10002"/>
                  </a:ext>
                </a:extLst>
              </a:tr>
              <a:tr h="571424">
                <a:tc>
                  <a:txBody>
                    <a:bodyPr/>
                    <a:lstStyle/>
                    <a:p>
                      <a:pPr algn="ctr"/>
                      <a:r>
                        <a:rPr lang="cs-CZ" sz="1800" dirty="0"/>
                        <a:t>…</a:t>
                      </a:r>
                      <a:endParaRPr lang="en-US" sz="1800" dirty="0"/>
                    </a:p>
                  </a:txBody>
                  <a:tcPr marL="91439" marR="91439" marT="45714" marB="45714"/>
                </a:tc>
                <a:tc>
                  <a:txBody>
                    <a:bodyPr/>
                    <a:lstStyle/>
                    <a:p>
                      <a:pPr algn="ctr"/>
                      <a:endParaRPr lang="en-US" sz="1800" dirty="0"/>
                    </a:p>
                  </a:txBody>
                  <a:tcPr marL="91439" marR="91439" marT="45714" marB="45714"/>
                </a:tc>
                <a:tc>
                  <a:txBody>
                    <a:bodyPr/>
                    <a:lstStyle/>
                    <a:p>
                      <a:pPr algn="ctr"/>
                      <a:endParaRPr lang="en-US" sz="1800" dirty="0"/>
                    </a:p>
                  </a:txBody>
                  <a:tcPr marL="91439" marR="91439" marT="45714" marB="45714"/>
                </a:tc>
                <a:tc>
                  <a:txBody>
                    <a:bodyPr/>
                    <a:lstStyle/>
                    <a:p>
                      <a:pPr algn="ctr"/>
                      <a:endParaRPr lang="en-US" sz="1800" dirty="0"/>
                    </a:p>
                  </a:txBody>
                  <a:tcPr marL="91439" marR="91439" marT="45714" marB="45714"/>
                </a:tc>
                <a:extLst>
                  <a:ext uri="{0D108BD9-81ED-4DB2-BD59-A6C34878D82A}">
                    <a16:rowId xmlns:a16="http://schemas.microsoft.com/office/drawing/2014/main" val="10003"/>
                  </a:ext>
                </a:extLst>
              </a:tr>
              <a:tr h="571424">
                <a:tc>
                  <a:txBody>
                    <a:bodyPr/>
                    <a:lstStyle/>
                    <a:p>
                      <a:pPr algn="ctr"/>
                      <a:r>
                        <a:rPr lang="cs-CZ" sz="1800" dirty="0"/>
                        <a:t>199A</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tc>
                  <a:txBody>
                    <a:bodyPr/>
                    <a:lstStyle/>
                    <a:p>
                      <a:pPr algn="ctr"/>
                      <a:r>
                        <a:rPr lang="cs-CZ" sz="1800" dirty="0"/>
                        <a:t>3</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extLst>
                  <a:ext uri="{0D108BD9-81ED-4DB2-BD59-A6C34878D82A}">
                    <a16:rowId xmlns:a16="http://schemas.microsoft.com/office/drawing/2014/main" val="10004"/>
                  </a:ext>
                </a:extLst>
              </a:tr>
            </a:tbl>
          </a:graphicData>
        </a:graphic>
      </p:graphicFrame>
      <p:sp>
        <p:nvSpPr>
          <p:cNvPr id="1048842" name="Zaoblený obdélník 5"/>
          <p:cNvSpPr>
            <a:spLocks noChangeArrowheads="1"/>
          </p:cNvSpPr>
          <p:nvPr/>
        </p:nvSpPr>
        <p:spPr bwMode="auto">
          <a:xfrm>
            <a:off x="357188" y="2357438"/>
            <a:ext cx="4429125" cy="3286125"/>
          </a:xfrm>
          <a:prstGeom prst="roundRect">
            <a:avLst>
              <a:gd name="adj" fmla="val 16667"/>
            </a:avLst>
          </a:prstGeom>
          <a:noFill/>
          <a:ln w="50800" algn="ctr">
            <a:solidFill>
              <a:schemeClr val="accent2"/>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Segoe UI" panose="020B0502040204020203"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Segoe UI" panose="020B0502040204020203"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Segoe UI" panose="020B0502040204020203"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Segoe UI" panose="020B0502040204020203"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Segoe UI" panose="020B0502040204020203"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9pPr>
          </a:lstStyle>
          <a:p>
            <a:pPr algn="ctr" eaLnBrk="1" hangingPunct="1">
              <a:spcBef>
                <a:spcPct val="0"/>
              </a:spcBef>
              <a:buClrTx/>
              <a:buFontTx/>
              <a:buNone/>
            </a:pPr>
            <a:endParaRPr lang="en-US" altLang="cs-CZ"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42"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Nadpis 1"/>
          <p:cNvSpPr>
            <a:spLocks noGrp="1"/>
          </p:cNvSpPr>
          <p:nvPr>
            <p:ph type="title"/>
          </p:nvPr>
        </p:nvSpPr>
        <p:spPr/>
        <p:txBody>
          <a:bodyPr/>
          <a:lstStyle/>
          <a:p>
            <a:endParaRPr lang="en-US" altLang="cs-CZ"/>
          </a:p>
        </p:txBody>
      </p:sp>
      <p:sp>
        <p:nvSpPr>
          <p:cNvPr id="1048844" name="Zástupný symbol pro obsah 2"/>
          <p:cNvSpPr>
            <a:spLocks noGrp="1"/>
          </p:cNvSpPr>
          <p:nvPr>
            <p:ph idx="1"/>
          </p:nvPr>
        </p:nvSpPr>
        <p:spPr/>
        <p:txBody>
          <a:bodyPr>
            <a:normAutofit lnSpcReduction="10000"/>
          </a:bodyPr>
          <a:lstStyle/>
          <a:p>
            <a:r>
              <a:rPr lang="cs-CZ" altLang="cs-CZ" sz="2400"/>
              <a:t>Při opakovaných měřeních je porušen předpoklad ANOVA či lineární regrese o nezávislosti pozorování</a:t>
            </a:r>
          </a:p>
          <a:p>
            <a:r>
              <a:rPr lang="cs-CZ" altLang="cs-CZ" sz="2400"/>
              <a:t>funguje  podobně jako faktoriální ANOVA</a:t>
            </a:r>
          </a:p>
          <a:p>
            <a:r>
              <a:rPr lang="cs-CZ" altLang="cs-CZ" sz="2400"/>
              <a:t>Nový předpoklad – sféricita (compound symmetry) – Mauchlyho test</a:t>
            </a:r>
          </a:p>
          <a:p>
            <a:pPr lvl="1"/>
            <a:r>
              <a:rPr lang="en-US" altLang="cs-CZ" sz="2000"/>
              <a:t>Spln</a:t>
            </a:r>
            <a:r>
              <a:rPr lang="cs-CZ" altLang="cs-CZ" sz="2000"/>
              <a:t>ěna pokud </a:t>
            </a:r>
            <a:r>
              <a:rPr lang="cs-CZ" altLang="cs-CZ" sz="2000" b="1"/>
              <a:t>r</a:t>
            </a:r>
            <a:r>
              <a:rPr lang="cs-CZ" altLang="cs-CZ" sz="1800" b="1"/>
              <a:t>ozptyly </a:t>
            </a:r>
            <a:r>
              <a:rPr lang="cs-CZ" altLang="cs-CZ" sz="1800"/>
              <a:t>jednotlivých opakovaných měření jsou </a:t>
            </a:r>
            <a:r>
              <a:rPr lang="cs-CZ" altLang="cs-CZ" sz="1800" b="1"/>
              <a:t>stejné</a:t>
            </a:r>
            <a:r>
              <a:rPr lang="cs-CZ" altLang="cs-CZ" sz="1800"/>
              <a:t> a </a:t>
            </a:r>
            <a:r>
              <a:rPr lang="cs-CZ" altLang="cs-CZ" sz="1800" b="1"/>
              <a:t>kovariance</a:t>
            </a:r>
            <a:r>
              <a:rPr lang="cs-CZ" altLang="cs-CZ" sz="1800"/>
              <a:t> mezi jednotlivými opakovanými měřeními jsou </a:t>
            </a:r>
            <a:r>
              <a:rPr lang="cs-CZ" altLang="cs-CZ" sz="1800" b="1"/>
              <a:t>stejné</a:t>
            </a:r>
          </a:p>
          <a:p>
            <a:pPr lvl="1"/>
            <a:r>
              <a:rPr lang="cs-CZ" altLang="cs-CZ" sz="2000"/>
              <a:t>V longitudinálních designech obvykle problém – měření, která jsou si blízká v čase, obvykle více korelují</a:t>
            </a:r>
          </a:p>
          <a:p>
            <a:pPr lvl="1"/>
            <a:r>
              <a:rPr lang="cs-CZ" altLang="cs-CZ" sz="2000"/>
              <a:t>Při nesplnění – korekce (G-G, H-F) či MANOVA</a:t>
            </a:r>
          </a:p>
          <a:p>
            <a:r>
              <a:rPr lang="cs-CZ" altLang="cs-CZ" sz="2400"/>
              <a:t>Méně spolehlivé post-hoc testy</a:t>
            </a:r>
            <a:endParaRPr lang="en-US" altLang="cs-CZ" sz="24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5" name="Nadpis 1"/>
          <p:cNvSpPr>
            <a:spLocks noGrp="1"/>
          </p:cNvSpPr>
          <p:nvPr>
            <p:ph type="title"/>
          </p:nvPr>
        </p:nvSpPr>
        <p:spPr/>
        <p:txBody>
          <a:bodyPr/>
          <a:lstStyle/>
          <a:p>
            <a:r>
              <a:rPr lang="cs-CZ" altLang="cs-CZ"/>
              <a:t>Dělení variability</a:t>
            </a:r>
          </a:p>
        </p:txBody>
      </p:sp>
      <p:sp>
        <p:nvSpPr>
          <p:cNvPr id="1048846" name="Zástupný symbol pro obsah 2"/>
          <p:cNvSpPr>
            <a:spLocks noGrp="1"/>
          </p:cNvSpPr>
          <p:nvPr>
            <p:ph idx="1"/>
          </p:nvPr>
        </p:nvSpPr>
        <p:spPr/>
        <p:txBody>
          <a:bodyPr/>
          <a:lstStyle/>
          <a:p>
            <a:r>
              <a:rPr lang="cs-CZ" altLang="cs-CZ"/>
              <a:t>Variabilita mezi subjekty – různí lidé mají různou průměrnou hodnotu závislé</a:t>
            </a:r>
          </a:p>
          <a:p>
            <a:r>
              <a:rPr lang="cs-CZ" altLang="cs-CZ"/>
              <a:t>Variabilita mezi měřeními (treatments) – rozdílnost průměrů měření</a:t>
            </a:r>
          </a:p>
          <a:p>
            <a:r>
              <a:rPr lang="cs-CZ" altLang="cs-CZ"/>
              <a:t>Chybový rozptyl – náhodná variabilita kolem hodnoty závislé predikované osobou a pořadím měření (treatmentem)</a:t>
            </a:r>
          </a:p>
          <a:p>
            <a:r>
              <a:rPr lang="cs-CZ" altLang="cs-CZ"/>
              <a:t>(Variabilita způsobená rozdílným efektem treatments na různé jedince)</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7" name="Nadpis 1"/>
          <p:cNvSpPr>
            <a:spLocks noGrp="1"/>
          </p:cNvSpPr>
          <p:nvPr>
            <p:ph type="title"/>
          </p:nvPr>
        </p:nvSpPr>
        <p:spPr/>
        <p:txBody>
          <a:bodyPr/>
          <a:lstStyle/>
          <a:p>
            <a:r>
              <a:rPr lang="cs-CZ" altLang="cs-CZ"/>
              <a:t>Příklad</a:t>
            </a:r>
            <a:endParaRPr lang="en-US" altLang="cs-CZ"/>
          </a:p>
        </p:txBody>
      </p:sp>
      <p:sp>
        <p:nvSpPr>
          <p:cNvPr id="1048848" name="Zástupný symbol pro obsah 2"/>
          <p:cNvSpPr>
            <a:spLocks noGrp="1"/>
          </p:cNvSpPr>
          <p:nvPr>
            <p:ph idx="1"/>
          </p:nvPr>
        </p:nvSpPr>
        <p:spPr/>
        <p:txBody>
          <a:bodyPr/>
          <a:lstStyle/>
          <a:p>
            <a:r>
              <a:rPr lang="cs-CZ" altLang="cs-CZ"/>
              <a:t>EDA – elektrodermální aktivita (=pocení se) </a:t>
            </a:r>
          </a:p>
          <a:p>
            <a:r>
              <a:rPr lang="cs-CZ" altLang="cs-CZ"/>
              <a:t>3 úrovně stresu – klid, nekonfliktní Stroop, konfliktní Stroop – v tomto pořadí</a:t>
            </a:r>
          </a:p>
          <a:p>
            <a:r>
              <a:rPr lang="cs-CZ" altLang="cs-CZ"/>
              <a:t>„Soulad“ EDA na pravé a levé dlani</a:t>
            </a:r>
          </a:p>
          <a:p>
            <a:pPr lvl="1"/>
            <a:r>
              <a:rPr lang="cs-CZ" altLang="cs-CZ"/>
              <a:t>Koeficient laterality (-30;30) (levopotivý – pravopotivý)</a:t>
            </a:r>
          </a:p>
          <a:p>
            <a:pPr lvl="1"/>
            <a:r>
              <a:rPr lang="cs-CZ" altLang="cs-CZ"/>
              <a:t>PTI – synchronizace křivek pocení (0; 25)</a:t>
            </a:r>
          </a:p>
          <a:p>
            <a:r>
              <a:rPr lang="cs-CZ" altLang="cs-CZ"/>
              <a:t>Psychopatologie – BDI, SAS, TSC40</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Nadpis 1"/>
          <p:cNvSpPr>
            <a:spLocks noGrp="1"/>
          </p:cNvSpPr>
          <p:nvPr>
            <p:ph type="title"/>
          </p:nvPr>
        </p:nvSpPr>
        <p:spPr/>
        <p:txBody>
          <a:bodyPr/>
          <a:lstStyle/>
          <a:p>
            <a:r>
              <a:rPr lang="cs-CZ" altLang="cs-CZ"/>
              <a:t>Velikost účinku</a:t>
            </a:r>
          </a:p>
        </p:txBody>
      </p:sp>
      <p:sp>
        <p:nvSpPr>
          <p:cNvPr id="1048850" name="Zástupný symbol pro obsah 2"/>
          <p:cNvSpPr>
            <a:spLocks noGrp="1"/>
          </p:cNvSpPr>
          <p:nvPr>
            <p:ph idx="1"/>
          </p:nvPr>
        </p:nvSpPr>
        <p:spPr/>
        <p:txBody>
          <a:bodyPr>
            <a:normAutofit lnSpcReduction="10000"/>
          </a:bodyPr>
          <a:lstStyle/>
          <a:p>
            <a:r>
              <a:rPr lang="cs-CZ" altLang="cs-CZ" sz="2400"/>
              <a:t>U kontrastů můžeme počítat Cohenovo </a:t>
            </a:r>
            <a:r>
              <a:rPr lang="cs-CZ" altLang="cs-CZ" sz="2400" i="1"/>
              <a:t>d</a:t>
            </a:r>
          </a:p>
          <a:p>
            <a:pPr lvl="1"/>
            <a:r>
              <a:rPr lang="cs-CZ" altLang="cs-CZ" sz="2000"/>
              <a:t>problematická je smysluplná volba SD, kterou bychom rozdíl průměrů standardizovali</a:t>
            </a:r>
          </a:p>
          <a:p>
            <a:pPr lvl="1"/>
            <a:r>
              <a:rPr lang="cs-CZ" altLang="cs-CZ" sz="2000"/>
              <a:t>SD baseline měření</a:t>
            </a:r>
          </a:p>
          <a:p>
            <a:pPr lvl="1"/>
            <a:r>
              <a:rPr lang="cs-CZ" altLang="cs-CZ" sz="2000"/>
              <a:t>střední SD napříč měřeními</a:t>
            </a:r>
          </a:p>
          <a:p>
            <a:r>
              <a:rPr lang="cs-CZ" altLang="cs-CZ" sz="2400"/>
              <a:t>Nebo můžeme spočítat </a:t>
            </a:r>
            <a:r>
              <a:rPr lang="cs-CZ" altLang="cs-CZ" sz="2400" i="1"/>
              <a:t>r</a:t>
            </a:r>
            <a:r>
              <a:rPr lang="cs-CZ" altLang="cs-CZ" sz="2400"/>
              <a:t> (F: s. 567)</a:t>
            </a:r>
          </a:p>
          <a:p>
            <a:pPr lvl="1"/>
            <a:r>
              <a:rPr lang="cs-CZ" altLang="cs-CZ" sz="2000"/>
              <a:t>velikost efektu „očištěnou“ o korelaci mezi měřeními – nadhodnocenou</a:t>
            </a:r>
          </a:p>
          <a:p>
            <a:pPr lvl="1"/>
            <a:r>
              <a:rPr lang="cs-CZ" altLang="cs-CZ" sz="2000"/>
              <a:t>vhodné pro usuzování na sílu testu</a:t>
            </a:r>
          </a:p>
          <a:p>
            <a:r>
              <a:rPr lang="cs-CZ" altLang="cs-CZ" sz="2400">
                <a:latin typeface="Symbol" panose="05050102010706020507" pitchFamily="18" charset="2"/>
              </a:rPr>
              <a:t>w</a:t>
            </a:r>
            <a:r>
              <a:rPr lang="cs-CZ" altLang="cs-CZ" sz="2400" baseline="30000"/>
              <a:t>2</a:t>
            </a:r>
            <a:r>
              <a:rPr lang="cs-CZ" altLang="cs-CZ" sz="2400"/>
              <a:t> pro celý faktor F: s. 566</a:t>
            </a:r>
          </a:p>
          <a:p>
            <a:pPr lvl="1"/>
            <a:r>
              <a:rPr lang="cs-CZ" altLang="cs-CZ" sz="1600"/>
              <a:t>nápověda</a:t>
            </a:r>
            <a:r>
              <a:rPr lang="cs-CZ" altLang="cs-CZ" sz="1600" i="1"/>
              <a:t> SS</a:t>
            </a:r>
            <a:r>
              <a:rPr lang="cs-CZ" altLang="cs-CZ" sz="1600" baseline="-25000"/>
              <a:t>TOTAL</a:t>
            </a:r>
            <a:r>
              <a:rPr lang="cs-CZ" altLang="cs-CZ" sz="1600"/>
              <a:t> = </a:t>
            </a:r>
            <a:r>
              <a:rPr lang="cs-CZ" altLang="cs-CZ" sz="1600" i="1"/>
              <a:t>s</a:t>
            </a:r>
            <a:r>
              <a:rPr lang="cs-CZ" altLang="cs-CZ" sz="1600" baseline="30000"/>
              <a:t>2</a:t>
            </a:r>
            <a:r>
              <a:rPr lang="en-GB" altLang="cs-CZ" sz="1600"/>
              <a:t>*(</a:t>
            </a:r>
            <a:r>
              <a:rPr lang="en-GB" altLang="cs-CZ" sz="1600" i="1"/>
              <a:t>N</a:t>
            </a:r>
            <a:r>
              <a:rPr lang="cs-CZ" altLang="cs-CZ" sz="1600"/>
              <a:t>-1) </a:t>
            </a:r>
          </a:p>
          <a:p>
            <a:endParaRPr lang="cs-CZ" altLang="cs-CZ"/>
          </a:p>
          <a:p>
            <a:pPr lvl="1"/>
            <a:endParaRPr lang="cs-CZ" altLang="cs-CZ"/>
          </a:p>
        </p:txBody>
      </p:sp>
      <p:pic>
        <p:nvPicPr>
          <p:cNvPr id="2097166" name="Obrázek 3"/>
          <p:cNvPicPr>
            <a:picLocks noChangeAspect="1"/>
          </p:cNvPicPr>
          <p:nvPr/>
        </p:nvPicPr>
        <p:blipFill>
          <a:blip r:embed="rId2"/>
          <a:srcRect/>
          <a:stretch>
            <a:fillRect/>
          </a:stretch>
        </p:blipFill>
        <p:spPr bwMode="auto">
          <a:xfrm>
            <a:off x="6011863" y="3213100"/>
            <a:ext cx="2119312" cy="831850"/>
          </a:xfrm>
          <a:prstGeom prst="rect">
            <a:avLst/>
          </a:prstGeom>
          <a:noFill/>
          <a:ln>
            <a:noFill/>
          </a:ln>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Nadpis 1"/>
          <p:cNvSpPr>
            <a:spLocks noGrp="1"/>
          </p:cNvSpPr>
          <p:nvPr>
            <p:ph type="title"/>
          </p:nvPr>
        </p:nvSpPr>
        <p:spPr/>
        <p:txBody>
          <a:bodyPr/>
          <a:lstStyle/>
          <a:p>
            <a:r>
              <a:rPr lang="cs-CZ" altLang="cs-CZ"/>
              <a:t>Kontrasty a post-hoc testy</a:t>
            </a:r>
          </a:p>
        </p:txBody>
      </p:sp>
      <p:sp>
        <p:nvSpPr>
          <p:cNvPr id="1048852" name="Zástupný symbol pro obsah 2"/>
          <p:cNvSpPr>
            <a:spLocks noGrp="1"/>
          </p:cNvSpPr>
          <p:nvPr>
            <p:ph idx="1"/>
          </p:nvPr>
        </p:nvSpPr>
        <p:spPr/>
        <p:txBody>
          <a:bodyPr/>
          <a:lstStyle/>
          <a:p>
            <a:r>
              <a:rPr lang="cs-CZ" altLang="cs-CZ"/>
              <a:t>Kontrasty pro vnitrosubjektový faktor jako u faktoriální anovy.</a:t>
            </a:r>
          </a:p>
          <a:p>
            <a:pPr lvl="1"/>
            <a:r>
              <a:rPr lang="cs-CZ" altLang="cs-CZ"/>
              <a:t>Transformation matrix v Options pro kontrolu</a:t>
            </a:r>
          </a:p>
          <a:p>
            <a:r>
              <a:rPr lang="cs-CZ" altLang="cs-CZ"/>
              <a:t>Post-hoc testy pro vnitrosubjektový a mezisubjektový faktor na jiných místech.</a:t>
            </a:r>
          </a:p>
          <a:p>
            <a:pPr lvl="1"/>
            <a:r>
              <a:rPr lang="cs-CZ" altLang="cs-CZ"/>
              <a:t>Field: Vezměte na vědomí dopad odchylek od sféricity na platnost post-hoc testů</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Nadpis 1"/>
          <p:cNvSpPr>
            <a:spLocks noGrp="1"/>
          </p:cNvSpPr>
          <p:nvPr>
            <p:ph type="title"/>
          </p:nvPr>
        </p:nvSpPr>
        <p:spPr/>
        <p:txBody>
          <a:bodyPr/>
          <a:lstStyle/>
          <a:p>
            <a:r>
              <a:rPr lang="cs-CZ" altLang="cs-CZ"/>
              <a:t>Rozšíření</a:t>
            </a:r>
            <a:endParaRPr lang="en-US" altLang="cs-CZ"/>
          </a:p>
        </p:txBody>
      </p:sp>
      <p:sp>
        <p:nvSpPr>
          <p:cNvPr id="1048854" name="Zástupný symbol pro obsah 2"/>
          <p:cNvSpPr>
            <a:spLocks noGrp="1"/>
          </p:cNvSpPr>
          <p:nvPr>
            <p:ph idx="1"/>
          </p:nvPr>
        </p:nvSpPr>
        <p:spPr/>
        <p:txBody>
          <a:bodyPr/>
          <a:lstStyle/>
          <a:p>
            <a:r>
              <a:rPr lang="cs-CZ" altLang="cs-CZ"/>
              <a:t>Faktoriální vnitrosubjektová/repeated Anova – více než 1 vnitrosubjektový faktor</a:t>
            </a:r>
          </a:p>
          <a:p>
            <a:r>
              <a:rPr lang="cs-CZ" altLang="cs-CZ"/>
              <a:t>Mixed ANOVA - kombinace vnitrosubjektových a mezisubjektových faktorů (tj. repeated+normální ANOVA)</a:t>
            </a:r>
          </a:p>
          <a:p>
            <a:endParaRPr lang="cs-CZ" altLang="cs-CZ"/>
          </a:p>
          <a:p>
            <a:endParaRPr lang="en-US" alt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Nadpis 1"/>
          <p:cNvSpPr>
            <a:spLocks noGrp="1"/>
          </p:cNvSpPr>
          <p:nvPr>
            <p:ph type="title" idx="4294967295"/>
          </p:nvPr>
        </p:nvSpPr>
        <p:spPr>
          <a:xfrm>
            <a:off x="1600200" y="287339"/>
            <a:ext cx="7543800" cy="765398"/>
          </a:xfrm>
        </p:spPr>
        <p:txBody>
          <a:bodyPr/>
          <a:lstStyle/>
          <a:p>
            <a:pPr eaLnBrk="1" hangingPunct="1"/>
            <a:r>
              <a:rPr lang="cs-CZ" altLang="cs-CZ" dirty="0"/>
              <a:t>ANOVA jako regrese</a:t>
            </a:r>
            <a:endParaRPr lang="en-US" altLang="cs-CZ" dirty="0"/>
          </a:p>
        </p:txBody>
      </p:sp>
      <p:sp>
        <p:nvSpPr>
          <p:cNvPr id="1048622"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23"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24"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25"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626"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ij</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err="1">
                <a:latin typeface="Calibri" panose="020F0502020204030204" pitchFamily="34" charset="0"/>
              </a:rPr>
              <a:t>ij</a:t>
            </a:r>
            <a:endParaRPr lang="cs-CZ" altLang="cs-CZ" sz="5100" baseline="-25000" dirty="0">
              <a:latin typeface="Calibri" panose="020F0502020204030204" pitchFamily="34" charset="0"/>
            </a:endParaRPr>
          </a:p>
          <a:p>
            <a:pPr eaLnBrk="1" hangingPunct="1"/>
            <a:endParaRPr lang="cs-CZ" altLang="cs-CZ" sz="3400" dirty="0">
              <a:latin typeface="Calibri" panose="020F0502020204030204" pitchFamily="34" charset="0"/>
            </a:endParaRPr>
          </a:p>
        </p:txBody>
      </p:sp>
      <p:sp>
        <p:nvSpPr>
          <p:cNvPr id="1048627"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Nadpis 1"/>
          <p:cNvSpPr>
            <a:spLocks noGrp="1"/>
          </p:cNvSpPr>
          <p:nvPr>
            <p:ph type="title"/>
          </p:nvPr>
        </p:nvSpPr>
        <p:spPr/>
        <p:txBody>
          <a:bodyPr/>
          <a:lstStyle/>
          <a:p>
            <a:r>
              <a:rPr lang="cs-CZ" altLang="cs-CZ"/>
              <a:t>Nevýhody Repeated ANOVA</a:t>
            </a:r>
          </a:p>
        </p:txBody>
      </p:sp>
      <p:sp>
        <p:nvSpPr>
          <p:cNvPr id="1048856" name="Zástupný symbol pro obsah 2"/>
          <p:cNvSpPr>
            <a:spLocks noGrp="1"/>
          </p:cNvSpPr>
          <p:nvPr>
            <p:ph idx="1"/>
          </p:nvPr>
        </p:nvSpPr>
        <p:spPr/>
        <p:txBody>
          <a:bodyPr/>
          <a:lstStyle/>
          <a:p>
            <a:r>
              <a:rPr lang="cs-CZ" altLang="cs-CZ"/>
              <a:t>Požadavek sféricity  - při výrazném nesplnění, či jiném očekávání je na místě hledat jiné modely</a:t>
            </a:r>
          </a:p>
          <a:p>
            <a:r>
              <a:rPr lang="cs-CZ" altLang="cs-CZ"/>
              <a:t>Neumí se vypořádat s chybějícími hodnotami</a:t>
            </a:r>
          </a:p>
          <a:p>
            <a:endParaRPr lang="cs-CZ" altLang="cs-CZ"/>
          </a:p>
          <a:p>
            <a:r>
              <a:rPr lang="cs-CZ" altLang="cs-CZ"/>
              <a:t>Flexibilní řešení obou problémů nabízí multi-level lineární modely (v SPSS Analyze -&gt;Mixed models)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Nadpis 1"/>
          <p:cNvSpPr>
            <a:spLocks noGrp="1"/>
          </p:cNvSpPr>
          <p:nvPr>
            <p:ph type="title" idx="4294967295"/>
          </p:nvPr>
        </p:nvSpPr>
        <p:spPr>
          <a:xfrm>
            <a:off x="1600200" y="287339"/>
            <a:ext cx="7543800" cy="765174"/>
          </a:xfrm>
        </p:spPr>
        <p:txBody>
          <a:bodyPr/>
          <a:lstStyle/>
          <a:p>
            <a:pPr eaLnBrk="1" hangingPunct="1"/>
            <a:r>
              <a:rPr lang="cs-CZ" altLang="cs-CZ" dirty="0"/>
              <a:t>ANOVA jako regrese</a:t>
            </a:r>
            <a:endParaRPr lang="en-US" altLang="cs-CZ" dirty="0"/>
          </a:p>
        </p:txBody>
      </p:sp>
      <p:sp>
        <p:nvSpPr>
          <p:cNvPr id="1048629"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30"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31"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32"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63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634"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635" name="Obdélník 14"/>
          <p:cNvSpPr>
            <a:spLocks noChangeArrowheads="1"/>
          </p:cNvSpPr>
          <p:nvPr/>
        </p:nvSpPr>
        <p:spPr bwMode="auto">
          <a:xfrm>
            <a:off x="250825" y="4868863"/>
            <a:ext cx="8642350" cy="15138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400" b="1">
                <a:solidFill>
                  <a:srgbClr val="C00000"/>
                </a:solidFill>
                <a:latin typeface="Calibri" panose="020F0502020204030204" pitchFamily="34" charset="0"/>
              </a:rPr>
              <a:t>Podstata ANOVY</a:t>
            </a:r>
          </a:p>
          <a:p>
            <a:pPr eaLnBrk="1" hangingPunct="1"/>
            <a:r>
              <a:rPr lang="cs-CZ" altLang="cs-CZ" sz="2400">
                <a:latin typeface="Calibri" panose="020F0502020204030204" pitchFamily="34" charset="0"/>
              </a:rPr>
              <a:t>Jak dobře je závislá proměnná vysvětlena modelem, který předpokládá odlišnost skupin (</a:t>
            </a:r>
            <a:r>
              <a:rPr lang="el-GR" altLang="cs-CZ" sz="2400">
                <a:latin typeface="Calibri" panose="020F0502020204030204" pitchFamily="34" charset="0"/>
              </a:rPr>
              <a:t>α</a:t>
            </a:r>
            <a:r>
              <a:rPr lang="cs-CZ" altLang="cs-CZ" sz="2400">
                <a:latin typeface="Calibri" panose="020F0502020204030204" pitchFamily="34" charset="0"/>
              </a:rPr>
              <a:t> </a:t>
            </a:r>
            <a:r>
              <a:rPr lang="el-GR" altLang="cs-CZ" sz="2400">
                <a:latin typeface="Calibri" panose="020F0502020204030204" pitchFamily="34" charset="0"/>
              </a:rPr>
              <a:t>≠</a:t>
            </a:r>
            <a:r>
              <a:rPr lang="cs-CZ" altLang="cs-CZ" sz="2400">
                <a:latin typeface="Calibri" panose="020F0502020204030204" pitchFamily="34" charset="0"/>
              </a:rPr>
              <a:t> 0)? Nepostačí nám stejně dobře model, který předpokládá, že se skupiny neliší?</a:t>
            </a:r>
            <a:endParaRPr lang="en-US" altLang="cs-CZ" sz="2400">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4528</Words>
  <Application>Microsoft Office PowerPoint</Application>
  <PresentationFormat>Předvádění na obrazovce (4:3)</PresentationFormat>
  <Paragraphs>722</Paragraphs>
  <Slides>80</Slides>
  <Notes>7</Notes>
  <HiddenSlides>1</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80</vt:i4>
      </vt:variant>
    </vt:vector>
  </HeadingPairs>
  <TitlesOfParts>
    <vt:vector size="87" baseType="lpstr">
      <vt:lpstr>Arial</vt:lpstr>
      <vt:lpstr>Calibri</vt:lpstr>
      <vt:lpstr>Calibri Light</vt:lpstr>
      <vt:lpstr>Segoe UI</vt:lpstr>
      <vt:lpstr>Symbol</vt:lpstr>
      <vt:lpstr>Wingdings</vt:lpstr>
      <vt:lpstr>Retrospektiva</vt:lpstr>
      <vt:lpstr>ANOVA &amp; spol.</vt:lpstr>
      <vt:lpstr>Program dnešní přednášky</vt:lpstr>
      <vt:lpstr>ANOVA (analysis of variance)</vt:lpstr>
      <vt:lpstr>ANOVA (analysis of variance)</vt:lpstr>
      <vt:lpstr>ANOVA (analysis of variance)</vt:lpstr>
      <vt:lpstr>ANOVA – 2 základní kroky</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ANOVA</vt:lpstr>
      <vt:lpstr>ANOVA je Analýza rozptylu </vt:lpstr>
      <vt:lpstr>Suma čtverců meziskupinová (modelová) SSB, SSM</vt:lpstr>
      <vt:lpstr>Skoro bychom mohli být hotoví…</vt:lpstr>
      <vt:lpstr>Suma čtverců vnitroskupinová (reziduální) SSW, SSR</vt:lpstr>
      <vt:lpstr>Prezentace aplikace PowerPoint</vt:lpstr>
      <vt:lpstr>ANOVA – statistika F</vt:lpstr>
      <vt:lpstr>ANOVA – předpoklady</vt:lpstr>
      <vt:lpstr>ANOVA – SPSS</vt:lpstr>
      <vt:lpstr>SPSS</vt:lpstr>
      <vt:lpstr>ANOVA </vt:lpstr>
      <vt:lpstr>ANOVA – plánované kontrasty</vt:lpstr>
      <vt:lpstr>ANOVA – plánované kontrasty</vt:lpstr>
      <vt:lpstr>ANOVA – plánované kontrasty</vt:lpstr>
      <vt:lpstr>SPSS prezentuje kontrasty jako t-testy</vt:lpstr>
      <vt:lpstr>ANOVA – post-hoc testy</vt:lpstr>
      <vt:lpstr>ANOVA – post-hoc testy</vt:lpstr>
      <vt:lpstr>Prezentace aplikace PowerPoint</vt:lpstr>
      <vt:lpstr>One-way ANOVA – reportování</vt:lpstr>
      <vt:lpstr>One-way ANOVA - shrnutí</vt:lpstr>
      <vt:lpstr>Prezentace aplikace PowerPoint</vt:lpstr>
      <vt:lpstr>Faktoriální ANOVA</vt:lpstr>
      <vt:lpstr>Typy faktorů (platí i pro one-way)</vt:lpstr>
      <vt:lpstr>Prezentace aplikace PowerPoint</vt:lpstr>
      <vt:lpstr>Prezentace aplikace PowerPoint</vt:lpstr>
      <vt:lpstr>Prezentace aplikace PowerPoint</vt:lpstr>
      <vt:lpstr>Prezentace aplikace PowerPoint</vt:lpstr>
      <vt:lpstr>Interakce (moderace)</vt:lpstr>
      <vt:lpstr>Interakce (moderace)</vt:lpstr>
      <vt:lpstr>interakce (moderace)</vt:lpstr>
      <vt:lpstr>interakce (moderace)</vt:lpstr>
      <vt:lpstr>interakce (moderace)</vt:lpstr>
      <vt:lpstr>Interakce (moderace)</vt:lpstr>
      <vt:lpstr>Interakce (moderace)</vt:lpstr>
      <vt:lpstr>Interakce (moderace)</vt:lpstr>
      <vt:lpstr>Faktoriální ANOVA</vt:lpstr>
      <vt:lpstr>Prezentace aplikace PowerPoint</vt:lpstr>
      <vt:lpstr>Faktoriální ANOVA - předpoklady</vt:lpstr>
      <vt:lpstr>Faktoriální ANOVA v SPSS</vt:lpstr>
      <vt:lpstr>Prezentace aplikace PowerPoint</vt:lpstr>
      <vt:lpstr>Faktoriální ANOVA – reportování</vt:lpstr>
      <vt:lpstr>Prezentace aplikace PowerPoint</vt:lpstr>
      <vt:lpstr>Prezentace aplikace PowerPoint</vt:lpstr>
      <vt:lpstr>ANCOVA (analysis of covariance)</vt:lpstr>
      <vt:lpstr>Prezentace aplikace PowerPoint</vt:lpstr>
      <vt:lpstr>ANCOVA - předpoklady</vt:lpstr>
      <vt:lpstr>ANCOVA v SPSS</vt:lpstr>
      <vt:lpstr>ANCOVA – reportování</vt:lpstr>
      <vt:lpstr>MANOVA (multivariační ANOVA)</vt:lpstr>
      <vt:lpstr>Úkol na seminář</vt:lpstr>
      <vt:lpstr>Prezentace aplikace PowerPoint</vt:lpstr>
      <vt:lpstr>PSY252 Statistická analýza dat v psychologii II </vt:lpstr>
      <vt:lpstr>Opakovaná měření</vt:lpstr>
      <vt:lpstr>Prezentace aplikace PowerPoint</vt:lpstr>
      <vt:lpstr>Prezentace aplikace PowerPoint</vt:lpstr>
      <vt:lpstr>Dělení variability</vt:lpstr>
      <vt:lpstr>Příklad</vt:lpstr>
      <vt:lpstr>Velikost účinku</vt:lpstr>
      <vt:lpstr>Kontrasty a post-hoc testy</vt:lpstr>
      <vt:lpstr>Rozšíření</vt:lpstr>
      <vt:lpstr>Nevýhody Repeated ANOVA</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Šerek</dc:creator>
  <cp:lastModifiedBy>Standa Ježek</cp:lastModifiedBy>
  <cp:revision>6</cp:revision>
  <dcterms:created xsi:type="dcterms:W3CDTF">2011-10-31T07:41:02Z</dcterms:created>
  <dcterms:modified xsi:type="dcterms:W3CDTF">2019-11-13T09:51:20Z</dcterms:modified>
</cp:coreProperties>
</file>