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57" r:id="rId21"/>
    <p:sldId id="258" r:id="rId22"/>
    <p:sldId id="259" r:id="rId23"/>
    <p:sldId id="260" r:id="rId24"/>
    <p:sldId id="262" r:id="rId25"/>
    <p:sldId id="261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8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4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1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8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6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8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8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0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8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4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5160-D5F8-4617-9789-BCB94DCB83EB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0D4A2-525F-4BE3-AB3A-15DC67CE8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2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Trénink výběru vhodných analýz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96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Chceme predikovat, jaký bude mít člověk plat na základě počtu let strávených ve firmě, nejvyššího dosaženého vzdělání a pohlaví.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Závislá proměnná a její typ</a:t>
            </a:r>
          </a:p>
          <a:p>
            <a:r>
              <a:rPr lang="cs-CZ" dirty="0" smtClean="0"/>
              <a:t>Nezávislé proměnné a jejich typ</a:t>
            </a:r>
          </a:p>
          <a:p>
            <a:r>
              <a:rPr lang="cs-CZ" dirty="0" smtClean="0"/>
              <a:t>Analýza?</a:t>
            </a:r>
          </a:p>
          <a:p>
            <a:endParaRPr lang="cs-CZ" dirty="0" smtClean="0"/>
          </a:p>
          <a:p>
            <a:r>
              <a:rPr lang="cs-CZ" dirty="0" smtClean="0"/>
              <a:t>A co když nás bude zajímat také to, zda není u mužů souvislost mezi délkou působení ve firmě a platem těsnější, než u žen?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3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Chceme predikovat, jaký bude mít člověk plat na základě počtu let strávených ve firmě, nejvyššího dosaženého vzdělání a pohlaví.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Závislá proměnná a její typ – výše platu - intervalová</a:t>
            </a:r>
          </a:p>
          <a:p>
            <a:r>
              <a:rPr lang="cs-CZ" dirty="0" smtClean="0"/>
              <a:t>Nezávislé proměnné a jejich typ – intervalová a kategorické</a:t>
            </a:r>
          </a:p>
          <a:p>
            <a:r>
              <a:rPr lang="cs-CZ" dirty="0" smtClean="0"/>
              <a:t>Analýza – </a:t>
            </a:r>
            <a:r>
              <a:rPr lang="cs-CZ" b="1" dirty="0" smtClean="0">
                <a:solidFill>
                  <a:schemeClr val="accent6"/>
                </a:solidFill>
              </a:rPr>
              <a:t>vícenásobná lineární regrese</a:t>
            </a:r>
          </a:p>
          <a:p>
            <a:endParaRPr lang="cs-CZ" dirty="0" smtClean="0"/>
          </a:p>
          <a:p>
            <a:r>
              <a:rPr lang="cs-CZ" dirty="0" smtClean="0"/>
              <a:t>A co když nás bude zajímat také to, zda není u mužů souvislost mezi délkou působení ve firmě a platem těsnější, než u žen?</a:t>
            </a:r>
          </a:p>
          <a:p>
            <a:pPr lvl="1"/>
            <a:r>
              <a:rPr lang="cs-CZ" dirty="0" smtClean="0"/>
              <a:t>Stále regrese, jen zahrneme interakci proměnné pohlaví a počtu let ve </a:t>
            </a:r>
            <a:r>
              <a:rPr lang="cs-CZ" dirty="0" smtClean="0"/>
              <a:t>firmě (moderace)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68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201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Zajímá nás, zda se mění úzkostnost ženy v průběhu prvního roku života dítěte. Každá žena vypovídala o míře úzkostnosti v těhotenství, v 3, 6, 9 a 12 měsících věku dítěte.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04563"/>
            <a:ext cx="10515600" cy="3472400"/>
          </a:xfrm>
        </p:spPr>
        <p:txBody>
          <a:bodyPr/>
          <a:lstStyle/>
          <a:p>
            <a:r>
              <a:rPr lang="cs-CZ" dirty="0" smtClean="0"/>
              <a:t>Závislá proměnná a její typ</a:t>
            </a:r>
          </a:p>
          <a:p>
            <a:r>
              <a:rPr lang="cs-CZ" dirty="0" smtClean="0"/>
              <a:t>Nezávislé proměnné a jejich typ</a:t>
            </a:r>
          </a:p>
          <a:p>
            <a:r>
              <a:rPr lang="cs-CZ" dirty="0" smtClean="0"/>
              <a:t>Analýza?</a:t>
            </a:r>
          </a:p>
          <a:p>
            <a:endParaRPr lang="cs-CZ" dirty="0" smtClean="0"/>
          </a:p>
          <a:p>
            <a:r>
              <a:rPr lang="cs-CZ" dirty="0" smtClean="0"/>
              <a:t>A co když chceme zjistit, zda úzkostnost ovlivňuje vnímaná kvalita vztahu s partnerem?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09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201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Zajímá nás, zda se mění úzkostnost ženy v průběhu prvního roku života dítěte. Každá žena vypovídala o míře úzkostnosti v těhotenství, v 3, 6, 9 a 12 měsících věku dítěte.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04563"/>
            <a:ext cx="10515600" cy="347240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Závislá proměnná a její typ – úzkostnost - intervalová</a:t>
            </a:r>
          </a:p>
          <a:p>
            <a:r>
              <a:rPr lang="cs-CZ" dirty="0" smtClean="0"/>
              <a:t>Nezávislé proměnné a jejich typ – období měření – kategorická – stejní lidé napříč kategoriemi</a:t>
            </a:r>
          </a:p>
          <a:p>
            <a:r>
              <a:rPr lang="cs-CZ" dirty="0" smtClean="0"/>
              <a:t>Analýza – </a:t>
            </a:r>
            <a:r>
              <a:rPr lang="cs-CZ" b="1" dirty="0" err="1" smtClean="0">
                <a:solidFill>
                  <a:schemeClr val="accent6"/>
                </a:solidFill>
              </a:rPr>
              <a:t>multilevel</a:t>
            </a:r>
            <a:r>
              <a:rPr lang="cs-CZ" b="1" dirty="0" smtClean="0">
                <a:solidFill>
                  <a:schemeClr val="accent6"/>
                </a:solidFill>
              </a:rPr>
              <a:t> model </a:t>
            </a:r>
            <a:r>
              <a:rPr lang="cs-CZ" dirty="0" smtClean="0"/>
              <a:t>(příp. ANOVA pro opakovaná měření)</a:t>
            </a:r>
          </a:p>
          <a:p>
            <a:endParaRPr lang="cs-CZ" dirty="0" smtClean="0"/>
          </a:p>
          <a:p>
            <a:r>
              <a:rPr lang="cs-CZ" dirty="0" smtClean="0"/>
              <a:t>A co když chceme zjistit, zda úzkostnost ovlivňuje vnímaná kvalita vztahu s partnerem?</a:t>
            </a:r>
          </a:p>
          <a:p>
            <a:pPr lvl="1"/>
            <a:r>
              <a:rPr lang="cs-CZ" dirty="0" smtClean="0"/>
              <a:t>Stále </a:t>
            </a:r>
            <a:r>
              <a:rPr lang="cs-CZ" dirty="0" err="1" smtClean="0"/>
              <a:t>multilevel</a:t>
            </a:r>
            <a:r>
              <a:rPr lang="cs-CZ" dirty="0" smtClean="0"/>
              <a:t> model, pouze přidáme jako prediktor kvalitu vztahu s partnerem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50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3150"/>
            <a:ext cx="10515600" cy="2635652"/>
          </a:xfrm>
        </p:spPr>
        <p:txBody>
          <a:bodyPr>
            <a:normAutofit/>
          </a:bodyPr>
          <a:lstStyle/>
          <a:p>
            <a:r>
              <a:rPr lang="cs-CZ" sz="3000" dirty="0" smtClean="0"/>
              <a:t>Zajímá nás, zda se liší úspěšnost skupinové psychoterapie (vyjádřená jako subjektivní hodnocení samotného pacienta na škále) v léčbě deprese u pacientů v léčebnách podle toho, zda zároveň berou také psychofarmaka či nikoli a podle míry závažnosti deprese na začátku léčby. Zároveň chceme zohlednit také to, že pacienti pocházejí z 5 léčeben – a tedy 5 terapeutických skupin. </a:t>
            </a:r>
            <a:endParaRPr lang="en-US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78801"/>
            <a:ext cx="10515600" cy="3498161"/>
          </a:xfrm>
        </p:spPr>
        <p:txBody>
          <a:bodyPr/>
          <a:lstStyle/>
          <a:p>
            <a:r>
              <a:rPr lang="cs-CZ" dirty="0" smtClean="0"/>
              <a:t>Závislá proměnná a její typ</a:t>
            </a:r>
          </a:p>
          <a:p>
            <a:r>
              <a:rPr lang="cs-CZ" dirty="0" smtClean="0"/>
              <a:t>Nezávislé proměnné a jejich typ</a:t>
            </a:r>
          </a:p>
          <a:p>
            <a:r>
              <a:rPr lang="cs-CZ" dirty="0" smtClean="0"/>
              <a:t>Analýza?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98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3150"/>
            <a:ext cx="10515600" cy="2635652"/>
          </a:xfrm>
        </p:spPr>
        <p:txBody>
          <a:bodyPr>
            <a:normAutofit/>
          </a:bodyPr>
          <a:lstStyle/>
          <a:p>
            <a:r>
              <a:rPr lang="cs-CZ" sz="3000" dirty="0" smtClean="0"/>
              <a:t>Zajímá nás, zda se liší úspěšnost skupinové psychoterapie (vyjádřená jako subjektivní hodnocení samotného pacienta na škále) v léčbě deprese u pacientů v léčebnách podle toho, zda zároveň berou také psychofarmaka či nikoli a podle míry závažnosti deprese na začátku léčby. Zároveň chceme zohlednit také to, že pacienti pocházejí z 5 léčeben – a tedy 5 terapeutických skupin.</a:t>
            </a:r>
            <a:endParaRPr lang="en-US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81837"/>
            <a:ext cx="10515600" cy="3395126"/>
          </a:xfrm>
        </p:spPr>
        <p:txBody>
          <a:bodyPr/>
          <a:lstStyle/>
          <a:p>
            <a:r>
              <a:rPr lang="cs-CZ" dirty="0" smtClean="0"/>
              <a:t>Závislá proměnná a její typ – úspěšnost psychoterapie - intervalová</a:t>
            </a:r>
          </a:p>
          <a:p>
            <a:r>
              <a:rPr lang="cs-CZ" dirty="0" smtClean="0"/>
              <a:t>Nezávislé proměnné a jejich typ – bere nebo nebere psychofarmaka – kategorická, závažnost deprese - intervalová</a:t>
            </a:r>
          </a:p>
          <a:p>
            <a:r>
              <a:rPr lang="cs-CZ" dirty="0" smtClean="0"/>
              <a:t>Analýza – protože chceme zohlednit to, že pacienti na klinikách absolvovali terapii v rámci jedné skupiny, máme víceúrovňová data – </a:t>
            </a:r>
            <a:r>
              <a:rPr lang="cs-CZ" b="1" dirty="0" err="1" smtClean="0">
                <a:solidFill>
                  <a:schemeClr val="accent6"/>
                </a:solidFill>
              </a:rPr>
              <a:t>multilevel</a:t>
            </a:r>
            <a:r>
              <a:rPr lang="cs-CZ" b="1" dirty="0" smtClean="0">
                <a:solidFill>
                  <a:schemeClr val="accent6"/>
                </a:solidFill>
              </a:rPr>
              <a:t> regrese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28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53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předpokládá, že sociální opora pozitivně působí na </a:t>
            </a:r>
            <a:r>
              <a:rPr lang="cs-CZ" dirty="0" err="1" smtClean="0"/>
              <a:t>well-being</a:t>
            </a:r>
            <a:r>
              <a:rPr lang="cs-CZ" dirty="0" smtClean="0"/>
              <a:t> člověka tím, že pozitivně ovlivňuje jeho sebehodnocení. Otestujte tyto hypotézy</a:t>
            </a:r>
            <a:r>
              <a:rPr lang="cs-CZ" dirty="0"/>
              <a:t>. Kontrolujte vliv pohlaví a věku.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75775"/>
            <a:ext cx="10515600" cy="3601188"/>
          </a:xfrm>
        </p:spPr>
        <p:txBody>
          <a:bodyPr/>
          <a:lstStyle/>
          <a:p>
            <a:r>
              <a:rPr lang="cs-CZ" dirty="0" smtClean="0"/>
              <a:t>Závislá proměnná a její typ</a:t>
            </a:r>
          </a:p>
          <a:p>
            <a:r>
              <a:rPr lang="cs-CZ" dirty="0" smtClean="0"/>
              <a:t>Nezávislé proměnné a jejich typ</a:t>
            </a:r>
          </a:p>
          <a:p>
            <a:r>
              <a:rPr lang="cs-CZ" dirty="0" smtClean="0"/>
              <a:t>Analýza?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07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53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předpokládá, že sociální opora pozitivně působí na </a:t>
            </a:r>
            <a:r>
              <a:rPr lang="cs-CZ" dirty="0" err="1" smtClean="0"/>
              <a:t>well-being</a:t>
            </a:r>
            <a:r>
              <a:rPr lang="cs-CZ" dirty="0" smtClean="0"/>
              <a:t> člověka tím, že pozitivně ovlivňuje jeho sebehodnocení. Otestujte tyto hypotézy. Kontrolujte vliv pohlaví a věku.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75775"/>
            <a:ext cx="10515600" cy="3601188"/>
          </a:xfrm>
        </p:spPr>
        <p:txBody>
          <a:bodyPr/>
          <a:lstStyle/>
          <a:p>
            <a:r>
              <a:rPr lang="cs-CZ" dirty="0" smtClean="0"/>
              <a:t>Závislá proměnná a její typ – </a:t>
            </a:r>
            <a:r>
              <a:rPr lang="cs-CZ" dirty="0" err="1" smtClean="0"/>
              <a:t>well-being</a:t>
            </a:r>
            <a:r>
              <a:rPr lang="cs-CZ" dirty="0" smtClean="0"/>
              <a:t> - intervalová</a:t>
            </a:r>
          </a:p>
          <a:p>
            <a:r>
              <a:rPr lang="cs-CZ" dirty="0" smtClean="0"/>
              <a:t>Nezávislé proměnné a jejich typ – sociální opora – intervalová, sebehodnocení – intervalová, pohlaví – kategorická, věk - intervalová</a:t>
            </a:r>
          </a:p>
          <a:p>
            <a:r>
              <a:rPr lang="cs-CZ" dirty="0" smtClean="0"/>
              <a:t>Analýza – </a:t>
            </a:r>
            <a:r>
              <a:rPr lang="cs-CZ" b="1" dirty="0" smtClean="0">
                <a:solidFill>
                  <a:schemeClr val="accent6"/>
                </a:solidFill>
              </a:rPr>
              <a:t>vícenásobná lineární regrese s mediačním vlivem sebehodnocení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29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si dát pozor před analýzou…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Zkontrolujte si data – nesmyslné hodnoty, </a:t>
            </a:r>
            <a:r>
              <a:rPr lang="cs-CZ" dirty="0" err="1" smtClean="0"/>
              <a:t>outlieři</a:t>
            </a:r>
            <a:r>
              <a:rPr lang="cs-CZ" dirty="0" smtClean="0"/>
              <a:t>, chybějící hodnoty apod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Popište vzorek, se kterým pracujete, a případný úbytek dat</a:t>
            </a:r>
            <a:endParaRPr lang="cs-CZ" dirty="0" smtClean="0"/>
          </a:p>
          <a:p>
            <a:r>
              <a:rPr lang="cs-CZ" dirty="0" smtClean="0"/>
              <a:t>Podívejte se na popisné statistiky proměnných</a:t>
            </a:r>
          </a:p>
          <a:p>
            <a:r>
              <a:rPr lang="cs-CZ" dirty="0" smtClean="0"/>
              <a:t>Podívejte se na vztahy mezi proměnnými (graficky, korelační matice, t-testy apod.)</a:t>
            </a:r>
            <a:endParaRPr lang="en-US" dirty="0" smtClean="0"/>
          </a:p>
          <a:p>
            <a:r>
              <a:rPr lang="cs-CZ" dirty="0" smtClean="0"/>
              <a:t>Zkontrolujte si předpoklady použití analýz</a:t>
            </a:r>
          </a:p>
          <a:p>
            <a:r>
              <a:rPr lang="cs-CZ" dirty="0" smtClean="0"/>
              <a:t>Reportujte vše podstatné, </a:t>
            </a:r>
            <a:r>
              <a:rPr lang="cs-CZ" b="1" dirty="0" smtClean="0"/>
              <a:t>doplňte</a:t>
            </a:r>
            <a:r>
              <a:rPr lang="cs-CZ" dirty="0" smtClean="0"/>
              <a:t> interpretací </a:t>
            </a:r>
            <a:r>
              <a:rPr lang="cs-CZ" dirty="0" smtClean="0"/>
              <a:t>výsledků – </a:t>
            </a:r>
            <a:r>
              <a:rPr lang="cs-CZ" sz="2000" dirty="0" smtClean="0"/>
              <a:t>velkou chybou je vložit pouze tabulku s výsledky modelu a nechat ji bez komentáře – snažte se výsledky interpretovat</a:t>
            </a:r>
            <a:endParaRPr lang="cs-CZ" sz="2000" dirty="0" smtClean="0"/>
          </a:p>
          <a:p>
            <a:r>
              <a:rPr lang="cs-CZ" dirty="0" smtClean="0"/>
              <a:t>Držte APA formát tabulek a správné uvádění statistik v textu</a:t>
            </a:r>
          </a:p>
        </p:txBody>
      </p:sp>
    </p:spTree>
    <p:extLst>
      <p:ext uri="{BB962C8B-B14F-4D97-AF65-F5344CB8AC3E}">
        <p14:creationId xmlns:p14="http://schemas.microsoft.com/office/powerpoint/2010/main" val="179678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 zkoušky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Analýzu provádíte na počítači v PC učebně</a:t>
            </a:r>
          </a:p>
          <a:p>
            <a:r>
              <a:rPr lang="cs-CZ" dirty="0" smtClean="0"/>
              <a:t>Svůj notebook můžete mít s sebou a mít v něm vaše podklady, do kterých budete nahlížet</a:t>
            </a:r>
          </a:p>
          <a:p>
            <a:r>
              <a:rPr lang="cs-CZ" dirty="0" smtClean="0"/>
              <a:t>Podklady si můžete vzít vytištěné, na </a:t>
            </a:r>
            <a:r>
              <a:rPr lang="cs-CZ" dirty="0" err="1" smtClean="0"/>
              <a:t>flashce</a:t>
            </a:r>
            <a:r>
              <a:rPr lang="cs-CZ" dirty="0" smtClean="0"/>
              <a:t>, mít je někde online</a:t>
            </a:r>
          </a:p>
          <a:p>
            <a:r>
              <a:rPr lang="cs-CZ" dirty="0" smtClean="0"/>
              <a:t>Přístup k internetu povolen</a:t>
            </a:r>
          </a:p>
          <a:p>
            <a:r>
              <a:rPr lang="cs-CZ" dirty="0" smtClean="0"/>
              <a:t>Zakázán kontakt s živými lidmi – online i </a:t>
            </a:r>
            <a:r>
              <a:rPr lang="cs-CZ" dirty="0" err="1" smtClean="0"/>
              <a:t>offline</a:t>
            </a:r>
            <a:r>
              <a:rPr lang="cs-CZ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45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poznat, kterou analýzu zvolit?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Určete si, co je/jsou závislá proměnná/závislé proměnné a co je/jsou proměnná nezávislá/proměnné nezávislé.</a:t>
            </a:r>
          </a:p>
          <a:p>
            <a:r>
              <a:rPr lang="cs-CZ" dirty="0" smtClean="0"/>
              <a:t>Určete si povahu proměnné závislé – nominální, ordinální, intervalová</a:t>
            </a:r>
          </a:p>
          <a:p>
            <a:r>
              <a:rPr lang="cs-CZ" dirty="0" smtClean="0"/>
              <a:t>Určete si povahu proměnné/proměnných nezávislých – nominální, ordinální, intervalová</a:t>
            </a:r>
          </a:p>
          <a:p>
            <a:r>
              <a:rPr lang="cs-CZ" dirty="0" smtClean="0"/>
              <a:t>Pokud je proměnná kategorická, určete si, kolik kategorií má</a:t>
            </a:r>
          </a:p>
          <a:p>
            <a:r>
              <a:rPr lang="cs-CZ" dirty="0" smtClean="0"/>
              <a:t>Pokud je proměnná kategorická, jsou v kategoriích stejní nebo jiní lidé?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4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Úzkost dítěte souvisí s tím, jak (z hlediska závažnosti) vnímá konflikt mezi rodiči.</a:t>
            </a:r>
          </a:p>
          <a:p>
            <a:r>
              <a:rPr lang="cs-CZ" dirty="0" smtClean="0"/>
              <a:t>Existuje souvislost mezi vzděláním matky a tím, zda preferuje bydlení na vesnici, na malém městě či ve velkoměstě?</a:t>
            </a:r>
          </a:p>
          <a:p>
            <a:r>
              <a:rPr lang="cs-CZ" dirty="0" smtClean="0"/>
              <a:t>Vnímaná </a:t>
            </a:r>
            <a:r>
              <a:rPr lang="cs-CZ" dirty="0" smtClean="0"/>
              <a:t>kvalita vztahu se u mužů a žen v partnerském vztahu neliší.</a:t>
            </a:r>
          </a:p>
          <a:p>
            <a:r>
              <a:rPr lang="cs-CZ" dirty="0" smtClean="0"/>
              <a:t>Úroveň pozornosti je lepším prediktorem výsledku inteligenčního testu než známka z matematiky.</a:t>
            </a:r>
          </a:p>
          <a:p>
            <a:r>
              <a:rPr lang="cs-CZ" dirty="0" smtClean="0"/>
              <a:t>Liší se prvorozené a druhorozené děti v míře </a:t>
            </a:r>
            <a:r>
              <a:rPr lang="cs-CZ" dirty="0" err="1" smtClean="0"/>
              <a:t>neuroticismu</a:t>
            </a:r>
            <a:r>
              <a:rPr lang="cs-CZ" dirty="0" smtClean="0"/>
              <a:t>?</a:t>
            </a:r>
          </a:p>
          <a:p>
            <a:r>
              <a:rPr lang="cs-CZ" dirty="0" smtClean="0"/>
              <a:t> Kvalita partnerského vztahu a míra sociální opory souvisí s </a:t>
            </a:r>
            <a:r>
              <a:rPr lang="cs-CZ" dirty="0" err="1" smtClean="0"/>
              <a:t>well-beingem</a:t>
            </a:r>
            <a:r>
              <a:rPr lang="cs-CZ" dirty="0" smtClean="0"/>
              <a:t> člověka.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34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Úzkost dítěte </a:t>
            </a:r>
            <a:r>
              <a:rPr lang="cs-CZ" dirty="0" smtClean="0">
                <a:solidFill>
                  <a:srgbClr val="0070C0"/>
                </a:solidFill>
              </a:rPr>
              <a:t>(intervalová proměnná) </a:t>
            </a:r>
            <a:r>
              <a:rPr lang="cs-CZ" dirty="0" smtClean="0"/>
              <a:t>souvisí s tím, jak (z hlediska závažnosti) vnímá konflikt mezi rodiči </a:t>
            </a:r>
            <a:r>
              <a:rPr lang="cs-CZ" dirty="0" smtClean="0">
                <a:solidFill>
                  <a:srgbClr val="0070C0"/>
                </a:solidFill>
              </a:rPr>
              <a:t>(intervalová proměnná)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0070C0"/>
                </a:solidFill>
              </a:rPr>
              <a:t>Pearsonův</a:t>
            </a:r>
            <a:r>
              <a:rPr lang="cs-CZ" dirty="0" smtClean="0">
                <a:solidFill>
                  <a:srgbClr val="0070C0"/>
                </a:solidFill>
              </a:rPr>
              <a:t> korelační koeficient.</a:t>
            </a:r>
            <a:r>
              <a:rPr lang="cs-CZ" dirty="0" smtClean="0"/>
              <a:t> </a:t>
            </a:r>
          </a:p>
          <a:p>
            <a:r>
              <a:rPr lang="cs-CZ" dirty="0" smtClean="0"/>
              <a:t>Existuje souvislost mezi vzděláním matky </a:t>
            </a:r>
            <a:r>
              <a:rPr lang="cs-CZ" dirty="0" smtClean="0">
                <a:solidFill>
                  <a:srgbClr val="0070C0"/>
                </a:solidFill>
              </a:rPr>
              <a:t>(ordinální proměnná) </a:t>
            </a:r>
            <a:r>
              <a:rPr lang="cs-CZ" dirty="0" smtClean="0"/>
              <a:t>a tím, zda preferuje bydlení na vesnici, na malém městě či ve velkoměstě </a:t>
            </a:r>
            <a:r>
              <a:rPr lang="cs-CZ" dirty="0" smtClean="0">
                <a:solidFill>
                  <a:srgbClr val="0070C0"/>
                </a:solidFill>
              </a:rPr>
              <a:t>(nominální proměnná)</a:t>
            </a:r>
            <a:r>
              <a:rPr lang="cs-CZ" dirty="0" smtClean="0"/>
              <a:t>? </a:t>
            </a:r>
            <a:r>
              <a:rPr lang="cs-CZ" dirty="0" smtClean="0">
                <a:solidFill>
                  <a:srgbClr val="0070C0"/>
                </a:solidFill>
              </a:rPr>
              <a:t>Chí-kvadrát test.</a:t>
            </a:r>
          </a:p>
          <a:p>
            <a:r>
              <a:rPr lang="cs-CZ" dirty="0" smtClean="0"/>
              <a:t>Vnímaná </a:t>
            </a:r>
            <a:r>
              <a:rPr lang="cs-CZ" dirty="0" smtClean="0"/>
              <a:t>kvalita vztahu </a:t>
            </a:r>
            <a:r>
              <a:rPr lang="cs-CZ" dirty="0" smtClean="0">
                <a:solidFill>
                  <a:srgbClr val="0070C0"/>
                </a:solidFill>
              </a:rPr>
              <a:t>(intervalová proměnná) </a:t>
            </a:r>
            <a:r>
              <a:rPr lang="cs-CZ" dirty="0" smtClean="0"/>
              <a:t>se u mužů a žen v partnerském vztahu neliší. </a:t>
            </a:r>
            <a:r>
              <a:rPr lang="cs-CZ" dirty="0" smtClean="0">
                <a:solidFill>
                  <a:srgbClr val="0070C0"/>
                </a:solidFill>
              </a:rPr>
              <a:t>T-test pro závislé výběry</a:t>
            </a:r>
            <a:endParaRPr lang="cs-CZ" dirty="0" smtClean="0"/>
          </a:p>
          <a:p>
            <a:r>
              <a:rPr lang="cs-CZ" dirty="0" smtClean="0"/>
              <a:t>Úroveň pozornosti </a:t>
            </a:r>
            <a:r>
              <a:rPr lang="cs-CZ" dirty="0" smtClean="0">
                <a:solidFill>
                  <a:srgbClr val="0070C0"/>
                </a:solidFill>
              </a:rPr>
              <a:t>(intervalová proměnná)</a:t>
            </a:r>
            <a:r>
              <a:rPr lang="cs-CZ" dirty="0" smtClean="0"/>
              <a:t> a známka z matematiky </a:t>
            </a:r>
            <a:r>
              <a:rPr lang="cs-CZ" dirty="0" smtClean="0">
                <a:solidFill>
                  <a:srgbClr val="0070C0"/>
                </a:solidFill>
              </a:rPr>
              <a:t>(ordinální proměnná) </a:t>
            </a:r>
            <a:r>
              <a:rPr lang="cs-CZ" dirty="0" smtClean="0"/>
              <a:t>jsou prediktory výsledku inteligenčního testu </a:t>
            </a:r>
            <a:r>
              <a:rPr lang="cs-CZ" dirty="0" smtClean="0">
                <a:solidFill>
                  <a:srgbClr val="0070C0"/>
                </a:solidFill>
              </a:rPr>
              <a:t>(intervalová proměnná)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Vícenásobná lineární regrese.</a:t>
            </a:r>
            <a:endParaRPr lang="cs-CZ" dirty="0" smtClean="0"/>
          </a:p>
          <a:p>
            <a:r>
              <a:rPr lang="cs-CZ" dirty="0" smtClean="0"/>
              <a:t>Liší se prvorozené a druhorozené děti </a:t>
            </a:r>
            <a:r>
              <a:rPr lang="cs-CZ" dirty="0" smtClean="0">
                <a:solidFill>
                  <a:srgbClr val="0070C0"/>
                </a:solidFill>
              </a:rPr>
              <a:t>(nominální proměnná) </a:t>
            </a:r>
            <a:r>
              <a:rPr lang="cs-CZ" dirty="0" smtClean="0"/>
              <a:t>v míře </a:t>
            </a:r>
            <a:r>
              <a:rPr lang="cs-CZ" dirty="0" err="1" smtClean="0"/>
              <a:t>neuroticismu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(intervalová proměnná)</a:t>
            </a:r>
            <a:r>
              <a:rPr lang="cs-CZ" dirty="0" smtClean="0"/>
              <a:t>? </a:t>
            </a:r>
            <a:r>
              <a:rPr lang="cs-CZ" dirty="0" smtClean="0">
                <a:solidFill>
                  <a:srgbClr val="0070C0"/>
                </a:solidFill>
              </a:rPr>
              <a:t>T-test pro nezávislé výběry</a:t>
            </a:r>
          </a:p>
          <a:p>
            <a:r>
              <a:rPr lang="cs-CZ" dirty="0" smtClean="0"/>
              <a:t>Kvalita partnerského vztahu </a:t>
            </a:r>
            <a:r>
              <a:rPr lang="cs-CZ" dirty="0" smtClean="0">
                <a:solidFill>
                  <a:srgbClr val="0070C0"/>
                </a:solidFill>
              </a:rPr>
              <a:t>(intervalová proměnná) </a:t>
            </a:r>
            <a:r>
              <a:rPr lang="cs-CZ" dirty="0" smtClean="0"/>
              <a:t>a míra sociální opory </a:t>
            </a:r>
            <a:r>
              <a:rPr lang="cs-CZ" dirty="0" smtClean="0">
                <a:solidFill>
                  <a:srgbClr val="0070C0"/>
                </a:solidFill>
              </a:rPr>
              <a:t>(intervalová proměnná) </a:t>
            </a:r>
            <a:r>
              <a:rPr lang="cs-CZ" dirty="0" err="1" smtClean="0"/>
              <a:t>sovisí</a:t>
            </a:r>
            <a:r>
              <a:rPr lang="cs-CZ" dirty="0" smtClean="0"/>
              <a:t> s </a:t>
            </a:r>
            <a:r>
              <a:rPr lang="cs-CZ" dirty="0" err="1" smtClean="0"/>
              <a:t>well-beingem</a:t>
            </a:r>
            <a:r>
              <a:rPr lang="cs-CZ" dirty="0" smtClean="0"/>
              <a:t> člověka </a:t>
            </a:r>
            <a:r>
              <a:rPr lang="cs-CZ" dirty="0" smtClean="0">
                <a:solidFill>
                  <a:srgbClr val="0070C0"/>
                </a:solidFill>
              </a:rPr>
              <a:t>(intervalová proměnná)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70C0"/>
                </a:solidFill>
              </a:rPr>
              <a:t>Vícenásobná lineární regrese.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02870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vztah mezi temperamentem dítěte a depresí matky zprostředkován mateřským sebehodnocením?</a:t>
            </a:r>
          </a:p>
          <a:p>
            <a:r>
              <a:rPr lang="cs-CZ" dirty="0" smtClean="0"/>
              <a:t>Liší se preference příchutě zmrzliny podle věku?</a:t>
            </a:r>
          </a:p>
          <a:p>
            <a:r>
              <a:rPr lang="cs-CZ" dirty="0" smtClean="0"/>
              <a:t>Lze na základě pociťované autonomie a na základě sebehodnocení predikovat </a:t>
            </a:r>
            <a:r>
              <a:rPr lang="cs-CZ" dirty="0" err="1" smtClean="0"/>
              <a:t>well-being</a:t>
            </a:r>
            <a:r>
              <a:rPr lang="cs-CZ" dirty="0" smtClean="0"/>
              <a:t> člověka?</a:t>
            </a:r>
          </a:p>
          <a:p>
            <a:r>
              <a:rPr lang="cs-CZ" dirty="0" smtClean="0"/>
              <a:t>Vztah mezi stresem v těhotenství a stresem po narození dítěte je silnější u prvorodiček, než u vícerodiček.</a:t>
            </a:r>
          </a:p>
          <a:p>
            <a:r>
              <a:rPr lang="cs-CZ" dirty="0" smtClean="0"/>
              <a:t>Muži a ženy se neliší v typech citové vazby.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31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vztah mezi temperamentem dítěte </a:t>
            </a:r>
            <a:r>
              <a:rPr lang="cs-CZ" dirty="0" smtClean="0">
                <a:solidFill>
                  <a:schemeClr val="accent1"/>
                </a:solidFill>
              </a:rPr>
              <a:t>(intervalová proměnná) </a:t>
            </a:r>
            <a:r>
              <a:rPr lang="cs-CZ" dirty="0" smtClean="0"/>
              <a:t>a depresí matky </a:t>
            </a:r>
            <a:r>
              <a:rPr lang="cs-CZ" dirty="0" smtClean="0">
                <a:solidFill>
                  <a:schemeClr val="accent1"/>
                </a:solidFill>
              </a:rPr>
              <a:t>(intervalová proměnná) </a:t>
            </a:r>
            <a:r>
              <a:rPr lang="cs-CZ" dirty="0" smtClean="0"/>
              <a:t>zprostředkován mateřským sebehodnocením </a:t>
            </a:r>
            <a:r>
              <a:rPr lang="cs-CZ" dirty="0" smtClean="0">
                <a:solidFill>
                  <a:schemeClr val="accent1"/>
                </a:solidFill>
              </a:rPr>
              <a:t>(intervalová proměnná)</a:t>
            </a:r>
            <a:r>
              <a:rPr lang="cs-CZ" dirty="0" smtClean="0"/>
              <a:t>? </a:t>
            </a:r>
            <a:r>
              <a:rPr lang="cs-CZ" dirty="0" smtClean="0">
                <a:solidFill>
                  <a:schemeClr val="accent1"/>
                </a:solidFill>
              </a:rPr>
              <a:t>Regrese s mediací.</a:t>
            </a:r>
          </a:p>
          <a:p>
            <a:r>
              <a:rPr lang="cs-CZ" dirty="0" smtClean="0"/>
              <a:t>Liší se preference vanilkové zmrzliny </a:t>
            </a:r>
            <a:r>
              <a:rPr lang="cs-CZ" dirty="0" smtClean="0">
                <a:solidFill>
                  <a:schemeClr val="accent1"/>
                </a:solidFill>
              </a:rPr>
              <a:t>(dichotomická </a:t>
            </a:r>
            <a:r>
              <a:rPr lang="cs-CZ" dirty="0" smtClean="0">
                <a:solidFill>
                  <a:schemeClr val="accent1"/>
                </a:solidFill>
              </a:rPr>
              <a:t>proměnná)</a:t>
            </a:r>
            <a:r>
              <a:rPr lang="cs-CZ" dirty="0" smtClean="0"/>
              <a:t> podle věku </a:t>
            </a:r>
            <a:r>
              <a:rPr lang="cs-CZ" dirty="0" smtClean="0">
                <a:solidFill>
                  <a:schemeClr val="accent1"/>
                </a:solidFill>
              </a:rPr>
              <a:t>(intervalová proměnná)</a:t>
            </a:r>
            <a:r>
              <a:rPr lang="cs-CZ" dirty="0" smtClean="0"/>
              <a:t>? </a:t>
            </a:r>
            <a:r>
              <a:rPr lang="cs-CZ" dirty="0" smtClean="0">
                <a:solidFill>
                  <a:schemeClr val="accent1"/>
                </a:solidFill>
              </a:rPr>
              <a:t>T-test pro nezávislé výběry.</a:t>
            </a:r>
          </a:p>
          <a:p>
            <a:r>
              <a:rPr lang="cs-CZ" dirty="0" smtClean="0"/>
              <a:t>Lze na základě pociťované autonomie </a:t>
            </a:r>
            <a:r>
              <a:rPr lang="cs-CZ" dirty="0" smtClean="0">
                <a:solidFill>
                  <a:schemeClr val="accent1"/>
                </a:solidFill>
              </a:rPr>
              <a:t>(intervalová proměnná) </a:t>
            </a:r>
            <a:r>
              <a:rPr lang="cs-CZ" dirty="0" smtClean="0"/>
              <a:t>a na základě sebehodnocení </a:t>
            </a:r>
            <a:r>
              <a:rPr lang="cs-CZ" dirty="0" smtClean="0">
                <a:solidFill>
                  <a:schemeClr val="accent1"/>
                </a:solidFill>
              </a:rPr>
              <a:t>(intervalová proměnná)</a:t>
            </a:r>
            <a:r>
              <a:rPr lang="cs-CZ" dirty="0" smtClean="0"/>
              <a:t> predikovat </a:t>
            </a:r>
            <a:r>
              <a:rPr lang="cs-CZ" dirty="0" err="1" smtClean="0"/>
              <a:t>well-being</a:t>
            </a:r>
            <a:r>
              <a:rPr lang="cs-CZ" dirty="0" smtClean="0"/>
              <a:t> člověka </a:t>
            </a:r>
            <a:r>
              <a:rPr lang="cs-CZ" dirty="0" smtClean="0">
                <a:solidFill>
                  <a:schemeClr val="accent1"/>
                </a:solidFill>
              </a:rPr>
              <a:t>(intervalová proměnná)</a:t>
            </a:r>
            <a:r>
              <a:rPr lang="cs-CZ" dirty="0" smtClean="0"/>
              <a:t>? </a:t>
            </a:r>
            <a:r>
              <a:rPr lang="cs-CZ" dirty="0" smtClean="0">
                <a:solidFill>
                  <a:schemeClr val="accent1"/>
                </a:solidFill>
              </a:rPr>
              <a:t>Vícenásobná lineární regrese.</a:t>
            </a:r>
          </a:p>
          <a:p>
            <a:r>
              <a:rPr lang="cs-CZ" dirty="0" smtClean="0"/>
              <a:t>Vztah mezi stresem v těhotenství </a:t>
            </a:r>
            <a:r>
              <a:rPr lang="cs-CZ" dirty="0" smtClean="0">
                <a:solidFill>
                  <a:schemeClr val="accent1"/>
                </a:solidFill>
              </a:rPr>
              <a:t>(intervalová proměnná) </a:t>
            </a:r>
            <a:r>
              <a:rPr lang="cs-CZ" dirty="0" smtClean="0"/>
              <a:t>a stresem po narození dítěte </a:t>
            </a:r>
            <a:r>
              <a:rPr lang="cs-CZ" dirty="0" smtClean="0">
                <a:solidFill>
                  <a:schemeClr val="accent1"/>
                </a:solidFill>
              </a:rPr>
              <a:t>(intervalová proměnná) </a:t>
            </a:r>
            <a:r>
              <a:rPr lang="cs-CZ" dirty="0" smtClean="0"/>
              <a:t>je silnější u prvorodiček, než u vícerodiček </a:t>
            </a:r>
            <a:r>
              <a:rPr lang="cs-CZ" dirty="0" smtClean="0">
                <a:solidFill>
                  <a:schemeClr val="accent1"/>
                </a:solidFill>
              </a:rPr>
              <a:t>(nominální proměnná)</a:t>
            </a:r>
            <a:r>
              <a:rPr lang="cs-CZ" dirty="0" smtClean="0"/>
              <a:t>. </a:t>
            </a:r>
            <a:r>
              <a:rPr lang="cs-CZ" dirty="0" smtClean="0">
                <a:solidFill>
                  <a:schemeClr val="accent1"/>
                </a:solidFill>
              </a:rPr>
              <a:t>Regrese s moderací.</a:t>
            </a:r>
          </a:p>
          <a:p>
            <a:r>
              <a:rPr lang="cs-CZ" dirty="0" smtClean="0"/>
              <a:t>Muži a ženy </a:t>
            </a:r>
            <a:r>
              <a:rPr lang="cs-CZ" dirty="0" smtClean="0">
                <a:solidFill>
                  <a:schemeClr val="accent1"/>
                </a:solidFill>
              </a:rPr>
              <a:t>(nominální proměnná)</a:t>
            </a:r>
            <a:r>
              <a:rPr lang="cs-CZ" dirty="0" smtClean="0"/>
              <a:t> se neliší v typech citové vazby </a:t>
            </a:r>
            <a:r>
              <a:rPr lang="cs-CZ" dirty="0" smtClean="0">
                <a:solidFill>
                  <a:schemeClr val="accent1"/>
                </a:solidFill>
              </a:rPr>
              <a:t>(nominální proměnná)</a:t>
            </a:r>
            <a:r>
              <a:rPr lang="cs-CZ" dirty="0" smtClean="0"/>
              <a:t>. </a:t>
            </a:r>
            <a:r>
              <a:rPr lang="cs-CZ" dirty="0" smtClean="0">
                <a:solidFill>
                  <a:schemeClr val="accent1"/>
                </a:solidFill>
              </a:rPr>
              <a:t>Chí-kvadrát test.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725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Liší se míra </a:t>
            </a:r>
            <a:r>
              <a:rPr lang="cs-CZ" dirty="0" err="1" smtClean="0"/>
              <a:t>neuroticismu</a:t>
            </a:r>
            <a:r>
              <a:rPr lang="cs-CZ" dirty="0" smtClean="0"/>
              <a:t> u prvorozených a druhorozených?</a:t>
            </a:r>
          </a:p>
          <a:p>
            <a:pPr marL="0" indent="0">
              <a:buNone/>
            </a:pPr>
            <a:r>
              <a:rPr lang="cs-CZ" dirty="0" smtClean="0"/>
              <a:t>Dosažené </a:t>
            </a:r>
            <a:r>
              <a:rPr lang="cs-CZ" dirty="0" smtClean="0"/>
              <a:t>vzdělání (základní, středoškolské, vysokoškolské) souvisí s tím, do jaké míry žena zamezuje partnerovi v přístupu k péči o dítě (tzv. </a:t>
            </a:r>
            <a:r>
              <a:rPr lang="cs-CZ" dirty="0" err="1" smtClean="0"/>
              <a:t>gatekeeping</a:t>
            </a:r>
            <a:r>
              <a:rPr lang="cs-CZ" dirty="0" smtClean="0"/>
              <a:t> matky).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76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Liší se míra </a:t>
            </a:r>
            <a:r>
              <a:rPr lang="cs-CZ" dirty="0" err="1" smtClean="0"/>
              <a:t>neuroticismu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1"/>
                </a:solidFill>
              </a:rPr>
              <a:t>(intervalová proměnná) </a:t>
            </a:r>
            <a:r>
              <a:rPr lang="cs-CZ" dirty="0" smtClean="0"/>
              <a:t>u prvorozených a druhorozených </a:t>
            </a:r>
            <a:r>
              <a:rPr lang="cs-CZ" dirty="0" smtClean="0">
                <a:solidFill>
                  <a:schemeClr val="accent1"/>
                </a:solidFill>
              </a:rPr>
              <a:t>(dichotomická proměnná)</a:t>
            </a:r>
            <a:r>
              <a:rPr lang="cs-CZ" dirty="0" smtClean="0"/>
              <a:t>? </a:t>
            </a:r>
            <a:r>
              <a:rPr lang="cs-CZ" dirty="0" smtClean="0">
                <a:solidFill>
                  <a:schemeClr val="accent1"/>
                </a:solidFill>
              </a:rPr>
              <a:t>t-test pro nezávislé výběry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Dosažené </a:t>
            </a:r>
            <a:r>
              <a:rPr lang="cs-CZ" dirty="0" smtClean="0"/>
              <a:t>vzdělání (základní, středoškolské, vysokoškolské) </a:t>
            </a:r>
            <a:r>
              <a:rPr lang="cs-CZ" dirty="0" smtClean="0">
                <a:solidFill>
                  <a:schemeClr val="accent1"/>
                </a:solidFill>
              </a:rPr>
              <a:t>(ordinální proměnná) </a:t>
            </a:r>
            <a:r>
              <a:rPr lang="cs-CZ" dirty="0" smtClean="0"/>
              <a:t>souvisí s tím, do jaké míry žena zamezuje partnerovi v přístupu k péči o dítě (tzv. </a:t>
            </a:r>
            <a:r>
              <a:rPr lang="cs-CZ" dirty="0" err="1" smtClean="0"/>
              <a:t>gatekeeping</a:t>
            </a:r>
            <a:r>
              <a:rPr lang="cs-CZ" dirty="0" smtClean="0"/>
              <a:t> matky) </a:t>
            </a:r>
            <a:r>
              <a:rPr lang="cs-CZ" dirty="0" smtClean="0">
                <a:solidFill>
                  <a:schemeClr val="accent1"/>
                </a:solidFill>
              </a:rPr>
              <a:t>(intervalová proměnná)</a:t>
            </a:r>
            <a:r>
              <a:rPr lang="cs-CZ" dirty="0" smtClean="0"/>
              <a:t>. </a:t>
            </a:r>
            <a:r>
              <a:rPr lang="cs-CZ" dirty="0" smtClean="0">
                <a:solidFill>
                  <a:schemeClr val="accent1"/>
                </a:solidFill>
              </a:rPr>
              <a:t>ANOVA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74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Počet závislých proměnných – </a:t>
            </a:r>
            <a:r>
              <a:rPr lang="cs-CZ" dirty="0" smtClean="0">
                <a:solidFill>
                  <a:srgbClr val="0070C0"/>
                </a:solidFill>
              </a:rPr>
              <a:t>jedna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Závislá proměnná - </a:t>
            </a:r>
            <a:r>
              <a:rPr lang="cs-CZ" dirty="0" smtClean="0">
                <a:solidFill>
                  <a:schemeClr val="accent5"/>
                </a:solidFill>
              </a:rPr>
              <a:t>kategorická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Počet prediktorů – jeden</a:t>
            </a:r>
          </a:p>
          <a:p>
            <a:pPr lvl="1"/>
            <a:r>
              <a:rPr lang="cs-CZ" dirty="0" smtClean="0"/>
              <a:t>Typ prediktoru – intervalový –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logistická regrese</a:t>
            </a:r>
          </a:p>
          <a:p>
            <a:pPr lvl="1"/>
            <a:r>
              <a:rPr lang="cs-CZ" dirty="0" smtClean="0"/>
              <a:t>Typ prediktoru – kategorický – lidé nejsou ve více kategoriích – </a:t>
            </a:r>
            <a:r>
              <a:rPr lang="cs-CZ" b="1" dirty="0" err="1">
                <a:solidFill>
                  <a:schemeClr val="accent6">
                    <a:lumMod val="75000"/>
                  </a:schemeClr>
                </a:solidFill>
              </a:rPr>
              <a:t>Pearsonův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 chí-kvadrát test</a:t>
            </a:r>
          </a:p>
          <a:p>
            <a:r>
              <a:rPr lang="cs-CZ" b="1" dirty="0" smtClean="0"/>
              <a:t>Počet prediktorů – dva a více</a:t>
            </a:r>
          </a:p>
          <a:p>
            <a:pPr lvl="1"/>
            <a:r>
              <a:rPr lang="cs-CZ" dirty="0" smtClean="0"/>
              <a:t>Typ prediktorů – intervalové –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logistická regrese</a:t>
            </a:r>
          </a:p>
          <a:p>
            <a:pPr lvl="1"/>
            <a:r>
              <a:rPr lang="cs-CZ" dirty="0" smtClean="0"/>
              <a:t>Typ </a:t>
            </a:r>
            <a:r>
              <a:rPr lang="cs-CZ" dirty="0" smtClean="0"/>
              <a:t>prediktorů – kategorické i intervalové – lidé nejsou ve více kategoriích </a:t>
            </a:r>
            <a:r>
              <a:rPr lang="cs-CZ" dirty="0" smtClean="0"/>
              <a:t>zároveň </a:t>
            </a:r>
            <a:r>
              <a:rPr lang="cs-CZ" dirty="0" smtClean="0"/>
              <a:t>–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logistická regrese</a:t>
            </a:r>
          </a:p>
          <a:p>
            <a:endParaRPr lang="cs-CZ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8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Počet závislých proměnných – </a:t>
            </a:r>
            <a:r>
              <a:rPr lang="cs-CZ" dirty="0" smtClean="0">
                <a:solidFill>
                  <a:srgbClr val="0070C0"/>
                </a:solidFill>
              </a:rPr>
              <a:t>jedna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Závislá proměnná - </a:t>
            </a:r>
            <a:r>
              <a:rPr lang="cs-CZ" dirty="0" smtClean="0">
                <a:solidFill>
                  <a:schemeClr val="accent5"/>
                </a:solidFill>
              </a:rPr>
              <a:t>intervalová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Počet prediktorů – jeden</a:t>
            </a:r>
          </a:p>
          <a:p>
            <a:pPr lvl="1"/>
            <a:r>
              <a:rPr lang="cs-CZ" dirty="0" smtClean="0"/>
              <a:t>Typ prediktoru – intervalový – </a:t>
            </a:r>
            <a:r>
              <a:rPr lang="cs-CZ" b="1" dirty="0" err="1" smtClean="0">
                <a:solidFill>
                  <a:schemeClr val="accent6"/>
                </a:solidFill>
              </a:rPr>
              <a:t>Pearsonův</a:t>
            </a:r>
            <a:r>
              <a:rPr lang="cs-CZ" b="1" dirty="0" smtClean="0">
                <a:solidFill>
                  <a:schemeClr val="accent6"/>
                </a:solidFill>
              </a:rPr>
              <a:t> korelační koeficient</a:t>
            </a:r>
          </a:p>
          <a:p>
            <a:pPr lvl="1"/>
            <a:r>
              <a:rPr lang="cs-CZ" dirty="0" smtClean="0"/>
              <a:t>Typ prediktoru – kategorický</a:t>
            </a:r>
          </a:p>
          <a:p>
            <a:pPr lvl="2"/>
            <a:r>
              <a:rPr lang="cs-CZ" dirty="0" smtClean="0"/>
              <a:t>Počet kategorií – dvě</a:t>
            </a:r>
          </a:p>
          <a:p>
            <a:pPr lvl="3"/>
            <a:r>
              <a:rPr lang="cs-CZ" dirty="0" smtClean="0"/>
              <a:t>Stejní lidé v kategoriích – </a:t>
            </a:r>
            <a:r>
              <a:rPr lang="cs-CZ" sz="2400" b="1" dirty="0">
                <a:solidFill>
                  <a:schemeClr val="accent6"/>
                </a:solidFill>
              </a:rPr>
              <a:t>párový t-test</a:t>
            </a:r>
          </a:p>
          <a:p>
            <a:pPr lvl="3"/>
            <a:r>
              <a:rPr lang="cs-CZ" dirty="0" smtClean="0"/>
              <a:t>Jiní lidé v kategoriích </a:t>
            </a:r>
            <a:r>
              <a:rPr lang="cs-CZ" dirty="0" smtClean="0"/>
              <a:t>–</a:t>
            </a:r>
            <a:r>
              <a:rPr lang="cs-CZ" sz="2400" b="1" dirty="0" smtClean="0">
                <a:solidFill>
                  <a:schemeClr val="accent6"/>
                </a:solidFill>
              </a:rPr>
              <a:t>t-test pro nezávislé skupiny</a:t>
            </a:r>
            <a:endParaRPr lang="cs-CZ" sz="2400" b="1" dirty="0">
              <a:solidFill>
                <a:schemeClr val="accent6"/>
              </a:solidFill>
            </a:endParaRPr>
          </a:p>
          <a:p>
            <a:pPr lvl="2"/>
            <a:r>
              <a:rPr lang="cs-CZ" dirty="0" smtClean="0"/>
              <a:t>Počet kategorií – více než dvě</a:t>
            </a:r>
          </a:p>
          <a:p>
            <a:pPr lvl="3"/>
            <a:r>
              <a:rPr lang="cs-CZ" dirty="0" smtClean="0"/>
              <a:t>Stejní lidé v kategoriích – </a:t>
            </a:r>
            <a:r>
              <a:rPr lang="cs-CZ" sz="2400" b="1" dirty="0">
                <a:solidFill>
                  <a:schemeClr val="accent6"/>
                </a:solidFill>
              </a:rPr>
              <a:t>ANOVA pro opakovaná měření/</a:t>
            </a:r>
            <a:r>
              <a:rPr lang="cs-CZ" sz="2400" b="1" dirty="0" err="1">
                <a:solidFill>
                  <a:schemeClr val="accent6"/>
                </a:solidFill>
              </a:rPr>
              <a:t>multilevel</a:t>
            </a:r>
            <a:r>
              <a:rPr lang="cs-CZ" sz="2400" b="1" dirty="0">
                <a:solidFill>
                  <a:schemeClr val="accent6"/>
                </a:solidFill>
              </a:rPr>
              <a:t> model</a:t>
            </a:r>
          </a:p>
          <a:p>
            <a:pPr lvl="3"/>
            <a:r>
              <a:rPr lang="cs-CZ" dirty="0" smtClean="0"/>
              <a:t>Jiní lidé v kategoriích - </a:t>
            </a:r>
            <a:r>
              <a:rPr lang="cs-CZ" sz="2400" b="1" dirty="0">
                <a:solidFill>
                  <a:schemeClr val="accent6"/>
                </a:solidFill>
              </a:rPr>
              <a:t>ANOVA</a:t>
            </a:r>
          </a:p>
          <a:p>
            <a:r>
              <a:rPr lang="cs-CZ" b="1" dirty="0"/>
              <a:t>Počet prediktorů – dva a více</a:t>
            </a:r>
          </a:p>
          <a:p>
            <a:pPr lvl="1"/>
            <a:r>
              <a:rPr lang="cs-CZ" dirty="0" smtClean="0"/>
              <a:t>Typ prediktorů – intervalové – </a:t>
            </a:r>
            <a:r>
              <a:rPr lang="cs-CZ" b="1" dirty="0">
                <a:solidFill>
                  <a:schemeClr val="accent6"/>
                </a:solidFill>
              </a:rPr>
              <a:t>vícenásobná regrese</a:t>
            </a:r>
          </a:p>
          <a:p>
            <a:pPr lvl="1"/>
            <a:r>
              <a:rPr lang="cs-CZ" dirty="0" smtClean="0"/>
              <a:t>Typ prediktorů – kategorické</a:t>
            </a:r>
          </a:p>
          <a:p>
            <a:pPr lvl="2"/>
            <a:r>
              <a:rPr lang="cs-CZ" dirty="0" smtClean="0"/>
              <a:t>Jiní lidé v kategoriích – </a:t>
            </a:r>
            <a:r>
              <a:rPr lang="cs-CZ" sz="2400" b="1" dirty="0">
                <a:solidFill>
                  <a:schemeClr val="accent6"/>
                </a:solidFill>
              </a:rPr>
              <a:t>vícenásobná </a:t>
            </a:r>
            <a:r>
              <a:rPr lang="cs-CZ" sz="2400" b="1" dirty="0" smtClean="0">
                <a:solidFill>
                  <a:schemeClr val="accent6"/>
                </a:solidFill>
              </a:rPr>
              <a:t>regrese/faktoriální ANOVA</a:t>
            </a:r>
          </a:p>
          <a:p>
            <a:pPr lvl="2"/>
            <a:r>
              <a:rPr lang="cs-CZ" dirty="0" smtClean="0"/>
              <a:t>Stejní lidé v kategoriích – </a:t>
            </a:r>
            <a:r>
              <a:rPr lang="cs-CZ" sz="2400" b="1" dirty="0" smtClean="0">
                <a:solidFill>
                  <a:schemeClr val="accent6"/>
                </a:solidFill>
              </a:rPr>
              <a:t>faktoriální </a:t>
            </a:r>
            <a:r>
              <a:rPr lang="cs-CZ" sz="2400" b="1" dirty="0" err="1" smtClean="0">
                <a:solidFill>
                  <a:schemeClr val="accent6"/>
                </a:solidFill>
              </a:rPr>
              <a:t>repeated</a:t>
            </a:r>
            <a:r>
              <a:rPr lang="cs-CZ" sz="2400" b="1" dirty="0" smtClean="0">
                <a:solidFill>
                  <a:schemeClr val="accent6"/>
                </a:solidFill>
              </a:rPr>
              <a:t> </a:t>
            </a:r>
            <a:r>
              <a:rPr lang="cs-CZ" sz="2400" b="1" dirty="0" err="1" smtClean="0">
                <a:solidFill>
                  <a:schemeClr val="accent6"/>
                </a:solidFill>
              </a:rPr>
              <a:t>measures</a:t>
            </a:r>
            <a:r>
              <a:rPr lang="cs-CZ" sz="2400" b="1" dirty="0" smtClean="0">
                <a:solidFill>
                  <a:schemeClr val="accent6"/>
                </a:solidFill>
              </a:rPr>
              <a:t> </a:t>
            </a:r>
            <a:r>
              <a:rPr lang="cs-CZ" sz="2400" b="1" dirty="0" smtClean="0">
                <a:solidFill>
                  <a:schemeClr val="accent6"/>
                </a:solidFill>
              </a:rPr>
              <a:t>ANOVA/</a:t>
            </a:r>
            <a:r>
              <a:rPr lang="cs-CZ" sz="2400" b="1" dirty="0" err="1" smtClean="0">
                <a:solidFill>
                  <a:schemeClr val="accent6"/>
                </a:solidFill>
              </a:rPr>
              <a:t>multilevel</a:t>
            </a:r>
            <a:r>
              <a:rPr lang="cs-CZ" sz="2400" b="1" dirty="0" smtClean="0">
                <a:solidFill>
                  <a:schemeClr val="accent6"/>
                </a:solidFill>
              </a:rPr>
              <a:t> model</a:t>
            </a:r>
            <a:endParaRPr lang="cs-CZ" sz="2400" b="1" dirty="0" smtClean="0">
              <a:solidFill>
                <a:schemeClr val="accent6"/>
              </a:solidFill>
            </a:endParaRPr>
          </a:p>
          <a:p>
            <a:pPr lvl="1"/>
            <a:r>
              <a:rPr lang="cs-CZ" dirty="0" smtClean="0"/>
              <a:t>Typ prediktorů – intervalové i kategorické – </a:t>
            </a:r>
            <a:r>
              <a:rPr lang="cs-CZ" b="1" dirty="0">
                <a:solidFill>
                  <a:schemeClr val="accent6"/>
                </a:solidFill>
              </a:rPr>
              <a:t>vícenásobná </a:t>
            </a:r>
            <a:r>
              <a:rPr lang="cs-CZ" b="1" dirty="0" smtClean="0">
                <a:solidFill>
                  <a:schemeClr val="accent6"/>
                </a:solidFill>
              </a:rPr>
              <a:t>regrese/ANCOVA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4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Počet závislých proměnných – </a:t>
            </a:r>
            <a:r>
              <a:rPr lang="cs-CZ" dirty="0" smtClean="0">
                <a:solidFill>
                  <a:srgbClr val="0070C0"/>
                </a:solidFill>
              </a:rPr>
              <a:t>dvě a </a:t>
            </a:r>
            <a:r>
              <a:rPr lang="cs-CZ" dirty="0" smtClean="0">
                <a:solidFill>
                  <a:srgbClr val="0070C0"/>
                </a:solidFill>
              </a:rPr>
              <a:t>více 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sz="2000" dirty="0" smtClean="0"/>
              <a:t>(u praktické části zkoušky nebude)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Závislé proměnné - </a:t>
            </a:r>
            <a:r>
              <a:rPr lang="cs-CZ" dirty="0" smtClean="0">
                <a:solidFill>
                  <a:schemeClr val="accent5"/>
                </a:solidFill>
              </a:rPr>
              <a:t>intervalové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Počet prediktorů – jeden</a:t>
            </a:r>
          </a:p>
          <a:p>
            <a:pPr lvl="1"/>
            <a:r>
              <a:rPr lang="cs-CZ" dirty="0" smtClean="0"/>
              <a:t>Typ prediktoru – kategorický - </a:t>
            </a:r>
            <a:r>
              <a:rPr lang="cs-CZ" b="1" dirty="0" smtClean="0">
                <a:solidFill>
                  <a:schemeClr val="accent6"/>
                </a:solidFill>
              </a:rPr>
              <a:t>MANOVA</a:t>
            </a:r>
          </a:p>
          <a:p>
            <a:r>
              <a:rPr lang="cs-CZ" b="1" dirty="0" smtClean="0"/>
              <a:t>Počet prediktorů – dva a více</a:t>
            </a:r>
          </a:p>
          <a:p>
            <a:pPr lvl="1"/>
            <a:r>
              <a:rPr lang="cs-CZ" dirty="0" smtClean="0"/>
              <a:t>Typ prediktorů – kategorický – </a:t>
            </a:r>
            <a:r>
              <a:rPr lang="cs-CZ" b="1" dirty="0">
                <a:solidFill>
                  <a:schemeClr val="accent6"/>
                </a:solidFill>
              </a:rPr>
              <a:t>faktoriální MANOVA</a:t>
            </a:r>
          </a:p>
          <a:p>
            <a:pPr lvl="1"/>
            <a:r>
              <a:rPr lang="cs-CZ" dirty="0" smtClean="0"/>
              <a:t>Typ prediktorů – kategorické i intervalové - </a:t>
            </a:r>
            <a:r>
              <a:rPr lang="cs-CZ" b="1" dirty="0">
                <a:solidFill>
                  <a:schemeClr val="accent6"/>
                </a:solidFill>
              </a:rPr>
              <a:t>MANCOVA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1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To, zda člověk přizná, že zažil či nezažil </a:t>
            </a:r>
            <a:r>
              <a:rPr lang="cs-CZ" dirty="0" err="1" smtClean="0"/>
              <a:t>dejavu</a:t>
            </a:r>
            <a:r>
              <a:rPr lang="cs-CZ" dirty="0" smtClean="0"/>
              <a:t>, souvisí s věkem a mírou vyhýbavosti citové vazby.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Závislá proměnná a její typ</a:t>
            </a:r>
          </a:p>
          <a:p>
            <a:r>
              <a:rPr lang="cs-CZ" dirty="0" smtClean="0"/>
              <a:t>Nezávislé proměnné a jejich typ</a:t>
            </a:r>
          </a:p>
          <a:p>
            <a:r>
              <a:rPr lang="cs-CZ" dirty="0" smtClean="0"/>
              <a:t>Analýza?</a:t>
            </a:r>
          </a:p>
          <a:p>
            <a:endParaRPr lang="cs-CZ" dirty="0"/>
          </a:p>
          <a:p>
            <a:r>
              <a:rPr lang="cs-CZ" dirty="0" smtClean="0"/>
              <a:t>A co pokud zahrneme také pohlaví a budeme chtít testovat, zda je vliv vyhýbavosti vazby na přiznání </a:t>
            </a:r>
            <a:r>
              <a:rPr lang="cs-CZ" dirty="0" err="1" smtClean="0"/>
              <a:t>dejavu</a:t>
            </a:r>
            <a:r>
              <a:rPr lang="cs-CZ" dirty="0" smtClean="0"/>
              <a:t> jiný u mužů a žen?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14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To, zda člověk přizná, že zažil či nezažil </a:t>
            </a:r>
            <a:r>
              <a:rPr lang="cs-CZ" dirty="0" err="1" smtClean="0"/>
              <a:t>dejavu</a:t>
            </a:r>
            <a:r>
              <a:rPr lang="cs-CZ" dirty="0" smtClean="0"/>
              <a:t>, souvisí s věkem a mírou vyhýbavosti citové vazby.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Závislá proměnná a její typ – kategorická (zažil nebo nezažil </a:t>
            </a:r>
            <a:r>
              <a:rPr lang="cs-CZ" dirty="0" err="1" smtClean="0"/>
              <a:t>dejavu</a:t>
            </a:r>
            <a:r>
              <a:rPr lang="cs-CZ" dirty="0" smtClean="0"/>
              <a:t>) – dvě kategorie</a:t>
            </a:r>
          </a:p>
          <a:p>
            <a:r>
              <a:rPr lang="cs-CZ" dirty="0" smtClean="0"/>
              <a:t>Nezávislé proměnné a jejich typ - intervalové</a:t>
            </a:r>
          </a:p>
          <a:p>
            <a:r>
              <a:rPr lang="cs-CZ" dirty="0" smtClean="0"/>
              <a:t>Analýza – </a:t>
            </a:r>
            <a:r>
              <a:rPr lang="cs-CZ" b="1" dirty="0" smtClean="0">
                <a:solidFill>
                  <a:schemeClr val="accent6"/>
                </a:solidFill>
              </a:rPr>
              <a:t>logistická regrese</a:t>
            </a:r>
          </a:p>
          <a:p>
            <a:endParaRPr lang="cs-CZ" dirty="0"/>
          </a:p>
          <a:p>
            <a:r>
              <a:rPr lang="cs-CZ" dirty="0" smtClean="0"/>
              <a:t>A co pokud zahrneme také pohlaví a budeme chtít testovat, zda je vliv vyhýbavosti vazby na přiznání </a:t>
            </a:r>
            <a:r>
              <a:rPr lang="cs-CZ" dirty="0" err="1" smtClean="0"/>
              <a:t>dejavu</a:t>
            </a:r>
            <a:r>
              <a:rPr lang="cs-CZ" dirty="0" smtClean="0"/>
              <a:t> jiný u mužů a žen?</a:t>
            </a:r>
            <a:endParaRPr lang="en-US" dirty="0" smtClean="0"/>
          </a:p>
          <a:p>
            <a:pPr lvl="1"/>
            <a:r>
              <a:rPr lang="cs-CZ" dirty="0" smtClean="0"/>
              <a:t>stále logistická regrese, přidáváme kategorický prediktor pohlaví plus jeho interakci s vyhýbavostí </a:t>
            </a:r>
            <a:r>
              <a:rPr lang="cs-CZ" dirty="0" smtClean="0"/>
              <a:t>vazby (moderace)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027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1967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Souvisí počet udělaných chyb v simulátoru řízení s obtížností řízení (snadná a obtížná) a náročností konverzace (absence, snadná, náročná)?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Závislá proměnná a její typ</a:t>
            </a:r>
          </a:p>
          <a:p>
            <a:r>
              <a:rPr lang="cs-CZ" dirty="0" smtClean="0"/>
              <a:t>Nezávislé proměnné a jejich typ</a:t>
            </a:r>
          </a:p>
          <a:p>
            <a:r>
              <a:rPr lang="cs-CZ" dirty="0" smtClean="0"/>
              <a:t>Analýza?</a:t>
            </a:r>
          </a:p>
          <a:p>
            <a:endParaRPr lang="cs-CZ" dirty="0"/>
          </a:p>
          <a:p>
            <a:r>
              <a:rPr lang="cs-CZ" dirty="0" smtClean="0"/>
              <a:t>A co pokud budeme chtít kontrolovat souvislosti pro pozornost člověka?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96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1967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Souvisí počet udělaných chyb v simulátoru řízení s obtížností řízení (snadná a obtížná) a náročností konverzace (absence, snadná, náročná)?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Závislá proměnná a její typ – počet udělaných chyb - intervalová</a:t>
            </a:r>
          </a:p>
          <a:p>
            <a:r>
              <a:rPr lang="cs-CZ" dirty="0" smtClean="0"/>
              <a:t>Nezávislé proměnné a jejich typ - kategorické</a:t>
            </a:r>
          </a:p>
          <a:p>
            <a:r>
              <a:rPr lang="cs-CZ" dirty="0" smtClean="0"/>
              <a:t>Analýza – </a:t>
            </a:r>
            <a:r>
              <a:rPr lang="cs-CZ" b="1" dirty="0" smtClean="0">
                <a:solidFill>
                  <a:schemeClr val="accent6"/>
                </a:solidFill>
              </a:rPr>
              <a:t>faktoriální ANOVA</a:t>
            </a:r>
          </a:p>
          <a:p>
            <a:endParaRPr lang="cs-CZ" dirty="0"/>
          </a:p>
          <a:p>
            <a:r>
              <a:rPr lang="cs-CZ" dirty="0" smtClean="0"/>
              <a:t>A co pokud budeme chtít kontrolovat souvislosti pro pozornost člověka?</a:t>
            </a:r>
          </a:p>
          <a:p>
            <a:pPr lvl="1"/>
            <a:r>
              <a:rPr lang="cs-CZ" dirty="0" smtClean="0"/>
              <a:t>Pozornost jako intervalová proměnná, přidáme tedy </a:t>
            </a:r>
            <a:r>
              <a:rPr lang="cs-CZ" dirty="0" err="1" smtClean="0"/>
              <a:t>kovariát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29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1833</Words>
  <Application>Microsoft Office PowerPoint</Application>
  <PresentationFormat>Širokoúhlá obrazovka</PresentationFormat>
  <Paragraphs>144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Motiv Office</vt:lpstr>
      <vt:lpstr>Trénink výběru vhodných analýz </vt:lpstr>
      <vt:lpstr>Jak poznat, kterou analýzu zvolit?</vt:lpstr>
      <vt:lpstr>Počet závislých proměnných – jedna     Závislá proměnná - kategorická</vt:lpstr>
      <vt:lpstr>Počet závislých proměnných – jedna     Závislá proměnná - intervalová</vt:lpstr>
      <vt:lpstr>Počet závislých proměnných – dvě a více  (u praktické části zkoušky nebude)     Závislé proměnné - intervalové</vt:lpstr>
      <vt:lpstr>To, zda člověk přizná, že zažil či nezažil dejavu, souvisí s věkem a mírou vyhýbavosti citové vazby.</vt:lpstr>
      <vt:lpstr>To, zda člověk přizná, že zažil či nezažil dejavu, souvisí s věkem a mírou vyhýbavosti citové vazby.</vt:lpstr>
      <vt:lpstr>Souvisí počet udělaných chyb v simulátoru řízení s obtížností řízení (snadná a obtížná) a náročností konverzace (absence, snadná, náročná)? </vt:lpstr>
      <vt:lpstr>Souvisí počet udělaných chyb v simulátoru řízení s obtížností řízení (snadná a obtížná) a náročností konverzace (absence, snadná, náročná)? </vt:lpstr>
      <vt:lpstr>Chceme predikovat, jaký bude mít člověk plat na základě počtu let strávených ve firmě, nejvyššího dosaženého vzdělání a pohlaví.</vt:lpstr>
      <vt:lpstr>Chceme predikovat, jaký bude mít člověk plat na základě počtu let strávených ve firmě, nejvyššího dosaženého vzdělání a pohlaví.</vt:lpstr>
      <vt:lpstr>Zajímá nás, zda se mění úzkostnost ženy v průběhu prvního roku života dítěte. Každá žena vypovídala o míře úzkostnosti v těhotenství, v 3, 6, 9 a 12 měsících věku dítěte.</vt:lpstr>
      <vt:lpstr>Zajímá nás, zda se mění úzkostnost ženy v průběhu prvního roku života dítěte. Každá žena vypovídala o míře úzkostnosti v těhotenství, v 3, 6, 9 a 12 měsících věku dítěte.</vt:lpstr>
      <vt:lpstr>Zajímá nás, zda se liší úspěšnost skupinové psychoterapie (vyjádřená jako subjektivní hodnocení samotného pacienta na škále) v léčbě deprese u pacientů v léčebnách podle toho, zda zároveň berou také psychofarmaka či nikoli a podle míry závažnosti deprese na začátku léčby. Zároveň chceme zohlednit také to, že pacienti pocházejí z 5 léčeben – a tedy 5 terapeutických skupin. </vt:lpstr>
      <vt:lpstr>Zajímá nás, zda se liší úspěšnost skupinové psychoterapie (vyjádřená jako subjektivní hodnocení samotného pacienta na škále) v léčbě deprese u pacientů v léčebnách podle toho, zda zároveň berou také psychofarmaka či nikoli a podle míry závažnosti deprese na začátku léčby. Zároveň chceme zohlednit také to, že pacienti pocházejí z 5 léčeben – a tedy 5 terapeutických skupin.</vt:lpstr>
      <vt:lpstr>Teorie předpokládá, že sociální opora pozitivně působí na well-being člověka tím, že pozitivně ovlivňuje jeho sebehodnocení. Otestujte tyto hypotézy. Kontrolujte vliv pohlaví a věku.</vt:lpstr>
      <vt:lpstr>Teorie předpokládá, že sociální opora pozitivně působí na well-being člověka tím, že pozitivně ovlivňuje jeho sebehodnocení. Otestujte tyto hypotézy. Kontrolujte vliv pohlaví a věku.</vt:lpstr>
      <vt:lpstr>Na co si dát pozor před analýzou…</vt:lpstr>
      <vt:lpstr>U zkoušky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Trénink výběru vhodných anlýz </dc:title>
  <dc:creator>Dansova</dc:creator>
  <cp:lastModifiedBy>Petra Daňsová</cp:lastModifiedBy>
  <cp:revision>13</cp:revision>
  <dcterms:created xsi:type="dcterms:W3CDTF">2018-12-11T16:53:06Z</dcterms:created>
  <dcterms:modified xsi:type="dcterms:W3CDTF">2018-12-12T09:56:35Z</dcterms:modified>
</cp:coreProperties>
</file>