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63" r:id="rId2"/>
    <p:sldId id="259" r:id="rId3"/>
    <p:sldId id="275" r:id="rId4"/>
    <p:sldId id="260" r:id="rId5"/>
    <p:sldId id="264" r:id="rId6"/>
    <p:sldId id="265" r:id="rId7"/>
    <p:sldId id="266" r:id="rId8"/>
    <p:sldId id="267" r:id="rId9"/>
    <p:sldId id="269" r:id="rId10"/>
    <p:sldId id="268" r:id="rId11"/>
    <p:sldId id="270" r:id="rId12"/>
    <p:sldId id="276" r:id="rId13"/>
    <p:sldId id="257" r:id="rId14"/>
    <p:sldId id="292" r:id="rId15"/>
    <p:sldId id="293" r:id="rId16"/>
    <p:sldId id="294" r:id="rId17"/>
    <p:sldId id="300" r:id="rId18"/>
    <p:sldId id="301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8B66-AAFA-4CB3-8FF0-C97E44434149}" type="datetimeFigureOut">
              <a:rPr lang="cs-CZ" smtClean="0"/>
              <a:t>09.01.2020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14F4-15D7-4507-9862-9D53E331DA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028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8B66-AAFA-4CB3-8FF0-C97E44434149}" type="datetimeFigureOut">
              <a:rPr lang="cs-CZ" smtClean="0"/>
              <a:t>09.01.2020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14F4-15D7-4507-9862-9D53E331DA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77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8B66-AAFA-4CB3-8FF0-C97E44434149}" type="datetimeFigureOut">
              <a:rPr lang="cs-CZ" smtClean="0"/>
              <a:t>09.01.2020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14F4-15D7-4507-9862-9D53E331DA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35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8B66-AAFA-4CB3-8FF0-C97E44434149}" type="datetimeFigureOut">
              <a:rPr lang="cs-CZ" smtClean="0"/>
              <a:t>09.01.2020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14F4-15D7-4507-9862-9D53E331DA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66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8B66-AAFA-4CB3-8FF0-C97E44434149}" type="datetimeFigureOut">
              <a:rPr lang="cs-CZ" smtClean="0"/>
              <a:t>09.01.2020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14F4-15D7-4507-9862-9D53E331DA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854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8B66-AAFA-4CB3-8FF0-C97E44434149}" type="datetimeFigureOut">
              <a:rPr lang="cs-CZ" smtClean="0"/>
              <a:t>09.01.2020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14F4-15D7-4507-9862-9D53E331DA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624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8B66-AAFA-4CB3-8FF0-C97E44434149}" type="datetimeFigureOut">
              <a:rPr lang="cs-CZ" smtClean="0"/>
              <a:t>09.01.2020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14F4-15D7-4507-9862-9D53E331DA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18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8B66-AAFA-4CB3-8FF0-C97E44434149}" type="datetimeFigureOut">
              <a:rPr lang="cs-CZ" smtClean="0"/>
              <a:t>09.01.2020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14F4-15D7-4507-9862-9D53E331DA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697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8B66-AAFA-4CB3-8FF0-C97E44434149}" type="datetimeFigureOut">
              <a:rPr lang="cs-CZ" smtClean="0"/>
              <a:t>09.01.2020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14F4-15D7-4507-9862-9D53E331DA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61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8B66-AAFA-4CB3-8FF0-C97E44434149}" type="datetimeFigureOut">
              <a:rPr lang="cs-CZ" smtClean="0"/>
              <a:t>09.01.2020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14F4-15D7-4507-9862-9D53E331DA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00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8B66-AAFA-4CB3-8FF0-C97E44434149}" type="datetimeFigureOut">
              <a:rPr lang="cs-CZ" smtClean="0"/>
              <a:t>09.01.2020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14F4-15D7-4507-9862-9D53E331DA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69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B8B66-AAFA-4CB3-8FF0-C97E44434149}" type="datetimeFigureOut">
              <a:rPr lang="cs-CZ" smtClean="0"/>
              <a:t>09.01.2020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C14F4-15D7-4507-9862-9D53E331DA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11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95528" y="1122363"/>
            <a:ext cx="10552176" cy="23876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sz="4400" b="1" dirty="0" smtClean="0">
                <a:solidFill>
                  <a:srgbClr val="FF0000"/>
                </a:solidFill>
              </a:rPr>
              <a:t>Osobnost</a:t>
            </a:r>
            <a:r>
              <a:rPr lang="cs-CZ" sz="4400" b="1" dirty="0">
                <a:solidFill>
                  <a:srgbClr val="FF0000"/>
                </a:solidFill>
              </a:rPr>
              <a:t>: struktura, dynamika, </a:t>
            </a:r>
            <a:r>
              <a:rPr lang="cs-CZ" sz="4400" b="1" dirty="0" smtClean="0">
                <a:solidFill>
                  <a:srgbClr val="FF0000"/>
                </a:solidFill>
              </a:rPr>
              <a:t>vývoj</a:t>
            </a:r>
            <a:r>
              <a:rPr lang="cs-CZ" sz="4400" b="1" dirty="0">
                <a:solidFill>
                  <a:srgbClr val="FF0000"/>
                </a:solidFill>
              </a:rPr>
              <a:t>:</a:t>
            </a:r>
            <a:r>
              <a:rPr lang="cs-CZ" sz="4400" b="1" dirty="0" smtClean="0">
                <a:solidFill>
                  <a:schemeClr val="accent5"/>
                </a:solidFill>
              </a:rPr>
              <a:t/>
            </a:r>
            <a:br>
              <a:rPr lang="cs-CZ" sz="4400" b="1" dirty="0" smtClean="0">
                <a:solidFill>
                  <a:schemeClr val="accent5"/>
                </a:solidFill>
              </a:rPr>
            </a:br>
            <a:r>
              <a:rPr lang="cs-CZ" sz="4400" b="1" dirty="0" smtClean="0">
                <a:solidFill>
                  <a:schemeClr val="accent5"/>
                </a:solidFill>
              </a:rPr>
              <a:t>integrace </a:t>
            </a:r>
            <a:r>
              <a:rPr lang="cs-CZ" sz="4400" b="1" dirty="0">
                <a:solidFill>
                  <a:schemeClr val="accent5"/>
                </a:solidFill>
              </a:rPr>
              <a:t>poznatků psychologických teorií osobnosti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9805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9144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 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56" y="524333"/>
            <a:ext cx="9966960" cy="62636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1591056" y="201168"/>
            <a:ext cx="8924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/>
                </a:solidFill>
              </a:rPr>
              <a:t>Schéma souvislostí mezi </a:t>
            </a:r>
            <a:r>
              <a:rPr lang="cs-CZ" dirty="0">
                <a:solidFill>
                  <a:schemeClr val="accent5"/>
                </a:solidFill>
              </a:rPr>
              <a:t>strukturou, dynamikou a </a:t>
            </a:r>
            <a:r>
              <a:rPr lang="cs-CZ" dirty="0" smtClean="0">
                <a:solidFill>
                  <a:schemeClr val="accent5"/>
                </a:solidFill>
              </a:rPr>
              <a:t>vývojem </a:t>
            </a:r>
            <a:r>
              <a:rPr lang="cs-CZ" dirty="0"/>
              <a:t>(Balcar, 1983)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272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/>
                </a:solidFill>
              </a:rPr>
              <a:t>Vývoj osobnosti</a:t>
            </a:r>
            <a:endParaRPr lang="cs-CZ" dirty="0">
              <a:solidFill>
                <a:schemeClr val="accent5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07592"/>
            <a:ext cx="10515600" cy="48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S ohledem na strukturu osobnosti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Vývoj je postupná </a:t>
            </a:r>
            <a:r>
              <a:rPr lang="cs-CZ" dirty="0">
                <a:solidFill>
                  <a:srgbClr val="FF0000"/>
                </a:solidFill>
              </a:rPr>
              <a:t>a </a:t>
            </a:r>
            <a:r>
              <a:rPr lang="cs-CZ" dirty="0" smtClean="0">
                <a:solidFill>
                  <a:srgbClr val="FF0000"/>
                </a:solidFill>
              </a:rPr>
              <a:t>nezvratná změna </a:t>
            </a:r>
            <a:r>
              <a:rPr lang="cs-CZ" dirty="0">
                <a:solidFill>
                  <a:srgbClr val="FF0000"/>
                </a:solidFill>
              </a:rPr>
              <a:t>ve vlastnostech (atributech, charakteristikách) člověka</a:t>
            </a:r>
          </a:p>
          <a:p>
            <a:pPr marL="0" indent="0">
              <a:buNone/>
            </a:pPr>
            <a:r>
              <a:rPr lang="cs-CZ" i="1" dirty="0" smtClean="0"/>
              <a:t>Problém </a:t>
            </a:r>
            <a:r>
              <a:rPr lang="cs-CZ" i="1" dirty="0"/>
              <a:t>vývoje struktury – v průběhu vývoje dochází k diferenciaci funkcí, to </a:t>
            </a:r>
            <a:r>
              <a:rPr lang="cs-CZ" i="1" dirty="0" smtClean="0"/>
              <a:t>relativizuje stabilitu určité </a:t>
            </a:r>
            <a:r>
              <a:rPr lang="cs-CZ" i="1" dirty="0"/>
              <a:t>jedné struktury</a:t>
            </a:r>
          </a:p>
          <a:p>
            <a:r>
              <a:rPr lang="cs-CZ" sz="1900" i="1" dirty="0"/>
              <a:t>příklad – </a:t>
            </a:r>
            <a:r>
              <a:rPr lang="cs-CZ" sz="1900" i="1" dirty="0" smtClean="0"/>
              <a:t>diferenciace </a:t>
            </a:r>
            <a:r>
              <a:rPr lang="cs-CZ" sz="1900" i="1" dirty="0" err="1" smtClean="0"/>
              <a:t>Self</a:t>
            </a:r>
            <a:r>
              <a:rPr lang="cs-CZ" sz="1900" i="1" dirty="0" smtClean="0"/>
              <a:t> v průběhu života (celkový pocit ze sebe (SE) se diferencuje a mění se kvalita i determinace jeho aspektů) </a:t>
            </a:r>
          </a:p>
          <a:p>
            <a:r>
              <a:rPr lang="cs-CZ" sz="1900" i="1" dirty="0" smtClean="0"/>
              <a:t>rozvoj intelektu...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Vývoj </a:t>
            </a:r>
            <a:r>
              <a:rPr lang="cs-CZ" dirty="0" smtClean="0"/>
              <a:t>s</a:t>
            </a:r>
            <a:r>
              <a:rPr lang="cs-CZ" dirty="0"/>
              <a:t> ohledem na dynamiku a procesy – můžeme charakterizovat jako </a:t>
            </a:r>
            <a:r>
              <a:rPr lang="cs-CZ" dirty="0" smtClean="0">
                <a:solidFill>
                  <a:srgbClr val="FF0000"/>
                </a:solidFill>
              </a:rPr>
              <a:t>celoživotní adaptaci </a:t>
            </a:r>
            <a:r>
              <a:rPr lang="cs-CZ" dirty="0">
                <a:solidFill>
                  <a:srgbClr val="FF0000"/>
                </a:solidFill>
              </a:rPr>
              <a:t>člověka na měnící se podmínky prostředí </a:t>
            </a:r>
            <a:r>
              <a:rPr lang="cs-CZ" dirty="0"/>
              <a:t>(</a:t>
            </a:r>
            <a:r>
              <a:rPr lang="cs-CZ" dirty="0" err="1"/>
              <a:t>vnitřního,vnějšího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73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3011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Specifika (</a:t>
            </a:r>
            <a:r>
              <a:rPr lang="cs-CZ" sz="2800" b="1" dirty="0"/>
              <a:t>variace) </a:t>
            </a:r>
            <a:r>
              <a:rPr lang="cs-CZ" sz="2800" b="1" dirty="0" smtClean="0"/>
              <a:t>pojetí osobnostního vývoje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07008"/>
            <a:ext cx="10515600" cy="49699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* </a:t>
            </a:r>
            <a:r>
              <a:rPr lang="cs-CZ" b="1" dirty="0">
                <a:solidFill>
                  <a:schemeClr val="accent5"/>
                </a:solidFill>
              </a:rPr>
              <a:t>psychodynamické teorie:</a:t>
            </a:r>
          </a:p>
          <a:p>
            <a:pPr marL="0" indent="0">
              <a:buNone/>
            </a:pPr>
            <a:r>
              <a:rPr lang="cs-CZ" dirty="0" smtClean="0"/>
              <a:t>stadiální </a:t>
            </a:r>
            <a:r>
              <a:rPr lang="cs-CZ" dirty="0"/>
              <a:t>pojetí vývoje, psychosexuální vývoj, vývojové </a:t>
            </a:r>
            <a:r>
              <a:rPr lang="cs-CZ" dirty="0" smtClean="0"/>
              <a:t>úkoly,</a:t>
            </a:r>
            <a:r>
              <a:rPr lang="cs-CZ" dirty="0" smtClean="0">
                <a:solidFill>
                  <a:srgbClr val="FF0000"/>
                </a:solidFill>
              </a:rPr>
              <a:t> motivy a pocity v jednotlivých životních etapách</a:t>
            </a:r>
          </a:p>
          <a:p>
            <a:pPr marL="0" indent="0">
              <a:buNone/>
            </a:pPr>
            <a:r>
              <a:rPr lang="cs-CZ" dirty="0" smtClean="0"/>
              <a:t>*</a:t>
            </a:r>
            <a:r>
              <a:rPr lang="cs-CZ" b="1" dirty="0" smtClean="0">
                <a:solidFill>
                  <a:schemeClr val="accent5"/>
                </a:solidFill>
              </a:rPr>
              <a:t>rysové</a:t>
            </a:r>
            <a:r>
              <a:rPr lang="cs-CZ" b="1" dirty="0">
                <a:solidFill>
                  <a:schemeClr val="accent5"/>
                </a:solidFill>
              </a:rPr>
              <a:t>, </a:t>
            </a:r>
            <a:r>
              <a:rPr lang="cs-CZ" b="1" dirty="0" err="1">
                <a:solidFill>
                  <a:schemeClr val="accent5"/>
                </a:solidFill>
              </a:rPr>
              <a:t>biologizující</a:t>
            </a:r>
            <a:r>
              <a:rPr lang="cs-CZ" b="1" dirty="0">
                <a:solidFill>
                  <a:schemeClr val="accent5"/>
                </a:solidFill>
              </a:rPr>
              <a:t> teorie</a:t>
            </a:r>
            <a:r>
              <a:rPr lang="cs-CZ" b="1" dirty="0" smtClean="0">
                <a:solidFill>
                  <a:schemeClr val="accent5"/>
                </a:solidFill>
              </a:rPr>
              <a:t>:</a:t>
            </a:r>
          </a:p>
          <a:p>
            <a:pPr marL="0" indent="0">
              <a:buNone/>
            </a:pPr>
            <a:r>
              <a:rPr lang="cs-CZ" dirty="0"/>
              <a:t>posouzení vlivu dědičnosti a prostředí na vývoji osobnosti, </a:t>
            </a:r>
            <a:r>
              <a:rPr lang="cs-CZ" dirty="0" smtClean="0">
                <a:solidFill>
                  <a:srgbClr val="FF0000"/>
                </a:solidFill>
              </a:rPr>
              <a:t>proměny osobnostních charakteristik </a:t>
            </a:r>
            <a:r>
              <a:rPr lang="cs-CZ" dirty="0" smtClean="0"/>
              <a:t>(v kvantitě i kvalitě)</a:t>
            </a:r>
          </a:p>
          <a:p>
            <a:pPr marL="0" indent="0">
              <a:buNone/>
            </a:pPr>
            <a:r>
              <a:rPr lang="cs-CZ" dirty="0" smtClean="0"/>
              <a:t>* </a:t>
            </a:r>
            <a:r>
              <a:rPr lang="cs-CZ" b="1" dirty="0" smtClean="0">
                <a:solidFill>
                  <a:schemeClr val="accent5"/>
                </a:solidFill>
              </a:rPr>
              <a:t>behaviorální přístup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učení v průběhu života</a:t>
            </a:r>
            <a:r>
              <a:rPr lang="cs-CZ" dirty="0" smtClean="0"/>
              <a:t>, osvojování adaptačních mechanismů (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skills</a:t>
            </a:r>
            <a:r>
              <a:rPr lang="cs-CZ" dirty="0" smtClean="0"/>
              <a:t>, </a:t>
            </a:r>
            <a:r>
              <a:rPr lang="cs-CZ" dirty="0" err="1" smtClean="0"/>
              <a:t>coping</a:t>
            </a:r>
            <a:r>
              <a:rPr lang="cs-CZ" dirty="0" smtClean="0"/>
              <a:t>??)</a:t>
            </a:r>
          </a:p>
          <a:p>
            <a:pPr marL="0" indent="0">
              <a:buNone/>
            </a:pPr>
            <a:r>
              <a:rPr lang="cs-CZ" dirty="0" smtClean="0"/>
              <a:t>* </a:t>
            </a:r>
            <a:r>
              <a:rPr lang="cs-CZ" b="1" dirty="0">
                <a:solidFill>
                  <a:schemeClr val="accent5"/>
                </a:solidFill>
              </a:rPr>
              <a:t>humanistická psychologie</a:t>
            </a:r>
          </a:p>
          <a:p>
            <a:pPr marL="0" indent="0">
              <a:buNone/>
            </a:pPr>
            <a:r>
              <a:rPr lang="cs-CZ" dirty="0"/>
              <a:t>sebeaktualizace a </a:t>
            </a:r>
            <a:r>
              <a:rPr lang="cs-CZ" dirty="0">
                <a:solidFill>
                  <a:srgbClr val="FF0000"/>
                </a:solidFill>
              </a:rPr>
              <a:t>osobnostní růst </a:t>
            </a:r>
            <a:r>
              <a:rPr lang="cs-CZ" dirty="0"/>
              <a:t>ve smyslu </a:t>
            </a:r>
            <a:r>
              <a:rPr lang="cs-CZ" dirty="0" smtClean="0"/>
              <a:t>prohlubování sebeuvědomění a sebeaktualizace </a:t>
            </a:r>
          </a:p>
          <a:p>
            <a:r>
              <a:rPr lang="cs-CZ" b="1" dirty="0" smtClean="0">
                <a:solidFill>
                  <a:schemeClr val="accent5"/>
                </a:solidFill>
              </a:rPr>
              <a:t>sociálně-kognitivní přístup </a:t>
            </a:r>
          </a:p>
          <a:p>
            <a:pPr marL="0" indent="0">
              <a:buNone/>
            </a:pPr>
            <a:r>
              <a:rPr lang="cs-CZ" dirty="0" smtClean="0"/>
              <a:t>vývoj </a:t>
            </a:r>
            <a:r>
              <a:rPr lang="cs-CZ" dirty="0" err="1" smtClean="0"/>
              <a:t>seberegulačních</a:t>
            </a:r>
            <a:r>
              <a:rPr lang="cs-CZ" dirty="0" smtClean="0"/>
              <a:t> mechanismů, proměna afektivně-kognitivních vzorců </a:t>
            </a:r>
            <a:r>
              <a:rPr lang="cs-CZ" dirty="0" err="1" smtClean="0"/>
              <a:t>interkace</a:t>
            </a:r>
            <a:r>
              <a:rPr lang="cs-CZ" dirty="0" smtClean="0"/>
              <a:t> jedinec – prostředí (vývoj </a:t>
            </a:r>
            <a:r>
              <a:rPr lang="cs-CZ" dirty="0" err="1" smtClean="0"/>
              <a:t>self-efficacy</a:t>
            </a:r>
            <a:r>
              <a:rPr lang="cs-CZ" dirty="0" smtClean="0"/>
              <a:t>, možná já, životní perspektivy)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042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65408"/>
              </p:ext>
            </p:extLst>
          </p:nvPr>
        </p:nvGraphicFramePr>
        <p:xfrm>
          <a:off x="356617" y="256031"/>
          <a:ext cx="11201400" cy="5638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927">
                  <a:extLst>
                    <a:ext uri="{9D8B030D-6E8A-4147-A177-3AD203B41FA5}">
                      <a16:colId xmlns:a16="http://schemas.microsoft.com/office/drawing/2014/main" val="4164602332"/>
                    </a:ext>
                  </a:extLst>
                </a:gridCol>
                <a:gridCol w="2249424">
                  <a:extLst>
                    <a:ext uri="{9D8B030D-6E8A-4147-A177-3AD203B41FA5}">
                      <a16:colId xmlns:a16="http://schemas.microsoft.com/office/drawing/2014/main" val="4184991809"/>
                    </a:ext>
                  </a:extLst>
                </a:gridCol>
                <a:gridCol w="2340864">
                  <a:extLst>
                    <a:ext uri="{9D8B030D-6E8A-4147-A177-3AD203B41FA5}">
                      <a16:colId xmlns:a16="http://schemas.microsoft.com/office/drawing/2014/main" val="1485706862"/>
                    </a:ext>
                  </a:extLst>
                </a:gridCol>
                <a:gridCol w="2295144">
                  <a:extLst>
                    <a:ext uri="{9D8B030D-6E8A-4147-A177-3AD203B41FA5}">
                      <a16:colId xmlns:a16="http://schemas.microsoft.com/office/drawing/2014/main" val="2432951515"/>
                    </a:ext>
                  </a:extLst>
                </a:gridCol>
                <a:gridCol w="2606041">
                  <a:extLst>
                    <a:ext uri="{9D8B030D-6E8A-4147-A177-3AD203B41FA5}">
                      <a16:colId xmlns:a16="http://schemas.microsoft.com/office/drawing/2014/main" val="2827702578"/>
                    </a:ext>
                  </a:extLst>
                </a:gridCol>
              </a:tblGrid>
              <a:tr h="6516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Teoretický směr/rámec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Strukturní prvky osobnosti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procesuální charakteristiky, </a:t>
                      </a:r>
                    </a:p>
                    <a:p>
                      <a:r>
                        <a:rPr lang="cs-CZ" sz="1400" dirty="0" smtClean="0"/>
                        <a:t>dynamika osobnosti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Pojetí změny/</a:t>
                      </a:r>
                    </a:p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vývoje osobnosti</a:t>
                      </a:r>
                    </a:p>
                    <a:p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ewAsterLTStd"/>
                        </a:rPr>
                        <a:t>Typ </a:t>
                      </a:r>
                      <a:r>
                        <a:rPr lang="cs-CZ" sz="14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ewAsterLTStd"/>
                        </a:rPr>
                        <a:t>výzkumu</a:t>
                      </a:r>
                      <a:r>
                        <a:rPr lang="cs-CZ" sz="14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ewAsterLTStd"/>
                        </a:rPr>
                        <a:t>získávání </a:t>
                      </a:r>
                      <a:r>
                        <a:rPr lang="cs-CZ" sz="14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ewAsterLTStd"/>
                        </a:rPr>
                        <a:t>dat o osobnosti</a:t>
                      </a:r>
                      <a:endParaRPr lang="cs-CZ" sz="14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256648954"/>
                  </a:ext>
                </a:extLst>
              </a:tr>
              <a:tr h="65163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rgbClr val="C00000"/>
                          </a:solidFill>
                        </a:rPr>
                        <a:t>Psychodynamický</a:t>
                      </a:r>
                      <a:endParaRPr lang="cs-CZ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stabilní motivy</a:t>
                      </a:r>
                      <a:r>
                        <a:rPr lang="cs-CZ" sz="1400" dirty="0" smtClean="0"/>
                        <a:t>, jejich neuvědomovaná</a:t>
                      </a:r>
                      <a:r>
                        <a:rPr lang="cs-CZ" sz="1400" baseline="0" dirty="0" smtClean="0"/>
                        <a:t> transformace a konflikt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psychická energie, symptomy, „chybné reakce“</a:t>
                      </a:r>
                    </a:p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accent6"/>
                          </a:solidFill>
                        </a:rPr>
                        <a:t>vhled do motivů </a:t>
                      </a:r>
                      <a:r>
                        <a:rPr lang="cs-CZ" sz="1400" dirty="0" smtClean="0"/>
                        <a:t>a pocitů, které zakládají chování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solidFill>
                            <a:srgbClr val="231F2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ewAsterLTStd"/>
                        </a:rPr>
                        <a:t>Expertní posouzení, případové studie</a:t>
                      </a:r>
                      <a:endParaRPr lang="cs-C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3779605"/>
                  </a:ext>
                </a:extLst>
              </a:tr>
              <a:tr h="733084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rgbClr val="C00000"/>
                          </a:solidFill>
                        </a:rPr>
                        <a:t>Rysový a </a:t>
                      </a:r>
                      <a:r>
                        <a:rPr lang="cs-CZ" sz="1400" b="1" dirty="0" err="1" smtClean="0">
                          <a:solidFill>
                            <a:srgbClr val="C00000"/>
                          </a:solidFill>
                        </a:rPr>
                        <a:t>biologizující</a:t>
                      </a:r>
                      <a:endParaRPr lang="cs-CZ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stabilní obecné dispozice</a:t>
                      </a:r>
                      <a:endParaRPr lang="cs-CZ" sz="1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přímo svými vlastnostmi/rysy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nezaměřuje se tolik na změnu, hledání něčeho konzistentního, stabilního, biochemická podstata poruchy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231F2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ewAsterLTStd"/>
                        </a:rPr>
                        <a:t>dotazníkové sebeposouzení, longitudinální výzkum, studium dvojčat</a:t>
                      </a:r>
                      <a:endParaRPr lang="cs-CZ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09156830"/>
                  </a:ext>
                </a:extLst>
              </a:tr>
              <a:tr h="841689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rgbClr val="C00000"/>
                          </a:solidFill>
                        </a:rPr>
                        <a:t>Fenomenologický</a:t>
                      </a:r>
                    </a:p>
                    <a:p>
                      <a:r>
                        <a:rPr lang="cs-CZ" sz="1400" b="1" dirty="0" smtClean="0">
                          <a:solidFill>
                            <a:srgbClr val="C00000"/>
                          </a:solidFill>
                        </a:rPr>
                        <a:t>/humanistický</a:t>
                      </a:r>
                      <a:endParaRPr lang="cs-CZ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sebepojetí</a:t>
                      </a:r>
                      <a:r>
                        <a:rPr lang="cs-CZ" sz="1400" dirty="0" smtClean="0"/>
                        <a:t>, pocity, konflikty,</a:t>
                      </a:r>
                      <a:r>
                        <a:rPr lang="cs-CZ" sz="1400" baseline="0" dirty="0" smtClean="0"/>
                        <a:t> uvědomované</a:t>
                      </a:r>
                    </a:p>
                    <a:p>
                      <a:endParaRPr lang="cs-CZ" sz="1400" baseline="0" dirty="0" smtClean="0"/>
                    </a:p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soukromou</a:t>
                      </a:r>
                      <a:r>
                        <a:rPr lang="cs-CZ" sz="1400" baseline="0" dirty="0" smtClean="0"/>
                        <a:t> zkušeností, percepcí, interpretací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accent6"/>
                          </a:solidFill>
                        </a:rPr>
                        <a:t>prohlubování</a:t>
                      </a:r>
                      <a:r>
                        <a:rPr lang="cs-CZ" sz="1400" baseline="0" dirty="0" smtClean="0">
                          <a:solidFill>
                            <a:schemeClr val="accent6"/>
                          </a:solidFill>
                        </a:rPr>
                        <a:t> vědomí</a:t>
                      </a:r>
                      <a:r>
                        <a:rPr lang="cs-CZ" sz="1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cs-CZ" sz="1400" baseline="0" dirty="0" smtClean="0"/>
                        <a:t>upřímnost a otevřenost k sobě, </a:t>
                      </a:r>
                      <a:r>
                        <a:rPr lang="cs-CZ" sz="1400" baseline="0" dirty="0" err="1" smtClean="0"/>
                        <a:t>sebepřijetí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231F2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ewAsterLTStd"/>
                        </a:rPr>
                        <a:t>sebepoznávání, rozhovor </a:t>
                      </a:r>
                      <a:endParaRPr lang="cs-CZ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80855579"/>
                  </a:ext>
                </a:extLst>
              </a:tr>
              <a:tr h="828114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rgbClr val="C00000"/>
                          </a:solidFill>
                        </a:rPr>
                        <a:t>Behaviorální</a:t>
                      </a:r>
                      <a:endParaRPr lang="cs-CZ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Učení, „klíče“, „nápovědi“ (chování druhých)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stabilním chování</a:t>
                      </a:r>
                      <a:r>
                        <a:rPr lang="cs-CZ" sz="1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cs-CZ" sz="1400" baseline="0" dirty="0" smtClean="0"/>
                        <a:t>ztotožňované s osobností</a:t>
                      </a:r>
                      <a:endParaRPr lang="cs-CZ" sz="1400" dirty="0" smtClean="0"/>
                    </a:p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změna podmínek,</a:t>
                      </a:r>
                      <a:r>
                        <a:rPr lang="cs-CZ" sz="1400" baseline="0" dirty="0" smtClean="0"/>
                        <a:t> zážitky které modifikují jednání</a:t>
                      </a:r>
                      <a:endParaRPr lang="cs-CZ" sz="1400" dirty="0" smtClean="0"/>
                    </a:p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231F2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ewAsterLTStd"/>
                        </a:rPr>
                        <a:t>pozorování chování v klíčových situacích,</a:t>
                      </a:r>
                      <a:endParaRPr lang="cs-CZ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33232651"/>
                  </a:ext>
                </a:extLst>
              </a:tr>
              <a:tr h="1579085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rgbClr val="C00000"/>
                          </a:solidFill>
                        </a:rPr>
                        <a:t>Sociálně kognitivní</a:t>
                      </a:r>
                    </a:p>
                    <a:p>
                      <a:r>
                        <a:rPr lang="cs-CZ" sz="1400" b="1" dirty="0" smtClean="0">
                          <a:solidFill>
                            <a:srgbClr val="C00000"/>
                          </a:solidFill>
                        </a:rPr>
                        <a:t>/</a:t>
                      </a:r>
                      <a:r>
                        <a:rPr lang="cs-CZ" sz="1400" b="1" dirty="0" err="1" smtClean="0">
                          <a:solidFill>
                            <a:srgbClr val="C00000"/>
                          </a:solidFill>
                        </a:rPr>
                        <a:t>interakcionistický</a:t>
                      </a:r>
                      <a:r>
                        <a:rPr lang="cs-CZ" sz="14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cs-CZ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vzájemná interakce mezi osobou a situací,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baseline="0" dirty="0" err="1" smtClean="0"/>
                        <a:t>mediované</a:t>
                      </a:r>
                      <a:r>
                        <a:rPr lang="cs-CZ" sz="1400" baseline="0" dirty="0" smtClean="0"/>
                        <a:t> kognitivně-afektivním systémem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stabilní vzorce interakce osoba – </a:t>
                      </a:r>
                      <a:r>
                        <a:rPr lang="cs-CZ" sz="1400" dirty="0" smtClean="0"/>
                        <a:t>situace, konfigurace situací „</a:t>
                      </a:r>
                      <a:r>
                        <a:rPr lang="cs-CZ" sz="1400" dirty="0" err="1" smtClean="0"/>
                        <a:t>jestliže..když</a:t>
                      </a:r>
                      <a:r>
                        <a:rPr lang="cs-CZ" sz="1400" dirty="0" smtClean="0"/>
                        <a:t>“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accent6"/>
                          </a:solidFill>
                        </a:rPr>
                        <a:t>změnou</a:t>
                      </a:r>
                      <a:r>
                        <a:rPr lang="cs-CZ" sz="1400" baseline="0" dirty="0" smtClean="0"/>
                        <a:t> proměnných sociálně, afektivně </a:t>
                      </a:r>
                      <a:r>
                        <a:rPr lang="cs-CZ" sz="1400" baseline="0" dirty="0" smtClean="0">
                          <a:solidFill>
                            <a:schemeClr val="accent6"/>
                          </a:solidFill>
                        </a:rPr>
                        <a:t>kognitivních  vzorců </a:t>
                      </a:r>
                      <a:r>
                        <a:rPr lang="cs-CZ" sz="1400" baseline="0" dirty="0" smtClean="0"/>
                        <a:t>(možná já, </a:t>
                      </a:r>
                      <a:r>
                        <a:rPr lang="cs-CZ" sz="1400" baseline="0" dirty="0" err="1" smtClean="0"/>
                        <a:t>efficacy</a:t>
                      </a:r>
                      <a:r>
                        <a:rPr lang="cs-CZ" sz="1400" baseline="0" dirty="0" smtClean="0"/>
                        <a:t>, očekávání 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solidFill>
                            <a:srgbClr val="231F2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ewAsterLTStd"/>
                        </a:rPr>
                        <a:t>Měření osobnostních proměnných v relevantních situacích</a:t>
                      </a:r>
                      <a:endParaRPr lang="cs-C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43681525"/>
                  </a:ext>
                </a:extLst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9558528" y="6190488"/>
            <a:ext cx="526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/>
              <a:t>volně podle </a:t>
            </a:r>
            <a:r>
              <a:rPr lang="cs-CZ" sz="1200" i="1" dirty="0" err="1" smtClean="0"/>
              <a:t>Mischela</a:t>
            </a:r>
            <a:r>
              <a:rPr lang="cs-CZ" sz="1200" i="1" dirty="0" smtClean="0"/>
              <a:t>, 1999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1526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1708" y="1346602"/>
            <a:ext cx="4737016" cy="4565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/>
              <a:t>Psychologie osobnosti může ve svém přehledu působit jako dějiny nesouhlasu, konfliktu mezi protichůdnými idejemi. 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Můžeme se dobrat ‚velké teorie‘?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 descr="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316" y="0"/>
            <a:ext cx="5854363" cy="682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27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>
            <a:extLst>
              <a:ext uri="{FF2B5EF4-FFF2-40B4-BE49-F238E27FC236}">
                <a16:creationId xmlns:a16="http://schemas.microsoft.com/office/drawing/2014/main" id="{E3BA3B8D-9D05-425F-BB71-CA7C82F9A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Odlišné přístupy ke zkoumání osobnosti nejsou odlišnými odpověďmi na stejnou otázku. Jsou spíše odlišnými otázkami.</a:t>
            </a:r>
          </a:p>
        </p:txBody>
      </p:sp>
      <p:sp>
        <p:nvSpPr>
          <p:cNvPr id="15" name="Zástupný symbol pro obsah 14">
            <a:extLst>
              <a:ext uri="{FF2B5EF4-FFF2-40B4-BE49-F238E27FC236}">
                <a16:creationId xmlns:a16="http://schemas.microsoft.com/office/drawing/2014/main" id="{D84F9CD3-6DFE-4441-BF43-ABBC27548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377"/>
            <a:ext cx="10515600" cy="4090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Např. otázka </a:t>
            </a:r>
            <a:r>
              <a:rPr lang="cs-CZ" dirty="0"/>
              <a:t>„nevědomí“ </a:t>
            </a:r>
          </a:p>
          <a:p>
            <a:pPr lvl="1"/>
            <a:r>
              <a:rPr lang="cs-CZ" dirty="0"/>
              <a:t>freudiánský přístup – potlačené impulsy</a:t>
            </a:r>
          </a:p>
          <a:p>
            <a:pPr lvl="1"/>
            <a:r>
              <a:rPr lang="cs-CZ" dirty="0"/>
              <a:t>kognitivní psychologie a poznatky o pracovní paměti (+-2)</a:t>
            </a:r>
          </a:p>
          <a:p>
            <a:pPr lvl="1"/>
            <a:r>
              <a:rPr lang="cs-CZ" dirty="0"/>
              <a:t>nevědomí prostě </a:t>
            </a:r>
            <a:r>
              <a:rPr lang="cs-CZ" i="1" dirty="0"/>
              <a:t>nemůže neexistovat </a:t>
            </a:r>
            <a:r>
              <a:rPr lang="cs-CZ" dirty="0"/>
              <a:t>dle obou paradigmat</a:t>
            </a:r>
          </a:p>
          <a:p>
            <a:r>
              <a:rPr lang="cs-CZ" dirty="0"/>
              <a:t>Svobodná vůle a odpovědnost</a:t>
            </a:r>
          </a:p>
          <a:p>
            <a:pPr lvl="1"/>
            <a:r>
              <a:rPr lang="cs-CZ" dirty="0"/>
              <a:t>srovnejme přístup tak odlišných osobností, jako byl (znovu) S. Freud a B. F. </a:t>
            </a:r>
            <a:r>
              <a:rPr lang="cs-CZ" dirty="0" err="1"/>
              <a:t>Skinner</a:t>
            </a:r>
            <a:r>
              <a:rPr lang="cs-CZ" dirty="0"/>
              <a:t>…</a:t>
            </a:r>
          </a:p>
          <a:p>
            <a:pPr lvl="1"/>
            <a:r>
              <a:rPr lang="cs-CZ" dirty="0"/>
              <a:t>Oba (zcela odlišně?) de facto vylučují představu svobodné vůle.</a:t>
            </a:r>
          </a:p>
          <a:p>
            <a:pPr lvl="1"/>
            <a:r>
              <a:rPr lang="cs-CZ" dirty="0"/>
              <a:t>V čem jsou však jejich metafory podobné?</a:t>
            </a:r>
          </a:p>
          <a:p>
            <a:pPr lvl="1"/>
            <a:r>
              <a:rPr lang="cs-CZ" dirty="0"/>
              <a:t>A v čem se vlastně shoduje i jejich (původní) přístup k výzkumu? 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5072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Specifika </a:t>
            </a:r>
            <a:r>
              <a:rPr lang="cs-CZ" dirty="0" err="1" smtClean="0"/>
              <a:t>vers.komplementarita</a:t>
            </a:r>
            <a:r>
              <a:rPr lang="cs-CZ" dirty="0" smtClean="0"/>
              <a:t> jednotlivých přístupů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Různé přístupy k osobnosti nemohou být komparovány v tom smyslu, který je „správný“ a který je  „chybný“, protože nedávají různé odpovědi na stejnou otázku. </a:t>
            </a:r>
          </a:p>
          <a:p>
            <a:r>
              <a:rPr lang="cs-CZ" dirty="0" smtClean="0"/>
              <a:t>Spíše je to tak, že kladou různé otázky, na které hledají odpovědi</a:t>
            </a:r>
            <a:r>
              <a:rPr lang="en-US" dirty="0" smtClean="0"/>
              <a:t>.</a:t>
            </a:r>
            <a:r>
              <a:rPr lang="cs-CZ" dirty="0" smtClean="0"/>
              <a:t> Každý přístup „žije“ nebo „nežije“ bez ohledu na to, zda je „správný“ nebo „špatný“</a:t>
            </a:r>
          </a:p>
        </p:txBody>
      </p:sp>
    </p:spTree>
    <p:extLst>
      <p:ext uri="{BB962C8B-B14F-4D97-AF65-F5344CB8AC3E}">
        <p14:creationId xmlns:p14="http://schemas.microsoft.com/office/powerpoint/2010/main" val="405115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Zdá se, že lepší kritéria pro posuzování jednotlivých přístupů/teorií jsou: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Dává nám pohled/přístup této teorie smysluplnou odpověď na nějakou praktickou/užitečnou otázku?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např.</a:t>
            </a:r>
          </a:p>
          <a:p>
            <a:pPr marL="0" indent="0">
              <a:buNone/>
            </a:pPr>
            <a:r>
              <a:rPr lang="cs-CZ" dirty="0" smtClean="0"/>
              <a:t> rysový přístup – individuální rozdíly</a:t>
            </a:r>
          </a:p>
          <a:p>
            <a:pPr marL="0" indent="0">
              <a:buNone/>
            </a:pPr>
            <a:r>
              <a:rPr lang="cs-CZ" dirty="0" smtClean="0"/>
              <a:t>psychoanalytický přístup – důležitost nevědomých procesů</a:t>
            </a:r>
          </a:p>
          <a:p>
            <a:pPr marL="0" indent="0">
              <a:buNone/>
            </a:pPr>
            <a:r>
              <a:rPr lang="cs-CZ" dirty="0" smtClean="0"/>
              <a:t>humanistický přístup – důležitost  sebe-uvědomění</a:t>
            </a:r>
          </a:p>
          <a:p>
            <a:pPr marL="0" indent="0">
              <a:buNone/>
            </a:pPr>
            <a:r>
              <a:rPr lang="cs-CZ" dirty="0" smtClean="0"/>
              <a:t>teorie učení a sociálně kognitivní přístup  -  stabilita, proměny  či koherence chování člověka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77894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si má odnést/může/chce odnést student psychologie z tohoto předmětu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Bude o něco chytřejší a vzdělanější v tom, jak se dá uvažovat o osobnosti?</a:t>
            </a:r>
          </a:p>
          <a:p>
            <a:r>
              <a:rPr lang="cs-CZ" dirty="0" smtClean="0"/>
              <a:t>Po absolvování předmětu získá kredity a posílí se jeho profesní sebevědomí</a:t>
            </a:r>
          </a:p>
          <a:p>
            <a:r>
              <a:rPr lang="cs-CZ" dirty="0" smtClean="0"/>
              <a:t>Odnese si novou „metodu“, jak se dívat na konkrétního člověka?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230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5"/>
                </a:solidFill>
              </a:rPr>
              <a:t>Osobnost: struktura, dynamika, vývoj – integrace poznatků psychologických teorií osobnosti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Otázka: Jak </a:t>
            </a:r>
            <a:r>
              <a:rPr lang="cs-CZ" dirty="0"/>
              <a:t>integrovat poznatky různých teorií osobnosti do nějakého smysluplného výkladového rámce, který by vám mohl být užitečný pro další psychologická studia?</a:t>
            </a:r>
          </a:p>
          <a:p>
            <a:pPr marL="0" indent="0">
              <a:buNone/>
            </a:pPr>
            <a:r>
              <a:rPr lang="cs-CZ" dirty="0" smtClean="0"/>
              <a:t>Jak </a:t>
            </a:r>
            <a:r>
              <a:rPr lang="cs-CZ" dirty="0"/>
              <a:t>zodpovědět otázku o psychologickém uvažování o člověku v termínech struktury a dynamiky osobnosti</a:t>
            </a:r>
          </a:p>
          <a:p>
            <a:pPr marL="0" indent="0">
              <a:buNone/>
            </a:pPr>
            <a:r>
              <a:rPr lang="cs-CZ" dirty="0"/>
              <a:t>Klíčová témata:</a:t>
            </a:r>
          </a:p>
          <a:p>
            <a:r>
              <a:rPr lang="cs-CZ" dirty="0"/>
              <a:t>Struktura osobnosti</a:t>
            </a:r>
          </a:p>
          <a:p>
            <a:r>
              <a:rPr lang="cs-CZ" dirty="0"/>
              <a:t>Procesy (dynamika) osobnosti</a:t>
            </a:r>
          </a:p>
          <a:p>
            <a:r>
              <a:rPr lang="cs-CZ" dirty="0"/>
              <a:t>Vývoj a růst osobnosti</a:t>
            </a:r>
          </a:p>
          <a:p>
            <a:pPr marL="0" indent="0">
              <a:buNone/>
            </a:pPr>
            <a:r>
              <a:rPr lang="cs-CZ" dirty="0"/>
              <a:t>Komplexní psychologický pohled na osobnost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671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dirty="0">
                <a:solidFill>
                  <a:schemeClr val="accent5"/>
                </a:solidFill>
              </a:rPr>
              <a:t>Osobnostní struktura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Jsou to takové projevy člověka, kdy po odečtení okamžitých vlivů (situace, vnitřní stav) nacházíme v projevech člověka něco</a:t>
            </a:r>
            <a:r>
              <a:rPr lang="cs-CZ" b="1" dirty="0"/>
              <a:t> stálého </a:t>
            </a:r>
            <a:r>
              <a:rPr lang="cs-CZ" dirty="0"/>
              <a:t>(Balcar, 1983)</a:t>
            </a:r>
          </a:p>
          <a:p>
            <a:r>
              <a:rPr lang="cs-CZ" dirty="0"/>
              <a:t>Vyjadřuje nějaké relativně stabilní „charakteristiky“ (atributy) jedince. Je tvořena souborem nějakých prvků (elementů, jednotek).  </a:t>
            </a:r>
          </a:p>
          <a:p>
            <a:r>
              <a:rPr lang="cs-CZ" dirty="0"/>
              <a:t>Rozdíly mezi jednotlivými teoretickými pohledy na strukturu osobnosti jsou </a:t>
            </a:r>
            <a:r>
              <a:rPr lang="cs-CZ" dirty="0" smtClean="0"/>
              <a:t>dané tím, že </a:t>
            </a:r>
            <a:r>
              <a:rPr lang="cs-CZ" dirty="0">
                <a:solidFill>
                  <a:srgbClr val="FF0000"/>
                </a:solidFill>
              </a:rPr>
              <a:t>strukturní prvky jsou různé kvality a jsou vytvářeny podle jiných kritérií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Dále </a:t>
            </a:r>
            <a:r>
              <a:rPr lang="cs-CZ" dirty="0"/>
              <a:t>se odlišují </a:t>
            </a:r>
            <a:r>
              <a:rPr lang="cs-CZ" dirty="0" smtClean="0"/>
              <a:t>také tím, </a:t>
            </a:r>
            <a:r>
              <a:rPr lang="cs-CZ" dirty="0">
                <a:solidFill>
                  <a:srgbClr val="FF0000"/>
                </a:solidFill>
              </a:rPr>
              <a:t>jaký důraz přisuzují stabilitě - změně osobnosti, resp. jejímu vývoji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6496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Specifika(variace) v pojetí osobnostní struktury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80744"/>
            <a:ext cx="10515600" cy="479621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* </a:t>
            </a:r>
            <a:r>
              <a:rPr lang="cs-CZ" b="1" dirty="0" smtClean="0">
                <a:solidFill>
                  <a:schemeClr val="accent5"/>
                </a:solidFill>
              </a:rPr>
              <a:t>psychodynamické teorie</a:t>
            </a:r>
            <a:r>
              <a:rPr lang="cs-CZ" dirty="0" smtClean="0">
                <a:solidFill>
                  <a:schemeClr val="accent5"/>
                </a:solidFill>
              </a:rPr>
              <a:t>: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jednotky podle </a:t>
            </a:r>
            <a:r>
              <a:rPr lang="cs-CZ" dirty="0">
                <a:solidFill>
                  <a:srgbClr val="FF0000"/>
                </a:solidFill>
              </a:rPr>
              <a:t>míry uvědomění </a:t>
            </a:r>
            <a:r>
              <a:rPr lang="cs-CZ" dirty="0"/>
              <a:t>– neuvědomované, uvědomované ve vzájemném </a:t>
            </a:r>
            <a:r>
              <a:rPr lang="cs-CZ" dirty="0" smtClean="0"/>
              <a:t>konfliktu (Freud – úrovně vědomí, následovníci více diferencují jak nevědomí, tak vědomí</a:t>
            </a:r>
          </a:p>
          <a:p>
            <a:pPr marL="0" indent="0">
              <a:buNone/>
            </a:pPr>
            <a:r>
              <a:rPr lang="cs-CZ" dirty="0" smtClean="0"/>
              <a:t>*</a:t>
            </a:r>
            <a:r>
              <a:rPr lang="cs-CZ" b="1" dirty="0" smtClean="0">
                <a:solidFill>
                  <a:schemeClr val="accent5"/>
                </a:solidFill>
              </a:rPr>
              <a:t>rysové</a:t>
            </a:r>
            <a:r>
              <a:rPr lang="cs-CZ" b="1" dirty="0">
                <a:solidFill>
                  <a:schemeClr val="accent5"/>
                </a:solidFill>
              </a:rPr>
              <a:t>, </a:t>
            </a:r>
            <a:r>
              <a:rPr lang="cs-CZ" b="1" dirty="0" err="1">
                <a:solidFill>
                  <a:schemeClr val="accent5"/>
                </a:solidFill>
              </a:rPr>
              <a:t>biologizující</a:t>
            </a:r>
            <a:r>
              <a:rPr lang="cs-CZ" b="1" dirty="0">
                <a:solidFill>
                  <a:schemeClr val="accent5"/>
                </a:solidFill>
              </a:rPr>
              <a:t> </a:t>
            </a:r>
            <a:r>
              <a:rPr lang="cs-CZ" b="1" dirty="0" smtClean="0">
                <a:solidFill>
                  <a:schemeClr val="accent5"/>
                </a:solidFill>
              </a:rPr>
              <a:t>teorie</a:t>
            </a:r>
            <a:r>
              <a:rPr lang="cs-CZ" dirty="0" smtClean="0">
                <a:solidFill>
                  <a:schemeClr val="accent5"/>
                </a:solidFill>
              </a:rPr>
              <a:t>:</a:t>
            </a:r>
          </a:p>
          <a:p>
            <a:pPr marL="0" indent="0">
              <a:buNone/>
            </a:pPr>
            <a:r>
              <a:rPr lang="cs-CZ" dirty="0" smtClean="0"/>
              <a:t>struktura </a:t>
            </a:r>
            <a:r>
              <a:rPr lang="cs-CZ" dirty="0"/>
              <a:t>je tvořena </a:t>
            </a:r>
            <a:r>
              <a:rPr lang="cs-CZ" dirty="0">
                <a:solidFill>
                  <a:srgbClr val="FF0000"/>
                </a:solidFill>
              </a:rPr>
              <a:t>neměnnými, danými, </a:t>
            </a:r>
            <a:r>
              <a:rPr lang="cs-CZ" dirty="0" smtClean="0">
                <a:solidFill>
                  <a:srgbClr val="FF0000"/>
                </a:solidFill>
              </a:rPr>
              <a:t>převážně dispozičními charakteristikami</a:t>
            </a:r>
            <a:r>
              <a:rPr lang="cs-CZ" dirty="0" smtClean="0"/>
              <a:t> , např. </a:t>
            </a:r>
            <a:r>
              <a:rPr lang="cs-CZ" dirty="0" err="1" smtClean="0"/>
              <a:t>temperamentové</a:t>
            </a:r>
            <a:r>
              <a:rPr lang="cs-CZ" dirty="0" smtClean="0"/>
              <a:t> charakteristiky, další osobnostní charakteristiky které se více či méně projevují v různých situacích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* </a:t>
            </a:r>
            <a:r>
              <a:rPr lang="cs-CZ" b="1" dirty="0" smtClean="0">
                <a:solidFill>
                  <a:schemeClr val="accent5"/>
                </a:solidFill>
              </a:rPr>
              <a:t>behaviorální přístup: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zafixované </a:t>
            </a:r>
            <a:r>
              <a:rPr lang="cs-CZ" dirty="0">
                <a:solidFill>
                  <a:srgbClr val="FF0000"/>
                </a:solidFill>
              </a:rPr>
              <a:t>nebo silné odpovědi na </a:t>
            </a:r>
            <a:r>
              <a:rPr lang="cs-CZ" dirty="0" smtClean="0">
                <a:solidFill>
                  <a:srgbClr val="FF0000"/>
                </a:solidFill>
              </a:rPr>
              <a:t>získané podnět</a:t>
            </a:r>
            <a:r>
              <a:rPr lang="cs-CZ" dirty="0" smtClean="0"/>
              <a:t>y (situace) </a:t>
            </a:r>
            <a:r>
              <a:rPr lang="cs-CZ" dirty="0"/>
              <a:t>v procesu učení (klasické či operační podmiňování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* </a:t>
            </a:r>
            <a:r>
              <a:rPr lang="cs-CZ" b="1" dirty="0" smtClean="0">
                <a:solidFill>
                  <a:schemeClr val="accent5"/>
                </a:solidFill>
              </a:rPr>
              <a:t>humanistická psychologie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vědomé procesy a obsahy </a:t>
            </a:r>
            <a:r>
              <a:rPr lang="cs-CZ" dirty="0">
                <a:solidFill>
                  <a:srgbClr val="FF0000"/>
                </a:solidFill>
              </a:rPr>
              <a:t>sebereflexe</a:t>
            </a:r>
            <a:r>
              <a:rPr lang="cs-CZ" dirty="0"/>
              <a:t>, které chápou jako strukturní </a:t>
            </a:r>
            <a:r>
              <a:rPr lang="cs-CZ" dirty="0" smtClean="0"/>
              <a:t>prvky</a:t>
            </a:r>
          </a:p>
          <a:p>
            <a:pPr marL="0" indent="0">
              <a:buNone/>
            </a:pPr>
            <a:r>
              <a:rPr lang="cs-CZ" dirty="0" smtClean="0"/>
              <a:t>* </a:t>
            </a:r>
            <a:r>
              <a:rPr lang="cs-CZ" b="1" dirty="0" smtClean="0">
                <a:solidFill>
                  <a:schemeClr val="accent5"/>
                </a:solidFill>
              </a:rPr>
              <a:t>sociálně-kognitivní/</a:t>
            </a:r>
            <a:r>
              <a:rPr lang="cs-CZ" b="1" dirty="0" err="1" smtClean="0">
                <a:solidFill>
                  <a:schemeClr val="accent5"/>
                </a:solidFill>
              </a:rPr>
              <a:t>interakcionistický</a:t>
            </a:r>
            <a:r>
              <a:rPr lang="cs-CZ" b="1" dirty="0" smtClean="0">
                <a:solidFill>
                  <a:schemeClr val="accent5"/>
                </a:solidFill>
              </a:rPr>
              <a:t> pohled</a:t>
            </a:r>
          </a:p>
          <a:p>
            <a:pPr marL="0" indent="0">
              <a:buNone/>
            </a:pPr>
            <a:r>
              <a:rPr lang="cs-CZ" dirty="0" smtClean="0"/>
              <a:t>struktura </a:t>
            </a:r>
            <a:r>
              <a:rPr lang="cs-CZ" dirty="0"/>
              <a:t>je dána </a:t>
            </a:r>
            <a:r>
              <a:rPr lang="cs-CZ" dirty="0" err="1">
                <a:solidFill>
                  <a:srgbClr val="FF0000"/>
                </a:solidFill>
              </a:rPr>
              <a:t>socio</a:t>
            </a:r>
            <a:r>
              <a:rPr lang="cs-CZ" dirty="0">
                <a:solidFill>
                  <a:srgbClr val="FF0000"/>
                </a:solidFill>
              </a:rPr>
              <a:t>-kognitivně-afektivními vzorci </a:t>
            </a:r>
            <a:r>
              <a:rPr lang="cs-CZ" dirty="0"/>
              <a:t>(</a:t>
            </a:r>
            <a:r>
              <a:rPr lang="cs-CZ" dirty="0" err="1"/>
              <a:t>pecepce</a:t>
            </a:r>
            <a:r>
              <a:rPr lang="cs-CZ" dirty="0"/>
              <a:t>-prožívání sebe a situace, ve které se nachází)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335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5"/>
                </a:solidFill>
              </a:rPr>
              <a:t>Dynamika osobnosti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1016"/>
            <a:ext cx="10515600" cy="4905947"/>
          </a:xfrm>
        </p:spPr>
        <p:txBody>
          <a:bodyPr/>
          <a:lstStyle/>
          <a:p>
            <a:r>
              <a:rPr lang="cs-CZ" dirty="0"/>
              <a:t>Zaměřuje se na </a:t>
            </a:r>
            <a:r>
              <a:rPr lang="cs-CZ" b="1" dirty="0">
                <a:solidFill>
                  <a:srgbClr val="FF0000"/>
                </a:solidFill>
              </a:rPr>
              <a:t>procesy</a:t>
            </a:r>
            <a:r>
              <a:rPr lang="cs-CZ" b="1" dirty="0"/>
              <a:t>, </a:t>
            </a:r>
            <a:r>
              <a:rPr lang="cs-CZ" dirty="0"/>
              <a:t>tzn. </a:t>
            </a:r>
            <a:r>
              <a:rPr lang="cs-CZ" dirty="0" smtClean="0"/>
              <a:t>s</a:t>
            </a:r>
            <a:r>
              <a:rPr lang="cs-CZ" i="1" dirty="0" smtClean="0"/>
              <a:t>tavy 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i="1" dirty="0"/>
              <a:t>děje,</a:t>
            </a:r>
            <a:r>
              <a:rPr lang="cs-CZ" dirty="0"/>
              <a:t> které se odehrávají v člověku. Prožívání a chování člověka se mění podle toho, co se děje v </a:t>
            </a:r>
            <a:r>
              <a:rPr lang="cs-CZ" dirty="0" smtClean="0"/>
              <a:t>jeho </a:t>
            </a:r>
            <a:r>
              <a:rPr lang="cs-CZ" dirty="0"/>
              <a:t>vnitřním prostředí (tělo, organismus) a vnějším prostředí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Sledujeme-li </a:t>
            </a:r>
            <a:r>
              <a:rPr lang="cs-CZ" dirty="0"/>
              <a:t>opakovaně tentýž jev (výskyt), můžeme stanovit jeho vztah k určitým vnitřním a vnějším podmínkám. Tuto proměnlivost duševního života nazýváme </a:t>
            </a:r>
            <a:r>
              <a:rPr lang="cs-CZ" dirty="0">
                <a:solidFill>
                  <a:srgbClr val="FF0000"/>
                </a:solidFill>
              </a:rPr>
              <a:t>dynamikou</a:t>
            </a:r>
            <a:r>
              <a:rPr lang="cs-CZ" dirty="0"/>
              <a:t>. Pohlížíme-li na ni z hlediska individuálně jednotné a jednotící povahy tohoto dění, hovoříme o </a:t>
            </a:r>
            <a:r>
              <a:rPr lang="cs-CZ" b="1" dirty="0">
                <a:solidFill>
                  <a:srgbClr val="FF0000"/>
                </a:solidFill>
              </a:rPr>
              <a:t>dynamice osobnosti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(Balcar, 1983</a:t>
            </a:r>
            <a:r>
              <a:rPr lang="cs-CZ" dirty="0" smtClean="0"/>
              <a:t>).</a:t>
            </a:r>
          </a:p>
          <a:p>
            <a:r>
              <a:rPr lang="cs-CZ" dirty="0" smtClean="0"/>
              <a:t>Někteří </a:t>
            </a:r>
            <a:r>
              <a:rPr lang="cs-CZ" dirty="0"/>
              <a:t>autoři raději než o dynamice mluví o procesuální stránce osobnosti (</a:t>
            </a:r>
            <a:r>
              <a:rPr lang="cs-CZ" dirty="0" err="1"/>
              <a:t>Cervone</a:t>
            </a:r>
            <a:r>
              <a:rPr lang="cs-CZ" dirty="0"/>
              <a:t> &amp; </a:t>
            </a:r>
            <a:r>
              <a:rPr lang="cs-CZ" dirty="0" err="1"/>
              <a:t>Pervin</a:t>
            </a:r>
            <a:r>
              <a:rPr lang="cs-CZ" dirty="0"/>
              <a:t>, 2013). Důraz na proces(y) je také často spojen s otázkou „proč“ se lidé chovají tak jak se chovají.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4314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3011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Specifika (</a:t>
            </a:r>
            <a:r>
              <a:rPr lang="cs-CZ" sz="2800" b="1" dirty="0"/>
              <a:t>variace) </a:t>
            </a:r>
            <a:r>
              <a:rPr lang="cs-CZ" sz="2800" b="1" dirty="0" smtClean="0"/>
              <a:t>pojetí osobnostní dynamiky (procesu)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07008"/>
            <a:ext cx="10515600" cy="49699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* </a:t>
            </a:r>
            <a:r>
              <a:rPr lang="cs-CZ" b="1" dirty="0">
                <a:solidFill>
                  <a:schemeClr val="accent5"/>
                </a:solidFill>
              </a:rPr>
              <a:t>psychodynamické teorie: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psychická energie </a:t>
            </a:r>
            <a:r>
              <a:rPr lang="cs-CZ" dirty="0"/>
              <a:t>(libido</a:t>
            </a:r>
            <a:r>
              <a:rPr lang="cs-CZ" dirty="0" smtClean="0"/>
              <a:t>), důraz </a:t>
            </a:r>
            <a:r>
              <a:rPr lang="cs-CZ" dirty="0"/>
              <a:t>na řízení instinkty a pudy, potřeba redukovat napětí a úzkost (tenze), které tyto pudy vyvolávají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*</a:t>
            </a:r>
            <a:r>
              <a:rPr lang="cs-CZ" b="1" dirty="0" smtClean="0">
                <a:solidFill>
                  <a:schemeClr val="accent5"/>
                </a:solidFill>
              </a:rPr>
              <a:t>rysové</a:t>
            </a:r>
            <a:r>
              <a:rPr lang="cs-CZ" b="1" dirty="0">
                <a:solidFill>
                  <a:schemeClr val="accent5"/>
                </a:solidFill>
              </a:rPr>
              <a:t>, </a:t>
            </a:r>
            <a:r>
              <a:rPr lang="cs-CZ" b="1" dirty="0" err="1">
                <a:solidFill>
                  <a:schemeClr val="accent5"/>
                </a:solidFill>
              </a:rPr>
              <a:t>biologizující</a:t>
            </a:r>
            <a:r>
              <a:rPr lang="cs-CZ" b="1" dirty="0">
                <a:solidFill>
                  <a:schemeClr val="accent5"/>
                </a:solidFill>
              </a:rPr>
              <a:t> teorie</a:t>
            </a:r>
            <a:r>
              <a:rPr lang="cs-CZ" b="1" dirty="0" smtClean="0">
                <a:solidFill>
                  <a:schemeClr val="accent5"/>
                </a:solidFill>
              </a:rPr>
              <a:t>:</a:t>
            </a:r>
          </a:p>
          <a:p>
            <a:pPr marL="0" indent="0">
              <a:buNone/>
            </a:pPr>
            <a:r>
              <a:rPr lang="cs-CZ" dirty="0" smtClean="0"/>
              <a:t>temperament jako vrozená </a:t>
            </a:r>
            <a:r>
              <a:rPr lang="cs-CZ" dirty="0" smtClean="0">
                <a:solidFill>
                  <a:srgbClr val="FF0000"/>
                </a:solidFill>
              </a:rPr>
              <a:t>životní energie</a:t>
            </a:r>
            <a:r>
              <a:rPr lang="cs-CZ" dirty="0" smtClean="0"/>
              <a:t>, aktivita prožívání s intenzitou a frekvencí změn, další dispozice a raná sociální zkušenost a další sociální vlivy determinující rysy osobnosti </a:t>
            </a:r>
          </a:p>
          <a:p>
            <a:pPr marL="0" indent="0">
              <a:buNone/>
            </a:pPr>
            <a:r>
              <a:rPr lang="cs-CZ" dirty="0" smtClean="0"/>
              <a:t>* </a:t>
            </a:r>
            <a:r>
              <a:rPr lang="cs-CZ" b="1" dirty="0" smtClean="0">
                <a:solidFill>
                  <a:schemeClr val="accent5"/>
                </a:solidFill>
              </a:rPr>
              <a:t>behaviorální přístup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posilování</a:t>
            </a:r>
            <a:r>
              <a:rPr lang="cs-CZ" dirty="0">
                <a:solidFill>
                  <a:srgbClr val="FF0000"/>
                </a:solidFill>
              </a:rPr>
              <a:t>, upevňování </a:t>
            </a:r>
            <a:r>
              <a:rPr lang="cs-CZ" dirty="0"/>
              <a:t>naučených </a:t>
            </a:r>
            <a:r>
              <a:rPr lang="cs-CZ" dirty="0" smtClean="0"/>
              <a:t>reakcí</a:t>
            </a:r>
            <a:r>
              <a:rPr lang="cs-CZ" dirty="0" smtClean="0">
                <a:solidFill>
                  <a:schemeClr val="accent4"/>
                </a:solidFill>
              </a:rPr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* </a:t>
            </a:r>
            <a:r>
              <a:rPr lang="cs-CZ" b="1" dirty="0">
                <a:solidFill>
                  <a:schemeClr val="accent5"/>
                </a:solidFill>
              </a:rPr>
              <a:t>humanistická psychologie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aktuální zkušenosti, </a:t>
            </a:r>
            <a:r>
              <a:rPr lang="cs-CZ" dirty="0" smtClean="0"/>
              <a:t>prožitky, zážitky vztahované k já (</a:t>
            </a:r>
            <a:r>
              <a:rPr lang="cs-CZ" dirty="0" err="1" smtClean="0"/>
              <a:t>self</a:t>
            </a:r>
            <a:r>
              <a:rPr lang="cs-CZ" dirty="0" smtClean="0"/>
              <a:t>)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* </a:t>
            </a:r>
            <a:r>
              <a:rPr lang="cs-CZ" b="1" dirty="0" smtClean="0">
                <a:solidFill>
                  <a:schemeClr val="accent5"/>
                </a:solidFill>
              </a:rPr>
              <a:t>sociálně-kognitivní/</a:t>
            </a:r>
            <a:r>
              <a:rPr lang="cs-CZ" b="1" dirty="0" err="1" smtClean="0">
                <a:solidFill>
                  <a:schemeClr val="accent5"/>
                </a:solidFill>
              </a:rPr>
              <a:t>interakcionistický</a:t>
            </a:r>
            <a:r>
              <a:rPr lang="cs-CZ" b="1" dirty="0" smtClean="0">
                <a:solidFill>
                  <a:schemeClr val="accent5"/>
                </a:solidFill>
              </a:rPr>
              <a:t> pohled</a:t>
            </a:r>
          </a:p>
          <a:p>
            <a:pPr marL="0" indent="0">
              <a:buNone/>
            </a:pPr>
            <a:r>
              <a:rPr lang="cs-CZ" dirty="0" err="1" smtClean="0">
                <a:solidFill>
                  <a:srgbClr val="FF0000"/>
                </a:solidFill>
              </a:rPr>
              <a:t>seberegulační</a:t>
            </a:r>
            <a:r>
              <a:rPr lang="cs-CZ" dirty="0" smtClean="0">
                <a:solidFill>
                  <a:srgbClr val="FF0000"/>
                </a:solidFill>
              </a:rPr>
              <a:t> procesy </a:t>
            </a:r>
            <a:r>
              <a:rPr lang="cs-CZ" dirty="0" smtClean="0"/>
              <a:t>spojené s anticipací a interpretací vlastního života 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7764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/>
                </a:solidFill>
              </a:rPr>
              <a:t>Dynamika osobnosti a „konflikt přístupů“</a:t>
            </a:r>
            <a:endParaRPr lang="cs-CZ" dirty="0">
              <a:solidFill>
                <a:schemeClr val="accent5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 konfliktu přístupů k hybným silám, které určují dynamiku osobnosti bychom mohli uvažovat jedině </a:t>
            </a:r>
            <a:r>
              <a:rPr lang="cs-CZ" dirty="0"/>
              <a:t>tehdy, </a:t>
            </a:r>
            <a:r>
              <a:rPr lang="cs-CZ" dirty="0" smtClean="0"/>
              <a:t>když bychom předpokládali, že </a:t>
            </a:r>
            <a:r>
              <a:rPr lang="cs-CZ" dirty="0"/>
              <a:t>každé chování člověka se řídí stejnými motivačními principy</a:t>
            </a:r>
          </a:p>
          <a:p>
            <a:r>
              <a:rPr lang="cs-CZ" dirty="0"/>
              <a:t>Nicméně, vzhledem ke </a:t>
            </a:r>
            <a:r>
              <a:rPr lang="cs-CZ" dirty="0" smtClean="0"/>
              <a:t>strukturním prvkům osobnosti </a:t>
            </a:r>
            <a:r>
              <a:rPr lang="cs-CZ" dirty="0"/>
              <a:t>nepředpokládáme, že </a:t>
            </a:r>
            <a:r>
              <a:rPr lang="cs-CZ" dirty="0" smtClean="0"/>
              <a:t>osobnosti </a:t>
            </a:r>
            <a:r>
              <a:rPr lang="cs-CZ" dirty="0"/>
              <a:t>konkrétního člověka </a:t>
            </a:r>
            <a:r>
              <a:rPr lang="cs-CZ" dirty="0">
                <a:solidFill>
                  <a:srgbClr val="FF0000"/>
                </a:solidFill>
              </a:rPr>
              <a:t>má pouze </a:t>
            </a:r>
            <a:r>
              <a:rPr lang="cs-CZ" dirty="0"/>
              <a:t>svoje potřeby jako hybné síly (</a:t>
            </a:r>
            <a:r>
              <a:rPr lang="cs-CZ" dirty="0" err="1"/>
              <a:t>drives</a:t>
            </a:r>
            <a:r>
              <a:rPr lang="cs-CZ" dirty="0"/>
              <a:t>), nebo že  má pouze vědomé sebepojetí a sebehodnocení (</a:t>
            </a:r>
            <a:r>
              <a:rPr lang="cs-CZ" dirty="0" err="1"/>
              <a:t>self</a:t>
            </a:r>
            <a:r>
              <a:rPr lang="cs-CZ" dirty="0"/>
              <a:t>), nebo naučené způsoby chování (vzorce, role, normy)  či více méně ucelenou představu sebe a světa kolem sebe, která ho řídí (</a:t>
            </a:r>
            <a:r>
              <a:rPr lang="cs-CZ" dirty="0" err="1"/>
              <a:t>constructs</a:t>
            </a:r>
            <a:r>
              <a:rPr lang="cs-CZ" dirty="0" smtClean="0"/>
              <a:t>).</a:t>
            </a:r>
          </a:p>
          <a:p>
            <a:pPr marL="0" indent="0">
              <a:buNone/>
            </a:pPr>
            <a:r>
              <a:rPr lang="cs-CZ" dirty="0" smtClean="0"/>
              <a:t> 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4541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5"/>
                </a:solidFill>
              </a:rPr>
              <a:t>Dynamika osobnosti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08176"/>
            <a:ext cx="10515600" cy="4768787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Také nebudeme předpokládat, že </a:t>
            </a:r>
            <a:r>
              <a:rPr lang="cs-CZ" dirty="0" smtClean="0"/>
              <a:t>při potřebě redukovat napětí </a:t>
            </a:r>
            <a:r>
              <a:rPr lang="cs-CZ" dirty="0"/>
              <a:t>vyvolané neuspokojením nějaké </a:t>
            </a:r>
            <a:r>
              <a:rPr lang="cs-CZ" dirty="0" smtClean="0"/>
              <a:t>potřeby </a:t>
            </a:r>
            <a:r>
              <a:rPr lang="cs-CZ" b="1" dirty="0" smtClean="0"/>
              <a:t>bude současně </a:t>
            </a:r>
            <a:r>
              <a:rPr lang="cs-CZ" b="1" dirty="0"/>
              <a:t>nutně</a:t>
            </a:r>
            <a:r>
              <a:rPr lang="cs-CZ" dirty="0"/>
              <a:t> probíhat proces sebeaktualizace či anticipace budoucích událostí či snaha  vyrovnat </a:t>
            </a:r>
            <a:r>
              <a:rPr lang="cs-CZ" dirty="0" smtClean="0"/>
              <a:t>se (být v souladu)  </a:t>
            </a:r>
            <a:r>
              <a:rPr lang="cs-CZ" dirty="0"/>
              <a:t>s požadavky sociálního a kulturního prostředí. </a:t>
            </a:r>
            <a:endParaRPr lang="cs-CZ" dirty="0" smtClean="0"/>
          </a:p>
          <a:p>
            <a:r>
              <a:rPr lang="cs-CZ" dirty="0" smtClean="0"/>
              <a:t>V</a:t>
            </a:r>
            <a:r>
              <a:rPr lang="cs-CZ" dirty="0"/>
              <a:t> daném okamžiku může jít především o uspokojení </a:t>
            </a:r>
            <a:r>
              <a:rPr lang="cs-CZ" dirty="0" smtClean="0"/>
              <a:t>potřeby </a:t>
            </a:r>
            <a:r>
              <a:rPr lang="cs-CZ" dirty="0"/>
              <a:t>nebo sebepotvrzení atd....Nebo mohou současně působit dvě či tři hybné síly (procesy) současně...nebo se mohou dostat do konfliktu (např. uspokojení potřeby a sociální akceptace..</a:t>
            </a:r>
            <a:r>
              <a:rPr lang="cs-CZ" dirty="0" err="1"/>
              <a:t>atd</a:t>
            </a:r>
            <a:r>
              <a:rPr lang="cs-CZ" dirty="0"/>
              <a:t>.)  Nebo se některé procesy mohou vzájemně podporovat</a:t>
            </a:r>
          </a:p>
          <a:p>
            <a:r>
              <a:rPr lang="cs-CZ" dirty="0"/>
              <a:t>Např. někoho milovat/láska k partnerovi či partnerce může zahrnout všechny uvedené procesy... </a:t>
            </a:r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cs-CZ" i="1" dirty="0" smtClean="0"/>
              <a:t>„</a:t>
            </a:r>
            <a:r>
              <a:rPr lang="cs-CZ" i="1" dirty="0" err="1"/>
              <a:t>If</a:t>
            </a:r>
            <a:r>
              <a:rPr lang="cs-CZ" i="1" dirty="0"/>
              <a:t> </a:t>
            </a:r>
            <a:r>
              <a:rPr lang="cs-CZ" i="1" dirty="0" err="1"/>
              <a:t>room</a:t>
            </a:r>
            <a:r>
              <a:rPr lang="cs-CZ" i="1" dirty="0"/>
              <a:t> </a:t>
            </a:r>
            <a:r>
              <a:rPr lang="cs-CZ" i="1" dirty="0" err="1"/>
              <a:t>is</a:t>
            </a:r>
            <a:r>
              <a:rPr lang="cs-CZ" i="1" dirty="0"/>
              <a:t> </a:t>
            </a:r>
            <a:r>
              <a:rPr lang="cs-CZ" i="1" dirty="0" err="1"/>
              <a:t>left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more </a:t>
            </a:r>
            <a:r>
              <a:rPr lang="cs-CZ" i="1" dirty="0" err="1"/>
              <a:t>than</a:t>
            </a:r>
            <a:r>
              <a:rPr lang="cs-CZ" i="1" dirty="0"/>
              <a:t> </a:t>
            </a:r>
            <a:r>
              <a:rPr lang="cs-CZ" i="1" dirty="0" err="1"/>
              <a:t>one</a:t>
            </a:r>
            <a:r>
              <a:rPr lang="cs-CZ" i="1" dirty="0"/>
              <a:t> </a:t>
            </a:r>
            <a:r>
              <a:rPr lang="cs-CZ" i="1" dirty="0" err="1"/>
              <a:t>process</a:t>
            </a:r>
            <a:r>
              <a:rPr lang="cs-CZ" i="1" dirty="0"/>
              <a:t> model, </a:t>
            </a:r>
            <a:r>
              <a:rPr lang="cs-CZ" i="1" dirty="0" err="1"/>
              <a:t>it</a:t>
            </a:r>
            <a:r>
              <a:rPr lang="cs-CZ" i="1" dirty="0"/>
              <a:t> </a:t>
            </a:r>
            <a:r>
              <a:rPr lang="cs-CZ" i="1" dirty="0" err="1"/>
              <a:t>becomes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task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psychologists</a:t>
            </a:r>
            <a:r>
              <a:rPr lang="cs-CZ" i="1" dirty="0"/>
              <a:t> </a:t>
            </a:r>
            <a:r>
              <a:rPr lang="cs-CZ" i="1" dirty="0" smtClean="0"/>
              <a:t>to</a:t>
            </a:r>
            <a:r>
              <a:rPr lang="cs-CZ" dirty="0"/>
              <a:t> </a:t>
            </a:r>
            <a:r>
              <a:rPr lang="cs-CZ" i="1" dirty="0" err="1" smtClean="0"/>
              <a:t>define</a:t>
            </a:r>
            <a:r>
              <a:rPr lang="cs-CZ" i="1" dirty="0" smtClean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conditions</a:t>
            </a:r>
            <a:r>
              <a:rPr lang="cs-CZ" i="1" dirty="0"/>
              <a:t> </a:t>
            </a:r>
            <a:r>
              <a:rPr lang="cs-CZ" i="1" dirty="0" err="1"/>
              <a:t>under</a:t>
            </a:r>
            <a:r>
              <a:rPr lang="cs-CZ" i="1" dirty="0"/>
              <a:t> </a:t>
            </a:r>
            <a:r>
              <a:rPr lang="cs-CZ" i="1" dirty="0" err="1"/>
              <a:t>which</a:t>
            </a:r>
            <a:r>
              <a:rPr lang="cs-CZ" i="1" dirty="0"/>
              <a:t> </a:t>
            </a:r>
            <a:r>
              <a:rPr lang="cs-CZ" i="1" dirty="0" err="1"/>
              <a:t>each</a:t>
            </a:r>
            <a:r>
              <a:rPr lang="cs-CZ" i="1" dirty="0"/>
              <a:t> type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motivation</a:t>
            </a:r>
            <a:r>
              <a:rPr lang="cs-CZ" i="1" dirty="0"/>
              <a:t> </a:t>
            </a:r>
            <a:r>
              <a:rPr lang="cs-CZ" i="1" dirty="0" err="1"/>
              <a:t>will</a:t>
            </a:r>
            <a:r>
              <a:rPr lang="cs-CZ" i="1" dirty="0"/>
              <a:t> </a:t>
            </a:r>
            <a:r>
              <a:rPr lang="cs-CZ" i="1" dirty="0" err="1"/>
              <a:t>occur</a:t>
            </a:r>
            <a:r>
              <a:rPr lang="cs-CZ" i="1" dirty="0"/>
              <a:t> and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ways</a:t>
            </a:r>
            <a:r>
              <a:rPr lang="cs-CZ" i="1" dirty="0"/>
              <a:t> in </a:t>
            </a:r>
            <a:r>
              <a:rPr lang="cs-CZ" i="1" dirty="0" err="1"/>
              <a:t>which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different</a:t>
            </a:r>
            <a:r>
              <a:rPr lang="cs-CZ" i="1" dirty="0"/>
              <a:t> </a:t>
            </a:r>
            <a:r>
              <a:rPr lang="cs-CZ" i="1" dirty="0" err="1"/>
              <a:t>types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motivation</a:t>
            </a:r>
            <a:r>
              <a:rPr lang="cs-CZ" i="1" dirty="0"/>
              <a:t> </a:t>
            </a:r>
            <a:r>
              <a:rPr lang="cs-CZ" i="1" dirty="0" err="1"/>
              <a:t>can</a:t>
            </a:r>
            <a:r>
              <a:rPr lang="cs-CZ" i="1" dirty="0"/>
              <a:t> </a:t>
            </a:r>
            <a:r>
              <a:rPr lang="cs-CZ" i="1" dirty="0" err="1"/>
              <a:t>combine</a:t>
            </a:r>
            <a:r>
              <a:rPr lang="cs-CZ" i="1" dirty="0"/>
              <a:t> to </a:t>
            </a:r>
            <a:r>
              <a:rPr lang="cs-CZ" i="1" dirty="0" err="1"/>
              <a:t>determine</a:t>
            </a:r>
            <a:r>
              <a:rPr lang="cs-CZ" i="1" dirty="0"/>
              <a:t> </a:t>
            </a:r>
            <a:r>
              <a:rPr lang="cs-CZ" i="1" dirty="0" err="1"/>
              <a:t>behavior</a:t>
            </a:r>
            <a:r>
              <a:rPr lang="cs-CZ" dirty="0"/>
              <a:t>“ (</a:t>
            </a:r>
            <a:r>
              <a:rPr lang="cs-CZ" dirty="0" err="1"/>
              <a:t>Cervone</a:t>
            </a:r>
            <a:r>
              <a:rPr lang="cs-CZ" dirty="0"/>
              <a:t> &amp; </a:t>
            </a:r>
            <a:r>
              <a:rPr lang="cs-CZ" dirty="0" err="1"/>
              <a:t>Pervin</a:t>
            </a:r>
            <a:r>
              <a:rPr lang="cs-CZ" dirty="0"/>
              <a:t>, 2013, 544)</a:t>
            </a:r>
          </a:p>
          <a:p>
            <a:pPr marL="0" indent="0">
              <a:lnSpc>
                <a:spcPct val="120000"/>
              </a:lnSpc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1535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5"/>
                </a:solidFill>
              </a:rPr>
              <a:t>Vývoj (rozvoj, růst) osobnosti</a:t>
            </a:r>
            <a:r>
              <a:rPr lang="cs-CZ" dirty="0">
                <a:solidFill>
                  <a:schemeClr val="accent5"/>
                </a:solidFill>
              </a:rPr>
              <a:t/>
            </a:r>
            <a:br>
              <a:rPr lang="cs-CZ" dirty="0">
                <a:solidFill>
                  <a:schemeClr val="accent5"/>
                </a:solidFill>
              </a:rPr>
            </a:br>
            <a:endParaRPr lang="cs-CZ" dirty="0">
              <a:solidFill>
                <a:schemeClr val="accent5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Třetí aspekt, je to doména vývojové psychologie, nicméně, pojetí růstu (vývoje osobnosti) úzce koresponduje s dynamikou (osobnostními procesy) i strukturou.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275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2266</TotalTime>
  <Words>1074</Words>
  <Application>Microsoft Office PowerPoint</Application>
  <PresentationFormat>Širokoúhlá obrazovka</PresentationFormat>
  <Paragraphs>137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NewAsterLTStd</vt:lpstr>
      <vt:lpstr>Times New Roman</vt:lpstr>
      <vt:lpstr>Motiv Office</vt:lpstr>
      <vt:lpstr>         Osobnost: struktura, dynamika, vývoj: integrace poznatků psychologických teorií osobnosti </vt:lpstr>
      <vt:lpstr>Osobnost: struktura, dynamika, vývoj – integrace poznatků psychologických teorií osobnosti</vt:lpstr>
      <vt:lpstr>  Osobnostní struktura </vt:lpstr>
      <vt:lpstr>Specifika(variace) v pojetí osobnostní struktury</vt:lpstr>
      <vt:lpstr>Dynamika osobnosti </vt:lpstr>
      <vt:lpstr>Specifika (variace) pojetí osobnostní dynamiky (procesu)</vt:lpstr>
      <vt:lpstr>Dynamika osobnosti a „konflikt přístupů“</vt:lpstr>
      <vt:lpstr>Dynamika osobnosti</vt:lpstr>
      <vt:lpstr>Vývoj (rozvoj, růst) osobnosti </vt:lpstr>
      <vt:lpstr>   </vt:lpstr>
      <vt:lpstr>Vývoj osobnosti</vt:lpstr>
      <vt:lpstr>Specifika (variace) pojetí osobnostního vývoje</vt:lpstr>
      <vt:lpstr>Prezentace aplikace PowerPoint</vt:lpstr>
      <vt:lpstr>Prezentace aplikace PowerPoint</vt:lpstr>
      <vt:lpstr>Odlišné přístupy ke zkoumání osobnosti nejsou odlišnými odpověďmi na stejnou otázku. Jsou spíše odlišnými otázkami.</vt:lpstr>
      <vt:lpstr>Specifika vers.komplementarita jednotlivých přístupů</vt:lpstr>
      <vt:lpstr>Zdá se, že lepší kritéria pro posuzování jednotlivých přístupů/teorií jsou:</vt:lpstr>
      <vt:lpstr>Co si má odnést/může/chce odnést student psychologie z tohoto předmětu 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Macek</dc:creator>
  <cp:lastModifiedBy>Petr Macek</cp:lastModifiedBy>
  <cp:revision>78</cp:revision>
  <cp:lastPrinted>2018-12-09T23:58:18Z</cp:lastPrinted>
  <dcterms:created xsi:type="dcterms:W3CDTF">2018-12-08T08:41:20Z</dcterms:created>
  <dcterms:modified xsi:type="dcterms:W3CDTF">2020-01-09T16:26:05Z</dcterms:modified>
</cp:coreProperties>
</file>