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8" r:id="rId3"/>
    <p:sldId id="260" r:id="rId4"/>
    <p:sldId id="259" r:id="rId5"/>
    <p:sldId id="269" r:id="rId6"/>
    <p:sldId id="277" r:id="rId7"/>
    <p:sldId id="278" r:id="rId8"/>
    <p:sldId id="270" r:id="rId9"/>
    <p:sldId id="287" r:id="rId10"/>
    <p:sldId id="288" r:id="rId11"/>
    <p:sldId id="290" r:id="rId12"/>
    <p:sldId id="291" r:id="rId13"/>
    <p:sldId id="295" r:id="rId14"/>
    <p:sldId id="293" r:id="rId15"/>
    <p:sldId id="296" r:id="rId16"/>
    <p:sldId id="297" r:id="rId17"/>
    <p:sldId id="294" r:id="rId18"/>
    <p:sldId id="298" r:id="rId19"/>
    <p:sldId id="299" r:id="rId20"/>
    <p:sldId id="279" r:id="rId21"/>
    <p:sldId id="280" r:id="rId22"/>
    <p:sldId id="300" r:id="rId23"/>
    <p:sldId id="301" r:id="rId24"/>
    <p:sldId id="302" r:id="rId25"/>
    <p:sldId id="303" r:id="rId26"/>
    <p:sldId id="305" r:id="rId27"/>
    <p:sldId id="304" r:id="rId28"/>
    <p:sldId id="306" r:id="rId29"/>
    <p:sldId id="308" r:id="rId30"/>
    <p:sldId id="284" r:id="rId31"/>
    <p:sldId id="271" r:id="rId32"/>
    <p:sldId id="272" r:id="rId33"/>
    <p:sldId id="273" r:id="rId34"/>
    <p:sldId id="274" r:id="rId35"/>
    <p:sldId id="275" r:id="rId36"/>
    <p:sldId id="276" r:id="rId37"/>
    <p:sldId id="262" r:id="rId38"/>
    <p:sldId id="263" r:id="rId39"/>
    <p:sldId id="264" r:id="rId40"/>
    <p:sldId id="265" r:id="rId41"/>
    <p:sldId id="266" r:id="rId42"/>
    <p:sldId id="267" r:id="rId43"/>
    <p:sldId id="268" r:id="rId4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 Macek" initials="PM" lastIdx="2" clrIdx="0">
    <p:extLst>
      <p:ext uri="{19B8F6BF-5375-455C-9EA6-DF929625EA0E}">
        <p15:presenceInfo xmlns:p15="http://schemas.microsoft.com/office/powerpoint/2012/main" userId="Petr Mac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60"/>
  </p:normalViewPr>
  <p:slideViewPr>
    <p:cSldViewPr snapToGrid="0">
      <p:cViewPr varScale="1">
        <p:scale>
          <a:sx n="106" d="100"/>
          <a:sy n="106"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19T00:08:44.432" idx="1">
    <p:pos x="7106" y="1176"/>
    <p:text>Kanadský psycholog ukrajinsko-polského původu. Patří k nejvýznamnějším představitelům behaviorismu i kognitivní psychologie. Je čtvrtým nejcitovanějším psychologem všech dob . Známý a často citovaný je jeho experiment s panenkou Bobo (tzv. Bobo doll experiment) z roku 1961. V současnosti je emeritním profesorem psychologie na Stanfordově univerzitě. 
Synem farmáře ukrajinského původu. Je nejmladší z šesti potomků a jediný chlapec z dětí v rodině. Oba jeho rodiče byli imigranti z východní Evropy. Otec z Krakova v Polsku a jeho matka z Ukrajiny. Bandurův otec stavěl železniční koleje pro zaoceánské cesty z Kanady. Jeho matka pracovala v lokálním obchodě se smíšeným zbožím. Poté, co rodina našetřila dostatek financí na zakoupení usedlosti se začali věnovat farmářství. V roce 1918 rodina utrpěla velkou ztrátu. Bandurova nejmladší sestra podlehla chřipkové epidemii a zemřela. Bandurova matka se proto rozhodla začít pomáhat v lokální nemocnici těm, které postihla stejná nemoc. 
Bandura potkal svoji manželku na golfovém hřišti, kde se mimo obvyklé sestavy objevily i dvě atraktivní ženy. Jedna z nich byla i Virginia Varns. S tou se poté v roce 1952 oženil a měli spolu dvě dcery. Mary, narozena v roce 1954 a Carol, narozenou o čtyři roky později
Vzdělání a kariéra
Bandura vystudoval základní i střední školu v jediné škole v celém městečku Mundare. Škola nebyla nijak velká a postrádala učitele, což přimělo Banduru k učení sebe samotného. Tyto okolnosti ho však nezastavily, naopak. S velkou iniciativou se vzdělával sám, nebo s pomocí jeho otce, který ovládal tři cizí jazyky. Po maturitě na střední škole se Bandura přihlásil na University of British Columbia ve Vancouveru. Jeho rodiče si přáli, aby Bandura prozkoumal i jiné možnosti a nabyl nové zkušenosti. K jeho psychologické kariéře se však dostal čistě náhodou, když během letních prázdnin pracoval v dřevařském závodě, dostal se do styku s lidmi, kteří se věnovali studiu medicíny. Jelikož ráno museli všichni pracovat, studentům nezbylo nic jiného, než se škole věnovat v odpoledních hodinách. Jelikož měl Bandura spoustu volného času, také se začal zajímat o medicínu. Jednoho dne, když Bandura seděl v knihovně, všiml si, že někdo zapomněl vrátit katalog, a tak si ho z dlouhé chvíle přečetl. Jak sám řekl „Všiml jsem si kurzu v oboru psychologie, který by sloužil jako vynikající výplň. To podnítilo můj zájem a našel jsem svou kariéru“.[3] 
Proto si později na University of British Columbia Bandura zapsal předmět Úvod do psychologie. O tři roky později, v letech 1949 své studium úspěšně dokončil a získal za něj ocenění. 
Když se poté hlásil na jeho následující studia, byla mu doporučena University of Iowa. Tato univerzita byla považována za jednu z nejlepších v odvětví psychologie. Bandura tuto univerzitu úspěšně dokončil v roce 1951 s magisterským titulem z klinické psychologie a o rok později již jako Ph.D. 
V roce 1953 získal práci jako profesor na Stanford University, kde se věnoval i vlastnímu výzkumu na téma agresivita u puberťáků, přesněji se jednalo o agresivitu u chlapců, kteří pocházeli ze střední vrstvy. Dále se také zabýval dětskou schopností samoregulace a sebereflexe. 
Dr. Bandura je velmi široce publikován a získal nespočet titulů a ocenění po celém světě. Je vysoce uznávaný pro jeho práci v teorii sociálního učení, kterou jako první popsal. Teorii sociálního učení popsal jako teorii sociálně-kognitivního učení. Dr. Bandura pokračuje ve svém výzkumu účinků modelování na lidském chování, emocí a myšlení. Také zkoumá víru ve vlastní schopnosti a stresové reakce lidí (na jaké úrovni vnitřního kontrolního systému se mohou lidé oddělit od zločinů, kterých se dopouštějí). 
Současný život
I v jeho 90 letech se Bandura stále zabývá výzkumem a učení na Standfordově univerzitě. K jeho koníčkům patří i cestovaní, díky kterému Bandura nabývá nové zkušenosti. Bandura se také stal dědečkem dvojčat, kteří se jmenují Timmy a Andy.</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11-18T20:42:54.566" idx="2">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3E2B0B-B6C5-4C89-BFC6-27B84AB49716}" type="datetimeFigureOut">
              <a:rPr lang="cs-CZ" smtClean="0"/>
              <a:t>19.11.2019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C882D0-A049-45EA-A7A8-1CD06CAF9F9E}" type="slidenum">
              <a:rPr lang="cs-CZ" smtClean="0"/>
              <a:t>‹#›</a:t>
            </a:fld>
            <a:endParaRPr lang="cs-CZ"/>
          </a:p>
        </p:txBody>
      </p:sp>
    </p:spTree>
    <p:extLst>
      <p:ext uri="{BB962C8B-B14F-4D97-AF65-F5344CB8AC3E}">
        <p14:creationId xmlns:p14="http://schemas.microsoft.com/office/powerpoint/2010/main" val="876898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s.wikipedia.org/wiki/Walter_Mischel#cite_note-:0-3"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s://cs.wikipedia.org/wiki/Walter_Mischel#cite_note-4" TargetMode="External"/><Relationship Id="rId4" Type="http://schemas.openxmlformats.org/officeDocument/2006/relationships/hyperlink" Target="https://cs.wikipedia.org/wiki/Body_Mass_Inde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 základní variantě byly před dítětem na stolku obě odměny - jak tácek s jedním pamlskem v jednom rohu, tak tácek se dvěma pamlsky v protějším rohu, a to proto, aby dítě věřilo, že odměna existuje, a také proto, aby se v něm zintenzivnil probíhající konflikt. V místnosti ani na stole nebylo nic jiného, čím by se dítě mohlo zabavit nebo co by mu pomohlo odvést pozornost. Dítě je vždy srozuměno s tím, že pokud vydrží čekat, dostane dvě odměny, ale pokud zazvoní na zvonek a přijde výzkumník, nebo začne jíst cukrovinku, nebo vstane od stolu, dostane pouze jednu odměnu. Tato pravidla dítě zopakuje, aby si byl výzkumník jistý, že je pochopilo. Podle následného chování dítěte lze určit, jestli je schopno sebeovládání, tedy jestli dokáže odložit momentální uspokojení.</a:t>
            </a:r>
            <a:r>
              <a:rPr lang="cs-CZ" baseline="30000" dirty="0" smtClean="0">
                <a:hlinkClick r:id="rId3"/>
              </a:rPr>
              <a:t>[3]</a:t>
            </a:r>
            <a:r>
              <a:rPr lang="cs-CZ" dirty="0" smtClean="0"/>
              <a:t> </a:t>
            </a:r>
          </a:p>
          <a:p>
            <a:r>
              <a:rPr lang="cs-CZ" dirty="0" smtClean="0"/>
              <a:t>Toto zjištění ale vede k mnohem podstatnější predikci budoucího úspěchu v životě daného dítěte. Skupinu dětí z tohoto výzkumu totiž </a:t>
            </a:r>
            <a:r>
              <a:rPr lang="cs-CZ" dirty="0" err="1" smtClean="0"/>
              <a:t>Mischel</a:t>
            </a:r>
            <a:r>
              <a:rPr lang="cs-CZ" dirty="0" smtClean="0"/>
              <a:t> dlouhodobě sledoval a jednoznačně prokázal, že děti s vyšší mírou sebekontroly, které dokázaly déle čekat na satisfakci, dosahují v životě a při studiu větších úspěchů, zatímco ty děti, které čekat na satisfakci nedokázaly a snědly sladkost rychle, měly v budoucnu problémy - horší studijní výsledky, více zkušeností s drogovou závislostí, byly více obézní (naměřen výrazně vyšší </a:t>
            </a:r>
            <a:r>
              <a:rPr lang="cs-CZ" dirty="0" smtClean="0">
                <a:hlinkClick r:id="rId4" tooltip="Body Mass Index"/>
              </a:rPr>
              <a:t>BMI index</a:t>
            </a:r>
            <a:r>
              <a:rPr lang="cs-CZ" dirty="0" smtClean="0"/>
              <a:t>), měly problémy s porušováním zákona apod.</a:t>
            </a:r>
            <a:r>
              <a:rPr lang="cs-CZ" baseline="30000" dirty="0" smtClean="0">
                <a:hlinkClick r:id="rId5"/>
              </a:rPr>
              <a:t>[4]</a:t>
            </a:r>
            <a:r>
              <a:rPr lang="cs-CZ" dirty="0" smtClean="0"/>
              <a:t> </a:t>
            </a:r>
          </a:p>
          <a:p>
            <a:r>
              <a:rPr lang="cs-CZ" dirty="0" smtClean="0"/>
              <a:t>Později </a:t>
            </a:r>
            <a:r>
              <a:rPr lang="cs-CZ" dirty="0" err="1" smtClean="0"/>
              <a:t>Mischel</a:t>
            </a:r>
            <a:r>
              <a:rPr lang="cs-CZ" dirty="0" smtClean="0"/>
              <a:t> i jeho následovníci vyvinuli celou řadu modifikací testu, kde se lišila doba nepřítomnosti experimentátora, umístění odměny, pomocné instrukce k odvedení pozornosti apod. Po dvaceti letech experimentování začali děti také natáčet, aby mohli ukázat průběh testu a různé strategie, které děti při čekání na odměnu používaly. První záznamy pořídila </a:t>
            </a:r>
            <a:r>
              <a:rPr lang="cs-CZ" dirty="0" err="1" smtClean="0"/>
              <a:t>Monica</a:t>
            </a:r>
            <a:r>
              <a:rPr lang="cs-CZ" dirty="0" smtClean="0"/>
              <a:t> L. Rodriguezová v Chile.</a:t>
            </a:r>
            <a:r>
              <a:rPr lang="cs-CZ" baseline="30000" dirty="0" smtClean="0">
                <a:hlinkClick r:id="rId3"/>
              </a:rPr>
              <a:t>[3]</a:t>
            </a:r>
            <a:r>
              <a:rPr lang="cs-CZ" dirty="0" smtClean="0"/>
              <a:t> </a:t>
            </a:r>
          </a:p>
          <a:p>
            <a:r>
              <a:rPr lang="cs-CZ" dirty="0" err="1" smtClean="0"/>
              <a:t>Mischelově</a:t>
            </a:r>
            <a:r>
              <a:rPr lang="cs-CZ" dirty="0" smtClean="0"/>
              <a:t> vysoce ceněné vědecké práci se dostalo i popularizace, za kterou stojí primárně novinář David </a:t>
            </a:r>
            <a:r>
              <a:rPr lang="cs-CZ" dirty="0" err="1" smtClean="0"/>
              <a:t>Brooks</a:t>
            </a:r>
            <a:r>
              <a:rPr lang="cs-CZ" dirty="0" smtClean="0"/>
              <a:t>, který v roce 2006 označil ve svém článku pro </a:t>
            </a:r>
            <a:r>
              <a:rPr lang="cs-CZ" dirty="0" err="1" smtClean="0"/>
              <a:t>The</a:t>
            </a:r>
            <a:r>
              <a:rPr lang="cs-CZ" dirty="0" smtClean="0"/>
              <a:t> New York </a:t>
            </a:r>
            <a:r>
              <a:rPr lang="cs-CZ" dirty="0" err="1" smtClean="0"/>
              <a:t>Times</a:t>
            </a:r>
            <a:r>
              <a:rPr lang="cs-CZ" dirty="0" smtClean="0"/>
              <a:t> </a:t>
            </a:r>
            <a:r>
              <a:rPr lang="cs-CZ" dirty="0" err="1" smtClean="0"/>
              <a:t>Michelův</a:t>
            </a:r>
            <a:r>
              <a:rPr lang="cs-CZ" dirty="0" smtClean="0"/>
              <a:t> výzkum právě označením </a:t>
            </a:r>
            <a:r>
              <a:rPr lang="cs-CZ" dirty="0" err="1" smtClean="0"/>
              <a:t>Marshmallow</a:t>
            </a:r>
            <a:r>
              <a:rPr lang="cs-CZ" dirty="0" smtClean="0"/>
              <a:t> test. Tento název se díky rozšíření médii uchytil, přestože bonbóny </a:t>
            </a:r>
            <a:r>
              <a:rPr lang="cs-CZ" dirty="0" err="1" smtClean="0"/>
              <a:t>marshmallow</a:t>
            </a:r>
            <a:r>
              <a:rPr lang="cs-CZ" dirty="0" smtClean="0"/>
              <a:t> byly pouze jednou z mnoha možných odměn, ze kterých si děti v experimentu vybíraly.</a:t>
            </a:r>
            <a:r>
              <a:rPr lang="cs-CZ" baseline="30000" dirty="0" smtClean="0">
                <a:hlinkClick r:id="rId3"/>
              </a:rPr>
              <a:t>[3]</a:t>
            </a:r>
            <a:r>
              <a:rPr lang="cs-CZ" dirty="0" smtClean="0"/>
              <a:t> </a:t>
            </a:r>
          </a:p>
          <a:p>
            <a:endParaRPr lang="cs-CZ" dirty="0"/>
          </a:p>
        </p:txBody>
      </p:sp>
      <p:sp>
        <p:nvSpPr>
          <p:cNvPr id="4" name="Zástupný symbol pro číslo snímku 3"/>
          <p:cNvSpPr>
            <a:spLocks noGrp="1"/>
          </p:cNvSpPr>
          <p:nvPr>
            <p:ph type="sldNum" sz="quarter" idx="10"/>
          </p:nvPr>
        </p:nvSpPr>
        <p:spPr/>
        <p:txBody>
          <a:bodyPr/>
          <a:lstStyle/>
          <a:p>
            <a:fld id="{CDC882D0-A049-45EA-A7A8-1CD06CAF9F9E}" type="slidenum">
              <a:rPr lang="cs-CZ" smtClean="0"/>
              <a:t>22</a:t>
            </a:fld>
            <a:endParaRPr lang="cs-CZ"/>
          </a:p>
        </p:txBody>
      </p:sp>
    </p:spTree>
    <p:extLst>
      <p:ext uri="{BB962C8B-B14F-4D97-AF65-F5344CB8AC3E}">
        <p14:creationId xmlns:p14="http://schemas.microsoft.com/office/powerpoint/2010/main" val="3984266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82263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217319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275195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424000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152525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0E739A3-26E0-4FC1-AD94-1B098A52CB13}"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300049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0E739A3-26E0-4FC1-AD94-1B098A52CB13}" type="datetimeFigureOut">
              <a:rPr lang="cs-CZ" smtClean="0"/>
              <a:t>19.11.2019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972875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0E739A3-26E0-4FC1-AD94-1B098A52CB13}" type="datetimeFigureOut">
              <a:rPr lang="cs-CZ" smtClean="0"/>
              <a:t>19.11.2019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85419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0E739A3-26E0-4FC1-AD94-1B098A52CB13}" type="datetimeFigureOut">
              <a:rPr lang="cs-CZ" smtClean="0"/>
              <a:t>19.11.2019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133811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0E739A3-26E0-4FC1-AD94-1B098A52CB13}"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102290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0E739A3-26E0-4FC1-AD94-1B098A52CB13}"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47E5302-40AD-4ABA-906D-76E22688A59B}" type="slidenum">
              <a:rPr lang="cs-CZ" smtClean="0"/>
              <a:t>‹#›</a:t>
            </a:fld>
            <a:endParaRPr lang="cs-CZ"/>
          </a:p>
        </p:txBody>
      </p:sp>
    </p:spTree>
    <p:extLst>
      <p:ext uri="{BB962C8B-B14F-4D97-AF65-F5344CB8AC3E}">
        <p14:creationId xmlns:p14="http://schemas.microsoft.com/office/powerpoint/2010/main" val="1112137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739A3-26E0-4FC1-AD94-1B098A52CB13}" type="datetimeFigureOut">
              <a:rPr lang="cs-CZ" smtClean="0"/>
              <a:t>19.11.2019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7E5302-40AD-4ABA-906D-76E22688A59B}" type="slidenum">
              <a:rPr lang="cs-CZ" smtClean="0"/>
              <a:t>‹#›</a:t>
            </a:fld>
            <a:endParaRPr lang="cs-CZ"/>
          </a:p>
        </p:txBody>
      </p:sp>
    </p:spTree>
    <p:extLst>
      <p:ext uri="{BB962C8B-B14F-4D97-AF65-F5344CB8AC3E}">
        <p14:creationId xmlns:p14="http://schemas.microsoft.com/office/powerpoint/2010/main" val="3419300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QX_oy9614H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s.wikipedia.org/wiki/Kognitivn%C3%AD_psychologie" TargetMode="External"/><Relationship Id="rId13" Type="http://schemas.openxmlformats.org/officeDocument/2006/relationships/hyperlink" Target="https://cs.wikipedia.org/w/index.php?title=University_of_Iowa&amp;action=edit&amp;redlink=1" TargetMode="External"/><Relationship Id="rId18" Type="http://schemas.openxmlformats.org/officeDocument/2006/relationships/hyperlink" Target="https://cs.wikipedia.org/wiki/Chov%C3%A1n%C3%AD" TargetMode="External"/><Relationship Id="rId3" Type="http://schemas.openxmlformats.org/officeDocument/2006/relationships/hyperlink" Target="https://cs.wikipedia.org/wiki/Kanada" TargetMode="External"/><Relationship Id="rId21" Type="http://schemas.openxmlformats.org/officeDocument/2006/relationships/image" Target="../media/image1.jpeg"/><Relationship Id="rId7" Type="http://schemas.openxmlformats.org/officeDocument/2006/relationships/hyperlink" Target="https://cs.wikipedia.org/wiki/Behaviorismus" TargetMode="External"/><Relationship Id="rId12" Type="http://schemas.openxmlformats.org/officeDocument/2006/relationships/hyperlink" Target="https://cs.wikipedia.org/wiki/Univerzita_Britsk%C3%A9_Kolumbie" TargetMode="External"/><Relationship Id="rId17" Type="http://schemas.openxmlformats.org/officeDocument/2006/relationships/hyperlink" Target="https://cs.wikipedia.org/wiki/Sebereflexe" TargetMode="External"/><Relationship Id="rId2" Type="http://schemas.openxmlformats.org/officeDocument/2006/relationships/hyperlink" Target="https://cs.wikipedia.org/wiki/4._prosinec" TargetMode="External"/><Relationship Id="rId16" Type="http://schemas.openxmlformats.org/officeDocument/2006/relationships/hyperlink" Target="https://cs.wikipedia.org/wiki/Autonomie" TargetMode="External"/><Relationship Id="rId20" Type="http://schemas.openxmlformats.org/officeDocument/2006/relationships/hyperlink" Target="https://cs.wikipedia.org/wiki/My%C5%A1len%C3%AD" TargetMode="External"/><Relationship Id="rId1" Type="http://schemas.openxmlformats.org/officeDocument/2006/relationships/slideLayout" Target="../slideLayouts/slideLayout2.xml"/><Relationship Id="rId6" Type="http://schemas.openxmlformats.org/officeDocument/2006/relationships/hyperlink" Target="https://cs.wikipedia.org/wiki/Pol%C3%A1ci" TargetMode="External"/><Relationship Id="rId11" Type="http://schemas.openxmlformats.org/officeDocument/2006/relationships/hyperlink" Target="https://cs.wikipedia.org/w/index.php?title=Mundare&amp;action=edit&amp;redlink=1" TargetMode="External"/><Relationship Id="rId5" Type="http://schemas.openxmlformats.org/officeDocument/2006/relationships/hyperlink" Target="https://cs.wikipedia.org/wiki/Ukrajinci" TargetMode="External"/><Relationship Id="rId15" Type="http://schemas.openxmlformats.org/officeDocument/2006/relationships/hyperlink" Target="https://cs.wikipedia.org/wiki/1953" TargetMode="External"/><Relationship Id="rId10" Type="http://schemas.openxmlformats.org/officeDocument/2006/relationships/hyperlink" Target="https://cs.wikipedia.org/wiki/Stanfordova_univerzita" TargetMode="External"/><Relationship Id="rId19" Type="http://schemas.openxmlformats.org/officeDocument/2006/relationships/hyperlink" Target="https://cs.wikipedia.org/wiki/Emoce" TargetMode="External"/><Relationship Id="rId4" Type="http://schemas.openxmlformats.org/officeDocument/2006/relationships/hyperlink" Target="https://cs.wikipedia.org/wiki/Psycholog" TargetMode="External"/><Relationship Id="rId9" Type="http://schemas.openxmlformats.org/officeDocument/2006/relationships/hyperlink" Target="https://cs.wikipedia.org/wiki/Sto_nejvlivn%C4%9Bj%C5%A1%C3%ADch_psycholog%C5%AF_20._stolet%C3%AD" TargetMode="External"/><Relationship Id="rId14" Type="http://schemas.openxmlformats.org/officeDocument/2006/relationships/hyperlink" Target="https://cs.wikipedia.org/wiki/Psychologie" TargetMode="External"/><Relationship Id="rId22" Type="http://schemas.openxmlformats.org/officeDocument/2006/relationships/comments" Target="../comments/commen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000" b="1" dirty="0" smtClean="0">
                <a:solidFill>
                  <a:srgbClr val="FF0000"/>
                </a:solidFill>
              </a:rPr>
              <a:t>Sociálně </a:t>
            </a:r>
            <a:r>
              <a:rPr lang="cs-CZ" sz="4000" b="1" dirty="0">
                <a:solidFill>
                  <a:srgbClr val="FF0000"/>
                </a:solidFill>
              </a:rPr>
              <a:t>kognitivní </a:t>
            </a:r>
            <a:r>
              <a:rPr lang="cs-CZ" sz="4000" b="1" dirty="0" smtClean="0">
                <a:solidFill>
                  <a:srgbClr val="FF0000"/>
                </a:solidFill>
              </a:rPr>
              <a:t>pohled na osobnost: </a:t>
            </a:r>
            <a:br>
              <a:rPr lang="cs-CZ" sz="4000" b="1" dirty="0" smtClean="0">
                <a:solidFill>
                  <a:srgbClr val="FF0000"/>
                </a:solidFill>
              </a:rPr>
            </a:br>
            <a:endParaRPr lang="cs-CZ" sz="4000" b="1" dirty="0">
              <a:solidFill>
                <a:srgbClr val="FF0000"/>
              </a:solidFill>
            </a:endParaRPr>
          </a:p>
        </p:txBody>
      </p:sp>
      <p:sp>
        <p:nvSpPr>
          <p:cNvPr id="3" name="Podnadpis 2"/>
          <p:cNvSpPr>
            <a:spLocks noGrp="1"/>
          </p:cNvSpPr>
          <p:nvPr>
            <p:ph type="subTitle" idx="1"/>
          </p:nvPr>
        </p:nvSpPr>
        <p:spPr/>
        <p:txBody>
          <a:bodyPr/>
          <a:lstStyle/>
          <a:p>
            <a:r>
              <a:rPr lang="cs-CZ" b="1" dirty="0"/>
              <a:t>A. Bandura, J. B. Rotter, W. </a:t>
            </a:r>
            <a:r>
              <a:rPr lang="cs-CZ" b="1" dirty="0" err="1"/>
              <a:t>Mischel</a:t>
            </a:r>
            <a:r>
              <a:rPr lang="cs-CZ" b="1" dirty="0"/>
              <a:t>, T</a:t>
            </a:r>
            <a:r>
              <a:rPr lang="cs-CZ" b="1" dirty="0" smtClean="0"/>
              <a:t>. E</a:t>
            </a:r>
            <a:r>
              <a:rPr lang="cs-CZ" b="1" dirty="0"/>
              <a:t>. </a:t>
            </a:r>
            <a:r>
              <a:rPr lang="cs-CZ" b="1" dirty="0" err="1"/>
              <a:t>Higgins</a:t>
            </a:r>
            <a:endParaRPr lang="cs-CZ" dirty="0"/>
          </a:p>
        </p:txBody>
      </p:sp>
    </p:spTree>
    <p:extLst>
      <p:ext uri="{BB962C8B-B14F-4D97-AF65-F5344CB8AC3E}">
        <p14:creationId xmlns:p14="http://schemas.microsoft.com/office/powerpoint/2010/main" val="320442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Základní lidské schopnosti (</a:t>
            </a:r>
            <a:r>
              <a:rPr lang="cs-CZ" dirty="0" err="1" smtClean="0">
                <a:solidFill>
                  <a:srgbClr val="FF0000"/>
                </a:solidFill>
              </a:rPr>
              <a:t>capabilities</a:t>
            </a:r>
            <a:r>
              <a:rPr lang="cs-CZ" dirty="0" smtClean="0">
                <a:solidFill>
                  <a:srgbClr val="FF0000"/>
                </a:solidFill>
              </a:rPr>
              <a:t>)</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pPr marL="0" indent="0">
              <a:buNone/>
            </a:pPr>
            <a:r>
              <a:rPr lang="en-US" dirty="0" err="1">
                <a:solidFill>
                  <a:schemeClr val="accent1">
                    <a:lumMod val="75000"/>
                  </a:schemeClr>
                </a:solidFill>
              </a:rPr>
              <a:t>Schopnost</a:t>
            </a:r>
            <a:r>
              <a:rPr lang="en-US" dirty="0">
                <a:solidFill>
                  <a:schemeClr val="accent1">
                    <a:lumMod val="75000"/>
                  </a:schemeClr>
                </a:solidFill>
              </a:rPr>
              <a:t> </a:t>
            </a:r>
            <a:r>
              <a:rPr lang="en-US" dirty="0" err="1">
                <a:solidFill>
                  <a:schemeClr val="accent1">
                    <a:lumMod val="75000"/>
                  </a:schemeClr>
                </a:solidFill>
              </a:rPr>
              <a:t>symbolizace</a:t>
            </a:r>
            <a:r>
              <a:rPr lang="en-US" dirty="0">
                <a:solidFill>
                  <a:schemeClr val="accent1">
                    <a:lumMod val="75000"/>
                  </a:schemeClr>
                </a:solidFill>
              </a:rPr>
              <a:t> </a:t>
            </a:r>
            <a:r>
              <a:rPr lang="en-US" dirty="0"/>
              <a:t>(symbolizing capability) </a:t>
            </a:r>
            <a:r>
              <a:rPr lang="cs-CZ" dirty="0" smtClean="0"/>
              <a:t>- </a:t>
            </a:r>
            <a:r>
              <a:rPr lang="en-US" dirty="0" err="1" smtClean="0"/>
              <a:t>umožňuje</a:t>
            </a:r>
            <a:r>
              <a:rPr lang="en-US" dirty="0" smtClean="0"/>
              <a:t> </a:t>
            </a:r>
            <a:r>
              <a:rPr lang="en-US" dirty="0" err="1"/>
              <a:t>zpracování</a:t>
            </a:r>
            <a:r>
              <a:rPr lang="en-US" dirty="0"/>
              <a:t> a </a:t>
            </a:r>
            <a:r>
              <a:rPr lang="en-US" dirty="0" err="1"/>
              <a:t>transformaci</a:t>
            </a:r>
            <a:r>
              <a:rPr lang="en-US" dirty="0"/>
              <a:t> </a:t>
            </a:r>
            <a:r>
              <a:rPr lang="en-US" dirty="0" err="1"/>
              <a:t>přechodné</a:t>
            </a:r>
            <a:r>
              <a:rPr lang="en-US" dirty="0"/>
              <a:t> </a:t>
            </a:r>
            <a:r>
              <a:rPr lang="en-US" dirty="0" err="1"/>
              <a:t>zkušenosti</a:t>
            </a:r>
            <a:r>
              <a:rPr lang="en-US" dirty="0"/>
              <a:t> do </a:t>
            </a:r>
            <a:r>
              <a:rPr lang="en-US" dirty="0" err="1"/>
              <a:t>vnitřních</a:t>
            </a:r>
            <a:r>
              <a:rPr lang="en-US" dirty="0"/>
              <a:t> </a:t>
            </a:r>
            <a:r>
              <a:rPr lang="en-US" dirty="0" err="1"/>
              <a:t>modelů</a:t>
            </a:r>
            <a:r>
              <a:rPr lang="en-US" dirty="0" smtClean="0"/>
              <a:t>,</a:t>
            </a:r>
            <a:endParaRPr lang="cs-CZ" dirty="0" smtClean="0"/>
          </a:p>
          <a:p>
            <a:pPr marL="0" indent="0">
              <a:buNone/>
            </a:pPr>
            <a:r>
              <a:rPr lang="en-US" dirty="0" err="1" smtClean="0">
                <a:solidFill>
                  <a:schemeClr val="accent1">
                    <a:lumMod val="75000"/>
                  </a:schemeClr>
                </a:solidFill>
              </a:rPr>
              <a:t>Schopnost</a:t>
            </a:r>
            <a:r>
              <a:rPr lang="en-US" dirty="0" smtClean="0">
                <a:solidFill>
                  <a:schemeClr val="accent1">
                    <a:lumMod val="75000"/>
                  </a:schemeClr>
                </a:solidFill>
              </a:rPr>
              <a:t> </a:t>
            </a:r>
            <a:r>
              <a:rPr lang="en-US" dirty="0" err="1" smtClean="0">
                <a:solidFill>
                  <a:schemeClr val="accent1">
                    <a:lumMod val="75000"/>
                  </a:schemeClr>
                </a:solidFill>
              </a:rPr>
              <a:t>myšlenkové</a:t>
            </a:r>
            <a:r>
              <a:rPr lang="en-US" dirty="0" smtClean="0">
                <a:solidFill>
                  <a:schemeClr val="accent1">
                    <a:lumMod val="75000"/>
                  </a:schemeClr>
                </a:solidFill>
              </a:rPr>
              <a:t> </a:t>
            </a:r>
            <a:r>
              <a:rPr lang="en-US" dirty="0" err="1" smtClean="0">
                <a:solidFill>
                  <a:schemeClr val="accent1">
                    <a:lumMod val="75000"/>
                  </a:schemeClr>
                </a:solidFill>
              </a:rPr>
              <a:t>anticipace</a:t>
            </a:r>
            <a:r>
              <a:rPr lang="en-US" dirty="0" smtClean="0">
                <a:solidFill>
                  <a:schemeClr val="accent1">
                    <a:lumMod val="75000"/>
                  </a:schemeClr>
                </a:solidFill>
              </a:rPr>
              <a:t> </a:t>
            </a:r>
            <a:r>
              <a:rPr lang="en-US" dirty="0" smtClean="0"/>
              <a:t>(forethought capability) </a:t>
            </a:r>
            <a:r>
              <a:rPr lang="en-US" dirty="0" err="1" smtClean="0"/>
              <a:t>umožňuje</a:t>
            </a:r>
            <a:r>
              <a:rPr lang="en-US" dirty="0" smtClean="0"/>
              <a:t> </a:t>
            </a:r>
            <a:r>
              <a:rPr lang="en-US" dirty="0" err="1" smtClean="0"/>
              <a:t>anticipaci</a:t>
            </a:r>
            <a:r>
              <a:rPr lang="en-US" dirty="0" smtClean="0"/>
              <a:t> </a:t>
            </a:r>
            <a:r>
              <a:rPr lang="en-US" dirty="0" err="1" smtClean="0"/>
              <a:t>důsledků</a:t>
            </a:r>
            <a:r>
              <a:rPr lang="en-US" dirty="0" smtClean="0"/>
              <a:t> </a:t>
            </a:r>
            <a:r>
              <a:rPr lang="en-US" dirty="0" err="1" smtClean="0"/>
              <a:t>budoucích</a:t>
            </a:r>
            <a:r>
              <a:rPr lang="en-US" dirty="0" smtClean="0"/>
              <a:t> </a:t>
            </a:r>
            <a:r>
              <a:rPr lang="en-US" dirty="0" err="1" smtClean="0"/>
              <a:t>činností</a:t>
            </a:r>
            <a:r>
              <a:rPr lang="en-US" dirty="0" smtClean="0"/>
              <a:t> a </a:t>
            </a:r>
            <a:r>
              <a:rPr lang="en-US" dirty="0" err="1" smtClean="0"/>
              <a:t>kladení</a:t>
            </a:r>
            <a:r>
              <a:rPr lang="en-US" dirty="0" smtClean="0"/>
              <a:t> </a:t>
            </a:r>
            <a:r>
              <a:rPr lang="en-US" dirty="0" err="1" smtClean="0"/>
              <a:t>cílů</a:t>
            </a:r>
            <a:r>
              <a:rPr lang="en-US" dirty="0" smtClean="0"/>
              <a:t>. </a:t>
            </a:r>
            <a:endParaRPr lang="cs-CZ" dirty="0" smtClean="0"/>
          </a:p>
          <a:p>
            <a:pPr marL="0" indent="0">
              <a:buNone/>
            </a:pPr>
            <a:r>
              <a:rPr lang="en-US" dirty="0" err="1">
                <a:solidFill>
                  <a:schemeClr val="accent1">
                    <a:lumMod val="75000"/>
                  </a:schemeClr>
                </a:solidFill>
              </a:rPr>
              <a:t>Schopnost</a:t>
            </a:r>
            <a:r>
              <a:rPr lang="en-US" dirty="0">
                <a:solidFill>
                  <a:schemeClr val="accent1">
                    <a:lumMod val="75000"/>
                  </a:schemeClr>
                </a:solidFill>
              </a:rPr>
              <a:t> </a:t>
            </a:r>
            <a:r>
              <a:rPr lang="en-US" dirty="0" err="1">
                <a:solidFill>
                  <a:schemeClr val="accent1">
                    <a:lumMod val="75000"/>
                  </a:schemeClr>
                </a:solidFill>
              </a:rPr>
              <a:t>zástupného</a:t>
            </a:r>
            <a:r>
              <a:rPr lang="en-US" dirty="0">
                <a:solidFill>
                  <a:schemeClr val="accent1">
                    <a:lumMod val="75000"/>
                  </a:schemeClr>
                </a:solidFill>
              </a:rPr>
              <a:t> </a:t>
            </a:r>
            <a:r>
              <a:rPr lang="en-US" dirty="0" err="1">
                <a:solidFill>
                  <a:schemeClr val="accent1">
                    <a:lumMod val="75000"/>
                  </a:schemeClr>
                </a:solidFill>
              </a:rPr>
              <a:t>učení</a:t>
            </a:r>
            <a:r>
              <a:rPr lang="en-US" dirty="0">
                <a:solidFill>
                  <a:schemeClr val="accent1">
                    <a:lumMod val="75000"/>
                  </a:schemeClr>
                </a:solidFill>
              </a:rPr>
              <a:t> </a:t>
            </a:r>
            <a:r>
              <a:rPr lang="en-US" dirty="0"/>
              <a:t>(vicarious capability] </a:t>
            </a:r>
            <a:r>
              <a:rPr lang="en-US" dirty="0" err="1"/>
              <a:t>umožňuje</a:t>
            </a:r>
            <a:r>
              <a:rPr lang="en-US" dirty="0"/>
              <a:t>, </a:t>
            </a:r>
            <a:r>
              <a:rPr lang="en-US" dirty="0" err="1"/>
              <a:t>že</a:t>
            </a:r>
            <a:r>
              <a:rPr lang="en-US" dirty="0"/>
              <a:t> </a:t>
            </a:r>
            <a:r>
              <a:rPr lang="en-US" dirty="0" err="1"/>
              <a:t>všechny</a:t>
            </a:r>
            <a:r>
              <a:rPr lang="en-US" dirty="0"/>
              <a:t> </a:t>
            </a:r>
            <a:r>
              <a:rPr lang="en-US" dirty="0" err="1"/>
              <a:t>fenomény</a:t>
            </a:r>
            <a:r>
              <a:rPr lang="en-US" dirty="0"/>
              <a:t> </a:t>
            </a:r>
            <a:r>
              <a:rPr lang="en-US" dirty="0" err="1"/>
              <a:t>učení</a:t>
            </a:r>
            <a:r>
              <a:rPr lang="en-US" dirty="0"/>
              <a:t>, </a:t>
            </a:r>
            <a:r>
              <a:rPr lang="en-US" dirty="0" err="1"/>
              <a:t>vyplývající</a:t>
            </a:r>
            <a:r>
              <a:rPr lang="en-US" dirty="0"/>
              <a:t> z </a:t>
            </a:r>
            <a:r>
              <a:rPr lang="en-US" dirty="0" err="1"/>
              <a:t>přímé</a:t>
            </a:r>
            <a:r>
              <a:rPr lang="en-US" dirty="0"/>
              <a:t> </a:t>
            </a:r>
            <a:r>
              <a:rPr lang="en-US" dirty="0" err="1"/>
              <a:t>zkušenosti</a:t>
            </a:r>
            <a:r>
              <a:rPr lang="en-US" dirty="0"/>
              <a:t>, </a:t>
            </a:r>
            <a:r>
              <a:rPr lang="en-US" dirty="0" err="1"/>
              <a:t>mohou</a:t>
            </a:r>
            <a:r>
              <a:rPr lang="en-US" dirty="0"/>
              <a:t> </a:t>
            </a:r>
            <a:r>
              <a:rPr lang="en-US" dirty="0" err="1"/>
              <a:t>nastávat</a:t>
            </a:r>
            <a:r>
              <a:rPr lang="en-US" dirty="0"/>
              <a:t> </a:t>
            </a:r>
            <a:r>
              <a:rPr lang="en-US" dirty="0" err="1"/>
              <a:t>i</a:t>
            </a:r>
            <a:r>
              <a:rPr lang="en-US" dirty="0"/>
              <a:t> </a:t>
            </a:r>
            <a:r>
              <a:rPr lang="en-US" dirty="0" err="1"/>
              <a:t>zástupně</a:t>
            </a:r>
            <a:r>
              <a:rPr lang="en-US" dirty="0"/>
              <a:t> - </a:t>
            </a:r>
            <a:r>
              <a:rPr lang="en-US" dirty="0" err="1"/>
              <a:t>pozorováním</a:t>
            </a:r>
            <a:r>
              <a:rPr lang="en-US" dirty="0"/>
              <a:t> </a:t>
            </a:r>
            <a:r>
              <a:rPr lang="en-US" dirty="0" err="1"/>
              <a:t>chování</a:t>
            </a:r>
            <a:r>
              <a:rPr lang="en-US" dirty="0"/>
              <a:t> </a:t>
            </a:r>
            <a:r>
              <a:rPr lang="en-US" dirty="0" err="1"/>
              <a:t>jiných</a:t>
            </a:r>
            <a:r>
              <a:rPr lang="en-US" dirty="0"/>
              <a:t> </a:t>
            </a:r>
            <a:r>
              <a:rPr lang="en-US" dirty="0" err="1"/>
              <a:t>lidí</a:t>
            </a:r>
            <a:r>
              <a:rPr lang="en-US" dirty="0"/>
              <a:t> a </a:t>
            </a:r>
            <a:r>
              <a:rPr lang="en-US" dirty="0" err="1"/>
              <a:t>jeho</a:t>
            </a:r>
            <a:r>
              <a:rPr lang="en-US" dirty="0"/>
              <a:t> </a:t>
            </a:r>
            <a:r>
              <a:rPr lang="en-US" dirty="0" err="1"/>
              <a:t>důsledků</a:t>
            </a:r>
            <a:r>
              <a:rPr lang="en-US" dirty="0"/>
              <a:t> pro </a:t>
            </a:r>
            <a:r>
              <a:rPr lang="en-US" dirty="0" err="1"/>
              <a:t>ně</a:t>
            </a:r>
            <a:r>
              <a:rPr lang="en-US" dirty="0"/>
              <a:t>. </a:t>
            </a:r>
            <a:r>
              <a:rPr lang="en-US" dirty="0" err="1"/>
              <a:t>Díky</a:t>
            </a:r>
            <a:r>
              <a:rPr lang="en-US" dirty="0"/>
              <a:t> </a:t>
            </a:r>
            <a:r>
              <a:rPr lang="en-US" dirty="0" err="1"/>
              <a:t>ní</a:t>
            </a:r>
            <a:r>
              <a:rPr lang="en-US" dirty="0"/>
              <a:t> </a:t>
            </a:r>
            <a:r>
              <a:rPr lang="en-US" dirty="0" err="1"/>
              <a:t>si</a:t>
            </a:r>
            <a:r>
              <a:rPr lang="en-US" dirty="0"/>
              <a:t> </a:t>
            </a:r>
            <a:r>
              <a:rPr lang="en-US" dirty="0" err="1"/>
              <a:t>lidé</a:t>
            </a:r>
            <a:r>
              <a:rPr lang="en-US" dirty="0"/>
              <a:t> </a:t>
            </a:r>
            <a:r>
              <a:rPr lang="en-US" dirty="0" err="1"/>
              <a:t>mohou</a:t>
            </a:r>
            <a:r>
              <a:rPr lang="en-US" dirty="0"/>
              <a:t> </a:t>
            </a:r>
            <a:r>
              <a:rPr lang="en-US" dirty="0" err="1"/>
              <a:t>osvojovat</a:t>
            </a:r>
            <a:r>
              <a:rPr lang="en-US" dirty="0"/>
              <a:t> </a:t>
            </a:r>
            <a:r>
              <a:rPr lang="en-US" dirty="0" err="1"/>
              <a:t>pravidla</a:t>
            </a:r>
            <a:r>
              <a:rPr lang="en-US" dirty="0"/>
              <a:t> pro </a:t>
            </a:r>
            <a:r>
              <a:rPr lang="en-US" dirty="0" err="1"/>
              <a:t>generování</a:t>
            </a:r>
            <a:r>
              <a:rPr lang="en-US" dirty="0"/>
              <a:t> a </a:t>
            </a:r>
            <a:r>
              <a:rPr lang="en-US" dirty="0" err="1"/>
              <a:t>regula</a:t>
            </a:r>
            <a:r>
              <a:rPr lang="en-US" dirty="0"/>
              <a:t>/ci </a:t>
            </a:r>
            <a:r>
              <a:rPr lang="en-US" dirty="0" err="1"/>
              <a:t>vzorců</a:t>
            </a:r>
            <a:r>
              <a:rPr lang="en-US" dirty="0"/>
              <a:t> </a:t>
            </a:r>
            <a:r>
              <a:rPr lang="en-US" dirty="0" err="1"/>
              <a:t>chování</a:t>
            </a:r>
            <a:r>
              <a:rPr lang="en-US" dirty="0"/>
              <a:t> bez </a:t>
            </a:r>
            <a:r>
              <a:rPr lang="en-US" dirty="0" err="1"/>
              <a:t>postupného</a:t>
            </a:r>
            <a:r>
              <a:rPr lang="en-US" dirty="0"/>
              <a:t> </a:t>
            </a:r>
            <a:r>
              <a:rPr lang="en-US" dirty="0" err="1"/>
              <a:t>formování</a:t>
            </a:r>
            <a:r>
              <a:rPr lang="en-US" dirty="0"/>
              <a:t> </a:t>
            </a:r>
            <a:r>
              <a:rPr lang="en-US" dirty="0" err="1"/>
              <a:t>únavnými</a:t>
            </a:r>
            <a:r>
              <a:rPr lang="en-US" dirty="0"/>
              <a:t> </a:t>
            </a:r>
            <a:r>
              <a:rPr lang="en-US" dirty="0" err="1"/>
              <a:t>pokusy</a:t>
            </a:r>
            <a:r>
              <a:rPr lang="en-US" dirty="0"/>
              <a:t> a </a:t>
            </a:r>
            <a:r>
              <a:rPr lang="en-US" dirty="0" err="1"/>
              <a:t>omyly</a:t>
            </a:r>
            <a:r>
              <a:rPr lang="en-US" dirty="0"/>
              <a:t>. </a:t>
            </a:r>
            <a:r>
              <a:rPr lang="en-US" dirty="0" err="1"/>
              <a:t>Zkracování</a:t>
            </a:r>
            <a:r>
              <a:rPr lang="en-US" dirty="0"/>
              <a:t> </a:t>
            </a:r>
            <a:r>
              <a:rPr lang="en-US" dirty="0" err="1"/>
              <a:t>osvojovacího</a:t>
            </a:r>
            <a:r>
              <a:rPr lang="en-US" dirty="0"/>
              <a:t> </a:t>
            </a:r>
            <a:r>
              <a:rPr lang="en-US" dirty="0" err="1"/>
              <a:t>procesu</a:t>
            </a:r>
            <a:r>
              <a:rPr lang="en-US" dirty="0"/>
              <a:t> je </a:t>
            </a:r>
            <a:r>
              <a:rPr lang="en-US" dirty="0" err="1"/>
              <a:t>podstatné</a:t>
            </a:r>
            <a:r>
              <a:rPr lang="en-US" dirty="0"/>
              <a:t> pro </a:t>
            </a:r>
            <a:r>
              <a:rPr lang="en-US" dirty="0" err="1"/>
              <a:t>přežití</a:t>
            </a:r>
            <a:r>
              <a:rPr lang="en-US" dirty="0"/>
              <a:t> a </a:t>
            </a:r>
            <a:r>
              <a:rPr lang="en-US" dirty="0" err="1"/>
              <a:t>rozvoj</a:t>
            </a:r>
            <a:r>
              <a:rPr lang="en-US" dirty="0"/>
              <a:t>. V </a:t>
            </a:r>
            <a:r>
              <a:rPr lang="en-US" dirty="0" err="1"/>
              <a:t>mnoha</a:t>
            </a:r>
            <a:r>
              <a:rPr lang="en-US" dirty="0"/>
              <a:t> </a:t>
            </a:r>
            <a:r>
              <a:rPr lang="en-US" dirty="0" err="1"/>
              <a:t>aspektech</a:t>
            </a:r>
            <a:r>
              <a:rPr lang="en-US" dirty="0"/>
              <a:t> </a:t>
            </a:r>
            <a:r>
              <a:rPr lang="en-US" dirty="0" err="1"/>
              <a:t>života</a:t>
            </a:r>
            <a:r>
              <a:rPr lang="en-US" dirty="0"/>
              <a:t> </a:t>
            </a:r>
            <a:r>
              <a:rPr lang="en-US" dirty="0" err="1"/>
              <a:t>zástupný</a:t>
            </a:r>
            <a:r>
              <a:rPr lang="en-US" dirty="0"/>
              <a:t> </a:t>
            </a:r>
            <a:r>
              <a:rPr lang="en-US" dirty="0" err="1"/>
              <a:t>vliv</a:t>
            </a:r>
            <a:r>
              <a:rPr lang="en-US" dirty="0"/>
              <a:t> </a:t>
            </a:r>
            <a:r>
              <a:rPr lang="en-US" dirty="0" err="1"/>
              <a:t>televize</a:t>
            </a:r>
            <a:r>
              <a:rPr lang="en-US" dirty="0"/>
              <a:t> </a:t>
            </a:r>
            <a:r>
              <a:rPr lang="en-US" dirty="0" err="1"/>
              <a:t>překonal</a:t>
            </a:r>
            <a:r>
              <a:rPr lang="en-US" dirty="0"/>
              <a:t> </a:t>
            </a:r>
            <a:r>
              <a:rPr lang="en-US" dirty="0" err="1"/>
              <a:t>prvenství</a:t>
            </a:r>
            <a:r>
              <a:rPr lang="en-US" dirty="0"/>
              <a:t> </a:t>
            </a:r>
            <a:r>
              <a:rPr lang="en-US" dirty="0" err="1"/>
              <a:t>přímé</a:t>
            </a:r>
            <a:r>
              <a:rPr lang="en-US" dirty="0"/>
              <a:t> </a:t>
            </a:r>
            <a:r>
              <a:rPr lang="en-US" dirty="0" err="1"/>
              <a:t>zkušenosti</a:t>
            </a:r>
            <a:r>
              <a:rPr lang="en-US" dirty="0"/>
              <a:t>.</a:t>
            </a:r>
            <a:endParaRPr lang="cs-CZ" dirty="0"/>
          </a:p>
          <a:p>
            <a:pPr marL="0" indent="0">
              <a:buNone/>
            </a:pPr>
            <a:endParaRPr lang="cs-CZ" dirty="0" smtClean="0"/>
          </a:p>
          <a:p>
            <a:pPr marL="0" indent="0">
              <a:buNone/>
            </a:pPr>
            <a:r>
              <a:rPr lang="en-US" dirty="0" smtClean="0"/>
              <a:t> </a:t>
            </a:r>
            <a:endParaRPr lang="cs-CZ" dirty="0" smtClean="0"/>
          </a:p>
          <a:p>
            <a:endParaRPr lang="cs-CZ" dirty="0"/>
          </a:p>
        </p:txBody>
      </p:sp>
    </p:spTree>
    <p:extLst>
      <p:ext uri="{BB962C8B-B14F-4D97-AF65-F5344CB8AC3E}">
        <p14:creationId xmlns:p14="http://schemas.microsoft.com/office/powerpoint/2010/main" val="4680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solidFill>
                  <a:srgbClr val="FF0000"/>
                </a:solidFill>
              </a:rPr>
              <a:t>Základní lidské schopnosti (</a:t>
            </a:r>
            <a:r>
              <a:rPr lang="cs-CZ" sz="4000" b="1" dirty="0" err="1" smtClean="0">
                <a:solidFill>
                  <a:srgbClr val="FF0000"/>
                </a:solidFill>
              </a:rPr>
              <a:t>capabilities</a:t>
            </a:r>
            <a:r>
              <a:rPr lang="cs-CZ" sz="4000" b="1" dirty="0" smtClean="0">
                <a:solidFill>
                  <a:srgbClr val="FF0000"/>
                </a:solidFill>
              </a:rPr>
              <a:t>)</a:t>
            </a:r>
            <a:endParaRPr lang="cs-CZ" sz="4000" b="1" dirty="0">
              <a:solidFill>
                <a:srgbClr val="FF0000"/>
              </a:solidFill>
            </a:endParaRPr>
          </a:p>
        </p:txBody>
      </p:sp>
      <p:sp>
        <p:nvSpPr>
          <p:cNvPr id="3" name="Zástupný symbol pro obsah 2"/>
          <p:cNvSpPr>
            <a:spLocks noGrp="1"/>
          </p:cNvSpPr>
          <p:nvPr>
            <p:ph idx="1"/>
          </p:nvPr>
        </p:nvSpPr>
        <p:spPr/>
        <p:txBody>
          <a:bodyPr>
            <a:normAutofit/>
          </a:bodyPr>
          <a:lstStyle/>
          <a:p>
            <a:r>
              <a:rPr lang="en-US" dirty="0" err="1">
                <a:solidFill>
                  <a:schemeClr val="accent1"/>
                </a:solidFill>
              </a:rPr>
              <a:t>Schopnost</a:t>
            </a:r>
            <a:r>
              <a:rPr lang="en-US" dirty="0">
                <a:solidFill>
                  <a:schemeClr val="accent1"/>
                </a:solidFill>
              </a:rPr>
              <a:t> </a:t>
            </a:r>
            <a:r>
              <a:rPr lang="en-US" dirty="0" err="1">
                <a:solidFill>
                  <a:schemeClr val="accent1"/>
                </a:solidFill>
              </a:rPr>
              <a:t>autoregulace</a:t>
            </a:r>
            <a:r>
              <a:rPr lang="en-US" dirty="0">
                <a:solidFill>
                  <a:schemeClr val="accent1"/>
                </a:solidFill>
              </a:rPr>
              <a:t> </a:t>
            </a:r>
            <a:r>
              <a:rPr lang="en-US" dirty="0"/>
              <a:t>(self-regulatory capability) </a:t>
            </a:r>
            <a:r>
              <a:rPr lang="en-US" dirty="0" err="1"/>
              <a:t>umožňuje</a:t>
            </a:r>
            <a:r>
              <a:rPr lang="en-US" dirty="0"/>
              <a:t> </a:t>
            </a:r>
            <a:r>
              <a:rPr lang="en-US" dirty="0" err="1"/>
              <a:t>přijímání</a:t>
            </a:r>
            <a:r>
              <a:rPr lang="en-US" dirty="0"/>
              <a:t> </a:t>
            </a:r>
            <a:r>
              <a:rPr lang="en-US" dirty="0" err="1"/>
              <a:t>vnitřních</a:t>
            </a:r>
            <a:r>
              <a:rPr lang="en-US" dirty="0"/>
              <a:t> </a:t>
            </a:r>
            <a:r>
              <a:rPr lang="en-US" dirty="0" err="1"/>
              <a:t>standardů</a:t>
            </a:r>
            <a:r>
              <a:rPr lang="en-US" dirty="0"/>
              <a:t>, </a:t>
            </a:r>
            <a:r>
              <a:rPr lang="en-US" dirty="0" err="1"/>
              <a:t>hodnocení</a:t>
            </a:r>
            <a:r>
              <a:rPr lang="en-US" dirty="0"/>
              <a:t> </a:t>
            </a:r>
            <a:r>
              <a:rPr lang="en-US" dirty="0" err="1"/>
              <a:t>diskrepance</a:t>
            </a:r>
            <a:r>
              <a:rPr lang="en-US" dirty="0"/>
              <a:t> </a:t>
            </a:r>
            <a:r>
              <a:rPr lang="en-US" dirty="0" err="1"/>
              <a:t>mezi</a:t>
            </a:r>
            <a:r>
              <a:rPr lang="en-US" dirty="0"/>
              <a:t> </a:t>
            </a:r>
            <a:r>
              <a:rPr lang="en-US" dirty="0" err="1"/>
              <a:t>těmito</a:t>
            </a:r>
            <a:r>
              <a:rPr lang="en-US" dirty="0"/>
              <a:t> </a:t>
            </a:r>
            <a:r>
              <a:rPr lang="en-US" dirty="0" err="1"/>
              <a:t>standardy</a:t>
            </a:r>
            <a:r>
              <a:rPr lang="en-US" dirty="0"/>
              <a:t> a </a:t>
            </a:r>
            <a:r>
              <a:rPr lang="en-US" dirty="0" err="1"/>
              <a:t>činnostmi</a:t>
            </a:r>
            <a:r>
              <a:rPr lang="en-US" dirty="0"/>
              <a:t> a </a:t>
            </a:r>
            <a:r>
              <a:rPr lang="en-US" dirty="0" err="1"/>
              <a:t>vznik</a:t>
            </a:r>
            <a:r>
              <a:rPr lang="en-US" dirty="0"/>
              <a:t> </a:t>
            </a:r>
            <a:r>
              <a:rPr lang="en-US" dirty="0" err="1"/>
              <a:t>sebehodnotících</a:t>
            </a:r>
            <a:r>
              <a:rPr lang="en-US" dirty="0"/>
              <a:t> </a:t>
            </a:r>
            <a:r>
              <a:rPr lang="en-US" dirty="0" err="1"/>
              <a:t>reakcí</a:t>
            </a:r>
            <a:r>
              <a:rPr lang="en-US" dirty="0"/>
              <a:t>, </a:t>
            </a:r>
            <a:r>
              <a:rPr lang="en-US" dirty="0" err="1"/>
              <a:t>které</a:t>
            </a:r>
            <a:r>
              <a:rPr lang="en-US" dirty="0"/>
              <a:t> </a:t>
            </a:r>
            <a:r>
              <a:rPr lang="en-US" dirty="0" err="1"/>
              <a:t>ovlivňují</a:t>
            </a:r>
            <a:r>
              <a:rPr lang="en-US" dirty="0"/>
              <a:t> </a:t>
            </a:r>
            <a:r>
              <a:rPr lang="en-US" dirty="0" err="1"/>
              <a:t>následné</a:t>
            </a:r>
            <a:r>
              <a:rPr lang="en-US" dirty="0"/>
              <a:t> </a:t>
            </a:r>
            <a:r>
              <a:rPr lang="en-US" dirty="0" err="1"/>
              <a:t>chování</a:t>
            </a:r>
            <a:r>
              <a:rPr lang="en-US" dirty="0"/>
              <a:t>.</a:t>
            </a:r>
            <a:endParaRPr lang="cs-CZ" dirty="0"/>
          </a:p>
          <a:p>
            <a:r>
              <a:rPr lang="en-US" dirty="0" err="1">
                <a:solidFill>
                  <a:schemeClr val="accent1"/>
                </a:solidFill>
              </a:rPr>
              <a:t>Schopnost</a:t>
            </a:r>
            <a:r>
              <a:rPr lang="en-US" dirty="0">
                <a:solidFill>
                  <a:schemeClr val="accent1"/>
                </a:solidFill>
              </a:rPr>
              <a:t> </a:t>
            </a:r>
            <a:r>
              <a:rPr lang="en-US" dirty="0" err="1">
                <a:solidFill>
                  <a:schemeClr val="accent1"/>
                </a:solidFill>
              </a:rPr>
              <a:t>autoreflexe</a:t>
            </a:r>
            <a:r>
              <a:rPr lang="en-US" dirty="0">
                <a:solidFill>
                  <a:schemeClr val="accent1"/>
                </a:solidFill>
              </a:rPr>
              <a:t> </a:t>
            </a:r>
            <a:r>
              <a:rPr lang="en-US" dirty="0"/>
              <a:t>(self-reflective capability</a:t>
            </a:r>
            <a:r>
              <a:rPr lang="cs-CZ" dirty="0"/>
              <a:t>) </a:t>
            </a:r>
            <a:r>
              <a:rPr lang="en-US" dirty="0" err="1"/>
              <a:t>spočívá</a:t>
            </a:r>
            <a:r>
              <a:rPr lang="en-US" dirty="0"/>
              <a:t> v </a:t>
            </a:r>
            <a:r>
              <a:rPr lang="en-US" dirty="0" err="1"/>
              <a:t>hodnocení</a:t>
            </a:r>
            <a:r>
              <a:rPr lang="en-US" dirty="0"/>
              <a:t> a </a:t>
            </a:r>
            <a:r>
              <a:rPr lang="en-US" dirty="0" err="1"/>
              <a:t>měnění</a:t>
            </a:r>
            <a:r>
              <a:rPr lang="en-US" dirty="0"/>
              <a:t> </a:t>
            </a:r>
            <a:r>
              <a:rPr lang="en-US" dirty="0" err="1"/>
              <a:t>vlastního</a:t>
            </a:r>
            <a:r>
              <a:rPr lang="en-US" dirty="0"/>
              <a:t> </a:t>
            </a:r>
            <a:r>
              <a:rPr lang="en-US" dirty="0" err="1"/>
              <a:t>myšlení</a:t>
            </a:r>
            <a:r>
              <a:rPr lang="en-US" dirty="0"/>
              <a:t>. </a:t>
            </a:r>
            <a:r>
              <a:rPr lang="en-US" dirty="0" err="1"/>
              <a:t>Patří</a:t>
            </a:r>
            <a:r>
              <a:rPr lang="en-US" dirty="0"/>
              <a:t> </a:t>
            </a:r>
            <a:r>
              <a:rPr lang="en-US" dirty="0" err="1"/>
              <a:t>sem</a:t>
            </a:r>
            <a:r>
              <a:rPr lang="en-US" dirty="0"/>
              <a:t> </a:t>
            </a:r>
            <a:r>
              <a:rPr lang="en-US" dirty="0" err="1"/>
              <a:t>i</a:t>
            </a:r>
            <a:r>
              <a:rPr lang="en-US" dirty="0"/>
              <a:t> </a:t>
            </a:r>
            <a:r>
              <a:rPr lang="en-US" dirty="0" err="1"/>
              <a:t>posuzování</a:t>
            </a:r>
            <a:r>
              <a:rPr lang="en-US" dirty="0"/>
              <a:t> </a:t>
            </a:r>
            <a:r>
              <a:rPr lang="en-US" dirty="0" err="1"/>
              <a:t>vlastních</a:t>
            </a:r>
            <a:r>
              <a:rPr lang="en-US" dirty="0"/>
              <a:t> </a:t>
            </a:r>
            <a:r>
              <a:rPr lang="en-US" dirty="0" err="1"/>
              <a:t>schopností</a:t>
            </a:r>
            <a:r>
              <a:rPr lang="en-US" dirty="0"/>
              <a:t> </a:t>
            </a:r>
            <a:r>
              <a:rPr lang="en-US" dirty="0" err="1"/>
              <a:t>vyrovnávat</a:t>
            </a:r>
            <a:r>
              <a:rPr lang="en-US" dirty="0"/>
              <a:t> se s </a:t>
            </a:r>
            <a:r>
              <a:rPr lang="en-US" dirty="0" err="1"/>
              <a:t>rozmanitými</a:t>
            </a:r>
            <a:r>
              <a:rPr lang="en-US" dirty="0"/>
              <a:t> </a:t>
            </a:r>
            <a:r>
              <a:rPr lang="en-US" dirty="0" err="1"/>
              <a:t>skutečnostmi</a:t>
            </a:r>
            <a:r>
              <a:rPr lang="en-US" dirty="0"/>
              <a:t>. </a:t>
            </a:r>
            <a:r>
              <a:rPr lang="en-US" dirty="0" err="1"/>
              <a:t>Má</a:t>
            </a:r>
            <a:r>
              <a:rPr lang="en-US" dirty="0"/>
              <a:t> </a:t>
            </a:r>
            <a:r>
              <a:rPr lang="en-US" dirty="0" err="1"/>
              <a:t>metakognitivní</a:t>
            </a:r>
            <a:r>
              <a:rPr lang="en-US" dirty="0"/>
              <a:t> </a:t>
            </a:r>
            <a:r>
              <a:rPr lang="en-US" dirty="0" err="1"/>
              <a:t>charakter</a:t>
            </a:r>
            <a:r>
              <a:rPr lang="en-US" dirty="0"/>
              <a:t>.</a:t>
            </a:r>
            <a:endParaRPr lang="cs-CZ" dirty="0"/>
          </a:p>
          <a:p>
            <a:endParaRPr lang="cs-CZ" dirty="0"/>
          </a:p>
        </p:txBody>
      </p:sp>
    </p:spTree>
    <p:extLst>
      <p:ext uri="{BB962C8B-B14F-4D97-AF65-F5344CB8AC3E}">
        <p14:creationId xmlns:p14="http://schemas.microsoft.com/office/powerpoint/2010/main" val="36192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Systém </a:t>
            </a:r>
            <a:r>
              <a:rPr lang="cs-CZ" dirty="0" err="1" smtClean="0">
                <a:solidFill>
                  <a:srgbClr val="FF0000"/>
                </a:solidFill>
              </a:rPr>
              <a:t>self</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smtClean="0"/>
              <a:t>Má především regulační funkci, té je podřízeno  sebepozorování a sebehodnocení</a:t>
            </a:r>
          </a:p>
          <a:p>
            <a:endParaRPr lang="cs-CZ" dirty="0"/>
          </a:p>
          <a:p>
            <a:r>
              <a:rPr lang="cs-CZ" dirty="0" smtClean="0"/>
              <a:t>Klíčovou složkou je</a:t>
            </a:r>
            <a:r>
              <a:rPr lang="cs-CZ" dirty="0" smtClean="0">
                <a:solidFill>
                  <a:srgbClr val="FF0000"/>
                </a:solidFill>
              </a:rPr>
              <a:t> </a:t>
            </a:r>
            <a:r>
              <a:rPr lang="cs-CZ" dirty="0" smtClean="0">
                <a:solidFill>
                  <a:schemeClr val="accent1"/>
                </a:solidFill>
              </a:rPr>
              <a:t>vědomí vlastní účinnosti</a:t>
            </a:r>
            <a:r>
              <a:rPr lang="cs-CZ" dirty="0" smtClean="0">
                <a:solidFill>
                  <a:srgbClr val="FF0000"/>
                </a:solidFill>
              </a:rPr>
              <a:t> </a:t>
            </a:r>
            <a:r>
              <a:rPr lang="cs-CZ" dirty="0" smtClean="0"/>
              <a:t>(sebeuplatnění, </a:t>
            </a:r>
            <a:r>
              <a:rPr lang="cs-CZ" dirty="0" err="1" smtClean="0"/>
              <a:t>sebeúčinnost</a:t>
            </a:r>
            <a:r>
              <a:rPr lang="cs-CZ" dirty="0" smtClean="0"/>
              <a:t>, </a:t>
            </a:r>
            <a:r>
              <a:rPr lang="cs-CZ" dirty="0" err="1" smtClean="0">
                <a:solidFill>
                  <a:schemeClr val="accent1"/>
                </a:solidFill>
              </a:rPr>
              <a:t>self-efficacy</a:t>
            </a:r>
            <a:r>
              <a:rPr lang="cs-CZ" dirty="0" smtClean="0"/>
              <a:t>)</a:t>
            </a:r>
          </a:p>
          <a:p>
            <a:pPr>
              <a:buFontTx/>
              <a:buChar char="-"/>
            </a:pPr>
            <a:r>
              <a:rPr lang="cs-CZ" dirty="0" smtClean="0"/>
              <a:t>zahrnuje přesvědčení, že dosáhnu cíle, který jsem si vytyčil,</a:t>
            </a:r>
          </a:p>
          <a:p>
            <a:pPr marL="0" indent="0">
              <a:buNone/>
            </a:pPr>
            <a:r>
              <a:rPr lang="en-US" dirty="0" smtClean="0"/>
              <a:t>-  Efficacy is a generative capability in which cognitive, social, emotional, and behavioral subskills must be organized and effectively orchestrated to serve innumerable purposes“ </a:t>
            </a:r>
            <a:r>
              <a:rPr lang="cs-CZ" dirty="0" smtClean="0"/>
              <a:t>(Bandura, 1997, p. 36-37)  </a:t>
            </a:r>
          </a:p>
          <a:p>
            <a:endParaRPr lang="cs-CZ" dirty="0" smtClean="0"/>
          </a:p>
          <a:p>
            <a:endParaRPr lang="cs-CZ" dirty="0">
              <a:solidFill>
                <a:srgbClr val="FF0000"/>
              </a:solidFill>
            </a:endParaRPr>
          </a:p>
        </p:txBody>
      </p:sp>
    </p:spTree>
    <p:extLst>
      <p:ext uri="{BB962C8B-B14F-4D97-AF65-F5344CB8AC3E}">
        <p14:creationId xmlns:p14="http://schemas.microsoft.com/office/powerpoint/2010/main" val="2616693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solidFill>
                  <a:srgbClr val="FF0000"/>
                </a:solidFill>
              </a:rPr>
              <a:t>Škála </a:t>
            </a:r>
            <a:r>
              <a:rPr lang="cs-CZ" sz="3600" b="1" dirty="0" err="1" smtClean="0">
                <a:solidFill>
                  <a:srgbClr val="FF0000"/>
                </a:solidFill>
              </a:rPr>
              <a:t>self-efficacy</a:t>
            </a:r>
            <a:r>
              <a:rPr lang="cs-CZ" sz="3600" b="1" dirty="0" smtClean="0">
                <a:solidFill>
                  <a:srgbClr val="FF0000"/>
                </a:solidFill>
              </a:rPr>
              <a:t> </a:t>
            </a:r>
            <a:r>
              <a:rPr lang="cs-CZ" dirty="0" smtClean="0"/>
              <a:t/>
            </a:r>
            <a:br>
              <a:rPr lang="cs-CZ" dirty="0" smtClean="0"/>
            </a:br>
            <a:r>
              <a:rPr lang="cs-CZ" sz="2200" dirty="0" smtClean="0"/>
              <a:t>(</a:t>
            </a:r>
            <a:r>
              <a:rPr lang="cs-CZ" sz="2200" dirty="0" err="1" smtClean="0"/>
              <a:t>Schwartzer</a:t>
            </a:r>
            <a:r>
              <a:rPr lang="cs-CZ" sz="2200" dirty="0" smtClean="0"/>
              <a:t> &amp; Jerusalem, přeložil J. Křivohlavý)</a:t>
            </a:r>
            <a:endParaRPr lang="cs-CZ" sz="2200" dirty="0"/>
          </a:p>
        </p:txBody>
      </p:sp>
      <p:sp>
        <p:nvSpPr>
          <p:cNvPr id="3" name="Zástupný symbol pro obsah 2"/>
          <p:cNvSpPr>
            <a:spLocks noGrp="1"/>
          </p:cNvSpPr>
          <p:nvPr>
            <p:ph idx="1"/>
          </p:nvPr>
        </p:nvSpPr>
        <p:spPr/>
        <p:txBody>
          <a:bodyPr>
            <a:normAutofit fontScale="70000" lnSpcReduction="20000"/>
          </a:bodyPr>
          <a:lstStyle/>
          <a:p>
            <a:r>
              <a:rPr lang="cs-CZ" dirty="0" smtClean="0"/>
              <a:t>Když se o to opravdu </a:t>
            </a:r>
            <a:r>
              <a:rPr lang="cs-CZ" dirty="0" smtClean="0">
                <a:solidFill>
                  <a:srgbClr val="C00000"/>
                </a:solidFill>
              </a:rPr>
              <a:t>usilovně snažím</a:t>
            </a:r>
            <a:r>
              <a:rPr lang="cs-CZ" dirty="0" smtClean="0"/>
              <a:t>, pak mohu vždy zvládat nesnadné problémy</a:t>
            </a:r>
          </a:p>
          <a:p>
            <a:r>
              <a:rPr lang="cs-CZ" dirty="0" smtClean="0"/>
              <a:t>Když se někdo postaví proti mě, </a:t>
            </a:r>
            <a:r>
              <a:rPr lang="cs-CZ" dirty="0" smtClean="0">
                <a:solidFill>
                  <a:srgbClr val="C00000"/>
                </a:solidFill>
              </a:rPr>
              <a:t>mohu nalézt způsob, jak dosáhnout toho, co chci</a:t>
            </a:r>
          </a:p>
          <a:p>
            <a:r>
              <a:rPr lang="cs-CZ" dirty="0" smtClean="0"/>
              <a:t>Pro mne je poměrně snadné držet se svých předsevzetí a </a:t>
            </a:r>
            <a:r>
              <a:rPr lang="cs-CZ" dirty="0" smtClean="0">
                <a:solidFill>
                  <a:srgbClr val="C00000"/>
                </a:solidFill>
              </a:rPr>
              <a:t>dosáhnout cílů, které si postavím</a:t>
            </a:r>
          </a:p>
          <a:p>
            <a:r>
              <a:rPr lang="cs-CZ" dirty="0" smtClean="0"/>
              <a:t>Díky svým zkušenostem a možnostem vím, jak </a:t>
            </a:r>
            <a:r>
              <a:rPr lang="cs-CZ" dirty="0" smtClean="0">
                <a:solidFill>
                  <a:srgbClr val="C00000"/>
                </a:solidFill>
              </a:rPr>
              <a:t>zvládat nečekané situace</a:t>
            </a:r>
          </a:p>
          <a:p>
            <a:r>
              <a:rPr lang="cs-CZ" dirty="0" smtClean="0">
                <a:solidFill>
                  <a:srgbClr val="C00000"/>
                </a:solidFill>
              </a:rPr>
              <a:t>Důvěřuji si plně, že mohu efektivně zvládat </a:t>
            </a:r>
            <a:r>
              <a:rPr lang="cs-CZ" dirty="0" smtClean="0"/>
              <a:t>neočekávané situace</a:t>
            </a:r>
          </a:p>
          <a:p>
            <a:r>
              <a:rPr lang="cs-CZ" dirty="0" smtClean="0"/>
              <a:t>Vynaložím-li na to potřebné úsilí, pak mohu nalézt řešení pro téměř každý problém</a:t>
            </a:r>
          </a:p>
          <a:p>
            <a:r>
              <a:rPr lang="cs-CZ" dirty="0" smtClean="0"/>
              <a:t>Když se dostanu do obtíží, pak umím zůstat klidný, protože se </a:t>
            </a:r>
            <a:r>
              <a:rPr lang="cs-CZ" dirty="0" smtClean="0">
                <a:solidFill>
                  <a:srgbClr val="C00000"/>
                </a:solidFill>
              </a:rPr>
              <a:t>mohu plně spolehnout na svou schopnost zvládat těžkosti</a:t>
            </a:r>
          </a:p>
          <a:p>
            <a:r>
              <a:rPr lang="cs-CZ" dirty="0" smtClean="0"/>
              <a:t>Když stojím před určitým problémem, </a:t>
            </a:r>
            <a:r>
              <a:rPr lang="cs-CZ" dirty="0" smtClean="0">
                <a:solidFill>
                  <a:srgbClr val="C00000"/>
                </a:solidFill>
              </a:rPr>
              <a:t>pak mě napadá hned několik způsobů</a:t>
            </a:r>
            <a:r>
              <a:rPr lang="cs-CZ" dirty="0" smtClean="0"/>
              <a:t>, jak se s ním vypořádat</a:t>
            </a:r>
          </a:p>
          <a:p>
            <a:r>
              <a:rPr lang="cs-CZ" dirty="0" smtClean="0"/>
              <a:t>Když se dostanu do tísnivé situace, podaří se mi obvykle </a:t>
            </a:r>
            <a:r>
              <a:rPr lang="cs-CZ" dirty="0" smtClean="0">
                <a:solidFill>
                  <a:srgbClr val="C00000"/>
                </a:solidFill>
              </a:rPr>
              <a:t>vymyslet něco, co by se dalo dělat</a:t>
            </a:r>
          </a:p>
          <a:p>
            <a:r>
              <a:rPr lang="cs-CZ" dirty="0" smtClean="0">
                <a:solidFill>
                  <a:srgbClr val="C00000"/>
                </a:solidFill>
              </a:rPr>
              <a:t>Bez ohledu na to, co se děje, jsem obvykle schopen </a:t>
            </a:r>
            <a:r>
              <a:rPr lang="cs-CZ" dirty="0" smtClean="0"/>
              <a:t>vypořádat se s tím. </a:t>
            </a:r>
            <a:endParaRPr lang="cs-CZ" dirty="0"/>
          </a:p>
        </p:txBody>
      </p:sp>
    </p:spTree>
    <p:extLst>
      <p:ext uri="{BB962C8B-B14F-4D97-AF65-F5344CB8AC3E}">
        <p14:creationId xmlns:p14="http://schemas.microsoft.com/office/powerpoint/2010/main" val="3472290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11967"/>
            <a:ext cx="10515600" cy="933061"/>
          </a:xfrm>
        </p:spPr>
        <p:txBody>
          <a:bodyPr>
            <a:normAutofit/>
          </a:bodyPr>
          <a:lstStyle/>
          <a:p>
            <a:r>
              <a:rPr lang="cs-CZ" sz="2800" b="1" dirty="0" err="1" smtClean="0">
                <a:solidFill>
                  <a:srgbClr val="C00000"/>
                </a:solidFill>
              </a:rPr>
              <a:t>Self-efficacy</a:t>
            </a:r>
            <a:r>
              <a:rPr lang="cs-CZ" sz="2800" b="1" dirty="0" smtClean="0">
                <a:solidFill>
                  <a:srgbClr val="C00000"/>
                </a:solidFill>
              </a:rPr>
              <a:t> (S-E) </a:t>
            </a:r>
            <a:br>
              <a:rPr lang="cs-CZ" sz="2800" b="1" dirty="0" smtClean="0">
                <a:solidFill>
                  <a:srgbClr val="C00000"/>
                </a:solidFill>
              </a:rPr>
            </a:br>
            <a:r>
              <a:rPr lang="cs-CZ" sz="2800" b="1" dirty="0" smtClean="0">
                <a:solidFill>
                  <a:srgbClr val="C00000"/>
                </a:solidFill>
              </a:rPr>
              <a:t>(vědomí vlastní účinnosti, vlastní efektivnost, sebeuplatnění)</a:t>
            </a:r>
            <a:endParaRPr lang="cs-CZ" sz="2800" b="1" dirty="0">
              <a:solidFill>
                <a:srgbClr val="C00000"/>
              </a:solidFill>
            </a:endParaRPr>
          </a:p>
        </p:txBody>
      </p:sp>
      <p:sp>
        <p:nvSpPr>
          <p:cNvPr id="3" name="Zástupný symbol pro obsah 2"/>
          <p:cNvSpPr>
            <a:spLocks noGrp="1"/>
          </p:cNvSpPr>
          <p:nvPr>
            <p:ph idx="1"/>
          </p:nvPr>
        </p:nvSpPr>
        <p:spPr>
          <a:xfrm>
            <a:off x="838200" y="821094"/>
            <a:ext cx="10515600" cy="5812971"/>
          </a:xfrm>
        </p:spPr>
        <p:txBody>
          <a:bodyPr>
            <a:normAutofit fontScale="85000" lnSpcReduction="20000"/>
          </a:bodyPr>
          <a:lstStyle/>
          <a:p>
            <a:r>
              <a:rPr lang="cs-CZ" dirty="0" smtClean="0"/>
              <a:t>Č</a:t>
            </a:r>
            <a:r>
              <a:rPr lang="en-US" dirty="0" err="1" smtClean="0"/>
              <a:t>ím</a:t>
            </a:r>
            <a:r>
              <a:rPr lang="en-US" dirty="0" smtClean="0"/>
              <a:t> </a:t>
            </a:r>
            <a:r>
              <a:rPr lang="en-US" dirty="0" err="1"/>
              <a:t>silnější</a:t>
            </a:r>
            <a:r>
              <a:rPr lang="en-US" dirty="0"/>
              <a:t> je </a:t>
            </a:r>
            <a:r>
              <a:rPr lang="cs-CZ" dirty="0" smtClean="0"/>
              <a:t>S-E</a:t>
            </a:r>
            <a:r>
              <a:rPr lang="en-US" dirty="0" smtClean="0"/>
              <a:t>, </a:t>
            </a:r>
            <a:r>
              <a:rPr lang="en-US" dirty="0" err="1"/>
              <a:t>tím</a:t>
            </a:r>
            <a:r>
              <a:rPr lang="en-US" dirty="0"/>
              <a:t> </a:t>
            </a:r>
            <a:r>
              <a:rPr lang="en-US" dirty="0" err="1"/>
              <a:t>vyšší</a:t>
            </a:r>
            <a:r>
              <a:rPr lang="en-US" dirty="0"/>
              <a:t> </a:t>
            </a:r>
            <a:r>
              <a:rPr lang="en-US" dirty="0" err="1"/>
              <a:t>cíle</a:t>
            </a:r>
            <a:r>
              <a:rPr lang="en-US" dirty="0"/>
              <a:t> </a:t>
            </a:r>
            <a:r>
              <a:rPr lang="en-US" dirty="0" err="1"/>
              <a:t>si</a:t>
            </a:r>
            <a:r>
              <a:rPr lang="en-US" dirty="0"/>
              <a:t> </a:t>
            </a:r>
            <a:r>
              <a:rPr lang="en-US" dirty="0" err="1"/>
              <a:t>lidé</a:t>
            </a:r>
            <a:r>
              <a:rPr lang="en-US" dirty="0"/>
              <a:t> </a:t>
            </a:r>
            <a:r>
              <a:rPr lang="en-US" dirty="0" err="1"/>
              <a:t>kladou</a:t>
            </a:r>
            <a:r>
              <a:rPr lang="en-US" dirty="0"/>
              <a:t>, a </a:t>
            </a:r>
            <a:r>
              <a:rPr lang="en-US" dirty="0" err="1"/>
              <a:t>tím</a:t>
            </a:r>
            <a:r>
              <a:rPr lang="en-US" dirty="0"/>
              <a:t> </a:t>
            </a:r>
            <a:r>
              <a:rPr lang="en-US" dirty="0" err="1"/>
              <a:t>pevnější</a:t>
            </a:r>
            <a:r>
              <a:rPr lang="en-US" dirty="0"/>
              <a:t> je </a:t>
            </a:r>
            <a:r>
              <a:rPr lang="en-US" dirty="0" err="1"/>
              <a:t>jejich</a:t>
            </a:r>
            <a:r>
              <a:rPr lang="en-US" dirty="0"/>
              <a:t> </a:t>
            </a:r>
            <a:r>
              <a:rPr lang="en-US" dirty="0" err="1"/>
              <a:t>závazek</a:t>
            </a:r>
            <a:r>
              <a:rPr lang="en-US" dirty="0"/>
              <a:t> </a:t>
            </a:r>
            <a:r>
              <a:rPr lang="en-US" dirty="0" err="1"/>
              <a:t>vůči</a:t>
            </a:r>
            <a:r>
              <a:rPr lang="en-US" dirty="0"/>
              <a:t> </a:t>
            </a:r>
            <a:r>
              <a:rPr lang="en-US" dirty="0" err="1"/>
              <a:t>nim</a:t>
            </a:r>
            <a:r>
              <a:rPr lang="en-US" dirty="0"/>
              <a:t>. </a:t>
            </a:r>
            <a:endParaRPr lang="cs-CZ" dirty="0" smtClean="0"/>
          </a:p>
          <a:p>
            <a:r>
              <a:rPr lang="cs-CZ" dirty="0" smtClean="0"/>
              <a:t>S-E</a:t>
            </a:r>
            <a:r>
              <a:rPr lang="en-US" dirty="0" smtClean="0"/>
              <a:t> </a:t>
            </a:r>
            <a:r>
              <a:rPr lang="en-US" dirty="0" err="1"/>
              <a:t>vyplývá</a:t>
            </a:r>
            <a:r>
              <a:rPr lang="en-US" dirty="0"/>
              <a:t> </a:t>
            </a:r>
            <a:r>
              <a:rPr lang="en-US" dirty="0" err="1"/>
              <a:t>více</a:t>
            </a:r>
            <a:r>
              <a:rPr lang="en-US" dirty="0"/>
              <a:t> z </a:t>
            </a:r>
            <a:r>
              <a:rPr lang="en-US" dirty="0" err="1"/>
              <a:t>vlastní</a:t>
            </a:r>
            <a:r>
              <a:rPr lang="en-US" dirty="0"/>
              <a:t> </a:t>
            </a:r>
            <a:r>
              <a:rPr lang="en-US" dirty="0" err="1"/>
              <a:t>činnosti</a:t>
            </a:r>
            <a:r>
              <a:rPr lang="en-US" dirty="0"/>
              <a:t> </a:t>
            </a:r>
            <a:r>
              <a:rPr lang="en-US" dirty="0" err="1"/>
              <a:t>svého</a:t>
            </a:r>
            <a:r>
              <a:rPr lang="en-US" dirty="0"/>
              <a:t> </a:t>
            </a:r>
            <a:r>
              <a:rPr lang="en-US" dirty="0" err="1"/>
              <a:t>nositele</a:t>
            </a:r>
            <a:r>
              <a:rPr lang="en-US" dirty="0"/>
              <a:t>, </a:t>
            </a:r>
            <a:r>
              <a:rPr lang="en-US" dirty="0" err="1"/>
              <a:t>než</a:t>
            </a:r>
            <a:r>
              <a:rPr lang="en-US" dirty="0"/>
              <a:t> </a:t>
            </a:r>
            <a:r>
              <a:rPr lang="en-US" dirty="0" err="1"/>
              <a:t>aspirační</a:t>
            </a:r>
            <a:r>
              <a:rPr lang="en-US" dirty="0"/>
              <a:t> </a:t>
            </a:r>
            <a:r>
              <a:rPr lang="en-US" dirty="0" err="1"/>
              <a:t>úroveň</a:t>
            </a:r>
            <a:r>
              <a:rPr lang="en-US" dirty="0"/>
              <a:t>, </a:t>
            </a:r>
            <a:r>
              <a:rPr lang="en-US" dirty="0" err="1"/>
              <a:t>která</a:t>
            </a:r>
            <a:r>
              <a:rPr lang="en-US" dirty="0"/>
              <a:t> je </a:t>
            </a:r>
            <a:r>
              <a:rPr lang="en-US" dirty="0" err="1"/>
              <a:t>více</a:t>
            </a:r>
            <a:r>
              <a:rPr lang="en-US" dirty="0"/>
              <a:t> </a:t>
            </a:r>
            <a:r>
              <a:rPr lang="en-US" dirty="0" err="1"/>
              <a:t>výsledným</a:t>
            </a:r>
            <a:r>
              <a:rPr lang="en-US" dirty="0"/>
              <a:t> </a:t>
            </a:r>
            <a:r>
              <a:rPr lang="en-US" dirty="0" err="1"/>
              <a:t>rezultátem</a:t>
            </a:r>
            <a:r>
              <a:rPr lang="en-US" dirty="0"/>
              <a:t> </a:t>
            </a:r>
            <a:r>
              <a:rPr lang="en-US" dirty="0" err="1"/>
              <a:t>vnějších</a:t>
            </a:r>
            <a:r>
              <a:rPr lang="en-US" dirty="0"/>
              <a:t> </a:t>
            </a:r>
            <a:r>
              <a:rPr lang="en-US" dirty="0" err="1"/>
              <a:t>tlaků</a:t>
            </a:r>
            <a:r>
              <a:rPr lang="en-US" dirty="0" smtClean="0"/>
              <a:t>.</a:t>
            </a:r>
            <a:endParaRPr lang="cs-CZ" dirty="0" smtClean="0"/>
          </a:p>
          <a:p>
            <a:r>
              <a:rPr lang="en-US" dirty="0" err="1" smtClean="0">
                <a:solidFill>
                  <a:srgbClr val="FF0000"/>
                </a:solidFill>
              </a:rPr>
              <a:t>Sebeuplatňování</a:t>
            </a:r>
            <a:r>
              <a:rPr lang="en-US" dirty="0" smtClean="0"/>
              <a:t>  </a:t>
            </a:r>
            <a:r>
              <a:rPr lang="en-US" dirty="0"/>
              <a:t>je </a:t>
            </a:r>
            <a:r>
              <a:rPr lang="en-US" dirty="0" err="1"/>
              <a:t>omezováno</a:t>
            </a:r>
            <a:r>
              <a:rPr lang="en-US" dirty="0"/>
              <a:t>, </a:t>
            </a:r>
            <a:r>
              <a:rPr lang="en-US" dirty="0" err="1"/>
              <a:t>když</a:t>
            </a:r>
            <a:r>
              <a:rPr lang="en-US" dirty="0"/>
              <a:t> je </a:t>
            </a:r>
            <a:r>
              <a:rPr lang="en-US" dirty="0" err="1"/>
              <a:t>člověk</a:t>
            </a:r>
            <a:r>
              <a:rPr lang="en-US" dirty="0"/>
              <a:t> </a:t>
            </a:r>
            <a:r>
              <a:rPr lang="en-US" dirty="0" err="1"/>
              <a:t>řízen</a:t>
            </a:r>
            <a:r>
              <a:rPr lang="en-US" dirty="0"/>
              <a:t> </a:t>
            </a:r>
            <a:r>
              <a:rPr lang="en-US" dirty="0" err="1"/>
              <a:t>druhými</a:t>
            </a:r>
            <a:r>
              <a:rPr lang="en-US" dirty="0"/>
              <a:t>, a to </a:t>
            </a:r>
            <a:r>
              <a:rPr lang="en-US" dirty="0" err="1"/>
              <a:t>i</a:t>
            </a:r>
            <a:r>
              <a:rPr lang="en-US" dirty="0"/>
              <a:t> v </a:t>
            </a:r>
            <a:r>
              <a:rPr lang="en-US" dirty="0" err="1"/>
              <a:t>případě</a:t>
            </a:r>
            <a:r>
              <a:rPr lang="en-US" dirty="0"/>
              <a:t>, </a:t>
            </a:r>
            <a:r>
              <a:rPr lang="en-US" dirty="0" err="1"/>
              <a:t>že</a:t>
            </a:r>
            <a:r>
              <a:rPr lang="en-US" dirty="0"/>
              <a:t> </a:t>
            </a:r>
            <a:r>
              <a:rPr lang="en-US" dirty="0" err="1"/>
              <a:t>druhé</a:t>
            </a:r>
            <a:r>
              <a:rPr lang="en-US" dirty="0"/>
              <a:t> </a:t>
            </a:r>
            <a:r>
              <a:rPr lang="en-US" dirty="0" err="1"/>
              <a:t>člověk</a:t>
            </a:r>
            <a:r>
              <a:rPr lang="en-US" dirty="0"/>
              <a:t> k </a:t>
            </a:r>
            <a:r>
              <a:rPr lang="en-US" dirty="0" err="1"/>
              <a:t>tomu</a:t>
            </a:r>
            <a:r>
              <a:rPr lang="en-US" dirty="0"/>
              <a:t> </a:t>
            </a:r>
            <a:r>
              <a:rPr lang="en-US" dirty="0" err="1"/>
              <a:t>zmocní</a:t>
            </a:r>
            <a:r>
              <a:rPr lang="en-US" dirty="0" smtClean="0"/>
              <a:t>.</a:t>
            </a:r>
            <a:r>
              <a:rPr lang="cs-CZ" dirty="0" smtClean="0"/>
              <a:t> </a:t>
            </a:r>
            <a:r>
              <a:rPr lang="en-US" dirty="0" err="1"/>
              <a:t>Nejefektivnější</a:t>
            </a:r>
            <a:r>
              <a:rPr lang="en-US" dirty="0"/>
              <a:t> je </a:t>
            </a:r>
            <a:r>
              <a:rPr lang="en-US" dirty="0" err="1"/>
              <a:t>autentická</a:t>
            </a:r>
            <a:r>
              <a:rPr lang="en-US" dirty="0"/>
              <a:t> </a:t>
            </a:r>
            <a:r>
              <a:rPr lang="en-US" dirty="0" err="1"/>
              <a:t>zkušenost</a:t>
            </a:r>
            <a:r>
              <a:rPr lang="en-US" dirty="0"/>
              <a:t> se </a:t>
            </a:r>
            <a:r>
              <a:rPr lang="en-US" dirty="0" err="1"/>
              <a:t>zvládnutím</a:t>
            </a:r>
            <a:r>
              <a:rPr lang="en-US" dirty="0"/>
              <a:t> </a:t>
            </a:r>
            <a:r>
              <a:rPr lang="en-US" dirty="0" err="1"/>
              <a:t>úkolové</a:t>
            </a:r>
            <a:r>
              <a:rPr lang="en-US" dirty="0"/>
              <a:t> </a:t>
            </a:r>
            <a:r>
              <a:rPr lang="en-US" dirty="0" err="1"/>
              <a:t>činnosti</a:t>
            </a:r>
            <a:r>
              <a:rPr lang="en-US" dirty="0"/>
              <a:t> (mastery experience). </a:t>
            </a:r>
            <a:endParaRPr lang="cs-CZ" dirty="0" smtClean="0"/>
          </a:p>
          <a:p>
            <a:r>
              <a:rPr lang="en-US" dirty="0" err="1"/>
              <a:t>Druhým</a:t>
            </a:r>
            <a:r>
              <a:rPr lang="en-US" dirty="0"/>
              <a:t> </a:t>
            </a:r>
            <a:r>
              <a:rPr lang="en-US" dirty="0" err="1"/>
              <a:t>zdrojem</a:t>
            </a:r>
            <a:r>
              <a:rPr lang="en-US" dirty="0"/>
              <a:t> </a:t>
            </a:r>
            <a:r>
              <a:rPr lang="cs-CZ" dirty="0" smtClean="0"/>
              <a:t>S-E </a:t>
            </a:r>
            <a:r>
              <a:rPr lang="en-US" dirty="0" smtClean="0"/>
              <a:t>je </a:t>
            </a:r>
            <a:r>
              <a:rPr lang="en-US" dirty="0" err="1"/>
              <a:t>zástupná</a:t>
            </a:r>
            <a:r>
              <a:rPr lang="en-US" dirty="0"/>
              <a:t> </a:t>
            </a:r>
            <a:r>
              <a:rPr lang="en-US" dirty="0" err="1"/>
              <a:t>zkušenost</a:t>
            </a:r>
            <a:r>
              <a:rPr lang="en-US" dirty="0"/>
              <a:t> s </a:t>
            </a:r>
            <a:r>
              <a:rPr lang="en-US" dirty="0" err="1"/>
              <a:t>výsledky</a:t>
            </a:r>
            <a:r>
              <a:rPr lang="en-US" dirty="0"/>
              <a:t> </a:t>
            </a:r>
            <a:r>
              <a:rPr lang="en-US" dirty="0" err="1"/>
              <a:t>činnosti</a:t>
            </a:r>
            <a:r>
              <a:rPr lang="en-US" dirty="0"/>
              <a:t> </a:t>
            </a:r>
            <a:r>
              <a:rPr lang="en-US" dirty="0" err="1"/>
              <a:t>jiných</a:t>
            </a:r>
            <a:r>
              <a:rPr lang="en-US" dirty="0"/>
              <a:t> </a:t>
            </a:r>
            <a:r>
              <a:rPr lang="en-US" dirty="0" err="1"/>
              <a:t>lidí</a:t>
            </a:r>
            <a:r>
              <a:rPr lang="en-US" dirty="0"/>
              <a:t> </a:t>
            </a:r>
            <a:r>
              <a:rPr lang="en-US" dirty="0" err="1"/>
              <a:t>jako</a:t>
            </a:r>
            <a:r>
              <a:rPr lang="en-US" dirty="0"/>
              <a:t> </a:t>
            </a:r>
            <a:r>
              <a:rPr lang="en-US" dirty="0" err="1"/>
              <a:t>vzorů</a:t>
            </a:r>
            <a:r>
              <a:rPr lang="en-US" dirty="0"/>
              <a:t>. </a:t>
            </a:r>
            <a:r>
              <a:rPr lang="en-US" dirty="0" err="1"/>
              <a:t>Schopné</a:t>
            </a:r>
            <a:r>
              <a:rPr lang="en-US" dirty="0"/>
              <a:t> </a:t>
            </a:r>
            <a:r>
              <a:rPr lang="en-US" dirty="0" err="1"/>
              <a:t>vzory</a:t>
            </a:r>
            <a:r>
              <a:rPr lang="en-US" dirty="0"/>
              <a:t> </a:t>
            </a:r>
            <a:r>
              <a:rPr lang="en-US" dirty="0" err="1"/>
              <a:t>dodávají</a:t>
            </a:r>
            <a:r>
              <a:rPr lang="en-US" dirty="0"/>
              <a:t> </a:t>
            </a:r>
            <a:r>
              <a:rPr lang="en-US" dirty="0" err="1"/>
              <a:t>pozorovatelům</a:t>
            </a:r>
            <a:r>
              <a:rPr lang="en-US" dirty="0"/>
              <a:t> </a:t>
            </a:r>
            <a:r>
              <a:rPr lang="en-US" dirty="0" err="1"/>
              <a:t>efektivní</a:t>
            </a:r>
            <a:r>
              <a:rPr lang="en-US" dirty="0"/>
              <a:t> </a:t>
            </a:r>
            <a:r>
              <a:rPr lang="en-US" dirty="0" err="1"/>
              <a:t>postupy</a:t>
            </a:r>
            <a:r>
              <a:rPr lang="en-US" dirty="0"/>
              <a:t> pro </a:t>
            </a:r>
            <a:r>
              <a:rPr lang="en-US" dirty="0" err="1"/>
              <a:t>zvládání</a:t>
            </a:r>
            <a:r>
              <a:rPr lang="en-US" dirty="0"/>
              <a:t> </a:t>
            </a:r>
            <a:r>
              <a:rPr lang="en-US" dirty="0" err="1"/>
              <a:t>různých</a:t>
            </a:r>
            <a:r>
              <a:rPr lang="en-US" dirty="0"/>
              <a:t> </a:t>
            </a:r>
            <a:r>
              <a:rPr lang="en-US" dirty="0" err="1"/>
              <a:t>situací</a:t>
            </a:r>
            <a:r>
              <a:rPr lang="en-US" dirty="0" smtClean="0"/>
              <a:t>.</a:t>
            </a:r>
            <a:endParaRPr lang="cs-CZ" dirty="0" smtClean="0"/>
          </a:p>
          <a:p>
            <a:r>
              <a:rPr lang="en-US" dirty="0" err="1"/>
              <a:t>Třetím</a:t>
            </a:r>
            <a:r>
              <a:rPr lang="en-US" dirty="0"/>
              <a:t> </a:t>
            </a:r>
            <a:r>
              <a:rPr lang="en-US" dirty="0" err="1" smtClean="0"/>
              <a:t>zdrojem</a:t>
            </a:r>
            <a:r>
              <a:rPr lang="cs-CZ" dirty="0" smtClean="0"/>
              <a:t> S-E</a:t>
            </a:r>
            <a:r>
              <a:rPr lang="en-US" dirty="0" smtClean="0"/>
              <a:t> </a:t>
            </a:r>
            <a:r>
              <a:rPr lang="en-US" dirty="0"/>
              <a:t>je </a:t>
            </a:r>
            <a:r>
              <a:rPr lang="en-US" dirty="0" err="1"/>
              <a:t>přesvědčování</a:t>
            </a:r>
            <a:r>
              <a:rPr lang="en-US" dirty="0"/>
              <a:t> </a:t>
            </a:r>
            <a:r>
              <a:rPr lang="en-US" dirty="0" err="1"/>
              <a:t>lidí</a:t>
            </a:r>
            <a:r>
              <a:rPr lang="en-US" dirty="0"/>
              <a:t> o tom, </a:t>
            </a:r>
            <a:r>
              <a:rPr lang="en-US" dirty="0" err="1"/>
              <a:t>že</a:t>
            </a:r>
            <a:r>
              <a:rPr lang="en-US" dirty="0"/>
              <a:t> </a:t>
            </a:r>
            <a:r>
              <a:rPr lang="en-US" dirty="0" err="1"/>
              <a:t>mají</a:t>
            </a:r>
            <a:r>
              <a:rPr lang="en-US" dirty="0"/>
              <a:t> </a:t>
            </a:r>
            <a:r>
              <a:rPr lang="en-US" dirty="0" err="1"/>
              <a:t>potřebné</a:t>
            </a:r>
            <a:r>
              <a:rPr lang="en-US" dirty="0"/>
              <a:t> </a:t>
            </a:r>
            <a:r>
              <a:rPr lang="en-US" dirty="0" err="1"/>
              <a:t>schopnosti</a:t>
            </a:r>
            <a:r>
              <a:rPr lang="en-US" dirty="0"/>
              <a:t>. </a:t>
            </a:r>
            <a:r>
              <a:rPr lang="cs-CZ" dirty="0" smtClean="0"/>
              <a:t>N</a:t>
            </a:r>
            <a:r>
              <a:rPr lang="en-US" dirty="0" err="1" smtClean="0"/>
              <a:t>estačí</a:t>
            </a:r>
            <a:r>
              <a:rPr lang="en-US" dirty="0" smtClean="0"/>
              <a:t> </a:t>
            </a:r>
            <a:r>
              <a:rPr lang="en-US" dirty="0" err="1"/>
              <a:t>jen</a:t>
            </a:r>
            <a:r>
              <a:rPr lang="en-US" dirty="0"/>
              <a:t> </a:t>
            </a:r>
            <a:r>
              <a:rPr lang="en-US" dirty="0" err="1"/>
              <a:t>pozitivní</a:t>
            </a:r>
            <a:r>
              <a:rPr lang="en-US" dirty="0"/>
              <a:t> </a:t>
            </a:r>
            <a:r>
              <a:rPr lang="en-US" dirty="0" err="1"/>
              <a:t>ocenění</a:t>
            </a:r>
            <a:r>
              <a:rPr lang="en-US" dirty="0"/>
              <a:t>, je </a:t>
            </a:r>
            <a:r>
              <a:rPr lang="en-US" dirty="0" err="1"/>
              <a:t>třeba</a:t>
            </a:r>
            <a:r>
              <a:rPr lang="en-US" dirty="0"/>
              <a:t> </a:t>
            </a:r>
            <a:r>
              <a:rPr lang="en-US" dirty="0" err="1"/>
              <a:t>zpočátku</a:t>
            </a:r>
            <a:r>
              <a:rPr lang="en-US" dirty="0"/>
              <a:t> </a:t>
            </a:r>
            <a:r>
              <a:rPr lang="en-US" dirty="0" err="1"/>
              <a:t>dávat</a:t>
            </a:r>
            <a:r>
              <a:rPr lang="en-US" dirty="0"/>
              <a:t> </a:t>
            </a:r>
            <a:r>
              <a:rPr lang="en-US" dirty="0" err="1"/>
              <a:t>takové</a:t>
            </a:r>
            <a:r>
              <a:rPr lang="en-US" dirty="0"/>
              <a:t> </a:t>
            </a:r>
            <a:r>
              <a:rPr lang="en-US" dirty="0" err="1"/>
              <a:t>úkoly</a:t>
            </a:r>
            <a:r>
              <a:rPr lang="en-US" dirty="0"/>
              <a:t>, </a:t>
            </a:r>
            <a:r>
              <a:rPr lang="en-US" dirty="0" err="1"/>
              <a:t>které</a:t>
            </a:r>
            <a:r>
              <a:rPr lang="en-US" dirty="0"/>
              <a:t> </a:t>
            </a:r>
            <a:r>
              <a:rPr lang="en-US" dirty="0" err="1"/>
              <a:t>přinášejí</a:t>
            </a:r>
            <a:r>
              <a:rPr lang="en-US" dirty="0"/>
              <a:t> </a:t>
            </a:r>
            <a:r>
              <a:rPr lang="en-US" dirty="0" err="1"/>
              <a:t>úspěch</a:t>
            </a:r>
            <a:r>
              <a:rPr lang="en-US" dirty="0"/>
              <a:t>, a </a:t>
            </a:r>
            <a:r>
              <a:rPr lang="en-US" dirty="0" err="1"/>
              <a:t>nestavět</a:t>
            </a:r>
            <a:r>
              <a:rPr lang="en-US" dirty="0"/>
              <a:t> </a:t>
            </a:r>
            <a:r>
              <a:rPr lang="en-US" dirty="0" err="1"/>
              <a:t>lidi</a:t>
            </a:r>
            <a:r>
              <a:rPr lang="en-US" dirty="0"/>
              <a:t> </a:t>
            </a:r>
            <a:r>
              <a:rPr lang="en-US" dirty="0" err="1"/>
              <a:t>předčasně</a:t>
            </a:r>
            <a:r>
              <a:rPr lang="en-US" dirty="0"/>
              <a:t> do </a:t>
            </a:r>
            <a:r>
              <a:rPr lang="en-US" dirty="0" err="1"/>
              <a:t>situací</a:t>
            </a:r>
            <a:r>
              <a:rPr lang="en-US" dirty="0"/>
              <a:t>, </a:t>
            </a:r>
            <a:r>
              <a:rPr lang="en-US" dirty="0" err="1"/>
              <a:t>kde</a:t>
            </a:r>
            <a:r>
              <a:rPr lang="en-US" dirty="0"/>
              <a:t> je </a:t>
            </a:r>
            <a:r>
              <a:rPr lang="en-US" dirty="0" err="1" smtClean="0"/>
              <a:t>pravděpodobné</a:t>
            </a:r>
            <a:r>
              <a:rPr lang="en-US" dirty="0"/>
              <a:t>, </a:t>
            </a:r>
            <a:r>
              <a:rPr lang="en-US" dirty="0" err="1"/>
              <a:t>že</a:t>
            </a:r>
            <a:r>
              <a:rPr lang="en-US" dirty="0"/>
              <a:t> je </a:t>
            </a:r>
            <a:r>
              <a:rPr lang="en-US" dirty="0" err="1"/>
              <a:t>nezvládnou</a:t>
            </a:r>
            <a:r>
              <a:rPr lang="en-US" dirty="0" smtClean="0"/>
              <a:t>.</a:t>
            </a:r>
            <a:endParaRPr lang="cs-CZ" dirty="0" smtClean="0"/>
          </a:p>
          <a:p>
            <a:r>
              <a:rPr lang="cs-CZ" dirty="0" smtClean="0"/>
              <a:t>Č</a:t>
            </a:r>
            <a:r>
              <a:rPr lang="en-US" dirty="0" err="1" smtClean="0"/>
              <a:t>tvrtým</a:t>
            </a:r>
            <a:r>
              <a:rPr lang="en-US" dirty="0" smtClean="0"/>
              <a:t> </a:t>
            </a:r>
            <a:r>
              <a:rPr lang="en-US" dirty="0" err="1" smtClean="0"/>
              <a:t>zdrojem</a:t>
            </a:r>
            <a:r>
              <a:rPr lang="cs-CZ" dirty="0" smtClean="0"/>
              <a:t> S-E</a:t>
            </a:r>
            <a:r>
              <a:rPr lang="en-US" dirty="0" smtClean="0"/>
              <a:t> </a:t>
            </a:r>
            <a:r>
              <a:rPr lang="en-US" dirty="0"/>
              <a:t>je </a:t>
            </a:r>
            <a:r>
              <a:rPr lang="en-US" dirty="0" err="1"/>
              <a:t>informace</a:t>
            </a:r>
            <a:r>
              <a:rPr lang="en-US" dirty="0"/>
              <a:t> </a:t>
            </a:r>
            <a:r>
              <a:rPr lang="en-US" dirty="0" err="1"/>
              <a:t>či</a:t>
            </a:r>
            <a:r>
              <a:rPr lang="en-US" dirty="0"/>
              <a:t> </a:t>
            </a:r>
            <a:r>
              <a:rPr lang="en-US" dirty="0" err="1"/>
              <a:t>úsudek</a:t>
            </a:r>
            <a:r>
              <a:rPr lang="en-US" dirty="0"/>
              <a:t> o </a:t>
            </a:r>
            <a:r>
              <a:rPr lang="en-US" dirty="0" err="1"/>
              <a:t>vlastním</a:t>
            </a:r>
            <a:r>
              <a:rPr lang="en-US" dirty="0"/>
              <a:t> </a:t>
            </a:r>
            <a:r>
              <a:rPr lang="en-US" dirty="0" err="1"/>
              <a:t>fyziologickém</a:t>
            </a:r>
            <a:r>
              <a:rPr lang="en-US" dirty="0"/>
              <a:t> </a:t>
            </a:r>
            <a:r>
              <a:rPr lang="en-US" dirty="0" err="1"/>
              <a:t>stavu</a:t>
            </a:r>
            <a:r>
              <a:rPr lang="en-US" dirty="0"/>
              <a:t>. </a:t>
            </a:r>
            <a:r>
              <a:rPr lang="cs-CZ" dirty="0" smtClean="0"/>
              <a:t>Ú</a:t>
            </a:r>
            <a:r>
              <a:rPr lang="en-US" dirty="0" err="1" smtClean="0"/>
              <a:t>nava</a:t>
            </a:r>
            <a:r>
              <a:rPr lang="en-US" dirty="0"/>
              <a:t>, </a:t>
            </a:r>
            <a:r>
              <a:rPr lang="en-US" dirty="0" err="1"/>
              <a:t>bolesti</a:t>
            </a:r>
            <a:r>
              <a:rPr lang="en-US" dirty="0"/>
              <a:t> </a:t>
            </a:r>
            <a:r>
              <a:rPr lang="en-US" dirty="0" err="1"/>
              <a:t>jsou</a:t>
            </a:r>
            <a:r>
              <a:rPr lang="en-US" dirty="0"/>
              <a:t> </a:t>
            </a:r>
            <a:r>
              <a:rPr lang="en-US" dirty="0" err="1"/>
              <a:t>posuzovány</a:t>
            </a:r>
            <a:r>
              <a:rPr lang="en-US" dirty="0"/>
              <a:t> </a:t>
            </a:r>
            <a:r>
              <a:rPr lang="en-US" dirty="0" err="1"/>
              <a:t>jako</a:t>
            </a:r>
            <a:r>
              <a:rPr lang="en-US" dirty="0"/>
              <a:t>  </a:t>
            </a:r>
            <a:r>
              <a:rPr lang="en-US" dirty="0" err="1"/>
              <a:t>příznak</a:t>
            </a:r>
            <a:r>
              <a:rPr lang="en-US" dirty="0"/>
              <a:t>  </a:t>
            </a:r>
            <a:r>
              <a:rPr lang="en-US" dirty="0" err="1"/>
              <a:t>fyzické</a:t>
            </a:r>
            <a:r>
              <a:rPr lang="en-US" dirty="0"/>
              <a:t>  </a:t>
            </a:r>
            <a:r>
              <a:rPr lang="en-US" dirty="0" err="1"/>
              <a:t>neschopnosti</a:t>
            </a:r>
            <a:r>
              <a:rPr lang="en-US" dirty="0"/>
              <a:t>  </a:t>
            </a:r>
            <a:r>
              <a:rPr lang="en-US" dirty="0" err="1"/>
              <a:t>zvládnout</a:t>
            </a:r>
            <a:r>
              <a:rPr lang="en-US" dirty="0"/>
              <a:t>  </a:t>
            </a:r>
            <a:r>
              <a:rPr lang="en-US" dirty="0" err="1"/>
              <a:t>úkoly</a:t>
            </a:r>
            <a:r>
              <a:rPr lang="en-US" dirty="0"/>
              <a:t>  </a:t>
            </a:r>
            <a:r>
              <a:rPr lang="en-US" dirty="0" err="1"/>
              <a:t>vyžadující</a:t>
            </a:r>
            <a:r>
              <a:rPr lang="en-US" dirty="0"/>
              <a:t>  </a:t>
            </a:r>
            <a:r>
              <a:rPr lang="en-US" dirty="0" err="1"/>
              <a:t>sílu</a:t>
            </a:r>
            <a:r>
              <a:rPr lang="en-US" dirty="0"/>
              <a:t>  a </a:t>
            </a:r>
            <a:r>
              <a:rPr lang="en-US" dirty="0" err="1"/>
              <a:t>vytrvalost</a:t>
            </a:r>
            <a:r>
              <a:rPr lang="en-US" dirty="0"/>
              <a:t>, </a:t>
            </a:r>
            <a:r>
              <a:rPr lang="en-US" dirty="0" err="1"/>
              <a:t>tenze</a:t>
            </a:r>
            <a:r>
              <a:rPr lang="en-US" dirty="0"/>
              <a:t> </a:t>
            </a:r>
            <a:r>
              <a:rPr lang="en-US" dirty="0" err="1"/>
              <a:t>jsou</a:t>
            </a:r>
            <a:r>
              <a:rPr lang="en-US" dirty="0"/>
              <a:t> </a:t>
            </a:r>
            <a:r>
              <a:rPr lang="en-US" dirty="0" err="1"/>
              <a:t>brány</a:t>
            </a:r>
            <a:r>
              <a:rPr lang="en-US" dirty="0"/>
              <a:t> </a:t>
            </a:r>
            <a:r>
              <a:rPr lang="en-US" dirty="0" err="1"/>
              <a:t>jako</a:t>
            </a:r>
            <a:r>
              <a:rPr lang="en-US" dirty="0"/>
              <a:t> </a:t>
            </a:r>
            <a:r>
              <a:rPr lang="en-US" dirty="0" err="1"/>
              <a:t>příznak</a:t>
            </a:r>
            <a:r>
              <a:rPr lang="en-US" dirty="0"/>
              <a:t> </a:t>
            </a:r>
            <a:r>
              <a:rPr lang="en-US" dirty="0" err="1"/>
              <a:t>vlastní</a:t>
            </a:r>
            <a:r>
              <a:rPr lang="en-US" dirty="0"/>
              <a:t> </a:t>
            </a:r>
            <a:r>
              <a:rPr lang="en-US" dirty="0" err="1"/>
              <a:t>zranitelnosti</a:t>
            </a:r>
            <a:r>
              <a:rPr lang="en-US" dirty="0"/>
              <a:t> </a:t>
            </a:r>
            <a:r>
              <a:rPr lang="en-US" dirty="0" err="1"/>
              <a:t>neúspěchem</a:t>
            </a:r>
            <a:r>
              <a:rPr lang="en-US" dirty="0"/>
              <a:t> </a:t>
            </a:r>
            <a:r>
              <a:rPr lang="en-US" dirty="0" err="1"/>
              <a:t>při</a:t>
            </a:r>
            <a:r>
              <a:rPr lang="en-US" dirty="0"/>
              <a:t> </a:t>
            </a:r>
            <a:r>
              <a:rPr lang="en-US" dirty="0" err="1"/>
              <a:t>činnosti</a:t>
            </a:r>
            <a:r>
              <a:rPr lang="en-US" dirty="0"/>
              <a:t>. </a:t>
            </a:r>
            <a:r>
              <a:rPr lang="en-US" dirty="0" err="1"/>
              <a:t>Zvyšování</a:t>
            </a:r>
            <a:r>
              <a:rPr lang="en-US" dirty="0"/>
              <a:t> </a:t>
            </a:r>
            <a:r>
              <a:rPr lang="en-US" dirty="0" err="1"/>
              <a:t>sebedůvěry</a:t>
            </a:r>
            <a:r>
              <a:rPr lang="en-US" dirty="0"/>
              <a:t> </a:t>
            </a:r>
            <a:r>
              <a:rPr lang="en-US" dirty="0" err="1"/>
              <a:t>ve</a:t>
            </a:r>
            <a:r>
              <a:rPr lang="en-US" dirty="0"/>
              <a:t> </a:t>
            </a:r>
            <a:r>
              <a:rPr lang="en-US" dirty="0" err="1"/>
              <a:t>vlastní</a:t>
            </a:r>
            <a:r>
              <a:rPr lang="en-US" dirty="0"/>
              <a:t> </a:t>
            </a:r>
            <a:r>
              <a:rPr lang="en-US" dirty="0" err="1"/>
              <a:t>účinnost</a:t>
            </a:r>
            <a:r>
              <a:rPr lang="en-US" dirty="0"/>
              <a:t> </a:t>
            </a:r>
            <a:r>
              <a:rPr lang="en-US" dirty="0" err="1"/>
              <a:t>lze</a:t>
            </a:r>
            <a:r>
              <a:rPr lang="en-US" dirty="0"/>
              <a:t> proto </a:t>
            </a:r>
            <a:r>
              <a:rPr lang="en-US" dirty="0" err="1"/>
              <a:t>dosahovat</a:t>
            </a:r>
            <a:r>
              <a:rPr lang="en-US" dirty="0"/>
              <a:t> </a:t>
            </a:r>
            <a:r>
              <a:rPr lang="en-US" dirty="0" err="1"/>
              <a:t>zlepšováním</a:t>
            </a:r>
            <a:r>
              <a:rPr lang="en-US" dirty="0"/>
              <a:t>  </a:t>
            </a:r>
            <a:r>
              <a:rPr lang="en-US" dirty="0" err="1"/>
              <a:t>fyzického</a:t>
            </a:r>
            <a:r>
              <a:rPr lang="en-US" dirty="0"/>
              <a:t>  </a:t>
            </a:r>
            <a:r>
              <a:rPr lang="en-US" dirty="0" err="1"/>
              <a:t>stavu</a:t>
            </a:r>
            <a:r>
              <a:rPr lang="en-US" dirty="0"/>
              <a:t>,  </a:t>
            </a:r>
            <a:r>
              <a:rPr lang="en-US" dirty="0" err="1"/>
              <a:t>redukcí</a:t>
            </a:r>
            <a:r>
              <a:rPr lang="en-US" dirty="0"/>
              <a:t>  </a:t>
            </a:r>
            <a:r>
              <a:rPr lang="en-US" dirty="0" err="1" smtClean="0"/>
              <a:t>stresu</a:t>
            </a:r>
            <a:r>
              <a:rPr lang="cs-CZ" dirty="0" smtClean="0"/>
              <a:t>.</a:t>
            </a:r>
            <a:endParaRPr lang="cs-CZ" dirty="0"/>
          </a:p>
        </p:txBody>
      </p:sp>
    </p:spTree>
    <p:extLst>
      <p:ext uri="{BB962C8B-B14F-4D97-AF65-F5344CB8AC3E}">
        <p14:creationId xmlns:p14="http://schemas.microsoft.com/office/powerpoint/2010/main" val="30535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C00000"/>
                </a:solidFill>
              </a:rPr>
              <a:t>Self-efficacy</a:t>
            </a:r>
            <a:r>
              <a:rPr lang="cs-CZ" dirty="0" smtClean="0">
                <a:solidFill>
                  <a:srgbClr val="C00000"/>
                </a:solidFill>
              </a:rPr>
              <a:t> a cíle</a:t>
            </a:r>
            <a:endParaRPr lang="cs-CZ" dirty="0">
              <a:solidFill>
                <a:srgbClr val="C00000"/>
              </a:solidFill>
            </a:endParaRPr>
          </a:p>
        </p:txBody>
      </p:sp>
      <p:sp>
        <p:nvSpPr>
          <p:cNvPr id="3" name="Zástupný symbol pro obsah 2"/>
          <p:cNvSpPr>
            <a:spLocks noGrp="1"/>
          </p:cNvSpPr>
          <p:nvPr>
            <p:ph idx="1"/>
          </p:nvPr>
        </p:nvSpPr>
        <p:spPr/>
        <p:txBody>
          <a:bodyPr/>
          <a:lstStyle/>
          <a:p>
            <a:r>
              <a:rPr lang="cs-CZ" dirty="0" smtClean="0"/>
              <a:t>Cíle se vztahují ke schopnosti anticipovat budoucnost a motivovat sebe sama k aktivitě a efektivitě</a:t>
            </a:r>
          </a:p>
          <a:p>
            <a:r>
              <a:rPr lang="cs-CZ" dirty="0" smtClean="0"/>
              <a:t>Cíle nás vědou k prioritám a selekci našich aktivit vzhledem k situacím</a:t>
            </a:r>
          </a:p>
          <a:p>
            <a:r>
              <a:rPr lang="cs-CZ" dirty="0" smtClean="0"/>
              <a:t>Cíle  vytvářejí a strukturují perspektivu našeho života</a:t>
            </a:r>
          </a:p>
          <a:p>
            <a:r>
              <a:rPr lang="cs-CZ" dirty="0" smtClean="0"/>
              <a:t>Jsou organizovány do určitých celků, nesmí však být rigidní a neměnné</a:t>
            </a:r>
          </a:p>
          <a:p>
            <a:r>
              <a:rPr lang="cs-CZ" dirty="0" smtClean="0"/>
              <a:t>S-E velmi závisí na tom, jak aktivně umíme „pracovat“ se svými cíli</a:t>
            </a:r>
            <a:endParaRPr lang="cs-CZ" dirty="0"/>
          </a:p>
        </p:txBody>
      </p:sp>
    </p:spTree>
    <p:extLst>
      <p:ext uri="{BB962C8B-B14F-4D97-AF65-F5344CB8AC3E}">
        <p14:creationId xmlns:p14="http://schemas.microsoft.com/office/powerpoint/2010/main" val="3434104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Bandura - shrnutí</a:t>
            </a:r>
            <a:endParaRPr lang="cs-CZ" dirty="0"/>
          </a:p>
        </p:txBody>
      </p:sp>
      <p:sp>
        <p:nvSpPr>
          <p:cNvPr id="3" name="Zástupný symbol pro obsah 2"/>
          <p:cNvSpPr>
            <a:spLocks noGrp="1"/>
          </p:cNvSpPr>
          <p:nvPr>
            <p:ph idx="1"/>
          </p:nvPr>
        </p:nvSpPr>
        <p:spPr/>
        <p:txBody>
          <a:bodyPr/>
          <a:lstStyle/>
          <a:p>
            <a:pPr marL="0" indent="0">
              <a:buNone/>
            </a:pPr>
            <a:r>
              <a:rPr lang="cs-CZ" dirty="0" smtClean="0"/>
              <a:t>interakce osobnost -  prostředí je vyjádřena na subjektivní úrovni triádou B – O - E</a:t>
            </a:r>
          </a:p>
          <a:p>
            <a:pPr marL="0" indent="0">
              <a:buNone/>
            </a:pPr>
            <a:r>
              <a:rPr lang="cs-CZ" dirty="0" smtClean="0"/>
              <a:t>sociální učení – osobnost – </a:t>
            </a:r>
            <a:r>
              <a:rPr lang="cs-CZ" dirty="0" err="1" smtClean="0"/>
              <a:t>self</a:t>
            </a:r>
            <a:r>
              <a:rPr lang="cs-CZ" dirty="0" smtClean="0"/>
              <a:t> </a:t>
            </a:r>
          </a:p>
          <a:p>
            <a:pPr marL="0" indent="0">
              <a:buNone/>
            </a:pPr>
            <a:r>
              <a:rPr lang="cs-CZ" dirty="0" err="1" smtClean="0"/>
              <a:t>self</a:t>
            </a:r>
            <a:r>
              <a:rPr lang="cs-CZ" dirty="0" smtClean="0"/>
              <a:t>  - zdůraznění procesů seberegulace a anticipace</a:t>
            </a:r>
            <a:endParaRPr lang="cs-CZ" dirty="0"/>
          </a:p>
        </p:txBody>
      </p:sp>
    </p:spTree>
    <p:extLst>
      <p:ext uri="{BB962C8B-B14F-4D97-AF65-F5344CB8AC3E}">
        <p14:creationId xmlns:p14="http://schemas.microsoft.com/office/powerpoint/2010/main" val="15891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Locus</a:t>
            </a:r>
            <a:r>
              <a:rPr lang="cs-CZ" dirty="0" smtClean="0"/>
              <a:t> </a:t>
            </a:r>
            <a:r>
              <a:rPr lang="cs-CZ" dirty="0" err="1" smtClean="0"/>
              <a:t>of</a:t>
            </a:r>
            <a:r>
              <a:rPr lang="cs-CZ" dirty="0" smtClean="0"/>
              <a:t> </a:t>
            </a:r>
            <a:r>
              <a:rPr lang="cs-CZ" dirty="0" err="1" smtClean="0"/>
              <a:t>control</a:t>
            </a:r>
            <a:r>
              <a:rPr lang="cs-CZ" dirty="0" smtClean="0"/>
              <a:t> – teorie sociálního učení</a:t>
            </a:r>
            <a:br>
              <a:rPr lang="cs-CZ" dirty="0" smtClean="0"/>
            </a:br>
            <a:r>
              <a:rPr lang="cs-CZ" sz="2800" dirty="0" smtClean="0"/>
              <a:t>(J. B. </a:t>
            </a:r>
            <a:r>
              <a:rPr lang="cs-CZ" sz="2800" dirty="0" err="1" smtClean="0"/>
              <a:t>Rotter,1966</a:t>
            </a:r>
            <a:r>
              <a:rPr lang="cs-CZ" sz="2800" dirty="0" smtClean="0"/>
              <a:t>)</a:t>
            </a:r>
            <a:endParaRPr lang="cs-CZ" sz="2800" dirty="0"/>
          </a:p>
        </p:txBody>
      </p:sp>
      <p:sp>
        <p:nvSpPr>
          <p:cNvPr id="3" name="Zástupný symbol pro obsah 2"/>
          <p:cNvSpPr>
            <a:spLocks noGrp="1"/>
          </p:cNvSpPr>
          <p:nvPr>
            <p:ph idx="1"/>
          </p:nvPr>
        </p:nvSpPr>
        <p:spPr/>
        <p:txBody>
          <a:bodyPr>
            <a:normAutofit fontScale="92500" lnSpcReduction="10000"/>
          </a:bodyPr>
          <a:lstStyle/>
          <a:p>
            <a:r>
              <a:rPr lang="cs-CZ" dirty="0" smtClean="0"/>
              <a:t>Vyšel z podobných teoretických základů jako A. Bandura, pokusil se integrovat behavioristickou S – R teorii posilování (</a:t>
            </a:r>
            <a:r>
              <a:rPr lang="cs-CZ" dirty="0" err="1" smtClean="0"/>
              <a:t>Tolman</a:t>
            </a:r>
            <a:r>
              <a:rPr lang="cs-CZ" dirty="0" smtClean="0"/>
              <a:t>, </a:t>
            </a:r>
            <a:r>
              <a:rPr lang="cs-CZ" dirty="0" err="1" smtClean="0"/>
              <a:t>Hull</a:t>
            </a:r>
            <a:r>
              <a:rPr lang="cs-CZ" dirty="0" smtClean="0"/>
              <a:t>, </a:t>
            </a:r>
            <a:r>
              <a:rPr lang="cs-CZ" dirty="0" err="1" smtClean="0"/>
              <a:t>Thordnike</a:t>
            </a:r>
            <a:r>
              <a:rPr lang="cs-CZ" dirty="0" smtClean="0"/>
              <a:t>)</a:t>
            </a:r>
          </a:p>
          <a:p>
            <a:r>
              <a:rPr lang="cs-CZ" dirty="0" smtClean="0"/>
              <a:t>Behaviorismu vytýkal </a:t>
            </a:r>
            <a:r>
              <a:rPr lang="cs-CZ" dirty="0"/>
              <a:t>nepřipravenost k řešení problémů klinické praxe a přehlížení schopností jedince myslet a předvídat. </a:t>
            </a:r>
            <a:r>
              <a:rPr lang="cs-CZ" dirty="0" smtClean="0"/>
              <a:t>Tyto </a:t>
            </a:r>
            <a:r>
              <a:rPr lang="cs-CZ" dirty="0"/>
              <a:t>schopnosti využívá člověk k dosahování zamýšlených a </a:t>
            </a:r>
            <a:r>
              <a:rPr lang="cs-CZ" dirty="0" smtClean="0"/>
              <a:t>očekávaných cílů</a:t>
            </a:r>
          </a:p>
          <a:p>
            <a:r>
              <a:rPr lang="cs-CZ" dirty="0"/>
              <a:t>Ústřední roli přiděluje očekávání (</a:t>
            </a:r>
            <a:r>
              <a:rPr lang="cs-CZ" i="1" dirty="0" err="1"/>
              <a:t>expectancy</a:t>
            </a:r>
            <a:r>
              <a:rPr lang="cs-CZ" dirty="0"/>
              <a:t>), které je subjektivním přesvědčením nebo hodnocením, že určité chování povede v jisté psychologické situaci k </a:t>
            </a:r>
            <a:r>
              <a:rPr lang="cs-CZ" dirty="0" smtClean="0"/>
              <a:t>posílení</a:t>
            </a:r>
          </a:p>
          <a:p>
            <a:r>
              <a:rPr lang="cs-CZ" dirty="0" smtClean="0"/>
              <a:t>Škála I – E kontroly (regulace) byla původně vytvořena jako nástroj k měření výkonové motivace, resp. k tendenci chovat se konformně</a:t>
            </a:r>
          </a:p>
          <a:p>
            <a:r>
              <a:rPr lang="cs-CZ" dirty="0" smtClean="0"/>
              <a:t>  </a:t>
            </a:r>
          </a:p>
          <a:p>
            <a:endParaRPr lang="cs-CZ" dirty="0"/>
          </a:p>
          <a:p>
            <a:endParaRPr lang="cs-CZ" dirty="0" smtClean="0"/>
          </a:p>
          <a:p>
            <a:endParaRPr lang="cs-CZ" dirty="0"/>
          </a:p>
        </p:txBody>
      </p:sp>
    </p:spTree>
    <p:extLst>
      <p:ext uri="{BB962C8B-B14F-4D97-AF65-F5344CB8AC3E}">
        <p14:creationId xmlns:p14="http://schemas.microsoft.com/office/powerpoint/2010/main" val="4140130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a:xfrm>
            <a:off x="838200" y="365125"/>
            <a:ext cx="10515600" cy="427977"/>
          </a:xfrm>
        </p:spPr>
        <p:txBody>
          <a:bodyPr>
            <a:normAutofit/>
          </a:bodyPr>
          <a:lstStyle/>
          <a:p>
            <a:endParaRPr lang="cs-CZ" sz="1800" dirty="0"/>
          </a:p>
        </p:txBody>
      </p:sp>
      <p:sp>
        <p:nvSpPr>
          <p:cNvPr id="3" name="Zástupný symbol pro obsah 2"/>
          <p:cNvSpPr>
            <a:spLocks noGrp="1"/>
          </p:cNvSpPr>
          <p:nvPr>
            <p:ph sz="half" idx="1"/>
          </p:nvPr>
        </p:nvSpPr>
        <p:spPr>
          <a:xfrm>
            <a:off x="838200" y="793102"/>
            <a:ext cx="5181600" cy="6064897"/>
          </a:xfrm>
        </p:spPr>
        <p:txBody>
          <a:bodyPr>
            <a:normAutofit fontScale="25000" lnSpcReduction="20000"/>
          </a:bodyPr>
          <a:lstStyle/>
          <a:p>
            <a:r>
              <a:rPr lang="en-US" sz="4800" dirty="0" smtClean="0"/>
              <a:t>__ 1. </a:t>
            </a:r>
            <a:r>
              <a:rPr lang="en-US" sz="4800" dirty="0" err="1" smtClean="0"/>
              <a:t>Mám</a:t>
            </a:r>
            <a:r>
              <a:rPr lang="en-US" sz="4800" dirty="0" smtClean="0"/>
              <a:t> </a:t>
            </a:r>
            <a:r>
              <a:rPr lang="en-US" sz="4800" dirty="0" err="1" smtClean="0"/>
              <a:t>raději</a:t>
            </a:r>
            <a:r>
              <a:rPr lang="en-US" sz="4800" dirty="0" smtClean="0"/>
              <a:t> </a:t>
            </a:r>
            <a:r>
              <a:rPr lang="en-US" sz="4800" dirty="0" err="1" smtClean="0"/>
              <a:t>hry</a:t>
            </a:r>
            <a:r>
              <a:rPr lang="en-US" sz="4800" dirty="0" smtClean="0"/>
              <a:t>, </a:t>
            </a:r>
            <a:r>
              <a:rPr lang="en-US" sz="4800" dirty="0" err="1" smtClean="0"/>
              <a:t>kde</a:t>
            </a:r>
            <a:r>
              <a:rPr lang="en-US" sz="4800" dirty="0" smtClean="0"/>
              <a:t> </a:t>
            </a:r>
            <a:r>
              <a:rPr lang="en-US" sz="4800" dirty="0" err="1" smtClean="0"/>
              <a:t>výhra</a:t>
            </a:r>
            <a:r>
              <a:rPr lang="en-US" sz="4800" dirty="0" smtClean="0"/>
              <a:t> je </a:t>
            </a:r>
            <a:r>
              <a:rPr lang="en-US" sz="4800" dirty="0" err="1" smtClean="0"/>
              <a:t>více</a:t>
            </a:r>
            <a:r>
              <a:rPr lang="en-US" sz="4800" dirty="0" smtClean="0"/>
              <a:t> </a:t>
            </a:r>
            <a:r>
              <a:rPr lang="en-US" sz="4800" dirty="0" err="1" smtClean="0"/>
              <a:t>závislá</a:t>
            </a:r>
            <a:r>
              <a:rPr lang="en-US" sz="4800" dirty="0" smtClean="0"/>
              <a:t> </a:t>
            </a:r>
            <a:r>
              <a:rPr lang="en-US" sz="4800" dirty="0" err="1" smtClean="0"/>
              <a:t>na</a:t>
            </a:r>
            <a:r>
              <a:rPr lang="en-US" sz="4800" dirty="0" smtClean="0"/>
              <a:t> </a:t>
            </a:r>
            <a:r>
              <a:rPr lang="en-US" sz="4800" dirty="0" err="1" smtClean="0"/>
              <a:t>štěstí</a:t>
            </a:r>
            <a:r>
              <a:rPr lang="en-US" sz="4800" dirty="0" smtClean="0"/>
              <a:t> </a:t>
            </a:r>
            <a:r>
              <a:rPr lang="en-US" sz="4800" dirty="0" err="1" smtClean="0"/>
              <a:t>než</a:t>
            </a:r>
            <a:r>
              <a:rPr lang="en-US" sz="4800" dirty="0" smtClean="0"/>
              <a:t> </a:t>
            </a:r>
            <a:r>
              <a:rPr lang="en-US" sz="4800" dirty="0" err="1" smtClean="0"/>
              <a:t>na</a:t>
            </a:r>
            <a:r>
              <a:rPr lang="en-US" sz="4800" dirty="0" smtClean="0"/>
              <a:t>  </a:t>
            </a:r>
            <a:r>
              <a:rPr lang="en-US" sz="4800" dirty="0" err="1" smtClean="0"/>
              <a:t>vlastním</a:t>
            </a:r>
            <a:r>
              <a:rPr lang="en-US" sz="4800" dirty="0" smtClean="0"/>
              <a:t> </a:t>
            </a:r>
            <a:r>
              <a:rPr lang="en-US" sz="4800" dirty="0" err="1" smtClean="0"/>
              <a:t>úsilí</a:t>
            </a:r>
            <a:r>
              <a:rPr lang="en-US" sz="4800" i="1" dirty="0" smtClean="0"/>
              <a:t>.</a:t>
            </a:r>
            <a:endParaRPr lang="cs-CZ" sz="4800" dirty="0" smtClean="0"/>
          </a:p>
          <a:p>
            <a:r>
              <a:rPr lang="en-US" sz="4800" dirty="0" smtClean="0"/>
              <a:t>__ 2. I </a:t>
            </a:r>
            <a:r>
              <a:rPr lang="en-US" sz="4800" dirty="0" err="1" smtClean="0"/>
              <a:t>když</a:t>
            </a:r>
            <a:r>
              <a:rPr lang="en-US" sz="4800" dirty="0" smtClean="0"/>
              <a:t> </a:t>
            </a:r>
            <a:r>
              <a:rPr lang="en-US" sz="4800" dirty="0" err="1" smtClean="0"/>
              <a:t>mám</a:t>
            </a:r>
            <a:r>
              <a:rPr lang="en-US" sz="4800" dirty="0" smtClean="0"/>
              <a:t> v </a:t>
            </a:r>
            <a:r>
              <a:rPr lang="en-US" sz="4800" dirty="0" err="1" smtClean="0"/>
              <a:t>mnoha</a:t>
            </a:r>
            <a:r>
              <a:rPr lang="en-US" sz="4800" dirty="0" smtClean="0"/>
              <a:t> </a:t>
            </a:r>
            <a:r>
              <a:rPr lang="en-US" sz="4800" dirty="0" err="1" smtClean="0"/>
              <a:t>směrech</a:t>
            </a:r>
            <a:r>
              <a:rPr lang="en-US" sz="4800" dirty="0" smtClean="0"/>
              <a:t> dost </a:t>
            </a:r>
            <a:r>
              <a:rPr lang="en-US" sz="4800" dirty="0" err="1" smtClean="0"/>
              <a:t>sebejistoty</a:t>
            </a:r>
            <a:r>
              <a:rPr lang="en-US" sz="4800" dirty="0" smtClean="0"/>
              <a:t>, </a:t>
            </a:r>
            <a:r>
              <a:rPr lang="en-US" sz="4800" dirty="0" err="1" smtClean="0"/>
              <a:t>zdá</a:t>
            </a:r>
            <a:r>
              <a:rPr lang="en-US" sz="4800" dirty="0" smtClean="0"/>
              <a:t> se mi, </a:t>
            </a:r>
            <a:r>
              <a:rPr lang="en-US" sz="4800" dirty="0" err="1" smtClean="0"/>
              <a:t>že</a:t>
            </a:r>
            <a:r>
              <a:rPr lang="en-US" sz="4800" dirty="0" smtClean="0"/>
              <a:t> </a:t>
            </a:r>
            <a:r>
              <a:rPr lang="en-US" sz="4800" dirty="0" err="1" smtClean="0"/>
              <a:t>nemám</a:t>
            </a:r>
            <a:r>
              <a:rPr lang="en-US" sz="4800" dirty="0" smtClean="0"/>
              <a:t>  </a:t>
            </a:r>
            <a:r>
              <a:rPr lang="en-US" sz="4800" dirty="0" err="1" smtClean="0"/>
              <a:t>dostatečnou</a:t>
            </a:r>
            <a:r>
              <a:rPr lang="en-US" sz="4800" dirty="0" smtClean="0"/>
              <a:t> </a:t>
            </a:r>
            <a:r>
              <a:rPr lang="en-US" sz="4800" dirty="0" err="1" smtClean="0"/>
              <a:t>schopnost</a:t>
            </a:r>
            <a:r>
              <a:rPr lang="en-US" sz="4800" dirty="0" smtClean="0"/>
              <a:t> </a:t>
            </a:r>
            <a:r>
              <a:rPr lang="en-US" sz="4800" dirty="0" err="1" smtClean="0"/>
              <a:t>usměrňovat</a:t>
            </a:r>
            <a:r>
              <a:rPr lang="en-US" sz="4800" dirty="0" smtClean="0"/>
              <a:t> </a:t>
            </a:r>
            <a:r>
              <a:rPr lang="en-US" sz="4800" dirty="0" err="1" smtClean="0"/>
              <a:t>sociální</a:t>
            </a:r>
            <a:r>
              <a:rPr lang="en-US" sz="4800" dirty="0" smtClean="0"/>
              <a:t> </a:t>
            </a:r>
            <a:r>
              <a:rPr lang="en-US" sz="4800" dirty="0" err="1" smtClean="0"/>
              <a:t>situace</a:t>
            </a:r>
            <a:r>
              <a:rPr lang="en-US" sz="4800" dirty="0" smtClean="0"/>
              <a:t>, </a:t>
            </a:r>
            <a:r>
              <a:rPr lang="en-US" sz="4800" dirty="0" err="1" smtClean="0"/>
              <a:t>vztahy</a:t>
            </a:r>
            <a:r>
              <a:rPr lang="en-US" sz="4800" dirty="0" smtClean="0"/>
              <a:t> </a:t>
            </a:r>
            <a:r>
              <a:rPr lang="en-US" sz="4800" dirty="0" err="1" smtClean="0"/>
              <a:t>mezi</a:t>
            </a:r>
            <a:r>
              <a:rPr lang="en-US" sz="4800" dirty="0" smtClean="0"/>
              <a:t>  </a:t>
            </a:r>
            <a:r>
              <a:rPr lang="en-US" sz="4800" dirty="0" err="1" smtClean="0"/>
              <a:t>lidmi</a:t>
            </a:r>
            <a:r>
              <a:rPr lang="en-US" sz="4800" dirty="0" smtClean="0"/>
              <a:t>.</a:t>
            </a:r>
            <a:endParaRPr lang="cs-CZ" sz="4800" dirty="0" smtClean="0"/>
          </a:p>
          <a:p>
            <a:r>
              <a:rPr lang="en-US" sz="4800" dirty="0" smtClean="0"/>
              <a:t>__ 3. </a:t>
            </a:r>
            <a:r>
              <a:rPr lang="en-US" sz="4800" dirty="0" err="1" smtClean="0"/>
              <a:t>Budeme</a:t>
            </a:r>
            <a:r>
              <a:rPr lang="en-US" sz="4800" dirty="0" smtClean="0"/>
              <a:t>-li o to </a:t>
            </a:r>
            <a:r>
              <a:rPr lang="en-US" sz="4800" dirty="0" err="1" smtClean="0"/>
              <a:t>usilovat</a:t>
            </a:r>
            <a:r>
              <a:rPr lang="en-US" sz="4800" dirty="0" smtClean="0"/>
              <a:t>, </a:t>
            </a:r>
            <a:r>
              <a:rPr lang="en-US" sz="4800" dirty="0" err="1" smtClean="0"/>
              <a:t>podaří</a:t>
            </a:r>
            <a:r>
              <a:rPr lang="en-US" sz="4800" dirty="0" smtClean="0"/>
              <a:t> se </a:t>
            </a:r>
            <a:r>
              <a:rPr lang="en-US" sz="4800" dirty="0" err="1" smtClean="0"/>
              <a:t>vyhladit</a:t>
            </a:r>
            <a:r>
              <a:rPr lang="en-US" sz="4800" dirty="0" smtClean="0"/>
              <a:t> </a:t>
            </a:r>
            <a:r>
              <a:rPr lang="en-US" sz="4800" dirty="0" err="1" smtClean="0"/>
              <a:t>úplatkářství</a:t>
            </a:r>
            <a:r>
              <a:rPr lang="en-US" sz="4800" dirty="0" smtClean="0"/>
              <a:t> z </a:t>
            </a:r>
            <a:r>
              <a:rPr lang="en-US" sz="4800" dirty="0" err="1" smtClean="0"/>
              <a:t>našeho</a:t>
            </a:r>
            <a:r>
              <a:rPr lang="en-US" sz="4800" dirty="0" smtClean="0"/>
              <a:t>  </a:t>
            </a:r>
            <a:r>
              <a:rPr lang="en-US" sz="4800" dirty="0" err="1" smtClean="0"/>
              <a:t>života</a:t>
            </a:r>
            <a:r>
              <a:rPr lang="en-US" sz="4800" dirty="0" smtClean="0"/>
              <a:t>.</a:t>
            </a:r>
            <a:endParaRPr lang="cs-CZ" sz="4800" dirty="0" smtClean="0"/>
          </a:p>
          <a:p>
            <a:r>
              <a:rPr lang="en-US" sz="4800" dirty="0" smtClean="0"/>
              <a:t>__ 4. </a:t>
            </a:r>
            <a:r>
              <a:rPr lang="en-US" sz="4800" dirty="0" err="1" smtClean="0"/>
              <a:t>Soutěžení</a:t>
            </a:r>
            <a:r>
              <a:rPr lang="en-US" sz="4800" dirty="0" smtClean="0"/>
              <a:t> a </a:t>
            </a:r>
            <a:r>
              <a:rPr lang="en-US" sz="4800" dirty="0" err="1" smtClean="0"/>
              <a:t>srovnávání</a:t>
            </a:r>
            <a:r>
              <a:rPr lang="en-US" sz="4800" dirty="0" smtClean="0"/>
              <a:t> s </a:t>
            </a:r>
            <a:r>
              <a:rPr lang="en-US" sz="4800" dirty="0" err="1" smtClean="0"/>
              <a:t>ostatními</a:t>
            </a:r>
            <a:r>
              <a:rPr lang="en-US" sz="4800" dirty="0" smtClean="0"/>
              <a:t> </a:t>
            </a:r>
            <a:r>
              <a:rPr lang="en-US" sz="4800" dirty="0" err="1" smtClean="0"/>
              <a:t>vede</a:t>
            </a:r>
            <a:r>
              <a:rPr lang="en-US" sz="4800" dirty="0" smtClean="0"/>
              <a:t> k </a:t>
            </a:r>
            <a:r>
              <a:rPr lang="en-US" sz="4800" dirty="0" err="1" smtClean="0"/>
              <a:t>vyšším</a:t>
            </a:r>
            <a:r>
              <a:rPr lang="en-US" sz="4800" dirty="0" smtClean="0"/>
              <a:t> </a:t>
            </a:r>
            <a:r>
              <a:rPr lang="en-US" sz="4800" dirty="0" err="1" smtClean="0"/>
              <a:t>výkonům</a:t>
            </a:r>
            <a:r>
              <a:rPr lang="en-US" sz="4800" dirty="0" smtClean="0"/>
              <a:t>.</a:t>
            </a:r>
            <a:endParaRPr lang="cs-CZ" sz="4800" dirty="0" smtClean="0"/>
          </a:p>
          <a:p>
            <a:r>
              <a:rPr lang="en-US" sz="4800" dirty="0" smtClean="0"/>
              <a:t>__ 5. </a:t>
            </a:r>
            <a:r>
              <a:rPr lang="en-US" sz="4800" dirty="0" err="1" smtClean="0"/>
              <a:t>Poměrně</a:t>
            </a:r>
            <a:r>
              <a:rPr lang="en-US" sz="4800" dirty="0" smtClean="0"/>
              <a:t> </a:t>
            </a:r>
            <a:r>
              <a:rPr lang="en-US" sz="4800" dirty="0" err="1" smtClean="0"/>
              <a:t>snadno</a:t>
            </a:r>
            <a:r>
              <a:rPr lang="en-US" sz="4800" dirty="0" smtClean="0"/>
              <a:t> </a:t>
            </a:r>
            <a:r>
              <a:rPr lang="en-US" sz="4800" dirty="0" err="1" smtClean="0"/>
              <a:t>si</a:t>
            </a:r>
            <a:r>
              <a:rPr lang="en-US" sz="4800" dirty="0" smtClean="0"/>
              <a:t> </a:t>
            </a:r>
            <a:r>
              <a:rPr lang="en-US" sz="4800" dirty="0" err="1" smtClean="0"/>
              <a:t>získávám</a:t>
            </a:r>
            <a:r>
              <a:rPr lang="en-US" sz="4800" dirty="0" smtClean="0"/>
              <a:t> a </a:t>
            </a:r>
            <a:r>
              <a:rPr lang="en-US" sz="4800" dirty="0" err="1" smtClean="0"/>
              <a:t>udržuji</a:t>
            </a:r>
            <a:r>
              <a:rPr lang="en-US" sz="4800" dirty="0" smtClean="0"/>
              <a:t> </a:t>
            </a:r>
            <a:r>
              <a:rPr lang="en-US" sz="4800" dirty="0" err="1" smtClean="0"/>
              <a:t>přátele</a:t>
            </a:r>
            <a:r>
              <a:rPr lang="en-US" sz="4800" dirty="0" smtClean="0"/>
              <a:t>.</a:t>
            </a:r>
            <a:endParaRPr lang="cs-CZ" sz="4800" dirty="0" smtClean="0"/>
          </a:p>
          <a:p>
            <a:r>
              <a:rPr lang="en-US" sz="4800" dirty="0" smtClean="0"/>
              <a:t>__ 6. </a:t>
            </a:r>
            <a:r>
              <a:rPr lang="en-US" sz="4800" dirty="0" err="1" smtClean="0"/>
              <a:t>Aktivní</a:t>
            </a:r>
            <a:r>
              <a:rPr lang="en-US" sz="4800" dirty="0" smtClean="0"/>
              <a:t> </a:t>
            </a:r>
            <a:r>
              <a:rPr lang="en-US" sz="4800" dirty="0" err="1" smtClean="0"/>
              <a:t>práce</a:t>
            </a:r>
            <a:r>
              <a:rPr lang="en-US" sz="4800" dirty="0" smtClean="0"/>
              <a:t> v </a:t>
            </a:r>
            <a:r>
              <a:rPr lang="en-US" sz="4800" dirty="0" err="1" smtClean="0"/>
              <a:t>různých</a:t>
            </a:r>
            <a:r>
              <a:rPr lang="en-US" sz="4800" dirty="0" smtClean="0"/>
              <a:t> </a:t>
            </a:r>
            <a:r>
              <a:rPr lang="en-US" sz="4800" dirty="0" err="1" smtClean="0"/>
              <a:t>spolcích</a:t>
            </a:r>
            <a:r>
              <a:rPr lang="en-US" sz="4800" dirty="0" smtClean="0"/>
              <a:t> a </a:t>
            </a:r>
            <a:r>
              <a:rPr lang="en-US" sz="4800" dirty="0" err="1" smtClean="0"/>
              <a:t>občanských</a:t>
            </a:r>
            <a:r>
              <a:rPr lang="en-US" sz="4800" dirty="0" smtClean="0"/>
              <a:t> </a:t>
            </a:r>
            <a:r>
              <a:rPr lang="en-US" sz="4800" dirty="0" err="1" smtClean="0"/>
              <a:t>sdruženích</a:t>
            </a:r>
            <a:r>
              <a:rPr lang="en-US" sz="4800" dirty="0" smtClean="0"/>
              <a:t> </a:t>
            </a:r>
            <a:r>
              <a:rPr lang="en-US" sz="4800" dirty="0" err="1" smtClean="0"/>
              <a:t>nemá</a:t>
            </a:r>
            <a:r>
              <a:rPr lang="en-US" sz="4800" dirty="0" smtClean="0"/>
              <a:t> </a:t>
            </a:r>
            <a:r>
              <a:rPr lang="en-US" sz="4800" dirty="0" err="1" smtClean="0"/>
              <a:t>vliv</a:t>
            </a:r>
            <a:r>
              <a:rPr lang="en-US" sz="4800" dirty="0" smtClean="0"/>
              <a:t>  </a:t>
            </a:r>
            <a:r>
              <a:rPr lang="en-US" sz="4800" dirty="0" err="1" smtClean="0"/>
              <a:t>na</a:t>
            </a:r>
            <a:r>
              <a:rPr lang="en-US" sz="4800" dirty="0" smtClean="0"/>
              <a:t> </a:t>
            </a:r>
            <a:r>
              <a:rPr lang="en-US" sz="4800" dirty="0" err="1" smtClean="0"/>
              <a:t>pozitivní</a:t>
            </a:r>
            <a:r>
              <a:rPr lang="en-US" sz="4800" dirty="0" smtClean="0"/>
              <a:t> </a:t>
            </a:r>
            <a:r>
              <a:rPr lang="en-US" sz="4800" dirty="0" err="1" smtClean="0"/>
              <a:t>rozvoj</a:t>
            </a:r>
            <a:r>
              <a:rPr lang="en-US" sz="4800" dirty="0" smtClean="0"/>
              <a:t> </a:t>
            </a:r>
            <a:r>
              <a:rPr lang="en-US" sz="4800" dirty="0" err="1" smtClean="0"/>
              <a:t>společnosti</a:t>
            </a:r>
            <a:r>
              <a:rPr lang="en-US" sz="4800" dirty="0" smtClean="0"/>
              <a:t>.</a:t>
            </a:r>
            <a:endParaRPr lang="cs-CZ" sz="4800" dirty="0" smtClean="0"/>
          </a:p>
          <a:p>
            <a:r>
              <a:rPr lang="en-US" sz="4800" dirty="0" smtClean="0"/>
              <a:t>__ 7. </a:t>
            </a:r>
            <a:r>
              <a:rPr lang="en-US" sz="4800" dirty="0" err="1" smtClean="0"/>
              <a:t>Sázím</a:t>
            </a:r>
            <a:r>
              <a:rPr lang="en-US" sz="4800" dirty="0" smtClean="0"/>
              <a:t> </a:t>
            </a:r>
            <a:r>
              <a:rPr lang="en-US" sz="4800" dirty="0" err="1" smtClean="0"/>
              <a:t>raději</a:t>
            </a:r>
            <a:r>
              <a:rPr lang="en-US" sz="4800" dirty="0" smtClean="0"/>
              <a:t> </a:t>
            </a:r>
            <a:r>
              <a:rPr lang="en-US" sz="4800" dirty="0" err="1" smtClean="0"/>
              <a:t>na</a:t>
            </a:r>
            <a:r>
              <a:rPr lang="en-US" sz="4800" dirty="0" smtClean="0"/>
              <a:t> </a:t>
            </a:r>
            <a:r>
              <a:rPr lang="en-US" sz="4800" dirty="0" err="1" smtClean="0"/>
              <a:t>vlastní</a:t>
            </a:r>
            <a:r>
              <a:rPr lang="en-US" sz="4800" dirty="0" smtClean="0"/>
              <a:t> </a:t>
            </a:r>
            <a:r>
              <a:rPr lang="en-US" sz="4800" dirty="0" err="1" smtClean="0"/>
              <a:t>schopnosti</a:t>
            </a:r>
            <a:r>
              <a:rPr lang="en-US" sz="4800" dirty="0" smtClean="0"/>
              <a:t> </a:t>
            </a:r>
            <a:r>
              <a:rPr lang="en-US" sz="4800" dirty="0" err="1" smtClean="0"/>
              <a:t>než</a:t>
            </a:r>
            <a:r>
              <a:rPr lang="en-US" sz="4800" dirty="0" smtClean="0"/>
              <a:t> </a:t>
            </a:r>
            <a:r>
              <a:rPr lang="en-US" sz="4800" dirty="0" err="1" smtClean="0"/>
              <a:t>na</a:t>
            </a:r>
            <a:r>
              <a:rPr lang="en-US" sz="4800" dirty="0" smtClean="0"/>
              <a:t> </a:t>
            </a:r>
            <a:r>
              <a:rPr lang="en-US" sz="4800" dirty="0" err="1" smtClean="0"/>
              <a:t>shodu</a:t>
            </a:r>
            <a:r>
              <a:rPr lang="en-US" sz="4800" dirty="0" smtClean="0"/>
              <a:t> </a:t>
            </a:r>
            <a:r>
              <a:rPr lang="en-US" sz="4800" dirty="0" err="1" smtClean="0"/>
              <a:t>okolností</a:t>
            </a:r>
            <a:r>
              <a:rPr lang="en-US" sz="4800" dirty="0" smtClean="0"/>
              <a:t>.</a:t>
            </a:r>
            <a:endParaRPr lang="cs-CZ" sz="4800" dirty="0" smtClean="0"/>
          </a:p>
          <a:p>
            <a:r>
              <a:rPr lang="en-US" sz="4800" dirty="0" smtClean="0"/>
              <a:t>__ 8. </a:t>
            </a:r>
            <a:r>
              <a:rPr lang="en-US" sz="4800" dirty="0" err="1" smtClean="0"/>
              <a:t>Nemám</a:t>
            </a:r>
            <a:r>
              <a:rPr lang="en-US" sz="4800" dirty="0" smtClean="0"/>
              <a:t> </a:t>
            </a:r>
            <a:r>
              <a:rPr lang="en-US" sz="4800" dirty="0" err="1" smtClean="0"/>
              <a:t>schopnost</a:t>
            </a:r>
            <a:r>
              <a:rPr lang="en-US" sz="4800" dirty="0" smtClean="0"/>
              <a:t> </a:t>
            </a:r>
            <a:r>
              <a:rPr lang="en-US" sz="4800" dirty="0" err="1" smtClean="0"/>
              <a:t>vést</a:t>
            </a:r>
            <a:r>
              <a:rPr lang="en-US" sz="4800" dirty="0" smtClean="0"/>
              <a:t> </a:t>
            </a:r>
            <a:r>
              <a:rPr lang="en-US" sz="4800" dirty="0" err="1" smtClean="0"/>
              <a:t>konverzaci</a:t>
            </a:r>
            <a:r>
              <a:rPr lang="en-US" sz="4800" dirty="0" smtClean="0"/>
              <a:t>, </a:t>
            </a:r>
            <a:r>
              <a:rPr lang="en-US" sz="4800" dirty="0" err="1" smtClean="0"/>
              <a:t>případně</a:t>
            </a:r>
            <a:r>
              <a:rPr lang="en-US" sz="4800" dirty="0" smtClean="0"/>
              <a:t> o </a:t>
            </a:r>
            <a:r>
              <a:rPr lang="en-US" sz="4800" dirty="0" err="1" smtClean="0"/>
              <a:t>nečem</a:t>
            </a:r>
            <a:r>
              <a:rPr lang="en-US" sz="4800" dirty="0" smtClean="0"/>
              <a:t> </a:t>
            </a:r>
            <a:r>
              <a:rPr lang="en-US" sz="4800" dirty="0" err="1" smtClean="0"/>
              <a:t>přesvědčit</a:t>
            </a:r>
            <a:r>
              <a:rPr lang="en-US" sz="4800" dirty="0" smtClean="0"/>
              <a:t> </a:t>
            </a:r>
            <a:r>
              <a:rPr lang="en-US" sz="4800" dirty="0" err="1" smtClean="0"/>
              <a:t>větší</a:t>
            </a:r>
            <a:r>
              <a:rPr lang="en-US" sz="4800" dirty="0" smtClean="0"/>
              <a:t>  </a:t>
            </a:r>
            <a:r>
              <a:rPr lang="en-US" sz="4800" dirty="0" err="1" smtClean="0"/>
              <a:t>skupinu</a:t>
            </a:r>
            <a:r>
              <a:rPr lang="en-US" sz="4800" dirty="0" smtClean="0"/>
              <a:t> </a:t>
            </a:r>
            <a:r>
              <a:rPr lang="en-US" sz="4800" dirty="0" err="1" smtClean="0"/>
              <a:t>lidí</a:t>
            </a:r>
            <a:r>
              <a:rPr lang="en-US" sz="4800" dirty="0" smtClean="0"/>
              <a:t>.</a:t>
            </a:r>
            <a:endParaRPr lang="cs-CZ" sz="4800" dirty="0" smtClean="0"/>
          </a:p>
          <a:p>
            <a:r>
              <a:rPr lang="en-US" sz="4800" dirty="0" smtClean="0"/>
              <a:t>__ 9. </a:t>
            </a:r>
            <a:r>
              <a:rPr lang="en-US" sz="4800" dirty="0" err="1" smtClean="0"/>
              <a:t>Postavení</a:t>
            </a:r>
            <a:r>
              <a:rPr lang="en-US" sz="4800" dirty="0" smtClean="0"/>
              <a:t> </a:t>
            </a:r>
            <a:r>
              <a:rPr lang="en-US" sz="4800" dirty="0" err="1" smtClean="0"/>
              <a:t>člověka</a:t>
            </a:r>
            <a:r>
              <a:rPr lang="en-US" sz="4800" dirty="0" smtClean="0"/>
              <a:t> </a:t>
            </a:r>
            <a:r>
              <a:rPr lang="en-US" sz="4800" dirty="0" err="1" smtClean="0"/>
              <a:t>ve</a:t>
            </a:r>
            <a:r>
              <a:rPr lang="en-US" sz="4800" dirty="0" smtClean="0"/>
              <a:t> </a:t>
            </a:r>
            <a:r>
              <a:rPr lang="en-US" sz="4800" dirty="0" err="1" smtClean="0"/>
              <a:t>společnosti</a:t>
            </a:r>
            <a:r>
              <a:rPr lang="en-US" sz="4800" dirty="0" smtClean="0"/>
              <a:t> </a:t>
            </a:r>
            <a:r>
              <a:rPr lang="en-US" sz="4800" dirty="0" err="1" smtClean="0"/>
              <a:t>nezáleží</a:t>
            </a:r>
            <a:r>
              <a:rPr lang="en-US" sz="4800" dirty="0" smtClean="0"/>
              <a:t> </a:t>
            </a:r>
            <a:r>
              <a:rPr lang="en-US" sz="4800" dirty="0" err="1" smtClean="0"/>
              <a:t>příliš</a:t>
            </a:r>
            <a:r>
              <a:rPr lang="en-US" sz="4800" dirty="0" smtClean="0"/>
              <a:t> </a:t>
            </a:r>
            <a:r>
              <a:rPr lang="en-US" sz="4800" dirty="0" err="1" smtClean="0"/>
              <a:t>na</a:t>
            </a:r>
            <a:r>
              <a:rPr lang="en-US" sz="4800" dirty="0" smtClean="0"/>
              <a:t> tom, </a:t>
            </a:r>
            <a:r>
              <a:rPr lang="en-US" sz="4800" dirty="0" err="1" smtClean="0"/>
              <a:t>kolik</a:t>
            </a:r>
            <a:r>
              <a:rPr lang="en-US" sz="4800" dirty="0" smtClean="0"/>
              <a:t>  </a:t>
            </a:r>
            <a:r>
              <a:rPr lang="en-US" sz="4800" dirty="0" err="1" smtClean="0"/>
              <a:t>práce</a:t>
            </a:r>
            <a:r>
              <a:rPr lang="en-US" sz="4800" dirty="0" smtClean="0"/>
              <a:t> pro </a:t>
            </a:r>
            <a:r>
              <a:rPr lang="en-US" sz="4800" dirty="0" err="1" smtClean="0"/>
              <a:t>ní</a:t>
            </a:r>
            <a:r>
              <a:rPr lang="en-US" sz="4800" dirty="0" smtClean="0"/>
              <a:t> </a:t>
            </a:r>
            <a:r>
              <a:rPr lang="en-US" sz="4800" dirty="0" err="1" smtClean="0"/>
              <a:t>vykoná</a:t>
            </a:r>
            <a:r>
              <a:rPr lang="en-US" sz="4800" dirty="0" smtClean="0"/>
              <a:t>.</a:t>
            </a:r>
            <a:endParaRPr lang="cs-CZ" sz="4800" dirty="0" smtClean="0"/>
          </a:p>
          <a:p>
            <a:r>
              <a:rPr lang="en-US" sz="4800" dirty="0" smtClean="0"/>
              <a:t>__10. Tam, </a:t>
            </a:r>
            <a:r>
              <a:rPr lang="en-US" sz="4800" dirty="0" err="1" smtClean="0"/>
              <a:t>kde</a:t>
            </a:r>
            <a:r>
              <a:rPr lang="en-US" sz="4800" dirty="0" smtClean="0"/>
              <a:t> o </a:t>
            </a:r>
            <a:r>
              <a:rPr lang="en-US" sz="4800" dirty="0" err="1" smtClean="0"/>
              <a:t>výsledku</a:t>
            </a:r>
            <a:r>
              <a:rPr lang="en-US" sz="4800" dirty="0" smtClean="0"/>
              <a:t> </a:t>
            </a:r>
            <a:r>
              <a:rPr lang="en-US" sz="4800" dirty="0" err="1" smtClean="0"/>
              <a:t>může</a:t>
            </a:r>
            <a:r>
              <a:rPr lang="en-US" sz="4800" dirty="0" smtClean="0"/>
              <a:t> </a:t>
            </a:r>
            <a:r>
              <a:rPr lang="en-US" sz="4800" dirty="0" err="1" smtClean="0"/>
              <a:t>rozhodnout</a:t>
            </a:r>
            <a:r>
              <a:rPr lang="en-US" sz="4800" dirty="0" smtClean="0"/>
              <a:t> </a:t>
            </a:r>
            <a:r>
              <a:rPr lang="en-US" sz="4800" dirty="0" err="1" smtClean="0"/>
              <a:t>štěstí</a:t>
            </a:r>
            <a:r>
              <a:rPr lang="en-US" sz="4800" dirty="0" smtClean="0"/>
              <a:t>, </a:t>
            </a:r>
            <a:r>
              <a:rPr lang="en-US" sz="4800" dirty="0" err="1" smtClean="0"/>
              <a:t>nemá</a:t>
            </a:r>
            <a:r>
              <a:rPr lang="en-US" sz="4800" dirty="0" smtClean="0"/>
              <a:t> </a:t>
            </a:r>
            <a:r>
              <a:rPr lang="en-US" sz="4800" dirty="0" err="1" smtClean="0"/>
              <a:t>smysl</a:t>
            </a:r>
            <a:r>
              <a:rPr lang="en-US" sz="4800" dirty="0" smtClean="0"/>
              <a:t> </a:t>
            </a:r>
            <a:r>
              <a:rPr lang="en-US" sz="4800" dirty="0" err="1" smtClean="0"/>
              <a:t>vynakládat</a:t>
            </a:r>
            <a:r>
              <a:rPr lang="en-US" sz="4800" dirty="0" smtClean="0"/>
              <a:t>  </a:t>
            </a:r>
            <a:r>
              <a:rPr lang="en-US" sz="4800" dirty="0" err="1" smtClean="0"/>
              <a:t>příliš</a:t>
            </a:r>
            <a:r>
              <a:rPr lang="en-US" sz="4800" dirty="0" smtClean="0"/>
              <a:t> </a:t>
            </a:r>
            <a:r>
              <a:rPr lang="en-US" sz="4800" dirty="0" err="1" smtClean="0"/>
              <a:t>velké</a:t>
            </a:r>
            <a:r>
              <a:rPr lang="en-US" sz="4800" dirty="0" smtClean="0"/>
              <a:t> </a:t>
            </a:r>
            <a:r>
              <a:rPr lang="en-US" sz="4800" dirty="0" err="1" smtClean="0"/>
              <a:t>úsilí</a:t>
            </a:r>
            <a:r>
              <a:rPr lang="en-US" sz="4800" dirty="0" smtClean="0"/>
              <a:t>.</a:t>
            </a:r>
            <a:endParaRPr lang="cs-CZ" sz="4800" dirty="0" smtClean="0"/>
          </a:p>
          <a:p>
            <a:r>
              <a:rPr lang="en-US" sz="4800" dirty="0" smtClean="0"/>
              <a:t>__11. </a:t>
            </a:r>
            <a:r>
              <a:rPr lang="en-US" sz="4800" dirty="0" err="1" smtClean="0"/>
              <a:t>Obvykle</a:t>
            </a:r>
            <a:r>
              <a:rPr lang="en-US" sz="4800" dirty="0" smtClean="0"/>
              <a:t> </a:t>
            </a:r>
            <a:r>
              <a:rPr lang="en-US" sz="4800" dirty="0" err="1" smtClean="0"/>
              <a:t>si</a:t>
            </a:r>
            <a:r>
              <a:rPr lang="en-US" sz="4800" dirty="0" smtClean="0"/>
              <a:t> </a:t>
            </a:r>
            <a:r>
              <a:rPr lang="en-US" sz="4800" dirty="0" err="1" smtClean="0"/>
              <a:t>umím</a:t>
            </a:r>
            <a:r>
              <a:rPr lang="en-US" sz="4800" dirty="0" smtClean="0"/>
              <a:t> </a:t>
            </a:r>
            <a:r>
              <a:rPr lang="en-US" sz="4800" dirty="0" err="1" smtClean="0"/>
              <a:t>najít</a:t>
            </a:r>
            <a:r>
              <a:rPr lang="en-US" sz="4800" dirty="0" smtClean="0"/>
              <a:t> </a:t>
            </a:r>
            <a:r>
              <a:rPr lang="en-US" sz="4800" dirty="0" err="1" smtClean="0"/>
              <a:t>cestu</a:t>
            </a:r>
            <a:r>
              <a:rPr lang="en-US" sz="4800" dirty="0" smtClean="0"/>
              <a:t> k </a:t>
            </a:r>
            <a:r>
              <a:rPr lang="en-US" sz="4800" dirty="0" err="1" smtClean="0"/>
              <a:t>lidem</a:t>
            </a:r>
            <a:r>
              <a:rPr lang="en-US" sz="4800" dirty="0" smtClean="0"/>
              <a:t>, </a:t>
            </a:r>
            <a:r>
              <a:rPr lang="en-US" sz="4800" dirty="0" err="1" smtClean="0"/>
              <a:t>které</a:t>
            </a:r>
            <a:r>
              <a:rPr lang="en-US" sz="4800" dirty="0" smtClean="0"/>
              <a:t> </a:t>
            </a:r>
            <a:r>
              <a:rPr lang="en-US" sz="4800" dirty="0" err="1" smtClean="0"/>
              <a:t>považuji</a:t>
            </a:r>
            <a:r>
              <a:rPr lang="en-US" sz="4800" dirty="0" smtClean="0"/>
              <a:t> pro </a:t>
            </a:r>
            <a:r>
              <a:rPr lang="en-US" sz="4800" dirty="0" err="1" smtClean="0"/>
              <a:t>sebe</a:t>
            </a:r>
            <a:r>
              <a:rPr lang="en-US" sz="4800" dirty="0" smtClean="0"/>
              <a:t> </a:t>
            </a:r>
            <a:r>
              <a:rPr lang="en-US" sz="4800" dirty="0" err="1" smtClean="0"/>
              <a:t>za</a:t>
            </a:r>
            <a:r>
              <a:rPr lang="en-US" sz="4800" dirty="0" smtClean="0"/>
              <a:t>  </a:t>
            </a:r>
            <a:r>
              <a:rPr lang="en-US" sz="4800" dirty="0" err="1" smtClean="0"/>
              <a:t>atraktivní</a:t>
            </a:r>
            <a:r>
              <a:rPr lang="en-US" sz="4800" dirty="0" smtClean="0"/>
              <a:t>.</a:t>
            </a:r>
            <a:endParaRPr lang="cs-CZ" sz="4800" dirty="0" smtClean="0"/>
          </a:p>
          <a:p>
            <a:r>
              <a:rPr lang="en-US" sz="4800" dirty="0" smtClean="0"/>
              <a:t>__12. </a:t>
            </a:r>
            <a:r>
              <a:rPr lang="en-US" sz="4800" dirty="0" err="1" smtClean="0"/>
              <a:t>Opravdový</a:t>
            </a:r>
            <a:r>
              <a:rPr lang="en-US" sz="4800" dirty="0" smtClean="0"/>
              <a:t> </a:t>
            </a:r>
            <a:r>
              <a:rPr lang="en-US" sz="4800" dirty="0" err="1" smtClean="0"/>
              <a:t>zájem</a:t>
            </a:r>
            <a:r>
              <a:rPr lang="en-US" sz="4800" dirty="0" smtClean="0"/>
              <a:t> </a:t>
            </a:r>
            <a:r>
              <a:rPr lang="en-US" sz="4800" dirty="0" err="1" smtClean="0"/>
              <a:t>lidí</a:t>
            </a:r>
            <a:r>
              <a:rPr lang="en-US" sz="4800" dirty="0" smtClean="0"/>
              <a:t> o </a:t>
            </a:r>
            <a:r>
              <a:rPr lang="en-US" sz="4800" dirty="0" err="1" smtClean="0"/>
              <a:t>politiku</a:t>
            </a:r>
            <a:r>
              <a:rPr lang="en-US" sz="4800" dirty="0" smtClean="0"/>
              <a:t> </a:t>
            </a:r>
            <a:r>
              <a:rPr lang="en-US" sz="4800" dirty="0" err="1" smtClean="0"/>
              <a:t>může</a:t>
            </a:r>
            <a:r>
              <a:rPr lang="en-US" sz="4800" dirty="0" smtClean="0"/>
              <a:t> </a:t>
            </a:r>
            <a:r>
              <a:rPr lang="en-US" sz="4800" dirty="0" err="1" smtClean="0"/>
              <a:t>vést</a:t>
            </a:r>
            <a:r>
              <a:rPr lang="en-US" sz="4800" dirty="0" smtClean="0"/>
              <a:t> </a:t>
            </a:r>
            <a:r>
              <a:rPr lang="en-US" sz="4800" dirty="0" err="1" smtClean="0"/>
              <a:t>až</a:t>
            </a:r>
            <a:r>
              <a:rPr lang="en-US" sz="4800" dirty="0" smtClean="0"/>
              <a:t> k </a:t>
            </a:r>
            <a:r>
              <a:rPr lang="en-US" sz="4800" dirty="0" err="1" smtClean="0"/>
              <a:t>úplnému</a:t>
            </a:r>
            <a:r>
              <a:rPr lang="en-US" sz="4800" dirty="0" smtClean="0"/>
              <a:t> </a:t>
            </a:r>
            <a:r>
              <a:rPr lang="en-US" sz="4800" dirty="0" err="1" smtClean="0"/>
              <a:t>odzbrojení</a:t>
            </a:r>
            <a:r>
              <a:rPr lang="en-US" sz="4800" dirty="0" smtClean="0"/>
              <a:t>.</a:t>
            </a:r>
            <a:endParaRPr lang="cs-CZ" sz="4800" dirty="0" smtClean="0"/>
          </a:p>
          <a:p>
            <a:r>
              <a:rPr lang="en-US" sz="4800" dirty="0" smtClean="0"/>
              <a:t>__13. </a:t>
            </a:r>
            <a:r>
              <a:rPr lang="en-US" sz="4800" dirty="0" err="1" smtClean="0"/>
              <a:t>Rád</a:t>
            </a:r>
            <a:r>
              <a:rPr lang="en-US" sz="4800" dirty="0" smtClean="0"/>
              <a:t> </a:t>
            </a:r>
            <a:r>
              <a:rPr lang="en-US" sz="4800" dirty="0" err="1" smtClean="0"/>
              <a:t>riskuji</a:t>
            </a:r>
            <a:r>
              <a:rPr lang="en-US" sz="4800" dirty="0" smtClean="0"/>
              <a:t> a </a:t>
            </a:r>
            <a:r>
              <a:rPr lang="en-US" sz="4800" dirty="0" err="1" smtClean="0"/>
              <a:t>i</a:t>
            </a:r>
            <a:r>
              <a:rPr lang="en-US" sz="4800" dirty="0" smtClean="0"/>
              <a:t> </a:t>
            </a:r>
            <a:r>
              <a:rPr lang="en-US" sz="4800" dirty="0" err="1" smtClean="0"/>
              <a:t>důležité</a:t>
            </a:r>
            <a:r>
              <a:rPr lang="en-US" sz="4800" dirty="0" smtClean="0"/>
              <a:t> </a:t>
            </a:r>
            <a:r>
              <a:rPr lang="en-US" sz="4800" dirty="0" err="1" smtClean="0"/>
              <a:t>věci</a:t>
            </a:r>
            <a:r>
              <a:rPr lang="en-US" sz="4800" dirty="0" smtClean="0"/>
              <a:t> </a:t>
            </a:r>
            <a:r>
              <a:rPr lang="en-US" sz="4800" dirty="0" err="1" smtClean="0"/>
              <a:t>ponechávám</a:t>
            </a:r>
            <a:r>
              <a:rPr lang="en-US" sz="4800" dirty="0" smtClean="0"/>
              <a:t> </a:t>
            </a:r>
            <a:r>
              <a:rPr lang="en-US" sz="4800" dirty="0" err="1" smtClean="0"/>
              <a:t>často</a:t>
            </a:r>
            <a:r>
              <a:rPr lang="en-US" sz="4800" dirty="0" smtClean="0"/>
              <a:t> </a:t>
            </a:r>
            <a:r>
              <a:rPr lang="en-US" sz="4800" dirty="0" err="1" smtClean="0"/>
              <a:t>náhodě</a:t>
            </a:r>
            <a:r>
              <a:rPr lang="en-US" sz="4800" dirty="0" smtClean="0"/>
              <a:t>, </a:t>
            </a:r>
            <a:r>
              <a:rPr lang="en-US" sz="4800" dirty="0" err="1" smtClean="0"/>
              <a:t>než</a:t>
            </a:r>
            <a:r>
              <a:rPr lang="en-US" sz="4800" dirty="0" smtClean="0"/>
              <a:t> </a:t>
            </a:r>
            <a:r>
              <a:rPr lang="en-US" sz="4800" dirty="0" err="1" smtClean="0"/>
              <a:t>abych</a:t>
            </a:r>
            <a:r>
              <a:rPr lang="en-US" sz="4800" dirty="0" smtClean="0"/>
              <a:t> o  </a:t>
            </a:r>
            <a:r>
              <a:rPr lang="en-US" sz="4800" dirty="0" err="1" smtClean="0"/>
              <a:t>ně</a:t>
            </a:r>
            <a:r>
              <a:rPr lang="en-US" sz="4800" dirty="0" smtClean="0"/>
              <a:t> </a:t>
            </a:r>
            <a:r>
              <a:rPr lang="en-US" sz="4800" dirty="0" err="1" smtClean="0"/>
              <a:t>cílevědomě</a:t>
            </a:r>
            <a:r>
              <a:rPr lang="en-US" sz="4800" dirty="0" smtClean="0"/>
              <a:t> </a:t>
            </a:r>
            <a:r>
              <a:rPr lang="en-US" sz="4800" dirty="0" err="1" smtClean="0"/>
              <a:t>usiloval</a:t>
            </a:r>
            <a:r>
              <a:rPr lang="en-US" sz="4800" dirty="0" smtClean="0"/>
              <a:t>.</a:t>
            </a:r>
            <a:endParaRPr lang="cs-CZ" sz="4800" dirty="0" smtClean="0"/>
          </a:p>
          <a:p>
            <a:r>
              <a:rPr lang="en-US" sz="4800" dirty="0" smtClean="0"/>
              <a:t>__14. </a:t>
            </a:r>
            <a:r>
              <a:rPr lang="en-US" sz="4800" dirty="0" err="1" smtClean="0"/>
              <a:t>Když</a:t>
            </a:r>
            <a:r>
              <a:rPr lang="en-US" sz="4800" dirty="0" smtClean="0"/>
              <a:t> s </a:t>
            </a:r>
            <a:r>
              <a:rPr lang="en-US" sz="4800" dirty="0" err="1" smtClean="0"/>
              <a:t>někým</a:t>
            </a:r>
            <a:r>
              <a:rPr lang="en-US" sz="4800" dirty="0" smtClean="0"/>
              <a:t> </a:t>
            </a:r>
            <a:r>
              <a:rPr lang="en-US" sz="4800" dirty="0" err="1" smtClean="0"/>
              <a:t>mluvím</a:t>
            </a:r>
            <a:r>
              <a:rPr lang="en-US" sz="4800" dirty="0" smtClean="0"/>
              <a:t>, </a:t>
            </a:r>
            <a:r>
              <a:rPr lang="en-US" sz="4800" dirty="0" err="1" smtClean="0"/>
              <a:t>obvykle</a:t>
            </a:r>
            <a:r>
              <a:rPr lang="en-US" sz="4800" dirty="0" smtClean="0"/>
              <a:t> </a:t>
            </a:r>
            <a:r>
              <a:rPr lang="en-US" sz="4800" dirty="0" err="1" smtClean="0"/>
              <a:t>umím</a:t>
            </a:r>
            <a:r>
              <a:rPr lang="en-US" sz="4800" dirty="0" smtClean="0"/>
              <a:t> </a:t>
            </a:r>
            <a:r>
              <a:rPr lang="en-US" sz="4800" dirty="0" err="1" smtClean="0"/>
              <a:t>hovor</a:t>
            </a:r>
            <a:r>
              <a:rPr lang="en-US" sz="4800" dirty="0" smtClean="0"/>
              <a:t> </a:t>
            </a:r>
            <a:r>
              <a:rPr lang="en-US" sz="4800" dirty="0" err="1" smtClean="0"/>
              <a:t>nasměrovat</a:t>
            </a:r>
            <a:r>
              <a:rPr lang="en-US" sz="4800" dirty="0" smtClean="0"/>
              <a:t> tam, </a:t>
            </a:r>
            <a:r>
              <a:rPr lang="en-US" sz="4800" dirty="0" err="1" smtClean="0"/>
              <a:t>kam</a:t>
            </a:r>
            <a:r>
              <a:rPr lang="en-US" sz="4800" dirty="0" smtClean="0"/>
              <a:t> </a:t>
            </a:r>
            <a:r>
              <a:rPr lang="en-US" sz="4800" dirty="0" err="1" smtClean="0"/>
              <a:t>chci</a:t>
            </a:r>
            <a:r>
              <a:rPr lang="en-US" sz="4800" dirty="0" smtClean="0"/>
              <a:t> a  </a:t>
            </a:r>
            <a:r>
              <a:rPr lang="en-US" sz="4800" dirty="0" err="1" smtClean="0"/>
              <a:t>vyhnout</a:t>
            </a:r>
            <a:r>
              <a:rPr lang="en-US" sz="4800" dirty="0" smtClean="0"/>
              <a:t> se </a:t>
            </a:r>
            <a:r>
              <a:rPr lang="en-US" sz="4800" dirty="0" err="1" smtClean="0"/>
              <a:t>tomu</a:t>
            </a:r>
            <a:r>
              <a:rPr lang="en-US" sz="4800" dirty="0" smtClean="0"/>
              <a:t>, o </a:t>
            </a:r>
            <a:r>
              <a:rPr lang="en-US" sz="4800" dirty="0" err="1" smtClean="0"/>
              <a:t>čem</a:t>
            </a:r>
            <a:r>
              <a:rPr lang="en-US" sz="4800" dirty="0" smtClean="0"/>
              <a:t> </a:t>
            </a:r>
            <a:r>
              <a:rPr lang="en-US" sz="4800" dirty="0" err="1" smtClean="0"/>
              <a:t>nechci</a:t>
            </a:r>
            <a:r>
              <a:rPr lang="en-US" sz="4800" dirty="0" smtClean="0"/>
              <a:t> </a:t>
            </a:r>
            <a:r>
              <a:rPr lang="en-US" sz="4800" dirty="0" err="1" smtClean="0"/>
              <a:t>mluvit</a:t>
            </a:r>
            <a:r>
              <a:rPr lang="en-US" sz="4800" dirty="0" smtClean="0"/>
              <a:t>.</a:t>
            </a:r>
            <a:endParaRPr lang="cs-CZ" sz="4800" dirty="0" smtClean="0"/>
          </a:p>
          <a:p>
            <a:r>
              <a:rPr lang="en-US" sz="4800" dirty="0" smtClean="0"/>
              <a:t>__15. V </a:t>
            </a:r>
            <a:r>
              <a:rPr lang="en-US" sz="4800" dirty="0" err="1" smtClean="0"/>
              <a:t>dlouhodobé</a:t>
            </a:r>
            <a:r>
              <a:rPr lang="en-US" sz="4800" dirty="0" smtClean="0"/>
              <a:t> </a:t>
            </a:r>
            <a:r>
              <a:rPr lang="en-US" sz="4800" dirty="0" err="1" smtClean="0"/>
              <a:t>perspektivě</a:t>
            </a:r>
            <a:r>
              <a:rPr lang="en-US" sz="4800" dirty="0" smtClean="0"/>
              <a:t> </a:t>
            </a:r>
            <a:r>
              <a:rPr lang="en-US" sz="4800" dirty="0" err="1" smtClean="0"/>
              <a:t>jsou</a:t>
            </a:r>
            <a:r>
              <a:rPr lang="en-US" sz="4800" dirty="0" smtClean="0"/>
              <a:t> </a:t>
            </a:r>
            <a:r>
              <a:rPr lang="en-US" sz="4800" dirty="0" err="1" smtClean="0"/>
              <a:t>občané</a:t>
            </a:r>
            <a:r>
              <a:rPr lang="en-US" sz="4800" dirty="0" smtClean="0"/>
              <a:t> </a:t>
            </a:r>
            <a:r>
              <a:rPr lang="en-US" sz="4800" dirty="0" err="1" smtClean="0"/>
              <a:t>zodpovědni</a:t>
            </a:r>
            <a:r>
              <a:rPr lang="en-US" sz="4800" dirty="0" smtClean="0"/>
              <a:t> </a:t>
            </a:r>
            <a:r>
              <a:rPr lang="en-US" sz="4800" dirty="0" err="1" smtClean="0"/>
              <a:t>za</a:t>
            </a:r>
            <a:r>
              <a:rPr lang="en-US" sz="4800" dirty="0" smtClean="0"/>
              <a:t> </a:t>
            </a:r>
            <a:r>
              <a:rPr lang="en-US" sz="4800" dirty="0" err="1" smtClean="0"/>
              <a:t>nedostatky</a:t>
            </a:r>
            <a:r>
              <a:rPr lang="en-US" sz="4800" dirty="0" smtClean="0"/>
              <a:t> </a:t>
            </a:r>
            <a:r>
              <a:rPr lang="en-US" sz="4800" dirty="0" err="1" smtClean="0"/>
              <a:t>jak</a:t>
            </a:r>
            <a:r>
              <a:rPr lang="en-US" sz="4800" dirty="0" smtClean="0"/>
              <a:t> </a:t>
            </a:r>
            <a:r>
              <a:rPr lang="en-US" sz="4800" dirty="0" err="1" smtClean="0"/>
              <a:t>na</a:t>
            </a:r>
            <a:r>
              <a:rPr lang="en-US" sz="4800" dirty="0" smtClean="0"/>
              <a:t>  </a:t>
            </a:r>
            <a:r>
              <a:rPr lang="en-US" sz="4800" dirty="0" err="1" smtClean="0"/>
              <a:t>místní</a:t>
            </a:r>
            <a:r>
              <a:rPr lang="en-US" sz="4800" dirty="0" smtClean="0"/>
              <a:t>, </a:t>
            </a:r>
            <a:r>
              <a:rPr lang="en-US" sz="4800" dirty="0" err="1" smtClean="0"/>
              <a:t>tak</a:t>
            </a:r>
            <a:r>
              <a:rPr lang="en-US" sz="4800" dirty="0" smtClean="0"/>
              <a:t> </a:t>
            </a:r>
            <a:r>
              <a:rPr lang="en-US" sz="4800" dirty="0" err="1" smtClean="0"/>
              <a:t>i</a:t>
            </a:r>
            <a:r>
              <a:rPr lang="en-US" sz="4800" dirty="0" smtClean="0"/>
              <a:t> </a:t>
            </a:r>
            <a:r>
              <a:rPr lang="en-US" sz="4800" dirty="0" err="1" smtClean="0"/>
              <a:t>na</a:t>
            </a:r>
            <a:r>
              <a:rPr lang="en-US" sz="4800" dirty="0" smtClean="0"/>
              <a:t> </a:t>
            </a:r>
            <a:r>
              <a:rPr lang="en-US" sz="4800" dirty="0" err="1" smtClean="0"/>
              <a:t>celostátní</a:t>
            </a:r>
            <a:r>
              <a:rPr lang="en-US" sz="4800" dirty="0" smtClean="0"/>
              <a:t> </a:t>
            </a:r>
            <a:r>
              <a:rPr lang="en-US" sz="4800" dirty="0" err="1" smtClean="0"/>
              <a:t>úrovni</a:t>
            </a:r>
            <a:r>
              <a:rPr lang="en-US" sz="4800" dirty="0" smtClean="0"/>
              <a:t>.</a:t>
            </a:r>
            <a:endParaRPr lang="cs-CZ" sz="4800" dirty="0" smtClean="0"/>
          </a:p>
          <a:p>
            <a:endParaRPr lang="cs-CZ" dirty="0"/>
          </a:p>
        </p:txBody>
      </p:sp>
      <p:sp>
        <p:nvSpPr>
          <p:cNvPr id="7" name="Zástupný symbol pro obsah 6"/>
          <p:cNvSpPr>
            <a:spLocks noGrp="1"/>
          </p:cNvSpPr>
          <p:nvPr>
            <p:ph sz="half" idx="2"/>
          </p:nvPr>
        </p:nvSpPr>
        <p:spPr>
          <a:xfrm>
            <a:off x="6172200" y="793102"/>
            <a:ext cx="5181600" cy="5383861"/>
          </a:xfrm>
        </p:spPr>
        <p:txBody>
          <a:bodyPr>
            <a:normAutofit fontScale="25000" lnSpcReduction="20000"/>
          </a:bodyPr>
          <a:lstStyle/>
          <a:p>
            <a:r>
              <a:rPr lang="en-US" sz="4800" dirty="0" smtClean="0"/>
              <a:t>__16. </a:t>
            </a:r>
            <a:r>
              <a:rPr lang="en-US" sz="4800" dirty="0" err="1" smtClean="0"/>
              <a:t>Kromě</a:t>
            </a:r>
            <a:r>
              <a:rPr lang="en-US" sz="4800" dirty="0" smtClean="0"/>
              <a:t> </a:t>
            </a:r>
            <a:r>
              <a:rPr lang="en-US" sz="4800" dirty="0" err="1" smtClean="0"/>
              <a:t>schopností</a:t>
            </a:r>
            <a:r>
              <a:rPr lang="en-US" sz="4800" dirty="0" smtClean="0"/>
              <a:t> </a:t>
            </a:r>
            <a:r>
              <a:rPr lang="en-US" sz="4800" dirty="0" err="1" smtClean="0"/>
              <a:t>záleží</a:t>
            </a:r>
            <a:r>
              <a:rPr lang="en-US" sz="4800" dirty="0" smtClean="0"/>
              <a:t> </a:t>
            </a:r>
            <a:r>
              <a:rPr lang="en-US" sz="4800" dirty="0" err="1" smtClean="0"/>
              <a:t>především</a:t>
            </a:r>
            <a:r>
              <a:rPr lang="en-US" sz="4800" dirty="0" smtClean="0"/>
              <a:t> </a:t>
            </a:r>
            <a:r>
              <a:rPr lang="en-US" sz="4800" dirty="0" err="1" smtClean="0"/>
              <a:t>na</a:t>
            </a:r>
            <a:r>
              <a:rPr lang="en-US" sz="4800" dirty="0" smtClean="0"/>
              <a:t> </a:t>
            </a:r>
            <a:r>
              <a:rPr lang="en-US" sz="4800" dirty="0" err="1" smtClean="0"/>
              <a:t>vynaloženém</a:t>
            </a:r>
            <a:r>
              <a:rPr lang="en-US" sz="4800" dirty="0" smtClean="0"/>
              <a:t> </a:t>
            </a:r>
            <a:r>
              <a:rPr lang="en-US" sz="4800" dirty="0" err="1" smtClean="0"/>
              <a:t>úsilí</a:t>
            </a:r>
            <a:r>
              <a:rPr lang="en-US" sz="4800" dirty="0" smtClean="0"/>
              <a:t>, </a:t>
            </a:r>
            <a:r>
              <a:rPr lang="en-US" sz="4800" dirty="0" err="1" smtClean="0"/>
              <a:t>jestli</a:t>
            </a:r>
            <a:r>
              <a:rPr lang="en-US" sz="4800" dirty="0" smtClean="0"/>
              <a:t>  </a:t>
            </a:r>
            <a:r>
              <a:rPr lang="en-US" sz="4800" dirty="0" err="1" smtClean="0"/>
              <a:t>člověk</a:t>
            </a:r>
            <a:r>
              <a:rPr lang="en-US" sz="4800" dirty="0" smtClean="0"/>
              <a:t> v </a:t>
            </a:r>
            <a:r>
              <a:rPr lang="en-US" sz="4800" dirty="0" err="1" smtClean="0"/>
              <a:t>práci</a:t>
            </a:r>
            <a:r>
              <a:rPr lang="en-US" sz="4800" dirty="0" smtClean="0"/>
              <a:t> </a:t>
            </a:r>
            <a:r>
              <a:rPr lang="en-US" sz="4800" dirty="0" err="1" smtClean="0"/>
              <a:t>něco</a:t>
            </a:r>
            <a:r>
              <a:rPr lang="en-US" sz="4800" dirty="0" smtClean="0"/>
              <a:t> </a:t>
            </a:r>
            <a:r>
              <a:rPr lang="en-US" sz="4800" dirty="0" err="1" smtClean="0"/>
              <a:t>dokáže</a:t>
            </a:r>
            <a:r>
              <a:rPr lang="en-US" sz="4800" dirty="0" smtClean="0"/>
              <a:t>.</a:t>
            </a:r>
            <a:endParaRPr lang="cs-CZ" sz="4800" dirty="0" smtClean="0"/>
          </a:p>
          <a:p>
            <a:r>
              <a:rPr lang="en-US" sz="4800" dirty="0" smtClean="0"/>
              <a:t>__17. </a:t>
            </a:r>
            <a:r>
              <a:rPr lang="en-US" sz="4800" dirty="0" err="1" smtClean="0"/>
              <a:t>Když</a:t>
            </a:r>
            <a:r>
              <a:rPr lang="en-US" sz="4800" dirty="0" smtClean="0"/>
              <a:t> </a:t>
            </a:r>
            <a:r>
              <a:rPr lang="en-US" sz="4800" dirty="0" err="1" smtClean="0"/>
              <a:t>potřebuji</a:t>
            </a:r>
            <a:r>
              <a:rPr lang="en-US" sz="4800" dirty="0" smtClean="0"/>
              <a:t> </a:t>
            </a:r>
            <a:r>
              <a:rPr lang="en-US" sz="4800" dirty="0" err="1" smtClean="0"/>
              <a:t>někoho</a:t>
            </a:r>
            <a:r>
              <a:rPr lang="en-US" sz="4800" dirty="0" smtClean="0"/>
              <a:t>, </a:t>
            </a:r>
            <a:r>
              <a:rPr lang="en-US" sz="4800" dirty="0" err="1" smtClean="0"/>
              <a:t>kdo</a:t>
            </a:r>
            <a:r>
              <a:rPr lang="en-US" sz="4800" dirty="0" smtClean="0"/>
              <a:t> by mi </a:t>
            </a:r>
            <a:r>
              <a:rPr lang="en-US" sz="4800" dirty="0" err="1" smtClean="0"/>
              <a:t>pomohl</a:t>
            </a:r>
            <a:r>
              <a:rPr lang="en-US" sz="4800" dirty="0" smtClean="0"/>
              <a:t> s </a:t>
            </a:r>
            <a:r>
              <a:rPr lang="en-US" sz="4800" dirty="0" err="1" smtClean="0"/>
              <a:t>realizací</a:t>
            </a:r>
            <a:r>
              <a:rPr lang="en-US" sz="4800" dirty="0" smtClean="0"/>
              <a:t> </a:t>
            </a:r>
            <a:r>
              <a:rPr lang="en-US" sz="4800" dirty="0" err="1" smtClean="0"/>
              <a:t>mých</a:t>
            </a:r>
            <a:r>
              <a:rPr lang="en-US" sz="4800" dirty="0" smtClean="0"/>
              <a:t> </a:t>
            </a:r>
            <a:r>
              <a:rPr lang="en-US" sz="4800" dirty="0" err="1" smtClean="0"/>
              <a:t>plánů</a:t>
            </a:r>
            <a:r>
              <a:rPr lang="en-US" sz="4800" dirty="0" smtClean="0"/>
              <a:t>,  </a:t>
            </a:r>
            <a:r>
              <a:rPr lang="en-US" sz="4800" dirty="0" err="1" smtClean="0"/>
              <a:t>obvykle</a:t>
            </a:r>
            <a:r>
              <a:rPr lang="en-US" sz="4800" dirty="0" smtClean="0"/>
              <a:t> se mi </a:t>
            </a:r>
            <a:r>
              <a:rPr lang="en-US" sz="4800" dirty="0" err="1" smtClean="0"/>
              <a:t>nedaří</a:t>
            </a:r>
            <a:r>
              <a:rPr lang="en-US" sz="4800" dirty="0" smtClean="0"/>
              <a:t> </a:t>
            </a:r>
            <a:r>
              <a:rPr lang="en-US" sz="4800" dirty="0" err="1" smtClean="0"/>
              <a:t>nikoho</a:t>
            </a:r>
            <a:r>
              <a:rPr lang="en-US" sz="4800" dirty="0" smtClean="0"/>
              <a:t> </a:t>
            </a:r>
            <a:r>
              <a:rPr lang="en-US" sz="4800" dirty="0" err="1" smtClean="0"/>
              <a:t>sehnat</a:t>
            </a:r>
            <a:r>
              <a:rPr lang="en-US" sz="4800" dirty="0" smtClean="0"/>
              <a:t>.</a:t>
            </a:r>
            <a:endParaRPr lang="cs-CZ" sz="4800" dirty="0" smtClean="0"/>
          </a:p>
          <a:p>
            <a:r>
              <a:rPr lang="en-US" sz="4800" dirty="0" smtClean="0"/>
              <a:t>__18. I </a:t>
            </a:r>
            <a:r>
              <a:rPr lang="en-US" sz="4800" dirty="0" err="1" smtClean="0"/>
              <a:t>když</a:t>
            </a:r>
            <a:r>
              <a:rPr lang="en-US" sz="4800" dirty="0" smtClean="0"/>
              <a:t> </a:t>
            </a:r>
            <a:r>
              <a:rPr lang="en-US" sz="4800" dirty="0" err="1" smtClean="0"/>
              <a:t>si</a:t>
            </a:r>
            <a:r>
              <a:rPr lang="en-US" sz="4800" dirty="0" smtClean="0"/>
              <a:t> </a:t>
            </a:r>
            <a:r>
              <a:rPr lang="en-US" sz="4800" dirty="0" err="1" smtClean="0"/>
              <a:t>lidé</a:t>
            </a:r>
            <a:r>
              <a:rPr lang="en-US" sz="4800" dirty="0" smtClean="0"/>
              <a:t> </a:t>
            </a:r>
            <a:r>
              <a:rPr lang="en-US" sz="4800" dirty="0" err="1" smtClean="0"/>
              <a:t>budou</a:t>
            </a:r>
            <a:r>
              <a:rPr lang="en-US" sz="4800" dirty="0" smtClean="0"/>
              <a:t> </a:t>
            </a:r>
            <a:r>
              <a:rPr lang="en-US" sz="4800" dirty="0" err="1" smtClean="0"/>
              <a:t>plnit</a:t>
            </a:r>
            <a:r>
              <a:rPr lang="en-US" sz="4800" dirty="0" smtClean="0"/>
              <a:t> </a:t>
            </a:r>
            <a:r>
              <a:rPr lang="en-US" sz="4800" dirty="0" err="1" smtClean="0"/>
              <a:t>zodpovědně</a:t>
            </a:r>
            <a:r>
              <a:rPr lang="en-US" sz="4800" dirty="0" smtClean="0"/>
              <a:t> </a:t>
            </a:r>
            <a:r>
              <a:rPr lang="en-US" sz="4800" dirty="0" err="1" smtClean="0"/>
              <a:t>své</a:t>
            </a:r>
            <a:r>
              <a:rPr lang="en-US" sz="4800" dirty="0" smtClean="0"/>
              <a:t> </a:t>
            </a:r>
            <a:r>
              <a:rPr lang="en-US" sz="4800" dirty="0" err="1" smtClean="0"/>
              <a:t>povinnosti</a:t>
            </a:r>
            <a:r>
              <a:rPr lang="en-US" sz="4800" dirty="0" smtClean="0"/>
              <a:t>, </a:t>
            </a:r>
            <a:r>
              <a:rPr lang="en-US" sz="4800" dirty="0" err="1" smtClean="0"/>
              <a:t>odstranění</a:t>
            </a:r>
            <a:r>
              <a:rPr lang="en-US" sz="4800" dirty="0" smtClean="0"/>
              <a:t>  </a:t>
            </a:r>
            <a:r>
              <a:rPr lang="en-US" sz="4800" dirty="0" err="1" smtClean="0"/>
              <a:t>společenských</a:t>
            </a:r>
            <a:r>
              <a:rPr lang="en-US" sz="4800" dirty="0" smtClean="0"/>
              <a:t> </a:t>
            </a:r>
            <a:r>
              <a:rPr lang="en-US" sz="4800" dirty="0" err="1" smtClean="0"/>
              <a:t>nedostatků</a:t>
            </a:r>
            <a:r>
              <a:rPr lang="en-US" sz="4800" dirty="0" smtClean="0"/>
              <a:t> to </a:t>
            </a:r>
            <a:r>
              <a:rPr lang="en-US" sz="4800" dirty="0" err="1" smtClean="0"/>
              <a:t>stejně</a:t>
            </a:r>
            <a:r>
              <a:rPr lang="en-US" sz="4800" dirty="0" smtClean="0"/>
              <a:t> </a:t>
            </a:r>
            <a:r>
              <a:rPr lang="en-US" sz="4800" dirty="0" err="1" smtClean="0"/>
              <a:t>nepomůže</a:t>
            </a:r>
            <a:r>
              <a:rPr lang="en-US" sz="4800" dirty="0" smtClean="0"/>
              <a:t>.</a:t>
            </a:r>
            <a:endParaRPr lang="cs-CZ" sz="4800" dirty="0" smtClean="0"/>
          </a:p>
          <a:p>
            <a:r>
              <a:rPr lang="en-US" sz="4800" dirty="0" smtClean="0"/>
              <a:t>__19. </a:t>
            </a:r>
            <a:r>
              <a:rPr lang="en-US" sz="4800" dirty="0" err="1" smtClean="0"/>
              <a:t>Nemá</a:t>
            </a:r>
            <a:r>
              <a:rPr lang="en-US" sz="4800" dirty="0" smtClean="0"/>
              <a:t> </a:t>
            </a:r>
            <a:r>
              <a:rPr lang="en-US" sz="4800" dirty="0" err="1" smtClean="0"/>
              <a:t>smysl</a:t>
            </a:r>
            <a:r>
              <a:rPr lang="en-US" sz="4800" dirty="0" smtClean="0"/>
              <a:t> </a:t>
            </a:r>
            <a:r>
              <a:rPr lang="en-US" sz="4800" dirty="0" err="1" smtClean="0"/>
              <a:t>si</a:t>
            </a:r>
            <a:r>
              <a:rPr lang="en-US" sz="4800" dirty="0" smtClean="0"/>
              <a:t> </a:t>
            </a:r>
            <a:r>
              <a:rPr lang="en-US" sz="4800" dirty="0" err="1" smtClean="0"/>
              <a:t>dávat</a:t>
            </a:r>
            <a:r>
              <a:rPr lang="en-US" sz="4800" dirty="0" smtClean="0"/>
              <a:t> </a:t>
            </a:r>
            <a:r>
              <a:rPr lang="en-US" sz="4800" dirty="0" err="1" smtClean="0"/>
              <a:t>nějaká</a:t>
            </a:r>
            <a:r>
              <a:rPr lang="en-US" sz="4800" dirty="0" smtClean="0"/>
              <a:t> </a:t>
            </a:r>
            <a:r>
              <a:rPr lang="en-US" sz="4800" dirty="0" err="1" smtClean="0"/>
              <a:t>předsevzetí</a:t>
            </a:r>
            <a:r>
              <a:rPr lang="en-US" sz="4800" dirty="0" smtClean="0"/>
              <a:t>, </a:t>
            </a:r>
            <a:r>
              <a:rPr lang="en-US" sz="4800" dirty="0" err="1" smtClean="0"/>
              <a:t>protože</a:t>
            </a:r>
            <a:r>
              <a:rPr lang="en-US" sz="4800" dirty="0" smtClean="0"/>
              <a:t> </a:t>
            </a:r>
            <a:r>
              <a:rPr lang="en-US" sz="4800" dirty="0" err="1" smtClean="0"/>
              <a:t>existuje</a:t>
            </a:r>
            <a:r>
              <a:rPr lang="en-US" sz="4800" dirty="0" smtClean="0"/>
              <a:t>  </a:t>
            </a:r>
            <a:r>
              <a:rPr lang="en-US" sz="4800" dirty="0" err="1" smtClean="0"/>
              <a:t>příliš</a:t>
            </a:r>
            <a:r>
              <a:rPr lang="en-US" sz="4800" dirty="0" smtClean="0"/>
              <a:t> </a:t>
            </a:r>
            <a:r>
              <a:rPr lang="en-US" sz="4800" dirty="0" err="1" smtClean="0"/>
              <a:t>mnoho</a:t>
            </a:r>
            <a:r>
              <a:rPr lang="en-US" sz="4800" dirty="0" smtClean="0"/>
              <a:t> </a:t>
            </a:r>
            <a:r>
              <a:rPr lang="en-US" sz="4800" dirty="0" err="1" smtClean="0"/>
              <a:t>okolností</a:t>
            </a:r>
            <a:r>
              <a:rPr lang="en-US" sz="4800" dirty="0" smtClean="0"/>
              <a:t>, </a:t>
            </a:r>
            <a:r>
              <a:rPr lang="en-US" sz="4800" dirty="0" err="1" smtClean="0"/>
              <a:t>které</a:t>
            </a:r>
            <a:r>
              <a:rPr lang="en-US" sz="4800" dirty="0" smtClean="0"/>
              <a:t> </a:t>
            </a:r>
            <a:r>
              <a:rPr lang="en-US" sz="4800" dirty="0" err="1" smtClean="0"/>
              <a:t>mohou</a:t>
            </a:r>
            <a:r>
              <a:rPr lang="en-US" sz="4800" dirty="0" smtClean="0"/>
              <a:t> </a:t>
            </a:r>
            <a:r>
              <a:rPr lang="en-US" sz="4800" dirty="0" err="1" smtClean="0"/>
              <a:t>jejich</a:t>
            </a:r>
            <a:r>
              <a:rPr lang="en-US" sz="4800" dirty="0" smtClean="0"/>
              <a:t> </a:t>
            </a:r>
            <a:r>
              <a:rPr lang="en-US" sz="4800" dirty="0" err="1" smtClean="0"/>
              <a:t>realizaci</a:t>
            </a:r>
            <a:r>
              <a:rPr lang="en-US" sz="4800" dirty="0" smtClean="0"/>
              <a:t> </a:t>
            </a:r>
            <a:r>
              <a:rPr lang="en-US" sz="4800" dirty="0" err="1" smtClean="0"/>
              <a:t>znemožnit</a:t>
            </a:r>
            <a:r>
              <a:rPr lang="en-US" sz="4800" dirty="0" smtClean="0"/>
              <a:t>.</a:t>
            </a:r>
            <a:endParaRPr lang="cs-CZ" sz="4800" dirty="0" smtClean="0"/>
          </a:p>
          <a:p>
            <a:r>
              <a:rPr lang="en-US" sz="4800" dirty="0" smtClean="0"/>
              <a:t>__20. Je pro </a:t>
            </a:r>
            <a:r>
              <a:rPr lang="en-US" sz="4800" dirty="0" err="1" smtClean="0"/>
              <a:t>mě</a:t>
            </a:r>
            <a:r>
              <a:rPr lang="en-US" sz="4800" dirty="0" smtClean="0"/>
              <a:t> </a:t>
            </a:r>
            <a:r>
              <a:rPr lang="en-US" sz="4800" dirty="0" err="1" smtClean="0"/>
              <a:t>těžké</a:t>
            </a:r>
            <a:r>
              <a:rPr lang="en-US" sz="4800" dirty="0" smtClean="0"/>
              <a:t> </a:t>
            </a:r>
            <a:r>
              <a:rPr lang="en-US" sz="4800" dirty="0" err="1" smtClean="0"/>
              <a:t>udržet</a:t>
            </a:r>
            <a:r>
              <a:rPr lang="en-US" sz="4800" dirty="0" smtClean="0"/>
              <a:t> </a:t>
            </a:r>
            <a:r>
              <a:rPr lang="en-US" sz="4800" dirty="0" err="1" smtClean="0"/>
              <a:t>si</a:t>
            </a:r>
            <a:r>
              <a:rPr lang="en-US" sz="4800" dirty="0" smtClean="0"/>
              <a:t> </a:t>
            </a:r>
            <a:r>
              <a:rPr lang="en-US" sz="4800" dirty="0" err="1" smtClean="0"/>
              <a:t>mezi</a:t>
            </a:r>
            <a:r>
              <a:rPr lang="en-US" sz="4800" dirty="0" smtClean="0"/>
              <a:t> </a:t>
            </a:r>
            <a:r>
              <a:rPr lang="en-US" sz="4800" dirty="0" err="1" smtClean="0"/>
              <a:t>jinými</a:t>
            </a:r>
            <a:r>
              <a:rPr lang="en-US" sz="4800" dirty="0" smtClean="0"/>
              <a:t> </a:t>
            </a:r>
            <a:r>
              <a:rPr lang="en-US" sz="4800" dirty="0" err="1" smtClean="0"/>
              <a:t>svůj</a:t>
            </a:r>
            <a:r>
              <a:rPr lang="en-US" sz="4800" dirty="0" smtClean="0"/>
              <a:t> </a:t>
            </a:r>
            <a:r>
              <a:rPr lang="en-US" sz="4800" dirty="0" err="1" smtClean="0"/>
              <a:t>vlastní</a:t>
            </a:r>
            <a:r>
              <a:rPr lang="en-US" sz="4800" dirty="0" smtClean="0"/>
              <a:t> </a:t>
            </a:r>
            <a:r>
              <a:rPr lang="en-US" sz="4800" dirty="0" err="1" smtClean="0"/>
              <a:t>názor</a:t>
            </a:r>
            <a:r>
              <a:rPr lang="en-US" sz="4800" dirty="0" smtClean="0"/>
              <a:t>.</a:t>
            </a:r>
            <a:endParaRPr lang="cs-CZ" sz="4800" dirty="0" smtClean="0"/>
          </a:p>
          <a:p>
            <a:r>
              <a:rPr lang="en-US" sz="4800" dirty="0" smtClean="0"/>
              <a:t>__21. </a:t>
            </a:r>
            <a:r>
              <a:rPr lang="en-US" sz="4800" dirty="0" err="1" smtClean="0"/>
              <a:t>Lidé</a:t>
            </a:r>
            <a:r>
              <a:rPr lang="en-US" sz="4800" dirty="0" smtClean="0"/>
              <a:t> </a:t>
            </a:r>
            <a:r>
              <a:rPr lang="en-US" sz="4800" dirty="0" err="1" smtClean="0"/>
              <a:t>mohou</a:t>
            </a:r>
            <a:r>
              <a:rPr lang="en-US" sz="4800" dirty="0" smtClean="0"/>
              <a:t> </a:t>
            </a:r>
            <a:r>
              <a:rPr lang="en-US" sz="4800" dirty="0" err="1" smtClean="0"/>
              <a:t>kontrolovat</a:t>
            </a:r>
            <a:r>
              <a:rPr lang="en-US" sz="4800" dirty="0" smtClean="0"/>
              <a:t> </a:t>
            </a:r>
            <a:r>
              <a:rPr lang="en-US" sz="4800" dirty="0" err="1" smtClean="0"/>
              <a:t>činnost</a:t>
            </a:r>
            <a:r>
              <a:rPr lang="en-US" sz="4800" dirty="0" smtClean="0"/>
              <a:t> </a:t>
            </a:r>
            <a:r>
              <a:rPr lang="en-US" sz="4800" dirty="0" err="1" smtClean="0"/>
              <a:t>politických</a:t>
            </a:r>
            <a:r>
              <a:rPr lang="en-US" sz="4800" dirty="0" smtClean="0"/>
              <a:t> </a:t>
            </a:r>
            <a:r>
              <a:rPr lang="en-US" sz="4800" dirty="0" err="1" smtClean="0"/>
              <a:t>činitelů</a:t>
            </a:r>
            <a:r>
              <a:rPr lang="en-US" sz="4800" dirty="0" smtClean="0"/>
              <a:t>.</a:t>
            </a:r>
            <a:endParaRPr lang="cs-CZ" sz="4800" dirty="0" smtClean="0"/>
          </a:p>
          <a:p>
            <a:r>
              <a:rPr lang="en-US" sz="4800" dirty="0" smtClean="0"/>
              <a:t>__22. </a:t>
            </a:r>
            <a:r>
              <a:rPr lang="en-US" sz="4800" dirty="0" err="1" smtClean="0"/>
              <a:t>Úspěšnost</a:t>
            </a:r>
            <a:r>
              <a:rPr lang="en-US" sz="4800" dirty="0" smtClean="0"/>
              <a:t> je </a:t>
            </a:r>
            <a:r>
              <a:rPr lang="en-US" sz="4800" dirty="0" err="1" smtClean="0"/>
              <a:t>výsledkem</a:t>
            </a:r>
            <a:r>
              <a:rPr lang="en-US" sz="4800" dirty="0" smtClean="0"/>
              <a:t> </a:t>
            </a:r>
            <a:r>
              <a:rPr lang="en-US" sz="4800" dirty="0" err="1" smtClean="0"/>
              <a:t>namáhavé</a:t>
            </a:r>
            <a:r>
              <a:rPr lang="en-US" sz="4800" dirty="0" smtClean="0"/>
              <a:t> </a:t>
            </a:r>
            <a:r>
              <a:rPr lang="en-US" sz="4800" dirty="0" err="1" smtClean="0"/>
              <a:t>práce</a:t>
            </a:r>
            <a:r>
              <a:rPr lang="en-US" sz="4800" dirty="0" smtClean="0"/>
              <a:t>, </a:t>
            </a:r>
            <a:r>
              <a:rPr lang="en-US" sz="4800" dirty="0" err="1" smtClean="0"/>
              <a:t>štěstí</a:t>
            </a:r>
            <a:r>
              <a:rPr lang="en-US" sz="4800" dirty="0" smtClean="0"/>
              <a:t> s </a:t>
            </a:r>
            <a:r>
              <a:rPr lang="en-US" sz="4800" dirty="0" err="1" smtClean="0"/>
              <a:t>tím</a:t>
            </a:r>
            <a:r>
              <a:rPr lang="en-US" sz="4800" dirty="0" smtClean="0"/>
              <a:t> </a:t>
            </a:r>
            <a:r>
              <a:rPr lang="en-US" sz="4800" dirty="0" err="1" smtClean="0"/>
              <a:t>má</a:t>
            </a:r>
            <a:r>
              <a:rPr lang="en-US" sz="4800" dirty="0" smtClean="0"/>
              <a:t> </a:t>
            </a:r>
            <a:r>
              <a:rPr lang="en-US" sz="4800" dirty="0" err="1" smtClean="0"/>
              <a:t>jen</a:t>
            </a:r>
            <a:r>
              <a:rPr lang="en-US" sz="4800" dirty="0" smtClean="0"/>
              <a:t> </a:t>
            </a:r>
            <a:r>
              <a:rPr lang="en-US" sz="4800" dirty="0" err="1" smtClean="0"/>
              <a:t>málo</a:t>
            </a:r>
            <a:r>
              <a:rPr lang="en-US" sz="4800" dirty="0" smtClean="0"/>
              <a:t>  </a:t>
            </a:r>
            <a:r>
              <a:rPr lang="en-US" sz="4800" dirty="0" err="1" smtClean="0"/>
              <a:t>nebo</a:t>
            </a:r>
            <a:r>
              <a:rPr lang="en-US" sz="4800" dirty="0" smtClean="0"/>
              <a:t> </a:t>
            </a:r>
            <a:r>
              <a:rPr lang="en-US" sz="4800" dirty="0" err="1" smtClean="0"/>
              <a:t>nemá</a:t>
            </a:r>
            <a:r>
              <a:rPr lang="en-US" sz="4800" dirty="0" smtClean="0"/>
              <a:t> </a:t>
            </a:r>
            <a:r>
              <a:rPr lang="en-US" sz="4800" dirty="0" err="1" smtClean="0"/>
              <a:t>vůbec</a:t>
            </a:r>
            <a:r>
              <a:rPr lang="en-US" sz="4800" dirty="0" smtClean="0"/>
              <a:t> </a:t>
            </a:r>
            <a:r>
              <a:rPr lang="en-US" sz="4800" dirty="0" err="1" smtClean="0"/>
              <a:t>nic</a:t>
            </a:r>
            <a:r>
              <a:rPr lang="en-US" sz="4800" dirty="0" smtClean="0"/>
              <a:t> </a:t>
            </a:r>
            <a:r>
              <a:rPr lang="en-US" sz="4800" dirty="0" err="1" smtClean="0"/>
              <a:t>společného</a:t>
            </a:r>
            <a:r>
              <a:rPr lang="en-US" sz="4800" dirty="0" smtClean="0"/>
              <a:t>.</a:t>
            </a:r>
            <a:endParaRPr lang="cs-CZ" sz="4800" dirty="0" smtClean="0"/>
          </a:p>
          <a:p>
            <a:r>
              <a:rPr lang="en-US" sz="4800" dirty="0" smtClean="0"/>
              <a:t>__23. </a:t>
            </a:r>
            <a:r>
              <a:rPr lang="en-US" sz="4800" dirty="0" err="1" smtClean="0"/>
              <a:t>Jestliže</a:t>
            </a:r>
            <a:r>
              <a:rPr lang="en-US" sz="4800" dirty="0" smtClean="0"/>
              <a:t> se </a:t>
            </a:r>
            <a:r>
              <a:rPr lang="en-US" sz="4800" dirty="0" err="1" smtClean="0"/>
              <a:t>potřebuji</a:t>
            </a:r>
            <a:r>
              <a:rPr lang="en-US" sz="4800" dirty="0" smtClean="0"/>
              <a:t> s </a:t>
            </a:r>
            <a:r>
              <a:rPr lang="en-US" sz="4800" dirty="0" err="1" smtClean="0"/>
              <a:t>někým</a:t>
            </a:r>
            <a:r>
              <a:rPr lang="en-US" sz="4800" dirty="0" smtClean="0"/>
              <a:t> </a:t>
            </a:r>
            <a:r>
              <a:rPr lang="en-US" sz="4800" dirty="0" err="1" smtClean="0"/>
              <a:t>setkat</a:t>
            </a:r>
            <a:r>
              <a:rPr lang="en-US" sz="4800" dirty="0" smtClean="0"/>
              <a:t>, </a:t>
            </a:r>
            <a:r>
              <a:rPr lang="en-US" sz="4800" dirty="0" err="1" smtClean="0"/>
              <a:t>obvykle</a:t>
            </a:r>
            <a:r>
              <a:rPr lang="en-US" sz="4800" dirty="0" smtClean="0"/>
              <a:t> se mi to </a:t>
            </a:r>
            <a:r>
              <a:rPr lang="en-US" sz="4800" dirty="0" err="1" smtClean="0"/>
              <a:t>podaří</a:t>
            </a:r>
            <a:r>
              <a:rPr lang="en-US" sz="4800" dirty="0" smtClean="0"/>
              <a:t>  </a:t>
            </a:r>
            <a:r>
              <a:rPr lang="en-US" sz="4800" dirty="0" err="1" smtClean="0"/>
              <a:t>zařídit</a:t>
            </a:r>
            <a:r>
              <a:rPr lang="en-US" sz="4800" dirty="0" smtClean="0"/>
              <a:t>.</a:t>
            </a:r>
            <a:endParaRPr lang="cs-CZ" sz="4800" dirty="0" smtClean="0"/>
          </a:p>
          <a:p>
            <a:r>
              <a:rPr lang="en-US" sz="4800" dirty="0" smtClean="0"/>
              <a:t>__24. </a:t>
            </a:r>
            <a:r>
              <a:rPr lang="en-US" sz="4800" dirty="0" err="1" smtClean="0"/>
              <a:t>Většina</a:t>
            </a:r>
            <a:r>
              <a:rPr lang="en-US" sz="4800" dirty="0" smtClean="0"/>
              <a:t> </a:t>
            </a:r>
            <a:r>
              <a:rPr lang="en-US" sz="4800" dirty="0" err="1" smtClean="0"/>
              <a:t>lidí</a:t>
            </a:r>
            <a:r>
              <a:rPr lang="en-US" sz="4800" dirty="0" smtClean="0"/>
              <a:t> </a:t>
            </a:r>
            <a:r>
              <a:rPr lang="en-US" sz="4800" dirty="0" err="1" smtClean="0"/>
              <a:t>může</a:t>
            </a:r>
            <a:r>
              <a:rPr lang="en-US" sz="4800" dirty="0" smtClean="0"/>
              <a:t> </a:t>
            </a:r>
            <a:r>
              <a:rPr lang="en-US" sz="4800" dirty="0" err="1" smtClean="0"/>
              <a:t>přispět</a:t>
            </a:r>
            <a:r>
              <a:rPr lang="en-US" sz="4800" dirty="0" smtClean="0"/>
              <a:t> k </a:t>
            </a:r>
            <a:r>
              <a:rPr lang="en-US" sz="4800" dirty="0" err="1" smtClean="0"/>
              <a:t>celkovému</a:t>
            </a:r>
            <a:r>
              <a:rPr lang="en-US" sz="4800" dirty="0" smtClean="0"/>
              <a:t> </a:t>
            </a:r>
            <a:r>
              <a:rPr lang="en-US" sz="4800" dirty="0" err="1" smtClean="0"/>
              <a:t>zvýšení</a:t>
            </a:r>
            <a:r>
              <a:rPr lang="en-US" sz="4800" dirty="0" smtClean="0"/>
              <a:t> </a:t>
            </a:r>
            <a:r>
              <a:rPr lang="en-US" sz="4800" dirty="0" err="1" smtClean="0"/>
              <a:t>životní</a:t>
            </a:r>
            <a:r>
              <a:rPr lang="en-US" sz="4800" dirty="0" smtClean="0"/>
              <a:t> </a:t>
            </a:r>
            <a:r>
              <a:rPr lang="en-US" sz="4800" dirty="0" err="1" smtClean="0"/>
              <a:t>úrovně</a:t>
            </a:r>
            <a:r>
              <a:rPr lang="en-US" sz="4800" dirty="0" smtClean="0"/>
              <a:t>.</a:t>
            </a:r>
            <a:endParaRPr lang="cs-CZ" sz="4800" dirty="0" smtClean="0"/>
          </a:p>
          <a:p>
            <a:r>
              <a:rPr lang="en-US" sz="4800" dirty="0" smtClean="0"/>
              <a:t>__25. </a:t>
            </a:r>
            <a:r>
              <a:rPr lang="en-US" sz="4800" dirty="0" err="1" smtClean="0"/>
              <a:t>Nezáleží</a:t>
            </a:r>
            <a:r>
              <a:rPr lang="en-US" sz="4800" dirty="0" smtClean="0"/>
              <a:t> </a:t>
            </a:r>
            <a:r>
              <a:rPr lang="en-US" sz="4800" dirty="0" err="1" smtClean="0"/>
              <a:t>příliš</a:t>
            </a:r>
            <a:r>
              <a:rPr lang="en-US" sz="4800" dirty="0" smtClean="0"/>
              <a:t> </a:t>
            </a:r>
            <a:r>
              <a:rPr lang="en-US" sz="4800" dirty="0" err="1" smtClean="0"/>
              <a:t>na</a:t>
            </a:r>
            <a:r>
              <a:rPr lang="en-US" sz="4800" dirty="0" smtClean="0"/>
              <a:t> tom, </a:t>
            </a:r>
            <a:r>
              <a:rPr lang="en-US" sz="4800" dirty="0" err="1" smtClean="0"/>
              <a:t>jak</a:t>
            </a:r>
            <a:r>
              <a:rPr lang="en-US" sz="4800" dirty="0" smtClean="0"/>
              <a:t> </a:t>
            </a:r>
            <a:r>
              <a:rPr lang="en-US" sz="4800" dirty="0" err="1" smtClean="0"/>
              <a:t>pečlivě</a:t>
            </a:r>
            <a:r>
              <a:rPr lang="en-US" sz="4800" dirty="0" smtClean="0"/>
              <a:t> se </a:t>
            </a:r>
            <a:r>
              <a:rPr lang="en-US" sz="4800" dirty="0" err="1" smtClean="0"/>
              <a:t>člověk</a:t>
            </a:r>
            <a:r>
              <a:rPr lang="en-US" sz="4800" dirty="0" smtClean="0"/>
              <a:t> </a:t>
            </a:r>
            <a:r>
              <a:rPr lang="en-US" sz="4800" dirty="0" err="1" smtClean="0"/>
              <a:t>připravuje</a:t>
            </a:r>
            <a:r>
              <a:rPr lang="en-US" sz="4800" dirty="0" smtClean="0"/>
              <a:t> </a:t>
            </a:r>
            <a:r>
              <a:rPr lang="en-US" sz="4800" dirty="0" err="1" smtClean="0"/>
              <a:t>na</a:t>
            </a:r>
            <a:r>
              <a:rPr lang="en-US" sz="4800" dirty="0" smtClean="0"/>
              <a:t>  </a:t>
            </a:r>
            <a:r>
              <a:rPr lang="en-US" sz="4800" dirty="0" err="1" smtClean="0"/>
              <a:t>nějakou</a:t>
            </a:r>
            <a:r>
              <a:rPr lang="en-US" sz="4800" dirty="0" smtClean="0"/>
              <a:t> </a:t>
            </a:r>
            <a:r>
              <a:rPr lang="en-US" sz="4800" dirty="0" err="1" smtClean="0"/>
              <a:t>činnost</a:t>
            </a:r>
            <a:r>
              <a:rPr lang="en-US" sz="4800" dirty="0" smtClean="0"/>
              <a:t>, </a:t>
            </a:r>
            <a:r>
              <a:rPr lang="en-US" sz="4800" dirty="0" err="1" smtClean="0"/>
              <a:t>protože</a:t>
            </a:r>
            <a:r>
              <a:rPr lang="en-US" sz="4800" dirty="0" smtClean="0"/>
              <a:t> </a:t>
            </a:r>
            <a:r>
              <a:rPr lang="en-US" sz="4800" dirty="0" err="1" smtClean="0"/>
              <a:t>stejně</a:t>
            </a:r>
            <a:r>
              <a:rPr lang="en-US" sz="4800" dirty="0" smtClean="0"/>
              <a:t> </a:t>
            </a:r>
            <a:r>
              <a:rPr lang="en-US" sz="4800" dirty="0" err="1" smtClean="0"/>
              <a:t>nemůže</a:t>
            </a:r>
            <a:r>
              <a:rPr lang="en-US" sz="4800" dirty="0" smtClean="0"/>
              <a:t> </a:t>
            </a:r>
            <a:r>
              <a:rPr lang="en-US" sz="4800" dirty="0" err="1" smtClean="0"/>
              <a:t>vědět</a:t>
            </a:r>
            <a:r>
              <a:rPr lang="en-US" sz="4800" dirty="0" smtClean="0"/>
              <a:t>, </a:t>
            </a:r>
            <a:r>
              <a:rPr lang="en-US" sz="4800" dirty="0" err="1" smtClean="0"/>
              <a:t>zda</a:t>
            </a:r>
            <a:r>
              <a:rPr lang="en-US" sz="4800" dirty="0" smtClean="0"/>
              <a:t> </a:t>
            </a:r>
            <a:r>
              <a:rPr lang="en-US" sz="4800" dirty="0" err="1" smtClean="0"/>
              <a:t>bude</a:t>
            </a:r>
            <a:r>
              <a:rPr lang="en-US" sz="4800" dirty="0" smtClean="0"/>
              <a:t> </a:t>
            </a:r>
            <a:r>
              <a:rPr lang="en-US" sz="4800" dirty="0" err="1" smtClean="0"/>
              <a:t>mít</a:t>
            </a:r>
            <a:r>
              <a:rPr lang="en-US" sz="4800" dirty="0" smtClean="0"/>
              <a:t> </a:t>
            </a:r>
            <a:r>
              <a:rPr lang="en-US" sz="4800" dirty="0" err="1" smtClean="0"/>
              <a:t>štěstí</a:t>
            </a:r>
            <a:r>
              <a:rPr lang="en-US" sz="4800" dirty="0" smtClean="0"/>
              <a:t>  </a:t>
            </a:r>
            <a:r>
              <a:rPr lang="en-US" sz="4800" dirty="0" err="1" smtClean="0"/>
              <a:t>nebo</a:t>
            </a:r>
            <a:r>
              <a:rPr lang="en-US" sz="4800" dirty="0" smtClean="0"/>
              <a:t> </a:t>
            </a:r>
            <a:r>
              <a:rPr lang="en-US" sz="4800" dirty="0" err="1" smtClean="0"/>
              <a:t>smůlu</a:t>
            </a:r>
            <a:r>
              <a:rPr lang="en-US" sz="4800" dirty="0" smtClean="0"/>
              <a:t>.</a:t>
            </a:r>
            <a:endParaRPr lang="cs-CZ" sz="4800" dirty="0" smtClean="0"/>
          </a:p>
          <a:p>
            <a:r>
              <a:rPr lang="en-US" sz="4800" dirty="0" smtClean="0"/>
              <a:t>__26. </a:t>
            </a:r>
            <a:r>
              <a:rPr lang="en-US" sz="4800" dirty="0" err="1" smtClean="0"/>
              <a:t>Když</a:t>
            </a:r>
            <a:r>
              <a:rPr lang="en-US" sz="4800" dirty="0" smtClean="0"/>
              <a:t> se </a:t>
            </a:r>
            <a:r>
              <a:rPr lang="en-US" sz="4800" dirty="0" err="1" smtClean="0"/>
              <a:t>pokouším</a:t>
            </a:r>
            <a:r>
              <a:rPr lang="en-US" sz="4800" dirty="0" smtClean="0"/>
              <a:t> </a:t>
            </a:r>
            <a:r>
              <a:rPr lang="en-US" sz="4800" dirty="0" err="1" smtClean="0"/>
              <a:t>urovnat</a:t>
            </a:r>
            <a:r>
              <a:rPr lang="en-US" sz="4800" dirty="0" smtClean="0"/>
              <a:t> </a:t>
            </a:r>
            <a:r>
              <a:rPr lang="en-US" sz="4800" dirty="0" err="1" smtClean="0"/>
              <a:t>nějaký</a:t>
            </a:r>
            <a:r>
              <a:rPr lang="en-US" sz="4800" dirty="0" smtClean="0"/>
              <a:t> </a:t>
            </a:r>
            <a:r>
              <a:rPr lang="en-US" sz="4800" dirty="0" err="1" smtClean="0"/>
              <a:t>konflikt</a:t>
            </a:r>
            <a:r>
              <a:rPr lang="en-US" sz="4800" dirty="0" smtClean="0"/>
              <a:t>, </a:t>
            </a:r>
            <a:r>
              <a:rPr lang="en-US" sz="4800" dirty="0" err="1" smtClean="0"/>
              <a:t>obvykle</a:t>
            </a:r>
            <a:r>
              <a:rPr lang="en-US" sz="4800" dirty="0" smtClean="0"/>
              <a:t> to </a:t>
            </a:r>
            <a:r>
              <a:rPr lang="en-US" sz="4800" dirty="0" err="1" smtClean="0"/>
              <a:t>udělám</a:t>
            </a:r>
            <a:r>
              <a:rPr lang="en-US" sz="4800" dirty="0" smtClean="0"/>
              <a:t>  </a:t>
            </a:r>
            <a:r>
              <a:rPr lang="en-US" sz="4800" dirty="0" err="1" smtClean="0"/>
              <a:t>špatně</a:t>
            </a:r>
            <a:r>
              <a:rPr lang="en-US" sz="4800" dirty="0" smtClean="0"/>
              <a:t>.</a:t>
            </a:r>
            <a:endParaRPr lang="cs-CZ" sz="4800" dirty="0" smtClean="0"/>
          </a:p>
          <a:p>
            <a:r>
              <a:rPr lang="en-US" sz="4800" dirty="0" smtClean="0"/>
              <a:t>__27. I </a:t>
            </a:r>
            <a:r>
              <a:rPr lang="en-US" sz="4800" dirty="0" err="1" smtClean="0"/>
              <a:t>když</a:t>
            </a:r>
            <a:r>
              <a:rPr lang="en-US" sz="4800" dirty="0" smtClean="0"/>
              <a:t> o to </a:t>
            </a:r>
            <a:r>
              <a:rPr lang="en-US" sz="4800" dirty="0" err="1" smtClean="0"/>
              <a:t>budeme</a:t>
            </a:r>
            <a:r>
              <a:rPr lang="en-US" sz="4800" dirty="0" smtClean="0"/>
              <a:t> </a:t>
            </a:r>
            <a:r>
              <a:rPr lang="en-US" sz="4800" dirty="0" err="1" smtClean="0"/>
              <a:t>usilovat</a:t>
            </a:r>
            <a:r>
              <a:rPr lang="en-US" sz="4800" dirty="0" smtClean="0"/>
              <a:t>, </a:t>
            </a:r>
            <a:r>
              <a:rPr lang="en-US" sz="4800" dirty="0" err="1" smtClean="0"/>
              <a:t>nepodaří</a:t>
            </a:r>
            <a:r>
              <a:rPr lang="en-US" sz="4800" dirty="0" smtClean="0"/>
              <a:t> se </a:t>
            </a:r>
            <a:r>
              <a:rPr lang="en-US" sz="4800" dirty="0" err="1" smtClean="0"/>
              <a:t>nám</a:t>
            </a:r>
            <a:r>
              <a:rPr lang="en-US" sz="4800" dirty="0" smtClean="0"/>
              <a:t> </a:t>
            </a:r>
            <a:r>
              <a:rPr lang="en-US" sz="4800" dirty="0" err="1" smtClean="0"/>
              <a:t>skoncovat</a:t>
            </a:r>
            <a:r>
              <a:rPr lang="en-US" sz="4800" dirty="0" smtClean="0"/>
              <a:t> s  </a:t>
            </a:r>
            <a:r>
              <a:rPr lang="en-US" sz="4800" dirty="0" err="1" smtClean="0"/>
              <a:t>formalismem</a:t>
            </a:r>
            <a:r>
              <a:rPr lang="en-US" sz="4800" dirty="0" smtClean="0"/>
              <a:t>.</a:t>
            </a:r>
            <a:endParaRPr lang="cs-CZ" sz="4800" dirty="0" smtClean="0"/>
          </a:p>
          <a:p>
            <a:r>
              <a:rPr lang="en-US" sz="4800" dirty="0" smtClean="0"/>
              <a:t>__28. </a:t>
            </a:r>
            <a:r>
              <a:rPr lang="en-US" sz="4800" dirty="0" err="1" smtClean="0"/>
              <a:t>Dosáhnu</a:t>
            </a:r>
            <a:r>
              <a:rPr lang="en-US" sz="4800" dirty="0" smtClean="0"/>
              <a:t>-li </a:t>
            </a:r>
            <a:r>
              <a:rPr lang="en-US" sz="4800" dirty="0" err="1" smtClean="0"/>
              <a:t>toho</a:t>
            </a:r>
            <a:r>
              <a:rPr lang="en-US" sz="4800" dirty="0" smtClean="0"/>
              <a:t>, co </a:t>
            </a:r>
            <a:r>
              <a:rPr lang="en-US" sz="4800" dirty="0" err="1" smtClean="0"/>
              <a:t>chci</a:t>
            </a:r>
            <a:r>
              <a:rPr lang="en-US" sz="4800" dirty="0" smtClean="0"/>
              <a:t>, </a:t>
            </a:r>
            <a:r>
              <a:rPr lang="en-US" sz="4800" dirty="0" err="1" smtClean="0"/>
              <a:t>souvisí</a:t>
            </a:r>
            <a:r>
              <a:rPr lang="en-US" sz="4800" dirty="0" smtClean="0"/>
              <a:t> to </a:t>
            </a:r>
            <a:r>
              <a:rPr lang="en-US" sz="4800" dirty="0" err="1" smtClean="0"/>
              <a:t>především</a:t>
            </a:r>
            <a:r>
              <a:rPr lang="en-US" sz="4800" dirty="0" smtClean="0"/>
              <a:t> s </a:t>
            </a:r>
            <a:r>
              <a:rPr lang="en-US" sz="4800" dirty="0" err="1" smtClean="0"/>
              <a:t>mými</a:t>
            </a:r>
            <a:r>
              <a:rPr lang="en-US" sz="4800" dirty="0" smtClean="0"/>
              <a:t>  </a:t>
            </a:r>
            <a:r>
              <a:rPr lang="en-US" sz="4800" dirty="0" err="1" smtClean="0"/>
              <a:t>schopnostmi</a:t>
            </a:r>
            <a:r>
              <a:rPr lang="en-US" sz="4800" dirty="0" smtClean="0"/>
              <a:t> a </a:t>
            </a:r>
            <a:r>
              <a:rPr lang="en-US" sz="4800" dirty="0" err="1" smtClean="0"/>
              <a:t>vůlí</a:t>
            </a:r>
            <a:r>
              <a:rPr lang="en-US" sz="4800" dirty="0" smtClean="0"/>
              <a:t> </a:t>
            </a:r>
            <a:r>
              <a:rPr lang="en-US" sz="4800" dirty="0" err="1" smtClean="0"/>
              <a:t>jít</a:t>
            </a:r>
            <a:r>
              <a:rPr lang="en-US" sz="4800" dirty="0" smtClean="0"/>
              <a:t> </a:t>
            </a:r>
            <a:r>
              <a:rPr lang="en-US" sz="4800" dirty="0" err="1" smtClean="0"/>
              <a:t>za</a:t>
            </a:r>
            <a:r>
              <a:rPr lang="en-US" sz="4800" dirty="0" smtClean="0"/>
              <a:t> </a:t>
            </a:r>
            <a:r>
              <a:rPr lang="en-US" sz="4800" dirty="0" err="1" smtClean="0"/>
              <a:t>svým</a:t>
            </a:r>
            <a:r>
              <a:rPr lang="en-US" sz="4800" dirty="0" smtClean="0"/>
              <a:t> </a:t>
            </a:r>
            <a:r>
              <a:rPr lang="en-US" sz="4800" dirty="0" err="1" smtClean="0"/>
              <a:t>cílem</a:t>
            </a:r>
            <a:r>
              <a:rPr lang="en-US" sz="4800" dirty="0" smtClean="0"/>
              <a:t>.</a:t>
            </a:r>
            <a:endParaRPr lang="cs-CZ" sz="4800" dirty="0" smtClean="0"/>
          </a:p>
          <a:p>
            <a:r>
              <a:rPr lang="en-US" sz="4800" dirty="0" smtClean="0"/>
              <a:t>__29. </a:t>
            </a:r>
            <a:r>
              <a:rPr lang="en-US" sz="4800" dirty="0" err="1" smtClean="0"/>
              <a:t>Hrát</a:t>
            </a:r>
            <a:r>
              <a:rPr lang="en-US" sz="4800" dirty="0" smtClean="0"/>
              <a:t> </a:t>
            </a:r>
            <a:r>
              <a:rPr lang="en-US" sz="4800" dirty="0" err="1" smtClean="0"/>
              <a:t>hlavní</a:t>
            </a:r>
            <a:r>
              <a:rPr lang="en-US" sz="4800" dirty="0" smtClean="0"/>
              <a:t> </a:t>
            </a:r>
            <a:r>
              <a:rPr lang="en-US" sz="4800" dirty="0" err="1" smtClean="0"/>
              <a:t>roli</a:t>
            </a:r>
            <a:r>
              <a:rPr lang="en-US" sz="4800" dirty="0" smtClean="0"/>
              <a:t> </a:t>
            </a:r>
            <a:r>
              <a:rPr lang="en-US" sz="4800" dirty="0" err="1" smtClean="0"/>
              <a:t>ve</a:t>
            </a:r>
            <a:r>
              <a:rPr lang="en-US" sz="4800" dirty="0" smtClean="0"/>
              <a:t> </a:t>
            </a:r>
            <a:r>
              <a:rPr lang="en-US" sz="4800" dirty="0" err="1" smtClean="0"/>
              <a:t>skupinových</a:t>
            </a:r>
            <a:r>
              <a:rPr lang="en-US" sz="4800" dirty="0" smtClean="0"/>
              <a:t> </a:t>
            </a:r>
            <a:r>
              <a:rPr lang="en-US" sz="4800" dirty="0" err="1" smtClean="0"/>
              <a:t>situacích</a:t>
            </a:r>
            <a:r>
              <a:rPr lang="en-US" sz="4800" dirty="0" smtClean="0"/>
              <a:t> pro </a:t>
            </a:r>
            <a:r>
              <a:rPr lang="en-US" sz="4800" dirty="0" err="1" smtClean="0"/>
              <a:t>mě</a:t>
            </a:r>
            <a:r>
              <a:rPr lang="en-US" sz="4800" dirty="0" smtClean="0"/>
              <a:t> </a:t>
            </a:r>
            <a:r>
              <a:rPr lang="en-US" sz="4800" dirty="0" err="1" smtClean="0"/>
              <a:t>není</a:t>
            </a:r>
            <a:r>
              <a:rPr lang="en-US" sz="4800" dirty="0" smtClean="0"/>
              <a:t> </a:t>
            </a:r>
            <a:r>
              <a:rPr lang="en-US" sz="4800" dirty="0" err="1" smtClean="0"/>
              <a:t>obvykle</a:t>
            </a:r>
            <a:r>
              <a:rPr lang="en-US" sz="4800" dirty="0" smtClean="0"/>
              <a:t>  </a:t>
            </a:r>
            <a:r>
              <a:rPr lang="en-US" sz="4800" dirty="0" err="1" smtClean="0"/>
              <a:t>obtížné</a:t>
            </a:r>
            <a:r>
              <a:rPr lang="en-US" sz="4800" dirty="0" smtClean="0"/>
              <a:t>.</a:t>
            </a:r>
            <a:endParaRPr lang="cs-CZ" sz="4800" dirty="0" smtClean="0"/>
          </a:p>
          <a:p>
            <a:r>
              <a:rPr lang="en-US" sz="4800" dirty="0" smtClean="0"/>
              <a:t>__30. </a:t>
            </a:r>
            <a:r>
              <a:rPr lang="en-US" sz="4800" dirty="0" err="1" smtClean="0"/>
              <a:t>Téměř</a:t>
            </a:r>
            <a:r>
              <a:rPr lang="en-US" sz="4800" dirty="0" smtClean="0"/>
              <a:t> </a:t>
            </a:r>
            <a:r>
              <a:rPr lang="en-US" sz="4800" dirty="0" err="1" smtClean="0"/>
              <a:t>nikdo</a:t>
            </a:r>
            <a:r>
              <a:rPr lang="en-US" sz="4800" dirty="0" smtClean="0"/>
              <a:t> z </a:t>
            </a:r>
            <a:r>
              <a:rPr lang="en-US" sz="4800" dirty="0" err="1" smtClean="0"/>
              <a:t>občanů</a:t>
            </a:r>
            <a:r>
              <a:rPr lang="en-US" sz="4800" dirty="0" smtClean="0"/>
              <a:t> </a:t>
            </a:r>
            <a:r>
              <a:rPr lang="en-US" sz="4800" dirty="0" err="1" smtClean="0"/>
              <a:t>nemůže</a:t>
            </a:r>
            <a:r>
              <a:rPr lang="en-US" sz="4800" dirty="0" smtClean="0"/>
              <a:t> </a:t>
            </a:r>
            <a:r>
              <a:rPr lang="en-US" sz="4800" dirty="0" err="1" smtClean="0"/>
              <a:t>ovlvnit</a:t>
            </a:r>
            <a:r>
              <a:rPr lang="en-US" sz="4800" dirty="0" smtClean="0"/>
              <a:t> </a:t>
            </a:r>
            <a:r>
              <a:rPr lang="en-US" sz="4800" dirty="0" err="1" smtClean="0"/>
              <a:t>rozhodnutí</a:t>
            </a:r>
            <a:r>
              <a:rPr lang="en-US" sz="4800" dirty="0" smtClean="0"/>
              <a:t> </a:t>
            </a:r>
            <a:r>
              <a:rPr lang="en-US" sz="4800" dirty="0" err="1" smtClean="0"/>
              <a:t>vlády</a:t>
            </a:r>
            <a:r>
              <a:rPr lang="en-US" sz="4800" dirty="0" smtClean="0"/>
              <a:t>.</a:t>
            </a:r>
            <a:endParaRPr lang="cs-CZ" sz="4800" dirty="0" smtClean="0"/>
          </a:p>
          <a:p>
            <a:endParaRPr lang="cs-CZ" sz="3700" dirty="0" smtClean="0"/>
          </a:p>
          <a:p>
            <a:endParaRPr lang="cs-CZ" dirty="0"/>
          </a:p>
        </p:txBody>
      </p:sp>
    </p:spTree>
    <p:extLst>
      <p:ext uri="{BB962C8B-B14F-4D97-AF65-F5344CB8AC3E}">
        <p14:creationId xmlns:p14="http://schemas.microsoft.com/office/powerpoint/2010/main" val="3275391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10316547" y="1"/>
            <a:ext cx="1875453" cy="2327102"/>
          </a:xfrm>
          <a:prstGeom prst="rect">
            <a:avLst/>
          </a:prstGeom>
        </p:spPr>
      </p:pic>
      <p:sp>
        <p:nvSpPr>
          <p:cNvPr id="2" name="Nadpis 1"/>
          <p:cNvSpPr>
            <a:spLocks noGrp="1"/>
          </p:cNvSpPr>
          <p:nvPr>
            <p:ph type="title"/>
          </p:nvPr>
        </p:nvSpPr>
        <p:spPr>
          <a:xfrm>
            <a:off x="2256453" y="1"/>
            <a:ext cx="10515600" cy="578498"/>
          </a:xfrm>
        </p:spPr>
        <p:txBody>
          <a:bodyPr>
            <a:normAutofit fontScale="90000"/>
          </a:bodyPr>
          <a:lstStyle/>
          <a:p>
            <a:r>
              <a:rPr lang="cs-CZ" b="1" dirty="0" smtClean="0"/>
              <a:t>               </a:t>
            </a:r>
            <a:br>
              <a:rPr lang="cs-CZ" b="1" dirty="0" smtClean="0"/>
            </a:br>
            <a:r>
              <a:rPr lang="cs-CZ" sz="2000" b="1" dirty="0" smtClean="0"/>
              <a:t>Walter </a:t>
            </a:r>
            <a:r>
              <a:rPr lang="cs-CZ" sz="2000" b="1" dirty="0" err="1" smtClean="0"/>
              <a:t>Mischel</a:t>
            </a:r>
            <a:r>
              <a:rPr lang="cs-CZ" sz="2000" b="1" dirty="0" smtClean="0"/>
              <a:t> (1930–)</a:t>
            </a:r>
            <a:r>
              <a:rPr lang="cs-CZ" b="1" dirty="0" smtClean="0"/>
              <a:t/>
            </a:r>
            <a:br>
              <a:rPr lang="cs-CZ" b="1" dirty="0" smtClean="0"/>
            </a:br>
            <a:endParaRPr lang="cs-CZ" dirty="0"/>
          </a:p>
        </p:txBody>
      </p:sp>
      <p:sp>
        <p:nvSpPr>
          <p:cNvPr id="3" name="Zástupný symbol pro obsah 2"/>
          <p:cNvSpPr>
            <a:spLocks noGrp="1"/>
          </p:cNvSpPr>
          <p:nvPr>
            <p:ph idx="1"/>
          </p:nvPr>
        </p:nvSpPr>
        <p:spPr>
          <a:xfrm>
            <a:off x="353009" y="261257"/>
            <a:ext cx="10515600" cy="6074229"/>
          </a:xfrm>
        </p:spPr>
        <p:txBody>
          <a:bodyPr>
            <a:normAutofit fontScale="85000" lnSpcReduction="20000"/>
          </a:bodyPr>
          <a:lstStyle/>
          <a:p>
            <a:endParaRPr lang="cs-CZ" b="1" dirty="0" smtClean="0"/>
          </a:p>
          <a:p>
            <a:endParaRPr lang="cs-CZ" sz="1400" dirty="0" smtClean="0"/>
          </a:p>
          <a:p>
            <a:r>
              <a:rPr lang="cs-CZ" dirty="0" smtClean="0"/>
              <a:t>Narodil se ve Vídni, rodiče odešli do USA když mu bylo devět let. </a:t>
            </a:r>
          </a:p>
          <a:p>
            <a:r>
              <a:rPr lang="cs-CZ" dirty="0" smtClean="0"/>
              <a:t>Žil v NYC, začal studovat na </a:t>
            </a:r>
            <a:r>
              <a:rPr lang="en-US" dirty="0" smtClean="0"/>
              <a:t>City College </a:t>
            </a:r>
            <a:r>
              <a:rPr lang="en-US" dirty="0"/>
              <a:t>New </a:t>
            </a:r>
            <a:r>
              <a:rPr lang="en-US" dirty="0" smtClean="0"/>
              <a:t>York</a:t>
            </a:r>
            <a:r>
              <a:rPr lang="cs-CZ" dirty="0" smtClean="0"/>
              <a:t>). Zpočátku ho fascinovala psychoanalýza, kterou považoval za svoji „domovskou“ teorii, v praxi</a:t>
            </a:r>
          </a:p>
          <a:p>
            <a:pPr marL="0" indent="0">
              <a:buNone/>
            </a:pPr>
            <a:r>
              <a:rPr lang="cs-CZ" dirty="0"/>
              <a:t> </a:t>
            </a:r>
            <a:r>
              <a:rPr lang="cs-CZ" dirty="0" smtClean="0"/>
              <a:t>   sociálního pracovníka na ulici (street </a:t>
            </a:r>
            <a:r>
              <a:rPr lang="cs-CZ" dirty="0" err="1" smtClean="0"/>
              <a:t>worker</a:t>
            </a:r>
            <a:r>
              <a:rPr lang="cs-CZ" dirty="0" smtClean="0"/>
              <a:t>) mu však byla k ničemu.</a:t>
            </a:r>
          </a:p>
          <a:p>
            <a:r>
              <a:rPr lang="cs-CZ" dirty="0" smtClean="0"/>
              <a:t>Studium na Ohio </a:t>
            </a:r>
            <a:r>
              <a:rPr lang="cs-CZ" dirty="0" err="1" smtClean="0"/>
              <a:t>State</a:t>
            </a:r>
            <a:r>
              <a:rPr lang="cs-CZ" dirty="0" smtClean="0"/>
              <a:t> University, setkání s teorií G. </a:t>
            </a:r>
            <a:r>
              <a:rPr lang="cs-CZ" dirty="0" err="1" smtClean="0"/>
              <a:t>Kellyho</a:t>
            </a:r>
            <a:r>
              <a:rPr lang="cs-CZ" dirty="0"/>
              <a:t> </a:t>
            </a:r>
            <a:r>
              <a:rPr lang="cs-CZ" dirty="0" smtClean="0"/>
              <a:t>a J.B. Rottera, </a:t>
            </a:r>
          </a:p>
          <a:p>
            <a:pPr marL="0" indent="0">
              <a:buNone/>
            </a:pPr>
            <a:r>
              <a:rPr lang="cs-CZ" dirty="0"/>
              <a:t> </a:t>
            </a:r>
            <a:r>
              <a:rPr lang="cs-CZ" dirty="0" smtClean="0"/>
              <a:t>   studijní pobyt na Harvardu a </a:t>
            </a:r>
            <a:r>
              <a:rPr lang="cs-CZ" dirty="0" err="1" smtClean="0"/>
              <a:t>Standfordu</a:t>
            </a:r>
            <a:r>
              <a:rPr lang="cs-CZ" dirty="0" smtClean="0"/>
              <a:t> (Bandura).</a:t>
            </a:r>
          </a:p>
          <a:p>
            <a:r>
              <a:rPr lang="cs-CZ" dirty="0" smtClean="0"/>
              <a:t>Prováděl personální výběry pro Mírové jednotky – uvědomil si, že nedokáže dobře diagnostikovat v tom smyslu, aby předpověděl chování příslušníků jednotek, byť ta diagnostika byla na vysoké úrovni. Diagnostikoval dvě dimenze – svědomitost a sociabilita,  zjistil že mu to moc nepomáhá, aby vysvětlil (predikoval) chování  členů mírového sboru v určitých situacích, do kterých se dostávali.</a:t>
            </a:r>
          </a:p>
          <a:p>
            <a:r>
              <a:rPr lang="cs-CZ" dirty="0" smtClean="0"/>
              <a:t>Jeho skepticismus k diagnostice se projevil v knize Personality and </a:t>
            </a:r>
            <a:r>
              <a:rPr lang="cs-CZ" dirty="0" err="1" smtClean="0"/>
              <a:t>Assessment</a:t>
            </a:r>
            <a:r>
              <a:rPr lang="cs-CZ" dirty="0" smtClean="0"/>
              <a:t> (1968), která se stala velmi diskutovanou a ovlivnila myšlení  v psychologii osobnosti.</a:t>
            </a:r>
          </a:p>
          <a:p>
            <a:r>
              <a:rPr lang="cs-CZ" dirty="0" smtClean="0"/>
              <a:t>Např. když je někdo podporující a svědomitý v domácím rodinném prostředí, neznamená to, že bude altruistický vůči jiným lidem..</a:t>
            </a:r>
            <a:endParaRPr lang="cs-CZ" sz="1500" dirty="0"/>
          </a:p>
        </p:txBody>
      </p:sp>
    </p:spTree>
    <p:extLst>
      <p:ext uri="{BB962C8B-B14F-4D97-AF65-F5344CB8AC3E}">
        <p14:creationId xmlns:p14="http://schemas.microsoft.com/office/powerpoint/2010/main" val="374586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Sociálně kognitivní přístup </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vyrůstá původně z behaviorismu, konkrétně z teorie </a:t>
            </a:r>
            <a:r>
              <a:rPr lang="cs-CZ" dirty="0" smtClean="0">
                <a:solidFill>
                  <a:srgbClr val="FF0000"/>
                </a:solidFill>
              </a:rPr>
              <a:t>sociálního učení</a:t>
            </a:r>
          </a:p>
          <a:p>
            <a:r>
              <a:rPr lang="cs-CZ" dirty="0" smtClean="0"/>
              <a:t>od počátku 50. let byla teorie sociálního učení rozšířena o kognitivní přístup (důraz na poznávací procesy) a na procesy, které se odehrávají v aktérovi tohoto procesu (interpretace událostí a  výsledku učení, plánovaní, vědomí okolností, vědomí sebe jako aktéra atd.)</a:t>
            </a:r>
          </a:p>
          <a:p>
            <a:r>
              <a:rPr lang="cs-CZ" dirty="0" smtClean="0"/>
              <a:t> kritika neuvědomovaných procesů a sil, které působí na člověka (v člověku) v časných fázích jeho vývoje (rané dětství)</a:t>
            </a:r>
          </a:p>
          <a:p>
            <a:r>
              <a:rPr lang="cs-CZ" dirty="0" smtClean="0"/>
              <a:t>snaha  propojit nomotetické a idiografické uvažování o osobnosti, na jedné straně se nezříkají toho, že člověk se učí a osvojuje si nějaké komplexnější modely sociálního chování, současně zdůrazňují význam a vliv situačních faktorů na jednání člověka  </a:t>
            </a:r>
          </a:p>
          <a:p>
            <a:pPr marL="0" indent="0">
              <a:buNone/>
            </a:pPr>
            <a:r>
              <a:rPr lang="cs-CZ" dirty="0">
                <a:solidFill>
                  <a:srgbClr val="FF0000"/>
                </a:solidFill>
              </a:rPr>
              <a:t> </a:t>
            </a:r>
            <a:endParaRPr lang="cs-CZ" dirty="0"/>
          </a:p>
        </p:txBody>
      </p:sp>
    </p:spTree>
    <p:extLst>
      <p:ext uri="{BB962C8B-B14F-4D97-AF65-F5344CB8AC3E}">
        <p14:creationId xmlns:p14="http://schemas.microsoft.com/office/powerpoint/2010/main" val="78660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49275"/>
          </a:xfrm>
        </p:spPr>
        <p:txBody>
          <a:bodyPr>
            <a:normAutofit fontScale="90000"/>
          </a:bodyPr>
          <a:lstStyle/>
          <a:p>
            <a:r>
              <a:rPr lang="cs-CZ" sz="3200" b="1" dirty="0" err="1" smtClean="0"/>
              <a:t>Interakcionismus</a:t>
            </a:r>
            <a:r>
              <a:rPr lang="cs-CZ" sz="3200" b="1" dirty="0" smtClean="0"/>
              <a:t> </a:t>
            </a:r>
            <a:r>
              <a:rPr lang="cs-CZ" sz="3200" b="1" dirty="0" err="1" smtClean="0"/>
              <a:t>vers</a:t>
            </a:r>
            <a:r>
              <a:rPr lang="cs-CZ" sz="3200" b="1" dirty="0" smtClean="0"/>
              <a:t>. situacionismus</a:t>
            </a:r>
            <a:br>
              <a:rPr lang="cs-CZ" sz="3200" b="1" dirty="0" smtClean="0"/>
            </a:br>
            <a:endParaRPr lang="cs-CZ" sz="3200" b="1" dirty="0"/>
          </a:p>
        </p:txBody>
      </p:sp>
      <p:sp>
        <p:nvSpPr>
          <p:cNvPr id="3" name="Zástupný symbol pro obsah 2"/>
          <p:cNvSpPr>
            <a:spLocks noGrp="1"/>
          </p:cNvSpPr>
          <p:nvPr>
            <p:ph idx="1"/>
          </p:nvPr>
        </p:nvSpPr>
        <p:spPr>
          <a:xfrm>
            <a:off x="838200" y="914400"/>
            <a:ext cx="10515600" cy="4351338"/>
          </a:xfrm>
        </p:spPr>
        <p:txBody>
          <a:bodyPr>
            <a:normAutofit lnSpcReduction="10000"/>
          </a:bodyPr>
          <a:lstStyle/>
          <a:p>
            <a:pPr marL="0" indent="0">
              <a:buNone/>
            </a:pPr>
            <a:r>
              <a:rPr lang="cs-CZ" dirty="0" err="1" smtClean="0"/>
              <a:t>Mischel</a:t>
            </a:r>
            <a:r>
              <a:rPr lang="cs-CZ" dirty="0" smtClean="0"/>
              <a:t> byl kritizován, že je extrémním zastáncem situačních vlivů a že s vaničkou vylil i dítě (osobnost).</a:t>
            </a:r>
          </a:p>
          <a:p>
            <a:pPr marL="0" indent="0">
              <a:buNone/>
            </a:pPr>
            <a:r>
              <a:rPr lang="cs-CZ" dirty="0" smtClean="0"/>
              <a:t>Analyzuje </a:t>
            </a:r>
            <a:r>
              <a:rPr lang="cs-CZ" dirty="0" smtClean="0">
                <a:solidFill>
                  <a:srgbClr val="C00000"/>
                </a:solidFill>
              </a:rPr>
              <a:t>jednotlivce, </a:t>
            </a:r>
            <a:r>
              <a:rPr lang="cs-CZ" dirty="0" smtClean="0"/>
              <a:t>který se různorodě chová v souvislosti s různými podmínkami prostředí (situacemi). Konkrétně, analyzuje to, </a:t>
            </a:r>
            <a:r>
              <a:rPr lang="cs-CZ" dirty="0" smtClean="0">
                <a:solidFill>
                  <a:srgbClr val="C00000"/>
                </a:solidFill>
              </a:rPr>
              <a:t>jak ten, kdo se nějak chová, svoje jednání vnímá, interpretuje a vysvětluje. </a:t>
            </a:r>
            <a:r>
              <a:rPr lang="cs-CZ" dirty="0" smtClean="0"/>
              <a:t>Stejně tak to dělají druzí, kteří ho vnímají, hodnotí, interpretují..</a:t>
            </a:r>
          </a:p>
          <a:p>
            <a:pPr marL="0" indent="0">
              <a:buNone/>
            </a:pPr>
            <a:r>
              <a:rPr lang="cs-CZ" dirty="0" smtClean="0"/>
              <a:t>Jestli se tradiční rysová psychologie se dívá na rysy jako na intrapsychické </a:t>
            </a:r>
            <a:r>
              <a:rPr lang="cs-CZ" dirty="0" smtClean="0">
                <a:solidFill>
                  <a:srgbClr val="FF0000"/>
                </a:solidFill>
              </a:rPr>
              <a:t>determinanty konzistence lidského chování, </a:t>
            </a:r>
            <a:r>
              <a:rPr lang="cs-CZ" dirty="0" err="1" smtClean="0"/>
              <a:t>Mischel</a:t>
            </a:r>
            <a:r>
              <a:rPr lang="cs-CZ" dirty="0" smtClean="0"/>
              <a:t> na ně hledí jako </a:t>
            </a:r>
            <a:r>
              <a:rPr lang="cs-CZ" dirty="0" smtClean="0">
                <a:solidFill>
                  <a:srgbClr val="00B0F0"/>
                </a:solidFill>
              </a:rPr>
              <a:t>na souhrnné pojmy (označení, kódy, organizující konstrukty), použité na pozorované chování </a:t>
            </a:r>
            <a:r>
              <a:rPr lang="cs-CZ" dirty="0" smtClean="0"/>
              <a:t>(</a:t>
            </a:r>
            <a:r>
              <a:rPr lang="cs-CZ" dirty="0" err="1" smtClean="0"/>
              <a:t>Mischel</a:t>
            </a:r>
            <a:r>
              <a:rPr lang="cs-CZ" dirty="0" smtClean="0"/>
              <a:t>, 1973)</a:t>
            </a:r>
            <a:r>
              <a:rPr lang="cs-CZ" dirty="0" smtClean="0">
                <a:solidFill>
                  <a:srgbClr val="00B0F0"/>
                </a:solidFill>
              </a:rPr>
              <a:t>.</a:t>
            </a:r>
          </a:p>
          <a:p>
            <a:pPr marL="0" indent="0">
              <a:buNone/>
            </a:pPr>
            <a:r>
              <a:rPr lang="cs-CZ" dirty="0" smtClean="0">
                <a:solidFill>
                  <a:srgbClr val="00B0F0"/>
                </a:solidFill>
              </a:rPr>
              <a:t> </a:t>
            </a:r>
          </a:p>
        </p:txBody>
      </p:sp>
    </p:spTree>
    <p:extLst>
      <p:ext uri="{BB962C8B-B14F-4D97-AF65-F5344CB8AC3E}">
        <p14:creationId xmlns:p14="http://schemas.microsoft.com/office/powerpoint/2010/main" val="2785396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14589"/>
          </a:xfrm>
        </p:spPr>
        <p:txBody>
          <a:bodyPr>
            <a:normAutofit/>
          </a:bodyPr>
          <a:lstStyle/>
          <a:p>
            <a:r>
              <a:rPr lang="cs-CZ" sz="3200" b="1" dirty="0" smtClean="0">
                <a:solidFill>
                  <a:srgbClr val="FF0000"/>
                </a:solidFill>
              </a:rPr>
              <a:t>Paradox konzistence</a:t>
            </a:r>
            <a:endParaRPr lang="cs-CZ" sz="3200" b="1" dirty="0">
              <a:solidFill>
                <a:srgbClr val="FF0000"/>
              </a:solidFill>
            </a:endParaRPr>
          </a:p>
        </p:txBody>
      </p:sp>
      <p:sp>
        <p:nvSpPr>
          <p:cNvPr id="3" name="Zástupný symbol pro obsah 2"/>
          <p:cNvSpPr>
            <a:spLocks noGrp="1"/>
          </p:cNvSpPr>
          <p:nvPr>
            <p:ph idx="1"/>
          </p:nvPr>
        </p:nvSpPr>
        <p:spPr>
          <a:xfrm>
            <a:off x="838200" y="979714"/>
            <a:ext cx="10515600" cy="5197249"/>
          </a:xfrm>
        </p:spPr>
        <p:txBody>
          <a:bodyPr>
            <a:normAutofit fontScale="92500" lnSpcReduction="20000"/>
          </a:bodyPr>
          <a:lstStyle/>
          <a:p>
            <a:pPr marL="0" indent="0">
              <a:buNone/>
            </a:pPr>
            <a:r>
              <a:rPr lang="cs-CZ" dirty="0" smtClean="0"/>
              <a:t>I když intuice obvykle podporuje představu, že lidé se chovají a prožívají něco, protože mají určité konkrétní rysy (dispozice) a jejich chování je tedy </a:t>
            </a:r>
            <a:r>
              <a:rPr lang="cs-CZ" dirty="0" smtClean="0">
                <a:solidFill>
                  <a:schemeClr val="accent1"/>
                </a:solidFill>
              </a:rPr>
              <a:t>konzistentní napříč situacemi, </a:t>
            </a:r>
            <a:r>
              <a:rPr lang="cs-CZ" dirty="0" smtClean="0"/>
              <a:t>výzkumy, které se snaží tuto konzistenci ověřit, to nepotvrzují.</a:t>
            </a:r>
          </a:p>
          <a:p>
            <a:pPr marL="0" indent="0">
              <a:buNone/>
            </a:pPr>
            <a:r>
              <a:rPr lang="cs-CZ" dirty="0" smtClean="0"/>
              <a:t>Podle </a:t>
            </a:r>
            <a:r>
              <a:rPr lang="cs-CZ" dirty="0" err="1" smtClean="0"/>
              <a:t>Mischela</a:t>
            </a:r>
            <a:r>
              <a:rPr lang="cs-CZ" dirty="0" smtClean="0"/>
              <a:t> to není otázka metod, dispozice musí být charakterizovány tak, aby zohledňovaly skutečnost, že chování člověka není úplně konzistentní.</a:t>
            </a:r>
          </a:p>
          <a:p>
            <a:pPr marL="0" indent="0">
              <a:buNone/>
            </a:pPr>
            <a:r>
              <a:rPr lang="cs-CZ" dirty="0" smtClean="0"/>
              <a:t>Zkoumal, jak lidé charakterizují sebe sama, druhé lidi a situace.</a:t>
            </a:r>
          </a:p>
          <a:p>
            <a:pPr marL="0" indent="0">
              <a:buNone/>
            </a:pPr>
            <a:r>
              <a:rPr lang="cs-CZ" dirty="0" smtClean="0">
                <a:solidFill>
                  <a:schemeClr val="accent1"/>
                </a:solidFill>
              </a:rPr>
              <a:t>Kognitivní prototyp </a:t>
            </a:r>
            <a:r>
              <a:rPr lang="cs-CZ" dirty="0" smtClean="0"/>
              <a:t>-  to je to, co posuzovatel bere jako typickou definici dispozice. Např. jestli je pro vás typickou definicí agresivity, že člověk udeří druhého člověka, budete  usuzovat na agresivitu např. v situaci, když dítě strká do druhého dítěte i když nejsou přítomny  další projevy agrese.  </a:t>
            </a:r>
          </a:p>
          <a:p>
            <a:pPr marL="0" indent="0">
              <a:buNone/>
            </a:pPr>
            <a:r>
              <a:rPr lang="cs-CZ" dirty="0" smtClean="0"/>
              <a:t>Konzistence posuzování silně závisí na pozorování „prototypických“ rysů, takže dojem konzistence není odvozený z pozorování nějakého obvyklého chování („průměrných“ úrovní) ale spíše z pozorování, že určité prototypické  znaky jsou stále přítomné.   </a:t>
            </a:r>
          </a:p>
          <a:p>
            <a:pPr marL="0" indent="0">
              <a:buNone/>
            </a:pPr>
            <a:endParaRPr lang="cs-CZ" dirty="0"/>
          </a:p>
        </p:txBody>
      </p:sp>
    </p:spTree>
    <p:extLst>
      <p:ext uri="{BB962C8B-B14F-4D97-AF65-F5344CB8AC3E}">
        <p14:creationId xmlns:p14="http://schemas.microsoft.com/office/powerpoint/2010/main" val="2437137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7650" y="365126"/>
            <a:ext cx="11106150" cy="831286"/>
          </a:xfrm>
        </p:spPr>
        <p:txBody>
          <a:bodyPr>
            <a:normAutofit fontScale="90000"/>
          </a:bodyPr>
          <a:lstStyle/>
          <a:p>
            <a:r>
              <a:rPr lang="cs-CZ" sz="3600" b="1" dirty="0" smtClean="0">
                <a:solidFill>
                  <a:srgbClr val="FF0000"/>
                </a:solidFill>
              </a:rPr>
              <a:t>Sebekontrola: Odložené uspokojení</a:t>
            </a:r>
            <a:br>
              <a:rPr lang="cs-CZ" sz="3600" b="1" dirty="0" smtClean="0">
                <a:solidFill>
                  <a:srgbClr val="FF0000"/>
                </a:solidFill>
              </a:rPr>
            </a:br>
            <a:r>
              <a:rPr lang="cs-CZ" sz="3600" b="1" dirty="0" smtClean="0">
                <a:solidFill>
                  <a:srgbClr val="FF0000"/>
                </a:solidFill>
              </a:rPr>
              <a:t> </a:t>
            </a:r>
            <a:r>
              <a:rPr lang="cs-CZ" sz="3200" b="1" dirty="0" smtClean="0">
                <a:solidFill>
                  <a:srgbClr val="FF0000"/>
                </a:solidFill>
              </a:rPr>
              <a:t>(</a:t>
            </a:r>
            <a:r>
              <a:rPr lang="cs-CZ" sz="3200" b="1" dirty="0" err="1" smtClean="0">
                <a:solidFill>
                  <a:srgbClr val="FF0000"/>
                </a:solidFill>
              </a:rPr>
              <a:t>The</a:t>
            </a:r>
            <a:r>
              <a:rPr lang="cs-CZ" sz="3200" b="1" dirty="0" smtClean="0">
                <a:solidFill>
                  <a:srgbClr val="FF0000"/>
                </a:solidFill>
              </a:rPr>
              <a:t> </a:t>
            </a:r>
            <a:r>
              <a:rPr lang="cs-CZ" sz="3200" b="1" dirty="0" err="1" smtClean="0">
                <a:solidFill>
                  <a:srgbClr val="FF0000"/>
                </a:solidFill>
              </a:rPr>
              <a:t>marshmallow</a:t>
            </a:r>
            <a:r>
              <a:rPr lang="cs-CZ" sz="3200" b="1" dirty="0" smtClean="0">
                <a:solidFill>
                  <a:srgbClr val="FF0000"/>
                </a:solidFill>
              </a:rPr>
              <a:t> test)</a:t>
            </a:r>
            <a:endParaRPr lang="cs-CZ" sz="3200" b="1" dirty="0">
              <a:solidFill>
                <a:srgbClr val="FF0000"/>
              </a:solidFill>
            </a:endParaRPr>
          </a:p>
        </p:txBody>
      </p:sp>
      <p:sp>
        <p:nvSpPr>
          <p:cNvPr id="3" name="Zástupný symbol pro obsah 2"/>
          <p:cNvSpPr>
            <a:spLocks noGrp="1"/>
          </p:cNvSpPr>
          <p:nvPr>
            <p:ph idx="1"/>
          </p:nvPr>
        </p:nvSpPr>
        <p:spPr>
          <a:xfrm>
            <a:off x="838200" y="1196411"/>
            <a:ext cx="10515600" cy="4980552"/>
          </a:xfrm>
        </p:spPr>
        <p:txBody>
          <a:bodyPr>
            <a:normAutofit fontScale="47500" lnSpcReduction="20000"/>
          </a:bodyPr>
          <a:lstStyle/>
          <a:p>
            <a:endParaRPr lang="cs-CZ" dirty="0" smtClean="0"/>
          </a:p>
          <a:p>
            <a:endParaRPr lang="cs-CZ" dirty="0"/>
          </a:p>
          <a:p>
            <a:r>
              <a:rPr lang="cs-CZ" dirty="0" smtClean="0"/>
              <a:t>Experiment , který  </a:t>
            </a:r>
            <a:r>
              <a:rPr lang="cs-CZ" dirty="0"/>
              <a:t>u dětí předškolního věku zjišťoval</a:t>
            </a:r>
            <a:r>
              <a:rPr lang="cs-CZ" dirty="0" smtClean="0"/>
              <a:t>,</a:t>
            </a:r>
          </a:p>
          <a:p>
            <a:pPr marL="0" indent="0">
              <a:buNone/>
            </a:pPr>
            <a:r>
              <a:rPr lang="cs-CZ" dirty="0"/>
              <a:t> </a:t>
            </a:r>
            <a:r>
              <a:rPr lang="cs-CZ" dirty="0" smtClean="0"/>
              <a:t>    </a:t>
            </a:r>
            <a:r>
              <a:rPr lang="cs-CZ" dirty="0"/>
              <a:t>zda jsou schopny odolat </a:t>
            </a:r>
            <a:r>
              <a:rPr lang="cs-CZ" dirty="0" smtClean="0"/>
              <a:t>pokušení (</a:t>
            </a:r>
            <a:r>
              <a:rPr lang="cs-CZ" dirty="0" err="1" smtClean="0"/>
              <a:t>Mischel</a:t>
            </a:r>
            <a:r>
              <a:rPr lang="cs-CZ" dirty="0" smtClean="0"/>
              <a:t>, 1960)</a:t>
            </a:r>
          </a:p>
          <a:p>
            <a:r>
              <a:rPr lang="cs-CZ" dirty="0">
                <a:hlinkClick r:id="rId3"/>
              </a:rPr>
              <a:t>https://</a:t>
            </a:r>
            <a:r>
              <a:rPr lang="cs-CZ" dirty="0" smtClean="0">
                <a:hlinkClick r:id="rId3"/>
              </a:rPr>
              <a:t>www.youtube.com/watch?v=QX_oy9614HQ</a:t>
            </a:r>
            <a:endParaRPr lang="cs-CZ" dirty="0" smtClean="0"/>
          </a:p>
          <a:p>
            <a:endParaRPr lang="cs-CZ" dirty="0"/>
          </a:p>
          <a:p>
            <a:pPr marL="0" indent="0">
              <a:buNone/>
            </a:pPr>
            <a:endParaRPr lang="cs-CZ" dirty="0" smtClean="0"/>
          </a:p>
          <a:p>
            <a:r>
              <a:rPr lang="cs-CZ" dirty="0" smtClean="0"/>
              <a:t>Dítě </a:t>
            </a:r>
            <a:r>
              <a:rPr lang="cs-CZ" dirty="0"/>
              <a:t>dostane na výběr nějakou odměnu, nejčastěji sladkost </a:t>
            </a:r>
            <a:r>
              <a:rPr lang="cs-CZ" dirty="0" smtClean="0"/>
              <a:t>(např.  </a:t>
            </a:r>
            <a:r>
              <a:rPr lang="cs-CZ" dirty="0" err="1"/>
              <a:t>marshmallow</a:t>
            </a:r>
            <a:r>
              <a:rPr lang="cs-CZ" dirty="0"/>
              <a:t>, ale i sušenky, preclíky aj</a:t>
            </a:r>
            <a:r>
              <a:rPr lang="cs-CZ" dirty="0" smtClean="0"/>
              <a:t>.)</a:t>
            </a:r>
          </a:p>
          <a:p>
            <a:r>
              <a:rPr lang="cs-CZ" dirty="0" smtClean="0"/>
              <a:t>Poté </a:t>
            </a:r>
            <a:r>
              <a:rPr lang="cs-CZ" dirty="0"/>
              <a:t>je ale postaveno před rozhodnutí, jestli si chce danou odměnu vzít hned </a:t>
            </a:r>
            <a:r>
              <a:rPr lang="cs-CZ" dirty="0" smtClean="0"/>
              <a:t>nebo </a:t>
            </a:r>
            <a:r>
              <a:rPr lang="cs-CZ" dirty="0"/>
              <a:t>počká 20 minut v </a:t>
            </a:r>
            <a:r>
              <a:rPr lang="cs-CZ" dirty="0" smtClean="0"/>
              <a:t>místnosti a dostane </a:t>
            </a:r>
            <a:r>
              <a:rPr lang="cs-CZ" dirty="0"/>
              <a:t>dvě </a:t>
            </a:r>
            <a:r>
              <a:rPr lang="cs-CZ" dirty="0" smtClean="0"/>
              <a:t>další.</a:t>
            </a:r>
          </a:p>
          <a:p>
            <a:r>
              <a:rPr lang="cs-CZ" dirty="0" smtClean="0"/>
              <a:t>Variace podmínek, co se děje v době čekání...</a:t>
            </a:r>
          </a:p>
          <a:p>
            <a:r>
              <a:rPr lang="cs-CZ" dirty="0" smtClean="0"/>
              <a:t> </a:t>
            </a:r>
            <a:endParaRPr lang="cs-CZ" dirty="0"/>
          </a:p>
          <a:p>
            <a:r>
              <a:rPr lang="cs-CZ" dirty="0" smtClean="0"/>
              <a:t>Toto </a:t>
            </a:r>
            <a:r>
              <a:rPr lang="cs-CZ" dirty="0"/>
              <a:t>zjištění ale vede k mnohem podstatnější predikci budoucího úspěchu v životě daného </a:t>
            </a:r>
            <a:r>
              <a:rPr lang="cs-CZ" dirty="0" smtClean="0"/>
              <a:t>dítěte. Z dlouhodobého sledování vyplývá, že:</a:t>
            </a:r>
          </a:p>
          <a:p>
            <a:r>
              <a:rPr lang="cs-CZ" dirty="0" smtClean="0"/>
              <a:t>děti </a:t>
            </a:r>
            <a:r>
              <a:rPr lang="cs-CZ" dirty="0"/>
              <a:t>s vyšší mírou sebekontroly, které dokázaly déle čekat na satisfakci, dosahují v životě a při studiu větších úspěchů, </a:t>
            </a:r>
            <a:r>
              <a:rPr lang="cs-CZ" dirty="0" smtClean="0"/>
              <a:t>lepší studijní     </a:t>
            </a:r>
          </a:p>
          <a:p>
            <a:pPr marL="0" indent="0">
              <a:buNone/>
            </a:pPr>
            <a:r>
              <a:rPr lang="cs-CZ" dirty="0"/>
              <a:t> </a:t>
            </a:r>
            <a:r>
              <a:rPr lang="cs-CZ" dirty="0" smtClean="0"/>
              <a:t>         výsledky, méně často drogově závislí a méně často obézní), neporušovaly zákon atd..</a:t>
            </a:r>
          </a:p>
          <a:p>
            <a:pPr marL="0" indent="0">
              <a:buNone/>
            </a:pPr>
            <a:r>
              <a:rPr lang="cs-CZ" dirty="0" smtClean="0"/>
              <a:t> </a:t>
            </a:r>
            <a:r>
              <a:rPr lang="cs-CZ" dirty="0" smtClean="0"/>
              <a:t>Zobecnění</a:t>
            </a:r>
          </a:p>
          <a:p>
            <a:pPr marL="0" indent="0">
              <a:buNone/>
            </a:pPr>
            <a:r>
              <a:rPr lang="cs-CZ" sz="3600" dirty="0" smtClean="0"/>
              <a:t>Ukázal, jaký </a:t>
            </a:r>
            <a:r>
              <a:rPr lang="cs-CZ" sz="3600" dirty="0" smtClean="0"/>
              <a:t>je význam a zdroje sebekontroly. </a:t>
            </a:r>
            <a:r>
              <a:rPr lang="cs-CZ" sz="3600" dirty="0" smtClean="0"/>
              <a:t>Přesvědčení </a:t>
            </a:r>
            <a:r>
              <a:rPr lang="cs-CZ" sz="3600" dirty="0" smtClean="0"/>
              <a:t>o významu „odložení“ výrazně pomáhá, např. když se mu předvede, že modelová osoba  dokáže slast odložit (kromě jiných faktorů, jako je výchovný styl, kognitivní přeladění, atd.)  </a:t>
            </a:r>
            <a:endParaRPr lang="cs-CZ" sz="3600" dirty="0"/>
          </a:p>
        </p:txBody>
      </p:sp>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6726" y="190500"/>
            <a:ext cx="3857624" cy="2409601"/>
          </a:xfrm>
          <a:prstGeom prst="rect">
            <a:avLst/>
          </a:prstGeom>
        </p:spPr>
      </p:pic>
    </p:spTree>
    <p:extLst>
      <p:ext uri="{BB962C8B-B14F-4D97-AF65-F5344CB8AC3E}">
        <p14:creationId xmlns:p14="http://schemas.microsoft.com/office/powerpoint/2010/main" val="4147033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solidFill>
                  <a:srgbClr val="FF0000"/>
                </a:solidFill>
              </a:rPr>
              <a:t>Kognitivně-afektivní systém osobnosti</a:t>
            </a:r>
            <a:r>
              <a:rPr lang="cs-CZ" sz="3200" dirty="0" smtClean="0"/>
              <a:t/>
            </a:r>
            <a:br>
              <a:rPr lang="cs-CZ" sz="3200" dirty="0" smtClean="0"/>
            </a:br>
            <a:r>
              <a:rPr lang="cs-CZ" sz="2400" dirty="0" smtClean="0">
                <a:solidFill>
                  <a:srgbClr val="0070C0"/>
                </a:solidFill>
              </a:rPr>
              <a:t>(CAPS – </a:t>
            </a:r>
            <a:r>
              <a:rPr lang="cs-CZ" sz="2400" dirty="0" err="1" smtClean="0">
                <a:solidFill>
                  <a:srgbClr val="0070C0"/>
                </a:solidFill>
              </a:rPr>
              <a:t>Cognitive</a:t>
            </a:r>
            <a:r>
              <a:rPr lang="cs-CZ" sz="2400" dirty="0" smtClean="0">
                <a:solidFill>
                  <a:srgbClr val="0070C0"/>
                </a:solidFill>
              </a:rPr>
              <a:t>-</a:t>
            </a:r>
            <a:r>
              <a:rPr lang="cs-CZ" sz="2400" dirty="0" err="1" smtClean="0">
                <a:solidFill>
                  <a:srgbClr val="0070C0"/>
                </a:solidFill>
              </a:rPr>
              <a:t>Affective</a:t>
            </a:r>
            <a:r>
              <a:rPr lang="cs-CZ" sz="2400" dirty="0" smtClean="0">
                <a:solidFill>
                  <a:srgbClr val="0070C0"/>
                </a:solidFill>
              </a:rPr>
              <a:t>-Personality </a:t>
            </a:r>
            <a:r>
              <a:rPr lang="cs-CZ" sz="2400" dirty="0" err="1" smtClean="0">
                <a:solidFill>
                  <a:srgbClr val="0070C0"/>
                </a:solidFill>
              </a:rPr>
              <a:t>System</a:t>
            </a:r>
            <a:r>
              <a:rPr lang="cs-CZ" sz="2400" dirty="0" smtClean="0">
                <a:solidFill>
                  <a:srgbClr val="0070C0"/>
                </a:solidFill>
              </a:rPr>
              <a:t>, </a:t>
            </a:r>
            <a:r>
              <a:rPr lang="cs-CZ" sz="2400" dirty="0" err="1" smtClean="0">
                <a:solidFill>
                  <a:srgbClr val="0070C0"/>
                </a:solidFill>
              </a:rPr>
              <a:t>Mischel</a:t>
            </a:r>
            <a:r>
              <a:rPr lang="cs-CZ" sz="2400" dirty="0" smtClean="0">
                <a:solidFill>
                  <a:srgbClr val="0070C0"/>
                </a:solidFill>
              </a:rPr>
              <a:t> &amp; Shoda, 1995, 1998)</a:t>
            </a:r>
            <a:endParaRPr lang="cs-CZ" sz="2400" dirty="0">
              <a:solidFill>
                <a:srgbClr val="0070C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První předpoklad</a:t>
            </a:r>
          </a:p>
          <a:p>
            <a:r>
              <a:rPr lang="cs-CZ" dirty="0" smtClean="0"/>
              <a:t>Lidí se od sebe liší v trvalém nastavení mysli (</a:t>
            </a:r>
            <a:r>
              <a:rPr lang="cs-CZ" dirty="0" err="1" smtClean="0"/>
              <a:t>chronic</a:t>
            </a:r>
            <a:r>
              <a:rPr lang="cs-CZ" dirty="0" smtClean="0"/>
              <a:t> </a:t>
            </a:r>
            <a:r>
              <a:rPr lang="cs-CZ" dirty="0" err="1" smtClean="0"/>
              <a:t>accessibility</a:t>
            </a:r>
            <a:r>
              <a:rPr lang="cs-CZ" dirty="0" smtClean="0"/>
              <a:t>), tj. ve snadnosti, se kterou se nám </a:t>
            </a:r>
            <a:r>
              <a:rPr lang="cs-CZ" dirty="0" smtClean="0">
                <a:solidFill>
                  <a:srgbClr val="0070C0"/>
                </a:solidFill>
              </a:rPr>
              <a:t>něco dostává na mysl (do vědomí)  a něco ne</a:t>
            </a:r>
          </a:p>
          <a:p>
            <a:r>
              <a:rPr lang="cs-CZ" dirty="0" smtClean="0"/>
              <a:t>Tyto kognitivně afektivní jednotky (</a:t>
            </a:r>
            <a:r>
              <a:rPr lang="cs-CZ" dirty="0" err="1" smtClean="0"/>
              <a:t>CAUs</a:t>
            </a:r>
            <a:r>
              <a:rPr lang="cs-CZ" dirty="0" smtClean="0"/>
              <a:t>)  vypovídají o </a:t>
            </a:r>
            <a:r>
              <a:rPr lang="cs-CZ" dirty="0" smtClean="0">
                <a:solidFill>
                  <a:schemeClr val="accent1"/>
                </a:solidFill>
              </a:rPr>
              <a:t>kognitivně-emoční reprezentaci. </a:t>
            </a:r>
          </a:p>
          <a:p>
            <a:r>
              <a:rPr lang="cs-CZ" dirty="0" smtClean="0"/>
              <a:t>Jsou konceptualizovány jako pět proměnných jedince (person </a:t>
            </a:r>
            <a:r>
              <a:rPr lang="cs-CZ" dirty="0" err="1" smtClean="0"/>
              <a:t>variables</a:t>
            </a:r>
            <a:r>
              <a:rPr lang="cs-CZ" dirty="0" smtClean="0"/>
              <a:t>), ve kterých se lidé mezi sebou liší: </a:t>
            </a:r>
            <a:endParaRPr lang="cs-CZ" dirty="0"/>
          </a:p>
          <a:p>
            <a:pPr>
              <a:buFontTx/>
              <a:buChar char="-"/>
            </a:pPr>
            <a:r>
              <a:rPr lang="cs-CZ" dirty="0" smtClean="0">
                <a:solidFill>
                  <a:srgbClr val="0070C0"/>
                </a:solidFill>
              </a:rPr>
              <a:t>DEKÓDOVÁNÍ, </a:t>
            </a:r>
          </a:p>
          <a:p>
            <a:pPr>
              <a:buFontTx/>
              <a:buChar char="-"/>
            </a:pPr>
            <a:r>
              <a:rPr lang="cs-CZ" dirty="0" smtClean="0">
                <a:solidFill>
                  <a:srgbClr val="0070C0"/>
                </a:solidFill>
              </a:rPr>
              <a:t>PŘESVĚDČENÍ  A OČEKÁVÁNÍ</a:t>
            </a:r>
          </a:p>
          <a:p>
            <a:pPr>
              <a:buFontTx/>
              <a:buChar char="-"/>
            </a:pPr>
            <a:r>
              <a:rPr lang="cs-CZ" dirty="0" smtClean="0">
                <a:solidFill>
                  <a:srgbClr val="0070C0"/>
                </a:solidFill>
              </a:rPr>
              <a:t>EMOCE A PROŽITKY,</a:t>
            </a:r>
          </a:p>
          <a:p>
            <a:pPr>
              <a:buFontTx/>
              <a:buChar char="-"/>
            </a:pPr>
            <a:r>
              <a:rPr lang="cs-CZ" dirty="0" smtClean="0">
                <a:solidFill>
                  <a:srgbClr val="0070C0"/>
                </a:solidFill>
              </a:rPr>
              <a:t>CÍLE A HODNOTY</a:t>
            </a:r>
          </a:p>
          <a:p>
            <a:pPr>
              <a:buFontTx/>
              <a:buChar char="-"/>
            </a:pPr>
            <a:r>
              <a:rPr lang="cs-CZ" dirty="0" smtClean="0">
                <a:solidFill>
                  <a:srgbClr val="0070C0"/>
                </a:solidFill>
              </a:rPr>
              <a:t>KOMPETENCE A SEBEREGULAČNÍ PLÁNY</a:t>
            </a:r>
          </a:p>
          <a:p>
            <a:pPr>
              <a:buFontTx/>
              <a:buChar char="-"/>
            </a:pPr>
            <a:endParaRPr lang="cs-CZ" dirty="0" smtClean="0">
              <a:solidFill>
                <a:srgbClr val="0070C0"/>
              </a:solidFill>
            </a:endParaRPr>
          </a:p>
          <a:p>
            <a:pPr>
              <a:buFontTx/>
              <a:buChar char="-"/>
            </a:pPr>
            <a:endParaRPr lang="cs-CZ" dirty="0">
              <a:solidFill>
                <a:srgbClr val="0070C0"/>
              </a:solidFill>
            </a:endParaRPr>
          </a:p>
        </p:txBody>
      </p:sp>
    </p:spTree>
    <p:extLst>
      <p:ext uri="{BB962C8B-B14F-4D97-AF65-F5344CB8AC3E}">
        <p14:creationId xmlns:p14="http://schemas.microsoft.com/office/powerpoint/2010/main" val="1856312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Encodings</a:t>
            </a:r>
            <a:r>
              <a:rPr lang="cs-CZ" dirty="0" smtClean="0">
                <a:solidFill>
                  <a:srgbClr val="FF0000"/>
                </a:solidFill>
              </a:rPr>
              <a:t/>
            </a:r>
            <a:br>
              <a:rPr lang="cs-CZ" dirty="0" smtClean="0">
                <a:solidFill>
                  <a:srgbClr val="FF0000"/>
                </a:solidFill>
              </a:rPr>
            </a:br>
            <a:r>
              <a:rPr lang="cs-CZ" dirty="0" smtClean="0">
                <a:solidFill>
                  <a:srgbClr val="FF0000"/>
                </a:solidFill>
              </a:rPr>
              <a:t>Jak to člověk „vidí“ a jak tomu „rozumí“</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solidFill>
                  <a:schemeClr val="accent1"/>
                </a:solidFill>
              </a:rPr>
              <a:t>Procesy a výsledky percepce, motivace a interpretace </a:t>
            </a:r>
          </a:p>
          <a:p>
            <a:pPr marL="0" indent="0">
              <a:buNone/>
            </a:pPr>
            <a:r>
              <a:rPr lang="cs-CZ" i="1" dirty="0" smtClean="0"/>
              <a:t>Např. teplé slunné počasí je pro někoho: „krásně“, „vedro“,  „odpočinek“,  „peklo“..</a:t>
            </a:r>
          </a:p>
          <a:p>
            <a:pPr marL="0" indent="0">
              <a:buNone/>
            </a:pPr>
            <a:r>
              <a:rPr lang="cs-CZ" i="1" dirty="0" smtClean="0"/>
              <a:t>Spolucestující neznámý ve výtahu může být......</a:t>
            </a:r>
          </a:p>
          <a:p>
            <a:pPr marL="0" indent="0">
              <a:buNone/>
            </a:pPr>
            <a:r>
              <a:rPr lang="cs-CZ" dirty="0" smtClean="0">
                <a:solidFill>
                  <a:srgbClr val="FF0000"/>
                </a:solidFill>
              </a:rPr>
              <a:t>Lidé se liší v tom, jak kódují/konstruují/interpretují  stejné situace </a:t>
            </a:r>
          </a:p>
          <a:p>
            <a:pPr marL="0" indent="0">
              <a:buNone/>
            </a:pPr>
            <a:r>
              <a:rPr lang="cs-CZ" dirty="0" smtClean="0"/>
              <a:t>Podle toho selektují informace a přikládají různý význam různým situacím</a:t>
            </a:r>
          </a:p>
          <a:p>
            <a:pPr marL="0" indent="0">
              <a:buNone/>
            </a:pPr>
            <a:r>
              <a:rPr lang="cs-CZ" dirty="0" smtClean="0"/>
              <a:t>Např.:</a:t>
            </a:r>
          </a:p>
          <a:p>
            <a:pPr marL="0" indent="0">
              <a:buNone/>
            </a:pPr>
            <a:r>
              <a:rPr lang="cs-CZ" i="1" dirty="0" smtClean="0"/>
              <a:t>pokud adolescent Jan vidí svoje vrstevníky jako nepřátele a hrozbu bude celou řadu situací ve třídě interpretovat jinak než Jiří, který vidí vrstevníky jako příjemné společníky se kterými  se baví</a:t>
            </a:r>
          </a:p>
          <a:p>
            <a:pPr marL="0" indent="0">
              <a:buNone/>
            </a:pPr>
            <a:r>
              <a:rPr lang="cs-CZ" i="1" dirty="0" smtClean="0"/>
              <a:t>lidé, kteří nemají potřebné sociální dovednosti (</a:t>
            </a:r>
            <a:r>
              <a:rPr lang="cs-CZ" i="1" dirty="0" err="1" smtClean="0"/>
              <a:t>social</a:t>
            </a:r>
            <a:r>
              <a:rPr lang="cs-CZ" i="1" dirty="0" smtClean="0"/>
              <a:t> </a:t>
            </a:r>
            <a:r>
              <a:rPr lang="cs-CZ" i="1" dirty="0" err="1" smtClean="0"/>
              <a:t>skills</a:t>
            </a:r>
            <a:r>
              <a:rPr lang="cs-CZ" i="1" dirty="0" smtClean="0"/>
              <a:t>) budou kódovat situace podle toho, jak srážejí nebo posilují jejich sebevědomí, pro lidi s dobrými sociálními dovednostmi budou stejné situace vnímány z hlediska zajímavosti nebo příjemnosti</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270619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err="1" smtClean="0">
                <a:solidFill>
                  <a:srgbClr val="FF0000"/>
                </a:solidFill>
              </a:rPr>
              <a:t>Expectancies</a:t>
            </a:r>
            <a:r>
              <a:rPr lang="cs-CZ" sz="3600" dirty="0" smtClean="0">
                <a:solidFill>
                  <a:srgbClr val="FF0000"/>
                </a:solidFill>
              </a:rPr>
              <a:t> and </a:t>
            </a:r>
            <a:r>
              <a:rPr lang="cs-CZ" sz="3600" dirty="0" err="1" smtClean="0">
                <a:solidFill>
                  <a:srgbClr val="FF0000"/>
                </a:solidFill>
              </a:rPr>
              <a:t>beliefs</a:t>
            </a:r>
            <a:r>
              <a:rPr lang="cs-CZ" sz="3600" dirty="0" smtClean="0">
                <a:solidFill>
                  <a:srgbClr val="FF0000"/>
                </a:solidFill>
              </a:rPr>
              <a:t/>
            </a:r>
            <a:br>
              <a:rPr lang="cs-CZ" sz="3600" dirty="0" smtClean="0">
                <a:solidFill>
                  <a:srgbClr val="FF0000"/>
                </a:solidFill>
              </a:rPr>
            </a:br>
            <a:r>
              <a:rPr lang="cs-CZ" sz="3600" dirty="0" smtClean="0">
                <a:solidFill>
                  <a:srgbClr val="FF0000"/>
                </a:solidFill>
              </a:rPr>
              <a:t>Co člověk čeká, že se stane? </a:t>
            </a:r>
            <a:br>
              <a:rPr lang="cs-CZ" sz="3600" dirty="0" smtClean="0">
                <a:solidFill>
                  <a:srgbClr val="FF0000"/>
                </a:solidFill>
              </a:rPr>
            </a:br>
            <a:r>
              <a:rPr lang="cs-CZ" sz="3600" dirty="0" smtClean="0">
                <a:solidFill>
                  <a:srgbClr val="FF0000"/>
                </a:solidFill>
              </a:rPr>
              <a:t>Co si myslí, o čem je přesvědčen?</a:t>
            </a:r>
            <a:endParaRPr lang="cs-CZ" sz="3600"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cs-CZ" dirty="0" smtClean="0"/>
              <a:t>Poznání, popis, a </a:t>
            </a:r>
            <a:r>
              <a:rPr lang="cs-CZ" dirty="0" err="1" smtClean="0"/>
              <a:t>intrepretace</a:t>
            </a:r>
            <a:r>
              <a:rPr lang="cs-CZ" dirty="0" smtClean="0"/>
              <a:t> se spojuje s potřebou predikovat a rozumět aktuální aktivitě, výkonu (performance) ve specifické situaci</a:t>
            </a:r>
          </a:p>
          <a:p>
            <a:r>
              <a:rPr lang="cs-CZ" dirty="0" smtClean="0"/>
              <a:t>Důležité je očekávání vlastní účinnosti (</a:t>
            </a:r>
            <a:r>
              <a:rPr lang="cs-CZ" dirty="0" err="1" smtClean="0"/>
              <a:t>self-efficacy</a:t>
            </a:r>
            <a:r>
              <a:rPr lang="cs-CZ" dirty="0" smtClean="0"/>
              <a:t> </a:t>
            </a:r>
            <a:r>
              <a:rPr lang="cs-CZ" dirty="0" err="1" smtClean="0"/>
              <a:t>expectations</a:t>
            </a:r>
            <a:r>
              <a:rPr lang="cs-CZ" dirty="0" smtClean="0"/>
              <a:t>), tj. přesvědčení dotyčné osoby, že v daném konkrétním případě (situace) něco může, že na to „má“</a:t>
            </a:r>
          </a:p>
          <a:p>
            <a:r>
              <a:rPr lang="cs-CZ" dirty="0" smtClean="0"/>
              <a:t>Na obecnější úrovni – optimismus </a:t>
            </a:r>
            <a:r>
              <a:rPr lang="cs-CZ" dirty="0" err="1" smtClean="0"/>
              <a:t>vers</a:t>
            </a:r>
            <a:r>
              <a:rPr lang="cs-CZ" dirty="0" smtClean="0"/>
              <a:t>. nemohoucnost (</a:t>
            </a:r>
            <a:r>
              <a:rPr lang="cs-CZ" dirty="0" err="1" smtClean="0"/>
              <a:t>helplessness</a:t>
            </a:r>
            <a:r>
              <a:rPr lang="cs-CZ" dirty="0" smtClean="0"/>
              <a:t>)</a:t>
            </a:r>
          </a:p>
          <a:p>
            <a:r>
              <a:rPr lang="cs-CZ" dirty="0" smtClean="0"/>
              <a:t>Zahrnuje to taky vědomí souvislosti mezi chováním a výsledkem (</a:t>
            </a:r>
            <a:r>
              <a:rPr lang="cs-CZ" dirty="0" err="1" smtClean="0"/>
              <a:t>behavior-outcome</a:t>
            </a:r>
            <a:r>
              <a:rPr lang="cs-CZ" dirty="0" smtClean="0"/>
              <a:t> relations)  = osobní „hypotézy“, „pravidla“</a:t>
            </a:r>
          </a:p>
          <a:p>
            <a:r>
              <a:rPr lang="cs-CZ" dirty="0" smtClean="0"/>
              <a:t>Když nemáme nové informace, používáme stará pravidla v nových situacích</a:t>
            </a:r>
            <a:endParaRPr lang="cs-CZ" dirty="0"/>
          </a:p>
        </p:txBody>
      </p:sp>
    </p:spTree>
    <p:extLst>
      <p:ext uri="{BB962C8B-B14F-4D97-AF65-F5344CB8AC3E}">
        <p14:creationId xmlns:p14="http://schemas.microsoft.com/office/powerpoint/2010/main" val="1687883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err="1" smtClean="0">
                <a:solidFill>
                  <a:srgbClr val="FF0000"/>
                </a:solidFill>
              </a:rPr>
              <a:t>Affects</a:t>
            </a:r>
            <a:r>
              <a:rPr lang="cs-CZ" sz="4000" dirty="0" smtClean="0">
                <a:solidFill>
                  <a:srgbClr val="FF0000"/>
                </a:solidFill>
              </a:rPr>
              <a:t>: </a:t>
            </a:r>
            <a:r>
              <a:rPr lang="cs-CZ" sz="4000" dirty="0" err="1" smtClean="0">
                <a:solidFill>
                  <a:srgbClr val="FF0000"/>
                </a:solidFill>
              </a:rPr>
              <a:t>Feelings</a:t>
            </a:r>
            <a:r>
              <a:rPr lang="cs-CZ" sz="4000" dirty="0" smtClean="0">
                <a:solidFill>
                  <a:srgbClr val="FF0000"/>
                </a:solidFill>
              </a:rPr>
              <a:t>, </a:t>
            </a:r>
            <a:r>
              <a:rPr lang="cs-CZ" sz="4000" dirty="0" err="1" smtClean="0">
                <a:solidFill>
                  <a:srgbClr val="FF0000"/>
                </a:solidFill>
              </a:rPr>
              <a:t>Emotions</a:t>
            </a:r>
            <a:r>
              <a:rPr lang="cs-CZ" sz="4000" dirty="0" smtClean="0">
                <a:solidFill>
                  <a:srgbClr val="FF0000"/>
                </a:solidFill>
              </a:rPr>
              <a:t>, and „hot“ </a:t>
            </a:r>
            <a:r>
              <a:rPr lang="cs-CZ" sz="4000" dirty="0" err="1" smtClean="0">
                <a:solidFill>
                  <a:srgbClr val="FF0000"/>
                </a:solidFill>
              </a:rPr>
              <a:t>Reactions</a:t>
            </a:r>
            <a:r>
              <a:rPr lang="cs-CZ" sz="4000" dirty="0" smtClean="0">
                <a:solidFill>
                  <a:srgbClr val="FF0000"/>
                </a:solidFill>
              </a:rPr>
              <a:t/>
            </a:r>
            <a:br>
              <a:rPr lang="cs-CZ" sz="4000" dirty="0" smtClean="0">
                <a:solidFill>
                  <a:srgbClr val="FF0000"/>
                </a:solidFill>
              </a:rPr>
            </a:br>
            <a:r>
              <a:rPr lang="cs-CZ" sz="4000" dirty="0" smtClean="0">
                <a:solidFill>
                  <a:srgbClr val="FF0000"/>
                </a:solidFill>
              </a:rPr>
              <a:t>Co člověk cítí a prožívá za pocity?</a:t>
            </a:r>
            <a:endParaRPr lang="cs-CZ" sz="4000" dirty="0">
              <a:solidFill>
                <a:srgbClr val="FF0000"/>
              </a:solidFill>
            </a:endParaRPr>
          </a:p>
        </p:txBody>
      </p:sp>
      <p:sp>
        <p:nvSpPr>
          <p:cNvPr id="3" name="Zástupný symbol pro obsah 2"/>
          <p:cNvSpPr>
            <a:spLocks noGrp="1"/>
          </p:cNvSpPr>
          <p:nvPr>
            <p:ph idx="1"/>
          </p:nvPr>
        </p:nvSpPr>
        <p:spPr/>
        <p:txBody>
          <a:bodyPr/>
          <a:lstStyle/>
          <a:p>
            <a:r>
              <a:rPr lang="cs-CZ" dirty="0" smtClean="0"/>
              <a:t>Prožitky a pocity ovlivňují  ostatní systémy (jak člověk vnímá, hodnotí, </a:t>
            </a:r>
            <a:r>
              <a:rPr lang="cs-CZ" dirty="0" err="1" smtClean="0"/>
              <a:t>intertetuje</a:t>
            </a:r>
            <a:r>
              <a:rPr lang="cs-CZ" dirty="0" smtClean="0"/>
              <a:t>, predikuje, očekává..)</a:t>
            </a:r>
          </a:p>
          <a:p>
            <a:r>
              <a:rPr lang="cs-CZ" dirty="0" smtClean="0"/>
              <a:t>např. pokud se cítím nepříjemně a jsem smutný, má tendenci interpretovat situace pesimisticky, jako bezvýchodné, které nemohu ovlivnit či změnit, to, co se dozvídám od ostatních spíše jako negativní zpětnou vazbu, atd. Emoční prožitek ovlivňuje chování a poznávání, jinak interpretujeme tutéž situaci, když jsme v dobré náladě nebo když jsme ve špatné náladě. </a:t>
            </a:r>
            <a:r>
              <a:rPr lang="cs-CZ" dirty="0" err="1" smtClean="0"/>
              <a:t>Temperamentové</a:t>
            </a:r>
            <a:r>
              <a:rPr lang="cs-CZ" dirty="0" smtClean="0"/>
              <a:t> a emoční ladění ovlivňuje, zda se cítíme spokojení či ne.. </a:t>
            </a:r>
            <a:endParaRPr lang="cs-CZ" dirty="0"/>
          </a:p>
        </p:txBody>
      </p:sp>
    </p:spTree>
    <p:extLst>
      <p:ext uri="{BB962C8B-B14F-4D97-AF65-F5344CB8AC3E}">
        <p14:creationId xmlns:p14="http://schemas.microsoft.com/office/powerpoint/2010/main" val="2856915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Goals</a:t>
            </a:r>
            <a:r>
              <a:rPr lang="cs-CZ" dirty="0" smtClean="0">
                <a:solidFill>
                  <a:srgbClr val="FF0000"/>
                </a:solidFill>
              </a:rPr>
              <a:t> nad </a:t>
            </a:r>
            <a:r>
              <a:rPr lang="cs-CZ" dirty="0" err="1" smtClean="0">
                <a:solidFill>
                  <a:srgbClr val="FF0000"/>
                </a:solidFill>
              </a:rPr>
              <a:t>Values</a:t>
            </a:r>
            <a:r>
              <a:rPr lang="cs-CZ" dirty="0" smtClean="0">
                <a:solidFill>
                  <a:srgbClr val="FF0000"/>
                </a:solidFill>
              </a:rPr>
              <a:t/>
            </a:r>
            <a:br>
              <a:rPr lang="cs-CZ" dirty="0" smtClean="0">
                <a:solidFill>
                  <a:srgbClr val="FF0000"/>
                </a:solidFill>
              </a:rPr>
            </a:br>
            <a:r>
              <a:rPr lang="cs-CZ" dirty="0" smtClean="0">
                <a:solidFill>
                  <a:srgbClr val="FF0000"/>
                </a:solidFill>
              </a:rPr>
              <a:t>Co člověk chce? Co má pro člověka cenu?</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smtClean="0"/>
              <a:t>Jsou to „vodítka“ a „motory“ (</a:t>
            </a:r>
            <a:r>
              <a:rPr lang="cs-CZ" dirty="0" err="1" smtClean="0"/>
              <a:t>guide</a:t>
            </a:r>
            <a:r>
              <a:rPr lang="cs-CZ" dirty="0" smtClean="0"/>
              <a:t> and </a:t>
            </a:r>
            <a:r>
              <a:rPr lang="cs-CZ" dirty="0" err="1" smtClean="0"/>
              <a:t>drives</a:t>
            </a:r>
            <a:r>
              <a:rPr lang="cs-CZ" dirty="0" smtClean="0"/>
              <a:t>) pro situace, pro jejich hodnocení, slouží k celkové organizaci a motivaci úsilí a jednání </a:t>
            </a:r>
          </a:p>
          <a:p>
            <a:r>
              <a:rPr lang="cs-CZ" dirty="0" smtClean="0"/>
              <a:t>To co považujeme za hodnotné a důležité ovlivňuje náš výkon (performance)  </a:t>
            </a:r>
          </a:p>
          <a:p>
            <a:r>
              <a:rPr lang="cs-CZ" dirty="0" smtClean="0"/>
              <a:t>Např.  to jak vnímáme, interpretujeme a prožíváme situaci státní závěrečné zkoušky se může velmi lišit podle toho, co je pro nás v životě důležité (úspěch, jistota, peníze, ocenění ze strany druhých atd.)</a:t>
            </a:r>
          </a:p>
          <a:p>
            <a:pPr marL="0" indent="0">
              <a:buNone/>
            </a:pPr>
            <a:endParaRPr lang="cs-CZ" dirty="0"/>
          </a:p>
        </p:txBody>
      </p:sp>
    </p:spTree>
    <p:extLst>
      <p:ext uri="{BB962C8B-B14F-4D97-AF65-F5344CB8AC3E}">
        <p14:creationId xmlns:p14="http://schemas.microsoft.com/office/powerpoint/2010/main" val="3917775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err="1" smtClean="0">
                <a:solidFill>
                  <a:srgbClr val="FF0000"/>
                </a:solidFill>
              </a:rPr>
              <a:t>Self-regulation</a:t>
            </a:r>
            <a:r>
              <a:rPr lang="cs-CZ" sz="3200" b="1" dirty="0" smtClean="0">
                <a:solidFill>
                  <a:srgbClr val="FF0000"/>
                </a:solidFill>
              </a:rPr>
              <a:t>: </a:t>
            </a:r>
            <a:r>
              <a:rPr lang="cs-CZ" sz="3200" b="1" dirty="0" err="1" smtClean="0">
                <a:solidFill>
                  <a:srgbClr val="FF0000"/>
                </a:solidFill>
              </a:rPr>
              <a:t>Overcoming</a:t>
            </a:r>
            <a:r>
              <a:rPr lang="cs-CZ" sz="3200" b="1" dirty="0" smtClean="0">
                <a:solidFill>
                  <a:srgbClr val="FF0000"/>
                </a:solidFill>
              </a:rPr>
              <a:t> Stimulus </a:t>
            </a:r>
            <a:r>
              <a:rPr lang="cs-CZ" sz="3200" b="1" dirty="0" err="1" smtClean="0">
                <a:solidFill>
                  <a:srgbClr val="FF0000"/>
                </a:solidFill>
              </a:rPr>
              <a:t>Control</a:t>
            </a:r>
            <a:r>
              <a:rPr lang="cs-CZ" sz="3200" b="1" dirty="0" smtClean="0">
                <a:solidFill>
                  <a:srgbClr val="FF0000"/>
                </a:solidFill>
              </a:rPr>
              <a:t/>
            </a:r>
            <a:br>
              <a:rPr lang="cs-CZ" sz="3200" b="1" dirty="0" smtClean="0">
                <a:solidFill>
                  <a:srgbClr val="FF0000"/>
                </a:solidFill>
              </a:rPr>
            </a:br>
            <a:r>
              <a:rPr lang="cs-CZ" sz="3200" b="1" dirty="0" smtClean="0">
                <a:solidFill>
                  <a:srgbClr val="FF0000"/>
                </a:solidFill>
              </a:rPr>
              <a:t>„Co člověka vede?“ „Čím se řídí</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Jsou to osobní scénáře a strategie, podle kterých člověk organizuje svoje chování a reguluje svoje vnitřní stavy. </a:t>
            </a:r>
          </a:p>
          <a:p>
            <a:r>
              <a:rPr lang="cs-CZ" dirty="0" smtClean="0"/>
              <a:t>Jsme sebekritičtí nebo spokojeni se sebou podle toho, jak naplňuje vlastní očekávání a naše osobní představy, jak by to mělo být</a:t>
            </a:r>
          </a:p>
          <a:p>
            <a:r>
              <a:rPr lang="cs-CZ" dirty="0" smtClean="0"/>
              <a:t>Aktivně si vybíráme situace, které odpovídají našim </a:t>
            </a:r>
            <a:r>
              <a:rPr lang="cs-CZ" dirty="0" err="1" smtClean="0"/>
              <a:t>seberegulačním</a:t>
            </a:r>
            <a:r>
              <a:rPr lang="cs-CZ" dirty="0" smtClean="0"/>
              <a:t> scénářům, posilujeme si kompetence, které jim odpovídají (např. tzv. </a:t>
            </a:r>
            <a:r>
              <a:rPr lang="cs-CZ" smtClean="0"/>
              <a:t>sociální </a:t>
            </a:r>
            <a:r>
              <a:rPr lang="cs-CZ" dirty="0" smtClean="0"/>
              <a:t>inteligence, </a:t>
            </a:r>
            <a:r>
              <a:rPr lang="cs-CZ" smtClean="0"/>
              <a:t>emoční inteligence..) </a:t>
            </a:r>
            <a:endParaRPr lang="cs-CZ" dirty="0" smtClean="0"/>
          </a:p>
          <a:p>
            <a:endParaRPr lang="cs-CZ" dirty="0"/>
          </a:p>
        </p:txBody>
      </p:sp>
    </p:spTree>
    <p:extLst>
      <p:ext uri="{BB962C8B-B14F-4D97-AF65-F5344CB8AC3E}">
        <p14:creationId xmlns:p14="http://schemas.microsoft.com/office/powerpoint/2010/main" val="3071091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accent1"/>
                </a:solidFill>
              </a:rPr>
              <a:t>Kognitivní prototyp</a:t>
            </a:r>
            <a:endParaRPr lang="cs-CZ" sz="3200" b="1" dirty="0">
              <a:solidFill>
                <a:schemeClr val="accent1"/>
              </a:solidFill>
            </a:endParaRPr>
          </a:p>
        </p:txBody>
      </p:sp>
      <p:sp>
        <p:nvSpPr>
          <p:cNvPr id="3" name="Zástupný symbol pro obsah 2"/>
          <p:cNvSpPr>
            <a:spLocks noGrp="1"/>
          </p:cNvSpPr>
          <p:nvPr>
            <p:ph idx="1"/>
          </p:nvPr>
        </p:nvSpPr>
        <p:spPr>
          <a:xfrm>
            <a:off x="838200" y="1304144"/>
            <a:ext cx="10515600" cy="4872819"/>
          </a:xfrm>
        </p:spPr>
        <p:txBody>
          <a:bodyPr>
            <a:normAutofit/>
          </a:bodyPr>
          <a:lstStyle/>
          <a:p>
            <a:r>
              <a:rPr lang="cs-CZ" dirty="0" smtClean="0"/>
              <a:t>Člověk používá kognitivní konstrukty, aby kategorizoval situace</a:t>
            </a:r>
          </a:p>
          <a:p>
            <a:r>
              <a:rPr lang="cs-CZ" dirty="0" smtClean="0"/>
              <a:t>Pokud dokáže předvídat důsledky svého jednání, učí se lépe a rychleji (Bandura, 1969</a:t>
            </a:r>
            <a:r>
              <a:rPr lang="cs-CZ" dirty="0" smtClean="0"/>
              <a:t>)</a:t>
            </a:r>
          </a:p>
          <a:p>
            <a:r>
              <a:rPr lang="cs-CZ" dirty="0"/>
              <a:t>Namísto hledání konzistence napříč situacemi je užitečné identifikovat jedinečné seskupení nebo sestavy časově stabilního  prototypického chování -  sestavu (konstelaci) klíčových charakteristik typických pro chování v určitých typech situací</a:t>
            </a:r>
          </a:p>
          <a:p>
            <a:endParaRPr lang="cs-CZ" dirty="0"/>
          </a:p>
          <a:p>
            <a:r>
              <a:rPr lang="cs-CZ" dirty="0" smtClean="0">
                <a:solidFill>
                  <a:srgbClr val="FF0000"/>
                </a:solidFill>
              </a:rPr>
              <a:t>Porozumění </a:t>
            </a:r>
            <a:r>
              <a:rPr lang="cs-CZ" dirty="0" smtClean="0">
                <a:solidFill>
                  <a:srgbClr val="FF0000"/>
                </a:solidFill>
              </a:rPr>
              <a:t>sobě a svému okolí vede k vyšší míře seberegulace vlastního chování  prožívání </a:t>
            </a:r>
            <a:endParaRPr lang="cs-CZ" dirty="0">
              <a:solidFill>
                <a:srgbClr val="FF0000"/>
              </a:solidFill>
            </a:endParaRPr>
          </a:p>
          <a:p>
            <a:endParaRPr lang="cs-CZ" dirty="0" smtClean="0"/>
          </a:p>
        </p:txBody>
      </p:sp>
    </p:spTree>
    <p:extLst>
      <p:ext uri="{BB962C8B-B14F-4D97-AF65-F5344CB8AC3E}">
        <p14:creationId xmlns:p14="http://schemas.microsoft.com/office/powerpoint/2010/main" val="1897480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93775"/>
          </a:xfrm>
        </p:spPr>
        <p:txBody>
          <a:bodyPr/>
          <a:lstStyle/>
          <a:p>
            <a:r>
              <a:rPr lang="cs-CZ" b="1" dirty="0">
                <a:solidFill>
                  <a:srgbClr val="FF0000"/>
                </a:solidFill>
              </a:rPr>
              <a:t>Sociálně kognitivní přístup </a:t>
            </a:r>
            <a:endParaRPr lang="cs-CZ" b="1" dirty="0"/>
          </a:p>
        </p:txBody>
      </p:sp>
      <p:sp>
        <p:nvSpPr>
          <p:cNvPr id="3" name="Zástupný symbol pro obsah 2"/>
          <p:cNvSpPr>
            <a:spLocks noGrp="1"/>
          </p:cNvSpPr>
          <p:nvPr>
            <p:ph idx="1"/>
          </p:nvPr>
        </p:nvSpPr>
        <p:spPr>
          <a:xfrm>
            <a:off x="838200" y="1358900"/>
            <a:ext cx="10515600" cy="4818063"/>
          </a:xfrm>
        </p:spPr>
        <p:txBody>
          <a:bodyPr>
            <a:normAutofit fontScale="92500" lnSpcReduction="10000"/>
          </a:bodyPr>
          <a:lstStyle/>
          <a:p>
            <a:pPr marL="0" indent="0">
              <a:buNone/>
            </a:pPr>
            <a:r>
              <a:rPr lang="cs-CZ" dirty="0" smtClean="0"/>
              <a:t>Základní otázka, která souvisí s rysovým přístupem k osobnosti</a:t>
            </a:r>
          </a:p>
          <a:p>
            <a:r>
              <a:rPr lang="cs-CZ" dirty="0" smtClean="0"/>
              <a:t>Věří, že má smysl hledat určité relativně stabilní, obvyklé tendence v chování a prožívání (</a:t>
            </a:r>
            <a:r>
              <a:rPr lang="en-US" dirty="0" smtClean="0"/>
              <a:t>average tendencies</a:t>
            </a:r>
            <a:r>
              <a:rPr lang="cs-CZ" dirty="0" smtClean="0"/>
              <a:t>), ty je ovšem potřebné dávat do souvislosti se situačními faktory a vlivy, ve kterých se mohou tyto projevovat různě</a:t>
            </a:r>
            <a:r>
              <a:rPr lang="en-US" dirty="0" smtClean="0"/>
              <a:t>. </a:t>
            </a:r>
            <a:endParaRPr lang="cs-CZ" dirty="0" smtClean="0"/>
          </a:p>
          <a:p>
            <a:pPr>
              <a:buFontTx/>
              <a:buChar char="-"/>
            </a:pPr>
            <a:r>
              <a:rPr lang="cs-CZ" dirty="0" smtClean="0"/>
              <a:t>jsi někdy společenský a jindy se neprojevuješ?</a:t>
            </a:r>
          </a:p>
          <a:p>
            <a:pPr>
              <a:buFontTx/>
              <a:buChar char="-"/>
            </a:pPr>
            <a:r>
              <a:rPr lang="cs-CZ" dirty="0" smtClean="0"/>
              <a:t>jsi pro nějaké aktivity vysoce motivovaný a proto jsi hodně pilný a v jiných situacích jsi spíše líný?</a:t>
            </a:r>
          </a:p>
          <a:p>
            <a:pPr marL="0" indent="0">
              <a:buNone/>
            </a:pPr>
            <a:r>
              <a:rPr lang="en-US" dirty="0" err="1" smtClean="0"/>
              <a:t>Soci</a:t>
            </a:r>
            <a:r>
              <a:rPr lang="cs-CZ" dirty="0" err="1" smtClean="0"/>
              <a:t>álně</a:t>
            </a:r>
            <a:r>
              <a:rPr lang="cs-CZ" dirty="0" smtClean="0"/>
              <a:t> kognitivní přístup hledá, jak se taková variabilita projevuje na úrovni osobnostní struktury </a:t>
            </a:r>
            <a:r>
              <a:rPr lang="cs-CZ" dirty="0"/>
              <a:t>(</a:t>
            </a:r>
            <a:r>
              <a:rPr lang="cs-CZ" dirty="0" err="1"/>
              <a:t>Mischel</a:t>
            </a:r>
            <a:r>
              <a:rPr lang="cs-CZ" dirty="0"/>
              <a:t> &amp; Shoda, 2008</a:t>
            </a:r>
            <a:r>
              <a:rPr lang="cs-CZ" dirty="0" smtClean="0"/>
              <a:t>).</a:t>
            </a:r>
          </a:p>
          <a:p>
            <a:pPr marL="0" indent="0">
              <a:buNone/>
            </a:pPr>
            <a:r>
              <a:rPr lang="cs-CZ" dirty="0" smtClean="0"/>
              <a:t>Variabilita chování je dána interakcí mezi proměnlivým prostředím a organismem (dispozicemi)</a:t>
            </a:r>
            <a:endParaRPr lang="cs-CZ" dirty="0"/>
          </a:p>
          <a:p>
            <a:endParaRPr lang="cs-CZ" dirty="0"/>
          </a:p>
        </p:txBody>
      </p:sp>
    </p:spTree>
    <p:extLst>
      <p:ext uri="{BB962C8B-B14F-4D97-AF65-F5344CB8AC3E}">
        <p14:creationId xmlns:p14="http://schemas.microsoft.com/office/powerpoint/2010/main" val="2550417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Např. někdo si z dětství nese „zvýšenou citlivost na odmítnutí přízně! – setkával se doma s násilím v rodině, tresty, úzkostný </a:t>
            </a:r>
            <a:r>
              <a:rPr lang="cs-CZ" dirty="0" err="1" smtClean="0"/>
              <a:t>attachment</a:t>
            </a:r>
            <a:r>
              <a:rPr lang="cs-CZ" dirty="0" smtClean="0"/>
              <a:t>. Takový člověk může u partnera vnímat  neutrální chování, resp. projevy nesouhlasu s něčím nebo jen „jiný názor“ jako projev odmítnutí:  „nemá mě rád, nemiluje mě“</a:t>
            </a:r>
          </a:p>
          <a:p>
            <a:pPr marL="0" indent="0">
              <a:buNone/>
            </a:pPr>
            <a:r>
              <a:rPr lang="cs-CZ" dirty="0" smtClean="0"/>
              <a:t>Někdo, obvykle muž, si zase nese z dětství představu,  že  skutečný muž  se „prosazuje silou“, čemuž odpovídá  spíš emočně odtažité chování, agresivita, nepřátelskost. Nikdy nebude „padavka, měkkota“, nebude se chovat vstřícně,  citlivě, změkčile. Co je pro ženu „blízkost“ je pro něj „slabost“</a:t>
            </a:r>
            <a:endParaRPr lang="cs-CZ" dirty="0"/>
          </a:p>
        </p:txBody>
      </p:sp>
    </p:spTree>
    <p:extLst>
      <p:ext uri="{BB962C8B-B14F-4D97-AF65-F5344CB8AC3E}">
        <p14:creationId xmlns:p14="http://schemas.microsoft.com/office/powerpoint/2010/main" val="19473015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831003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5427936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466992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508893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1525606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4257279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8453512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1732142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9013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23526" y="365125"/>
            <a:ext cx="9730273" cy="1325563"/>
          </a:xfrm>
        </p:spPr>
        <p:txBody>
          <a:bodyPr>
            <a:normAutofit/>
          </a:bodyPr>
          <a:lstStyle/>
          <a:p>
            <a:r>
              <a:rPr lang="cs-CZ" sz="4000" b="1" dirty="0" smtClean="0">
                <a:solidFill>
                  <a:srgbClr val="FF0000"/>
                </a:solidFill>
              </a:rPr>
              <a:t>Albert Bandura (* 1925 - )</a:t>
            </a:r>
            <a:endParaRPr lang="cs-CZ" sz="4000" b="1" dirty="0">
              <a:solidFill>
                <a:srgbClr val="FF0000"/>
              </a:solidFill>
            </a:endParaRPr>
          </a:p>
        </p:txBody>
      </p:sp>
      <p:sp>
        <p:nvSpPr>
          <p:cNvPr id="3" name="Zástupný symbol pro obsah 2"/>
          <p:cNvSpPr>
            <a:spLocks noGrp="1"/>
          </p:cNvSpPr>
          <p:nvPr>
            <p:ph idx="1"/>
          </p:nvPr>
        </p:nvSpPr>
        <p:spPr>
          <a:xfrm>
            <a:off x="1623526" y="1562100"/>
            <a:ext cx="10416074" cy="5193263"/>
          </a:xfrm>
        </p:spPr>
        <p:txBody>
          <a:bodyPr>
            <a:noAutofit/>
          </a:bodyPr>
          <a:lstStyle/>
          <a:p>
            <a:r>
              <a:rPr lang="cs-CZ" sz="1600" dirty="0" smtClean="0">
                <a:hlinkClick r:id="rId2" tooltip="4. prosinec"/>
              </a:rPr>
              <a:t>K</a:t>
            </a:r>
            <a:r>
              <a:rPr lang="cs-CZ" sz="1600" dirty="0" smtClean="0">
                <a:hlinkClick r:id="rId3" tooltip="Kanada"/>
              </a:rPr>
              <a:t>anadský</a:t>
            </a:r>
            <a:r>
              <a:rPr lang="cs-CZ" sz="1600" dirty="0" smtClean="0"/>
              <a:t> </a:t>
            </a:r>
            <a:r>
              <a:rPr lang="cs-CZ" sz="1600" dirty="0" smtClean="0">
                <a:hlinkClick r:id="rId4" tooltip="Psycholog"/>
              </a:rPr>
              <a:t>psycholog</a:t>
            </a:r>
            <a:r>
              <a:rPr lang="cs-CZ" sz="1600" dirty="0" smtClean="0"/>
              <a:t> </a:t>
            </a:r>
            <a:r>
              <a:rPr lang="cs-CZ" sz="1600" dirty="0" smtClean="0">
                <a:hlinkClick r:id="rId5" tooltip="Ukrajinci"/>
              </a:rPr>
              <a:t>ukrajinsko</a:t>
            </a:r>
            <a:r>
              <a:rPr lang="cs-CZ" sz="1600" dirty="0" smtClean="0"/>
              <a:t>-</a:t>
            </a:r>
            <a:r>
              <a:rPr lang="cs-CZ" sz="1600" dirty="0" smtClean="0">
                <a:hlinkClick r:id="rId6" tooltip="Poláci"/>
              </a:rPr>
              <a:t>polského</a:t>
            </a:r>
            <a:r>
              <a:rPr lang="cs-CZ" sz="1600" dirty="0" smtClean="0"/>
              <a:t> původu. Patří k nejvýznamnějším představitelům </a:t>
            </a:r>
            <a:r>
              <a:rPr lang="cs-CZ" sz="1600" dirty="0" smtClean="0">
                <a:hlinkClick r:id="rId7" tooltip="Behaviorismus"/>
              </a:rPr>
              <a:t>behaviorismu</a:t>
            </a:r>
            <a:r>
              <a:rPr lang="cs-CZ" sz="1600" dirty="0" smtClean="0"/>
              <a:t> i </a:t>
            </a:r>
            <a:r>
              <a:rPr lang="cs-CZ" sz="1600" dirty="0" smtClean="0">
                <a:hlinkClick r:id="rId8" tooltip="Kognitivní psychologie"/>
              </a:rPr>
              <a:t>kognitivní psychologie</a:t>
            </a:r>
            <a:r>
              <a:rPr lang="cs-CZ" sz="1600" dirty="0" smtClean="0"/>
              <a:t>. Je </a:t>
            </a:r>
            <a:r>
              <a:rPr lang="cs-CZ" sz="1600" dirty="0" smtClean="0">
                <a:hlinkClick r:id="rId9" tooltip="Sto nejvlivnějších psychologů 20. století"/>
              </a:rPr>
              <a:t>čtvrtým nejcitovanějším psychologem všech dob</a:t>
            </a:r>
            <a:r>
              <a:rPr lang="cs-CZ" sz="1600" dirty="0" smtClean="0"/>
              <a:t> </a:t>
            </a:r>
          </a:p>
          <a:p>
            <a:r>
              <a:rPr lang="cs-CZ" sz="1600" dirty="0" smtClean="0"/>
              <a:t>V současnosti je emeritním profesorem psychologie na </a:t>
            </a:r>
            <a:r>
              <a:rPr lang="cs-CZ" sz="1600" dirty="0" err="1" smtClean="0">
                <a:hlinkClick r:id="rId10" tooltip="Stanfordova univerzita"/>
              </a:rPr>
              <a:t>Stanfordově</a:t>
            </a:r>
            <a:r>
              <a:rPr lang="cs-CZ" sz="1600" dirty="0" smtClean="0">
                <a:hlinkClick r:id="rId10" tooltip="Stanfordova univerzita"/>
              </a:rPr>
              <a:t> univerzitě</a:t>
            </a:r>
            <a:r>
              <a:rPr lang="cs-CZ" sz="1600" dirty="0" smtClean="0"/>
              <a:t>. </a:t>
            </a:r>
          </a:p>
          <a:p>
            <a:r>
              <a:rPr lang="cs-CZ" sz="1600" dirty="0" smtClean="0"/>
              <a:t>Bandura vystudoval základní i střední školu v jediné škole v celém městečku </a:t>
            </a:r>
            <a:r>
              <a:rPr lang="cs-CZ" sz="1600" dirty="0" err="1" smtClean="0">
                <a:hlinkClick r:id="rId11" tooltip="Mundare (stránka neexistuje)"/>
              </a:rPr>
              <a:t>Mundare</a:t>
            </a:r>
            <a:r>
              <a:rPr lang="cs-CZ" sz="1600" dirty="0" smtClean="0"/>
              <a:t>. Škola nebyla nijak velká a postrádala učitele, což přimělo Banduru k učení sebe samotného. </a:t>
            </a:r>
          </a:p>
          <a:p>
            <a:r>
              <a:rPr lang="cs-CZ" sz="1600" dirty="0" smtClean="0"/>
              <a:t>Tyto okolnosti ho však nezastavily, naopak. S velkou iniciativou se vzdělával sám, nebo s pomocí jeho otce, který ovládal tři cizí jazyky.</a:t>
            </a:r>
          </a:p>
          <a:p>
            <a:r>
              <a:rPr lang="cs-CZ" sz="1600" dirty="0" smtClean="0">
                <a:hlinkClick r:id="rId12" tooltip="Univerzita Britské Kolumbie"/>
              </a:rPr>
              <a:t>University </a:t>
            </a:r>
            <a:r>
              <a:rPr lang="cs-CZ" sz="1600" dirty="0" err="1" smtClean="0">
                <a:hlinkClick r:id="rId12" tooltip="Univerzita Britské Kolumbie"/>
              </a:rPr>
              <a:t>of</a:t>
            </a:r>
            <a:r>
              <a:rPr lang="cs-CZ" sz="1600" dirty="0" smtClean="0">
                <a:hlinkClick r:id="rId12" tooltip="Univerzita Britské Kolumbie"/>
              </a:rPr>
              <a:t> </a:t>
            </a:r>
            <a:r>
              <a:rPr lang="cs-CZ" sz="1600" dirty="0" err="1" smtClean="0">
                <a:hlinkClick r:id="rId12" tooltip="Univerzita Britské Kolumbie"/>
              </a:rPr>
              <a:t>British</a:t>
            </a:r>
            <a:r>
              <a:rPr lang="cs-CZ" sz="1600" dirty="0" smtClean="0">
                <a:hlinkClick r:id="rId12" tooltip="Univerzita Britské Kolumbie"/>
              </a:rPr>
              <a:t> Columbia</a:t>
            </a:r>
            <a:r>
              <a:rPr lang="cs-CZ" sz="1600" dirty="0" smtClean="0"/>
              <a:t> ve Vancouveru, </a:t>
            </a:r>
            <a:r>
              <a:rPr lang="cs-CZ" sz="1600" dirty="0" smtClean="0">
                <a:hlinkClick r:id="rId13" tooltip="University of Iowa (stránka neexistuje)"/>
              </a:rPr>
              <a:t>University </a:t>
            </a:r>
            <a:r>
              <a:rPr lang="cs-CZ" sz="1600" dirty="0" err="1" smtClean="0">
                <a:hlinkClick r:id="rId13" tooltip="University of Iowa (stránka neexistuje)"/>
              </a:rPr>
              <a:t>of</a:t>
            </a:r>
            <a:r>
              <a:rPr lang="cs-CZ" sz="1600" dirty="0" smtClean="0">
                <a:hlinkClick r:id="rId13" tooltip="University of Iowa (stránka neexistuje)"/>
              </a:rPr>
              <a:t> Iowa</a:t>
            </a:r>
            <a:r>
              <a:rPr lang="cs-CZ" sz="1600" dirty="0" smtClean="0"/>
              <a:t>. Tato univerzita byla považována za jednu z nejlepších v odvětví </a:t>
            </a:r>
            <a:r>
              <a:rPr lang="cs-CZ" sz="1600" dirty="0" smtClean="0">
                <a:hlinkClick r:id="rId14" tooltip="Psychologie"/>
              </a:rPr>
              <a:t>psychologie</a:t>
            </a:r>
            <a:r>
              <a:rPr lang="cs-CZ" sz="1600" dirty="0" smtClean="0"/>
              <a:t>. </a:t>
            </a:r>
          </a:p>
          <a:p>
            <a:r>
              <a:rPr lang="cs-CZ" sz="1600" dirty="0" smtClean="0"/>
              <a:t>V roce </a:t>
            </a:r>
            <a:r>
              <a:rPr lang="cs-CZ" sz="1600" dirty="0" smtClean="0">
                <a:hlinkClick r:id="rId15" tooltip="1953"/>
              </a:rPr>
              <a:t>1953</a:t>
            </a:r>
            <a:r>
              <a:rPr lang="cs-CZ" sz="1600" dirty="0" smtClean="0"/>
              <a:t> získal práci jako profesor na </a:t>
            </a:r>
            <a:r>
              <a:rPr lang="cs-CZ" sz="1600" dirty="0" err="1" smtClean="0">
                <a:hlinkClick r:id="rId10" tooltip="Stanfordova univerzita"/>
              </a:rPr>
              <a:t>Stanford</a:t>
            </a:r>
            <a:r>
              <a:rPr lang="cs-CZ" sz="1600" dirty="0" smtClean="0">
                <a:hlinkClick r:id="rId10" tooltip="Stanfordova univerzita"/>
              </a:rPr>
              <a:t> University</a:t>
            </a:r>
            <a:r>
              <a:rPr lang="cs-CZ" sz="1600" dirty="0" smtClean="0"/>
              <a:t>, kde se věnoval i vlastnímu výzkumu na téma agresivita u puberťáků, přesněji se jednalo o agresivitu u chlapců, kteří pocházeli ze střední vrstvy. Dále se také zabýval dětskou schopností </a:t>
            </a:r>
            <a:r>
              <a:rPr lang="cs-CZ" sz="1600" dirty="0" smtClean="0">
                <a:hlinkClick r:id="rId16" tooltip="Autonomie"/>
              </a:rPr>
              <a:t>samoregulace</a:t>
            </a:r>
            <a:r>
              <a:rPr lang="cs-CZ" sz="1600" dirty="0" smtClean="0"/>
              <a:t> a </a:t>
            </a:r>
            <a:r>
              <a:rPr lang="cs-CZ" sz="1600" dirty="0" smtClean="0">
                <a:hlinkClick r:id="rId17" tooltip="Sebereflexe"/>
              </a:rPr>
              <a:t>sebereflexe</a:t>
            </a:r>
            <a:r>
              <a:rPr lang="cs-CZ" sz="1600" dirty="0" smtClean="0"/>
              <a:t>. </a:t>
            </a:r>
          </a:p>
          <a:p>
            <a:r>
              <a:rPr lang="cs-CZ" sz="1600" dirty="0" smtClean="0"/>
              <a:t>Dr. Bandura je velmi široce publikován a získal nespočet titulů a ocenění po celém světě. Je vysoce uznávaný pro jeho práci v teorii sociálního učení, kterou jako první popsal. Teorii sociálního učení popsal jako teorii sociálně-kognitivního učení. Dr. Bandura pokračuje ve svém výzkumu účinků modelování na lidském </a:t>
            </a:r>
            <a:r>
              <a:rPr lang="cs-CZ" sz="1600" dirty="0" smtClean="0">
                <a:hlinkClick r:id="rId18" tooltip="Chování"/>
              </a:rPr>
              <a:t>chování</a:t>
            </a:r>
            <a:r>
              <a:rPr lang="cs-CZ" sz="1600" dirty="0" smtClean="0"/>
              <a:t>, </a:t>
            </a:r>
            <a:r>
              <a:rPr lang="cs-CZ" sz="1600" dirty="0" smtClean="0">
                <a:hlinkClick r:id="rId19" tooltip="Emoce"/>
              </a:rPr>
              <a:t>emocí</a:t>
            </a:r>
            <a:r>
              <a:rPr lang="cs-CZ" sz="1600" dirty="0" smtClean="0"/>
              <a:t> a </a:t>
            </a:r>
            <a:r>
              <a:rPr lang="cs-CZ" sz="1600" dirty="0" smtClean="0">
                <a:hlinkClick r:id="rId20" tooltip="Myšlení"/>
              </a:rPr>
              <a:t>myšlení</a:t>
            </a:r>
            <a:r>
              <a:rPr lang="cs-CZ" sz="1600" dirty="0" smtClean="0"/>
              <a:t>. Také zkoumá víru ve vlastní schopnosti a stresové reakce lidí (na jaké úrovni vnitřního kontrolního systému se mohou lidé oddělit od zločinů, kterých se dopouštějí). </a:t>
            </a:r>
          </a:p>
          <a:p>
            <a:r>
              <a:rPr lang="cs-CZ" sz="1600" dirty="0" smtClean="0"/>
              <a:t>I v jeho 90 letech se Bandura stále zabývá výzkumem a učení na </a:t>
            </a:r>
            <a:r>
              <a:rPr lang="cs-CZ" sz="1600" dirty="0" err="1" smtClean="0"/>
              <a:t>Standfordově</a:t>
            </a:r>
            <a:r>
              <a:rPr lang="cs-CZ" sz="1600" dirty="0" smtClean="0"/>
              <a:t> univerzitě. K jeho koníčkům patří i cestovaní, díky kterému Bandura nabývá nové zkušenosti. </a:t>
            </a:r>
            <a:endParaRPr lang="cs-CZ" sz="1600" dirty="0"/>
          </a:p>
        </p:txBody>
      </p:sp>
      <p:pic>
        <p:nvPicPr>
          <p:cNvPr id="4" name="Obrázek 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49289" y="230188"/>
            <a:ext cx="1477941" cy="2093134"/>
          </a:xfrm>
          <a:prstGeom prst="rect">
            <a:avLst/>
          </a:prstGeom>
        </p:spPr>
      </p:pic>
    </p:spTree>
    <p:extLst>
      <p:ext uri="{BB962C8B-B14F-4D97-AF65-F5344CB8AC3E}">
        <p14:creationId xmlns:p14="http://schemas.microsoft.com/office/powerpoint/2010/main" val="1140068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934767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489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308276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35621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Model triadického recipročního determinismu</a:t>
            </a:r>
            <a:endParaRPr lang="cs-CZ"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en-US" dirty="0" err="1"/>
              <a:t>Sociálně</a:t>
            </a:r>
            <a:r>
              <a:rPr lang="en-US" dirty="0"/>
              <a:t> </a:t>
            </a:r>
            <a:r>
              <a:rPr lang="en-US" dirty="0" err="1"/>
              <a:t>kognitivní</a:t>
            </a:r>
            <a:r>
              <a:rPr lang="en-US" dirty="0"/>
              <a:t> </a:t>
            </a:r>
            <a:r>
              <a:rPr lang="en-US" dirty="0" err="1"/>
              <a:t>teorie</a:t>
            </a:r>
            <a:r>
              <a:rPr lang="en-US" dirty="0"/>
              <a:t> </a:t>
            </a:r>
            <a:r>
              <a:rPr lang="en-US" dirty="0" err="1"/>
              <a:t>vychází</a:t>
            </a:r>
            <a:r>
              <a:rPr lang="en-US" dirty="0"/>
              <a:t> </a:t>
            </a:r>
            <a:r>
              <a:rPr lang="en-US" dirty="0" err="1"/>
              <a:t>ve</a:t>
            </a:r>
            <a:r>
              <a:rPr lang="en-US" dirty="0"/>
              <a:t> </a:t>
            </a:r>
            <a:r>
              <a:rPr lang="en-US" dirty="0" err="1"/>
              <a:t>výkladu</a:t>
            </a:r>
            <a:r>
              <a:rPr lang="en-US" dirty="0"/>
              <a:t> </a:t>
            </a:r>
            <a:r>
              <a:rPr lang="en-US" dirty="0" err="1"/>
              <a:t>lidského</a:t>
            </a:r>
            <a:r>
              <a:rPr lang="en-US" dirty="0"/>
              <a:t> </a:t>
            </a:r>
            <a:r>
              <a:rPr lang="en-US" dirty="0" err="1"/>
              <a:t>chování</a:t>
            </a:r>
            <a:r>
              <a:rPr lang="en-US" dirty="0"/>
              <a:t> z </a:t>
            </a:r>
            <a:r>
              <a:rPr lang="en-US" dirty="0" err="1"/>
              <a:t>triadického</a:t>
            </a:r>
            <a:r>
              <a:rPr lang="en-US" dirty="0"/>
              <a:t> </a:t>
            </a:r>
            <a:r>
              <a:rPr lang="en-US" dirty="0" err="1"/>
              <a:t>recipročního</a:t>
            </a:r>
            <a:r>
              <a:rPr lang="en-US" dirty="0"/>
              <a:t> </a:t>
            </a:r>
            <a:r>
              <a:rPr lang="en-US" dirty="0" err="1"/>
              <a:t>determinismu</a:t>
            </a:r>
            <a:r>
              <a:rPr lang="en-US" dirty="0"/>
              <a:t>. </a:t>
            </a:r>
            <a:endParaRPr lang="cs-CZ" dirty="0" smtClean="0"/>
          </a:p>
          <a:p>
            <a:r>
              <a:rPr lang="en-US" dirty="0" err="1" smtClean="0"/>
              <a:t>Staví</a:t>
            </a:r>
            <a:r>
              <a:rPr lang="en-US" dirty="0" smtClean="0"/>
              <a:t> </a:t>
            </a:r>
            <a:r>
              <a:rPr lang="en-US" dirty="0" err="1"/>
              <a:t>jej</a:t>
            </a:r>
            <a:r>
              <a:rPr lang="en-US" dirty="0"/>
              <a:t> </a:t>
            </a:r>
            <a:r>
              <a:rPr lang="en-US" dirty="0" err="1"/>
              <a:t>proti</a:t>
            </a:r>
            <a:r>
              <a:rPr lang="en-US" dirty="0"/>
              <a:t> </a:t>
            </a:r>
            <a:r>
              <a:rPr lang="en-US" dirty="0" err="1"/>
              <a:t>jednostrannému</a:t>
            </a:r>
            <a:r>
              <a:rPr lang="en-US" dirty="0"/>
              <a:t> </a:t>
            </a:r>
            <a:r>
              <a:rPr lang="en-US" dirty="0" err="1"/>
              <a:t>výkladu</a:t>
            </a:r>
            <a:r>
              <a:rPr lang="en-US" dirty="0"/>
              <a:t> </a:t>
            </a:r>
            <a:r>
              <a:rPr lang="en-US" dirty="0" err="1"/>
              <a:t>chování</a:t>
            </a:r>
            <a:r>
              <a:rPr lang="en-US" dirty="0"/>
              <a:t> </a:t>
            </a:r>
            <a:r>
              <a:rPr lang="en-US" dirty="0" err="1"/>
              <a:t>pouze</a:t>
            </a:r>
            <a:r>
              <a:rPr lang="en-US" dirty="0"/>
              <a:t> </a:t>
            </a:r>
            <a:r>
              <a:rPr lang="en-US" dirty="0" err="1"/>
              <a:t>na</a:t>
            </a:r>
            <a:r>
              <a:rPr lang="en-US" dirty="0"/>
              <a:t> </a:t>
            </a:r>
            <a:r>
              <a:rPr lang="en-US" dirty="0" err="1"/>
              <a:t>základě</a:t>
            </a:r>
            <a:r>
              <a:rPr lang="en-US" dirty="0"/>
              <a:t> </a:t>
            </a:r>
            <a:r>
              <a:rPr lang="en-US" dirty="0" err="1"/>
              <a:t>vlivů</a:t>
            </a:r>
            <a:r>
              <a:rPr lang="en-US" dirty="0"/>
              <a:t> </a:t>
            </a:r>
            <a:r>
              <a:rPr lang="en-US" dirty="0" err="1"/>
              <a:t>prostředí</a:t>
            </a:r>
            <a:r>
              <a:rPr lang="en-US" dirty="0"/>
              <a:t> </a:t>
            </a:r>
            <a:r>
              <a:rPr lang="en-US" dirty="0" err="1"/>
              <a:t>nebo</a:t>
            </a:r>
            <a:r>
              <a:rPr lang="en-US" dirty="0"/>
              <a:t> </a:t>
            </a:r>
            <a:r>
              <a:rPr lang="en-US" dirty="0" err="1"/>
              <a:t>pouze</a:t>
            </a:r>
            <a:r>
              <a:rPr lang="en-US" dirty="0"/>
              <a:t> </a:t>
            </a:r>
            <a:r>
              <a:rPr lang="en-US" dirty="0" err="1"/>
              <a:t>na</a:t>
            </a:r>
            <a:r>
              <a:rPr lang="en-US" dirty="0"/>
              <a:t> </a:t>
            </a:r>
            <a:r>
              <a:rPr lang="en-US" dirty="0" err="1"/>
              <a:t>základě</a:t>
            </a:r>
            <a:r>
              <a:rPr lang="en-US" dirty="0"/>
              <a:t> </a:t>
            </a:r>
            <a:r>
              <a:rPr lang="en-US" dirty="0" err="1"/>
              <a:t>vnitřních</a:t>
            </a:r>
            <a:r>
              <a:rPr lang="en-US" dirty="0"/>
              <a:t> </a:t>
            </a:r>
            <a:r>
              <a:rPr lang="en-US" dirty="0" err="1"/>
              <a:t>dispozic</a:t>
            </a:r>
            <a:r>
              <a:rPr lang="en-US" dirty="0" smtClean="0"/>
              <a:t>.</a:t>
            </a:r>
            <a:endParaRPr lang="cs-CZ" dirty="0" smtClean="0"/>
          </a:p>
          <a:p>
            <a:r>
              <a:rPr lang="en-US" dirty="0" smtClean="0"/>
              <a:t> </a:t>
            </a:r>
            <a:r>
              <a:rPr lang="en-US" dirty="0" err="1"/>
              <a:t>Triadičnost</a:t>
            </a:r>
            <a:r>
              <a:rPr lang="en-US" dirty="0"/>
              <a:t> </a:t>
            </a:r>
            <a:r>
              <a:rPr lang="en-US" dirty="0" err="1"/>
              <a:t>navrhovaného</a:t>
            </a:r>
            <a:r>
              <a:rPr lang="en-US" dirty="0"/>
              <a:t> </a:t>
            </a:r>
            <a:r>
              <a:rPr lang="en-US" dirty="0" err="1"/>
              <a:t>modelu</a:t>
            </a:r>
            <a:r>
              <a:rPr lang="en-US" dirty="0"/>
              <a:t> </a:t>
            </a:r>
            <a:r>
              <a:rPr lang="en-US" dirty="0" err="1"/>
              <a:t>znamená</a:t>
            </a:r>
            <a:r>
              <a:rPr lang="en-US" dirty="0"/>
              <a:t>, </a:t>
            </a:r>
            <a:r>
              <a:rPr lang="en-US" dirty="0" err="1"/>
              <a:t>že</a:t>
            </a:r>
            <a:r>
              <a:rPr lang="en-US" dirty="0"/>
              <a:t> se </a:t>
            </a:r>
            <a:r>
              <a:rPr lang="en-US" dirty="0" err="1"/>
              <a:t>berou</a:t>
            </a:r>
            <a:r>
              <a:rPr lang="en-US" dirty="0"/>
              <a:t> v </a:t>
            </a:r>
            <a:r>
              <a:rPr lang="en-US" dirty="0" err="1"/>
              <a:t>úvahu</a:t>
            </a:r>
            <a:r>
              <a:rPr lang="en-US" dirty="0"/>
              <a:t> </a:t>
            </a:r>
            <a:r>
              <a:rPr lang="en-US" dirty="0" err="1"/>
              <a:t>tři</a:t>
            </a:r>
            <a:r>
              <a:rPr lang="en-US" dirty="0"/>
              <a:t> </a:t>
            </a:r>
            <a:r>
              <a:rPr lang="en-US" dirty="0" err="1"/>
              <a:t>faktory</a:t>
            </a:r>
            <a:r>
              <a:rPr lang="en-US" dirty="0"/>
              <a:t> </a:t>
            </a:r>
            <a:r>
              <a:rPr lang="en-US" dirty="0" err="1"/>
              <a:t>či</a:t>
            </a:r>
            <a:r>
              <a:rPr lang="en-US" dirty="0"/>
              <a:t> </a:t>
            </a:r>
            <a:r>
              <a:rPr lang="en-US" dirty="0" err="1"/>
              <a:t>spíše</a:t>
            </a:r>
            <a:r>
              <a:rPr lang="en-US" dirty="0"/>
              <a:t> </a:t>
            </a:r>
            <a:r>
              <a:rPr lang="en-US" dirty="0" err="1"/>
              <a:t>skupiny</a:t>
            </a:r>
            <a:r>
              <a:rPr lang="en-US" dirty="0"/>
              <a:t> </a:t>
            </a:r>
            <a:r>
              <a:rPr lang="en-US" dirty="0" err="1"/>
              <a:t>faktorů</a:t>
            </a:r>
            <a:r>
              <a:rPr lang="en-US" dirty="0"/>
              <a:t>: </a:t>
            </a:r>
            <a:endParaRPr lang="cs-CZ" dirty="0" smtClean="0"/>
          </a:p>
          <a:p>
            <a:pPr>
              <a:buFontTx/>
              <a:buChar char="-"/>
            </a:pPr>
            <a:r>
              <a:rPr lang="en-US" dirty="0" err="1" smtClean="0"/>
              <a:t>chování</a:t>
            </a:r>
            <a:r>
              <a:rPr lang="cs-CZ" dirty="0" smtClean="0"/>
              <a:t> (B)</a:t>
            </a:r>
            <a:r>
              <a:rPr lang="en-US" dirty="0" smtClean="0"/>
              <a:t>, </a:t>
            </a:r>
            <a:endParaRPr lang="cs-CZ" dirty="0" smtClean="0"/>
          </a:p>
          <a:p>
            <a:pPr>
              <a:buFontTx/>
              <a:buChar char="-"/>
            </a:pPr>
            <a:r>
              <a:rPr lang="cs-CZ" dirty="0" smtClean="0"/>
              <a:t>osoba (P – procesy myšlení, motivace, </a:t>
            </a:r>
            <a:r>
              <a:rPr lang="en-US" dirty="0" err="1" smtClean="0"/>
              <a:t>biologické</a:t>
            </a:r>
            <a:r>
              <a:rPr lang="en-US" dirty="0" smtClean="0"/>
              <a:t> </a:t>
            </a:r>
            <a:r>
              <a:rPr lang="en-US" dirty="0"/>
              <a:t>a </a:t>
            </a:r>
            <a:r>
              <a:rPr lang="en-US" dirty="0" err="1"/>
              <a:t>jiné</a:t>
            </a:r>
            <a:r>
              <a:rPr lang="en-US" dirty="0"/>
              <a:t> </a:t>
            </a:r>
            <a:r>
              <a:rPr lang="en-US" dirty="0" err="1"/>
              <a:t>vnitřní</a:t>
            </a:r>
            <a:r>
              <a:rPr lang="en-US" dirty="0"/>
              <a:t> </a:t>
            </a:r>
            <a:r>
              <a:rPr lang="en-US" dirty="0" err="1"/>
              <a:t>osobní</a:t>
            </a:r>
            <a:r>
              <a:rPr lang="en-US" dirty="0"/>
              <a:t> </a:t>
            </a:r>
            <a:r>
              <a:rPr lang="en-US" dirty="0" err="1" smtClean="0"/>
              <a:t>momenty</a:t>
            </a:r>
            <a:r>
              <a:rPr lang="cs-CZ" dirty="0" smtClean="0"/>
              <a:t>)</a:t>
            </a:r>
            <a:r>
              <a:rPr lang="en-US" dirty="0" smtClean="0"/>
              <a:t> </a:t>
            </a:r>
            <a:endParaRPr lang="cs-CZ" dirty="0" smtClean="0"/>
          </a:p>
          <a:p>
            <a:pPr>
              <a:buFontTx/>
              <a:buChar char="-"/>
            </a:pPr>
            <a:r>
              <a:rPr lang="en-US" dirty="0" err="1" smtClean="0"/>
              <a:t>vnější</a:t>
            </a:r>
            <a:r>
              <a:rPr lang="en-US" dirty="0" smtClean="0"/>
              <a:t> </a:t>
            </a:r>
            <a:r>
              <a:rPr lang="en-US" dirty="0" err="1" smtClean="0"/>
              <a:t>prostředí</a:t>
            </a:r>
            <a:r>
              <a:rPr lang="cs-CZ" dirty="0" smtClean="0"/>
              <a:t> (E)</a:t>
            </a:r>
            <a:r>
              <a:rPr lang="en-US" dirty="0" smtClean="0"/>
              <a:t>. </a:t>
            </a:r>
            <a:endParaRPr lang="cs-CZ" dirty="0"/>
          </a:p>
        </p:txBody>
      </p:sp>
    </p:spTree>
    <p:extLst>
      <p:ext uri="{BB962C8B-B14F-4D97-AF65-F5344CB8AC3E}">
        <p14:creationId xmlns:p14="http://schemas.microsoft.com/office/powerpoint/2010/main" val="3648358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00758"/>
            <a:ext cx="10515600" cy="1690688"/>
          </a:xfrm>
        </p:spPr>
        <p:txBody>
          <a:bodyPr/>
          <a:lstStyle/>
          <a:p>
            <a:r>
              <a:rPr lang="cs-CZ" dirty="0" smtClean="0">
                <a:solidFill>
                  <a:srgbClr val="FF0000"/>
                </a:solidFill>
              </a:rPr>
              <a:t>Model triadického recipročního determinismu</a:t>
            </a:r>
            <a:endParaRPr lang="cs-CZ" dirty="0">
              <a:solidFill>
                <a:srgbClr val="FF0000"/>
              </a:solidFill>
            </a:endParaRPr>
          </a:p>
        </p:txBody>
      </p:sp>
      <p:sp>
        <p:nvSpPr>
          <p:cNvPr id="3" name="Zástupný symbol pro obsah 2"/>
          <p:cNvSpPr>
            <a:spLocks noGrp="1"/>
          </p:cNvSpPr>
          <p:nvPr>
            <p:ph idx="1"/>
          </p:nvPr>
        </p:nvSpPr>
        <p:spPr>
          <a:xfrm>
            <a:off x="838200" y="1138336"/>
            <a:ext cx="10515600" cy="5719664"/>
          </a:xfrm>
        </p:spPr>
        <p:txBody>
          <a:bodyPr>
            <a:normAutofit lnSpcReduction="10000"/>
          </a:bodyPr>
          <a:lstStyle/>
          <a:p>
            <a:pPr marL="0" indent="0">
              <a:buNone/>
            </a:pPr>
            <a:r>
              <a:rPr lang="cs-CZ" dirty="0" smtClean="0"/>
              <a:t>Chování je ovlivněno myšlením (a dalšími vnitřní procesy) a současně prostředím</a:t>
            </a:r>
          </a:p>
          <a:p>
            <a:pPr marL="0" indent="0">
              <a:buNone/>
            </a:pPr>
            <a:r>
              <a:rPr lang="cs-CZ" dirty="0" smtClean="0"/>
              <a:t>Chování ovlivňuje jak myšlení (a další vnitřní procesy) tak i prostředí</a:t>
            </a:r>
          </a:p>
          <a:p>
            <a:pPr marL="0" indent="0">
              <a:buNone/>
            </a:pPr>
            <a:r>
              <a:rPr lang="cs-CZ" dirty="0" smtClean="0"/>
              <a:t>                                             </a:t>
            </a:r>
          </a:p>
          <a:p>
            <a:pPr marL="0" indent="0">
              <a:buNone/>
            </a:pPr>
            <a:r>
              <a:rPr lang="cs-CZ" dirty="0"/>
              <a:t> </a:t>
            </a:r>
            <a:r>
              <a:rPr lang="cs-CZ" dirty="0" smtClean="0"/>
              <a:t>                 </a:t>
            </a:r>
          </a:p>
          <a:p>
            <a:pPr marL="0" indent="0">
              <a:buNone/>
            </a:pPr>
            <a:r>
              <a:rPr lang="cs-CZ" dirty="0"/>
              <a:t> </a:t>
            </a:r>
            <a:r>
              <a:rPr lang="cs-CZ" dirty="0" smtClean="0"/>
              <a:t>               </a:t>
            </a:r>
          </a:p>
          <a:p>
            <a:pPr marL="0" indent="0">
              <a:buNone/>
            </a:pPr>
            <a:r>
              <a:rPr lang="cs-CZ" dirty="0" smtClean="0"/>
              <a:t>                    E                            B</a:t>
            </a:r>
          </a:p>
          <a:p>
            <a:pPr marL="0" indent="0">
              <a:buNone/>
            </a:pPr>
            <a:endParaRPr lang="cs-CZ" dirty="0" smtClean="0"/>
          </a:p>
          <a:p>
            <a:pPr marL="0" indent="0">
              <a:buNone/>
            </a:pPr>
            <a:r>
              <a:rPr lang="cs-CZ" dirty="0" smtClean="0"/>
              <a:t>Myšlení (vnitřní prostředí) ovlivňuje chování i prostředí</a:t>
            </a:r>
          </a:p>
          <a:p>
            <a:pPr marL="0" indent="0">
              <a:buNone/>
            </a:pPr>
            <a:r>
              <a:rPr lang="cs-CZ" dirty="0" smtClean="0"/>
              <a:t>Myšlení je ovlivněno chováním i prostředím</a:t>
            </a:r>
          </a:p>
          <a:p>
            <a:pPr marL="0" indent="0">
              <a:buNone/>
            </a:pPr>
            <a:r>
              <a:rPr lang="cs-CZ" dirty="0" smtClean="0"/>
              <a:t>Prostředí ovlivňuje chování i myšlení</a:t>
            </a:r>
          </a:p>
          <a:p>
            <a:pPr marL="0" indent="0">
              <a:buNone/>
            </a:pPr>
            <a:r>
              <a:rPr lang="cs-CZ" dirty="0" smtClean="0"/>
              <a:t>Prostředí je ovlivněno chováním i myšlením</a:t>
            </a:r>
          </a:p>
          <a:p>
            <a:pPr marL="0" indent="0">
              <a:buNone/>
            </a:pPr>
            <a:endParaRPr lang="cs-CZ" dirty="0"/>
          </a:p>
        </p:txBody>
      </p:sp>
      <p:cxnSp>
        <p:nvCxnSpPr>
          <p:cNvPr id="5" name="Přímá spojnice se šipkou 4"/>
          <p:cNvCxnSpPr/>
          <p:nvPr/>
        </p:nvCxnSpPr>
        <p:spPr>
          <a:xfrm flipV="1">
            <a:off x="2642120" y="2687291"/>
            <a:ext cx="1257300" cy="107455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9" name="Přímá spojnice se šipkou 8"/>
          <p:cNvCxnSpPr/>
          <p:nvPr/>
        </p:nvCxnSpPr>
        <p:spPr>
          <a:xfrm>
            <a:off x="4284305" y="2641665"/>
            <a:ext cx="891074" cy="116581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3" name="Přímá spojnice se šipkou 12"/>
          <p:cNvCxnSpPr/>
          <p:nvPr/>
        </p:nvCxnSpPr>
        <p:spPr>
          <a:xfrm flipV="1">
            <a:off x="2899490" y="3862334"/>
            <a:ext cx="1999861" cy="923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4" name="TextovéPole 13"/>
          <p:cNvSpPr txBox="1"/>
          <p:nvPr/>
        </p:nvSpPr>
        <p:spPr>
          <a:xfrm>
            <a:off x="3796784" y="2517877"/>
            <a:ext cx="618153" cy="461665"/>
          </a:xfrm>
          <a:prstGeom prst="rect">
            <a:avLst/>
          </a:prstGeom>
          <a:noFill/>
        </p:spPr>
        <p:txBody>
          <a:bodyPr wrap="square" rtlCol="0">
            <a:spAutoFit/>
          </a:bodyPr>
          <a:lstStyle/>
          <a:p>
            <a:r>
              <a:rPr lang="cs-CZ" sz="2400" dirty="0" smtClean="0"/>
              <a:t>  P</a:t>
            </a:r>
            <a:endParaRPr lang="cs-CZ" sz="2400" dirty="0"/>
          </a:p>
        </p:txBody>
      </p:sp>
    </p:spTree>
    <p:extLst>
      <p:ext uri="{BB962C8B-B14F-4D97-AF65-F5344CB8AC3E}">
        <p14:creationId xmlns:p14="http://schemas.microsoft.com/office/powerpoint/2010/main" val="1031377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Model triadického recipročního determinismu</a:t>
            </a:r>
            <a:endParaRPr lang="cs-CZ" dirty="0">
              <a:solidFill>
                <a:srgbClr val="FF0000"/>
              </a:solidFill>
            </a:endParaRPr>
          </a:p>
        </p:txBody>
      </p:sp>
      <p:sp>
        <p:nvSpPr>
          <p:cNvPr id="3" name="Zástupný symbol pro obsah 2"/>
          <p:cNvSpPr>
            <a:spLocks noGrp="1"/>
          </p:cNvSpPr>
          <p:nvPr>
            <p:ph idx="1"/>
          </p:nvPr>
        </p:nvSpPr>
        <p:spPr/>
        <p:txBody>
          <a:bodyPr>
            <a:normAutofit/>
          </a:bodyPr>
          <a:lstStyle/>
          <a:p>
            <a:r>
              <a:rPr lang="cs-CZ" dirty="0" smtClean="0"/>
              <a:t>Jednostranné pojetí interakce – K. </a:t>
            </a:r>
            <a:r>
              <a:rPr lang="cs-CZ" dirty="0" err="1" smtClean="0"/>
              <a:t>Lewin</a:t>
            </a:r>
            <a:r>
              <a:rPr lang="cs-CZ" dirty="0" smtClean="0"/>
              <a:t>  B = f(E,P)</a:t>
            </a:r>
          </a:p>
          <a:p>
            <a:r>
              <a:rPr lang="cs-CZ" dirty="0" smtClean="0"/>
              <a:t>Bandura –  kterýkoliv z uvedených faktorů může mít vliv na kterýkoliv druhý a třetí, interakce jsou navíc oboustranné</a:t>
            </a:r>
          </a:p>
          <a:p>
            <a:r>
              <a:rPr lang="cs-CZ" dirty="0" smtClean="0"/>
              <a:t>Model dále počítá s tím, že kromě průběžného vzájemného ovlivňování může v různých časových momentech vystupovat jeden faktor výrazněji do popředí. </a:t>
            </a:r>
          </a:p>
          <a:p>
            <a:r>
              <a:rPr lang="cs-CZ" dirty="0" smtClean="0"/>
              <a:t>Když si člověk volí televizní program podle osobního zájmu, je v popředí osobní faktor. Když člověk hraje na klavír pro vlastní potěšení, je v popředí chování jako takové. Když si člověk volí studium podle přání rodiny, vystupuje do popředí vliv prostředí</a:t>
            </a:r>
          </a:p>
          <a:p>
            <a:endParaRPr lang="cs-CZ" dirty="0" smtClean="0"/>
          </a:p>
        </p:txBody>
      </p:sp>
    </p:spTree>
    <p:extLst>
      <p:ext uri="{BB962C8B-B14F-4D97-AF65-F5344CB8AC3E}">
        <p14:creationId xmlns:p14="http://schemas.microsoft.com/office/powerpoint/2010/main" val="2897228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5218"/>
          </a:xfrm>
        </p:spPr>
        <p:txBody>
          <a:bodyPr>
            <a:normAutofit/>
          </a:bodyPr>
          <a:lstStyle/>
          <a:p>
            <a:r>
              <a:rPr lang="cs-CZ" dirty="0" smtClean="0">
                <a:solidFill>
                  <a:srgbClr val="FF0000"/>
                </a:solidFill>
              </a:rPr>
              <a:t>Osoba, osobnost a </a:t>
            </a:r>
            <a:r>
              <a:rPr lang="cs-CZ" dirty="0" err="1" smtClean="0">
                <a:solidFill>
                  <a:srgbClr val="FF0000"/>
                </a:solidFill>
              </a:rPr>
              <a:t>self</a:t>
            </a:r>
            <a:endParaRPr lang="cs-CZ" dirty="0">
              <a:solidFill>
                <a:srgbClr val="FF0000"/>
              </a:solidFill>
            </a:endParaRPr>
          </a:p>
        </p:txBody>
      </p:sp>
      <p:sp>
        <p:nvSpPr>
          <p:cNvPr id="3" name="Zástupný symbol pro obsah 2"/>
          <p:cNvSpPr>
            <a:spLocks noGrp="1"/>
          </p:cNvSpPr>
          <p:nvPr>
            <p:ph idx="1"/>
          </p:nvPr>
        </p:nvSpPr>
        <p:spPr>
          <a:xfrm>
            <a:off x="838200" y="1184988"/>
            <a:ext cx="10515600" cy="4991975"/>
          </a:xfrm>
        </p:spPr>
        <p:txBody>
          <a:bodyPr>
            <a:normAutofit lnSpcReduction="10000"/>
          </a:bodyPr>
          <a:lstStyle/>
          <a:p>
            <a:r>
              <a:rPr lang="cs-CZ" dirty="0" smtClean="0"/>
              <a:t>Model recipročního determinismu určuje  Bandurovo uvažování o osobnosti. Pokud ale vše souvisí se vším (organismus/osoba – chování – prostředí), kde je potom osobnost, resp. nějaká struktura či dynamika osobnosti?</a:t>
            </a:r>
          </a:p>
          <a:p>
            <a:r>
              <a:rPr lang="cs-CZ" dirty="0" smtClean="0"/>
              <a:t>A. Bandura termín osobnost nepoužívá, co používá hojně jsou konstrukty já (</a:t>
            </a:r>
            <a:r>
              <a:rPr lang="cs-CZ" dirty="0" err="1" smtClean="0"/>
              <a:t>self</a:t>
            </a:r>
            <a:r>
              <a:rPr lang="cs-CZ" dirty="0" smtClean="0"/>
              <a:t>)</a:t>
            </a:r>
          </a:p>
          <a:p>
            <a:r>
              <a:rPr lang="cs-CZ" dirty="0" smtClean="0"/>
              <a:t>L. </a:t>
            </a:r>
            <a:r>
              <a:rPr lang="cs-CZ" dirty="0" err="1" smtClean="0"/>
              <a:t>Pervin</a:t>
            </a:r>
            <a:r>
              <a:rPr lang="cs-CZ" dirty="0" smtClean="0"/>
              <a:t> (1991), když hodnotí model A. Bandury:</a:t>
            </a:r>
          </a:p>
          <a:p>
            <a:pPr marL="0" indent="0">
              <a:buNone/>
            </a:pPr>
            <a:r>
              <a:rPr lang="cs-CZ" dirty="0" smtClean="0"/>
              <a:t>   Osobnostní struktury, které jsou zdůrazněny, jsou:</a:t>
            </a:r>
          </a:p>
          <a:p>
            <a:pPr>
              <a:buFontTx/>
              <a:buChar char="-"/>
            </a:pPr>
            <a:r>
              <a:rPr lang="cs-CZ" b="1" dirty="0" smtClean="0">
                <a:solidFill>
                  <a:srgbClr val="C00000"/>
                </a:solidFill>
              </a:rPr>
              <a:t>osobní kompetence/schopnosti/dovednosti,</a:t>
            </a:r>
          </a:p>
          <a:p>
            <a:pPr>
              <a:buFontTx/>
              <a:buChar char="-"/>
            </a:pPr>
            <a:r>
              <a:rPr lang="cs-CZ" b="1" dirty="0" err="1" smtClean="0">
                <a:solidFill>
                  <a:srgbClr val="C00000"/>
                </a:solidFill>
              </a:rPr>
              <a:t>self</a:t>
            </a:r>
            <a:r>
              <a:rPr lang="cs-CZ" b="1" dirty="0" smtClean="0">
                <a:solidFill>
                  <a:srgbClr val="C00000"/>
                </a:solidFill>
              </a:rPr>
              <a:t>, </a:t>
            </a:r>
          </a:p>
          <a:p>
            <a:pPr>
              <a:buFontTx/>
              <a:buChar char="-"/>
            </a:pPr>
            <a:r>
              <a:rPr lang="cs-CZ" b="1" dirty="0" smtClean="0">
                <a:solidFill>
                  <a:srgbClr val="C00000"/>
                </a:solidFill>
              </a:rPr>
              <a:t>cíle</a:t>
            </a:r>
            <a:r>
              <a:rPr lang="cs-CZ" dirty="0" smtClean="0"/>
              <a:t>.     </a:t>
            </a:r>
            <a:endParaRPr lang="cs-CZ" dirty="0"/>
          </a:p>
        </p:txBody>
      </p:sp>
    </p:spTree>
    <p:extLst>
      <p:ext uri="{BB962C8B-B14F-4D97-AF65-F5344CB8AC3E}">
        <p14:creationId xmlns:p14="http://schemas.microsoft.com/office/powerpoint/2010/main" val="3092580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Základní lidské schopnosti </a:t>
            </a:r>
            <a:br>
              <a:rPr lang="cs-CZ" b="1" dirty="0" smtClean="0">
                <a:solidFill>
                  <a:srgbClr val="FF0000"/>
                </a:solidFill>
              </a:rPr>
            </a:br>
            <a:r>
              <a:rPr lang="cs-CZ" sz="3200" dirty="0" smtClean="0">
                <a:solidFill>
                  <a:srgbClr val="FF0000"/>
                </a:solidFill>
              </a:rPr>
              <a:t>(</a:t>
            </a:r>
            <a:r>
              <a:rPr lang="cs-CZ" sz="3200" dirty="0" err="1" smtClean="0">
                <a:solidFill>
                  <a:srgbClr val="FF0000"/>
                </a:solidFill>
              </a:rPr>
              <a:t>capabilities</a:t>
            </a:r>
            <a:r>
              <a:rPr lang="cs-CZ" sz="3200" dirty="0" smtClean="0">
                <a:solidFill>
                  <a:srgbClr val="FF0000"/>
                </a:solidFill>
              </a:rPr>
              <a:t>)</a:t>
            </a:r>
            <a:endParaRPr lang="cs-CZ" sz="3200"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Povaha člověka je plastická, prolínají se v ní vrozené elementy s naučenými vzorci. Některé vrozené vzorce chování jsou přítomné již při narození, jiné se objevují po období zrání. „</a:t>
            </a:r>
            <a:r>
              <a:rPr lang="cs-CZ" i="1" dirty="0" smtClean="0"/>
              <a:t>Není třeba učit novorozence pláči či sání, batolata chůzi, adolescenty kopulaci“. </a:t>
            </a:r>
          </a:p>
          <a:p>
            <a:r>
              <a:rPr lang="cs-CZ" dirty="0" smtClean="0"/>
              <a:t>Většina vzorců lidského chování je však utvářena individuální zkušeností a uchovávána v nervových kódech, a méně dána hotově vrozeným programováním.</a:t>
            </a:r>
          </a:p>
          <a:p>
            <a:r>
              <a:rPr lang="cs-CZ" dirty="0" smtClean="0"/>
              <a:t>Lidé nejsou ani hnáni výlučně vnitřními silami, ani automaticky tvarováni výlučně vnějším prostředím, ale  přispívají v rámci recipročních vlivů k vlastní motivaci, chování a rozvoji. Na tom se podílejí základní lidské schopnosti (</a:t>
            </a:r>
            <a:r>
              <a:rPr lang="cs-CZ" dirty="0" err="1" smtClean="0"/>
              <a:t>capabilities</a:t>
            </a:r>
            <a:r>
              <a:rPr lang="cs-CZ" dirty="0" smtClean="0"/>
              <a:t>). Tyto schopnosti jsou v individuálním vývoji bud kultivovány, nebo zůstávají nerozvinuté, a lidé se mezi sebou jejich konkrétní podobou liší. </a:t>
            </a:r>
          </a:p>
          <a:p>
            <a:endParaRPr lang="cs-CZ" dirty="0"/>
          </a:p>
        </p:txBody>
      </p:sp>
    </p:spTree>
    <p:extLst>
      <p:ext uri="{BB962C8B-B14F-4D97-AF65-F5344CB8AC3E}">
        <p14:creationId xmlns:p14="http://schemas.microsoft.com/office/powerpoint/2010/main" val="403348659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4161</Words>
  <Application>Microsoft Office PowerPoint</Application>
  <PresentationFormat>Širokoúhlá obrazovka</PresentationFormat>
  <Paragraphs>229</Paragraphs>
  <Slides>43</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43</vt:i4>
      </vt:variant>
    </vt:vector>
  </HeadingPairs>
  <TitlesOfParts>
    <vt:vector size="47" baseType="lpstr">
      <vt:lpstr>Arial</vt:lpstr>
      <vt:lpstr>Calibri</vt:lpstr>
      <vt:lpstr>Calibri Light</vt:lpstr>
      <vt:lpstr>Motiv Office</vt:lpstr>
      <vt:lpstr>Sociálně kognitivní pohled na osobnost:  </vt:lpstr>
      <vt:lpstr>Sociálně kognitivní přístup </vt:lpstr>
      <vt:lpstr>Sociálně kognitivní přístup </vt:lpstr>
      <vt:lpstr>Albert Bandura (* 1925 - )</vt:lpstr>
      <vt:lpstr>Model triadického recipročního determinismu</vt:lpstr>
      <vt:lpstr>Model triadického recipročního determinismu</vt:lpstr>
      <vt:lpstr>Model triadického recipročního determinismu</vt:lpstr>
      <vt:lpstr>Osoba, osobnost a self</vt:lpstr>
      <vt:lpstr>Základní lidské schopnosti  (capabilities)</vt:lpstr>
      <vt:lpstr>Základní lidské schopnosti (capabilities)</vt:lpstr>
      <vt:lpstr>Základní lidské schopnosti (capabilities)</vt:lpstr>
      <vt:lpstr>Systém self</vt:lpstr>
      <vt:lpstr>Škála self-efficacy  (Schwartzer &amp; Jerusalem, přeložil J. Křivohlavý)</vt:lpstr>
      <vt:lpstr>Self-efficacy (S-E)  (vědomí vlastní účinnosti, vlastní efektivnost, sebeuplatnění)</vt:lpstr>
      <vt:lpstr>Self-efficacy a cíle</vt:lpstr>
      <vt:lpstr>Bandura - shrnutí</vt:lpstr>
      <vt:lpstr>Locus of control – teorie sociálního učení (J. B. Rotter,1966)</vt:lpstr>
      <vt:lpstr>Prezentace aplikace PowerPoint</vt:lpstr>
      <vt:lpstr>                Walter Mischel (1930–) </vt:lpstr>
      <vt:lpstr>Interakcionismus vers. situacionismus </vt:lpstr>
      <vt:lpstr>Paradox konzistence</vt:lpstr>
      <vt:lpstr>Sebekontrola: Odložené uspokojení  (The marshmallow test)</vt:lpstr>
      <vt:lpstr>Kognitivně-afektivní systém osobnosti (CAPS – Cognitive-Affective-Personality System, Mischel &amp; Shoda, 1995, 1998)</vt:lpstr>
      <vt:lpstr>Encodings Jak to člověk „vidí“ a jak tomu „rozumí“</vt:lpstr>
      <vt:lpstr>Expectancies and beliefs Co člověk čeká, že se stane?  Co si myslí, o čem je přesvědčen?</vt:lpstr>
      <vt:lpstr>Affects: Feelings, Emotions, and „hot“ Reactions Co člověk cítí a prožívá za pocity?</vt:lpstr>
      <vt:lpstr>Goals nad Values Co člověk chce? Co má pro člověka cenu?</vt:lpstr>
      <vt:lpstr>Self-regulation: Overcoming Stimulus Control „Co člověka vede?“ „Čím se řídí“</vt:lpstr>
      <vt:lpstr>Kognitivní prototyp</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Sociálně kognitivní pohled na osobnost: A. Bandura, J. B. Rotter, W. Mishel, Higgins</dc:title>
  <dc:creator>Petr Macek</dc:creator>
  <cp:lastModifiedBy>Petr Macek</cp:lastModifiedBy>
  <cp:revision>94</cp:revision>
  <dcterms:created xsi:type="dcterms:W3CDTF">2018-11-18T13:11:35Z</dcterms:created>
  <dcterms:modified xsi:type="dcterms:W3CDTF">2019-11-19T09:52:59Z</dcterms:modified>
</cp:coreProperties>
</file>