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6E78-6F8D-401F-A0A7-45F5DEB13AF2}" type="datetimeFigureOut">
              <a:rPr lang="sk-SK" smtClean="0"/>
              <a:t>9. 12. 2019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E5FC0-5107-4208-8190-67F74A66979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an.r-project.org/package=stargazer?fbclid=IwAR1TKOes1cTLDJNoxPHvgwuHdlEZG6h7ZI0SXYYXR5-Rqr5SLRHrqlUZ8S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sz="5300" dirty="0" err="1" smtClean="0"/>
              <a:t>Stargazer</a:t>
            </a: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en-US" sz="2000" dirty="0" err="1"/>
              <a:t>Hlavac</a:t>
            </a:r>
            <a:r>
              <a:rPr lang="en-US" sz="2000" dirty="0"/>
              <a:t>, </a:t>
            </a:r>
            <a:r>
              <a:rPr lang="en-US" sz="2000" dirty="0" smtClean="0"/>
              <a:t>M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/>
              <a:t>(2018). </a:t>
            </a:r>
            <a:r>
              <a:rPr lang="cs-CZ" sz="2000" dirty="0" smtClean="0"/>
              <a:t>S</a:t>
            </a:r>
            <a:r>
              <a:rPr lang="en-US" sz="2000" dirty="0" err="1" smtClean="0"/>
              <a:t>targazer</a:t>
            </a:r>
            <a:r>
              <a:rPr lang="en-US" sz="2000" dirty="0"/>
              <a:t>: Well-Formatted Regression and Summary Statistics Tables</a:t>
            </a:r>
            <a:r>
              <a:rPr lang="en-US" sz="2000" dirty="0" smtClean="0"/>
              <a:t>.</a:t>
            </a:r>
            <a:r>
              <a:rPr lang="cs-CZ" sz="2000" dirty="0" smtClean="0"/>
              <a:t> </a:t>
            </a:r>
            <a:r>
              <a:rPr lang="fr-FR" sz="2000" dirty="0"/>
              <a:t>R package version 5.2.2. </a:t>
            </a:r>
            <a:r>
              <a:rPr lang="fr-FR" sz="2000" dirty="0">
                <a:hlinkClick r:id="rId2"/>
              </a:rPr>
              <a:t>https://CRAN.R-project.org/package=stargazer</a:t>
            </a:r>
            <a:endParaRPr lang="sk-SK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720" y="3571876"/>
            <a:ext cx="8643998" cy="2714644"/>
          </a:xfrm>
        </p:spPr>
        <p:txBody>
          <a:bodyPr>
            <a:normAutofit fontScale="47500" lnSpcReduction="20000"/>
          </a:bodyPr>
          <a:lstStyle/>
          <a:p>
            <a:endParaRPr lang="sk-SK" sz="2400" dirty="0">
              <a:solidFill>
                <a:schemeClr val="tx1"/>
              </a:solidFill>
            </a:endParaRPr>
          </a:p>
          <a:p>
            <a:endParaRPr lang="sk-SK" sz="2900" dirty="0">
              <a:solidFill>
                <a:schemeClr val="tx1"/>
              </a:solidFill>
            </a:endParaRPr>
          </a:p>
          <a:p>
            <a:r>
              <a:rPr lang="en-US" sz="4200" dirty="0" err="1" smtClean="0">
                <a:solidFill>
                  <a:schemeClr val="tx1"/>
                </a:solidFill>
              </a:rPr>
              <a:t>Luk</a:t>
            </a:r>
            <a:r>
              <a:rPr lang="sk-SK" sz="4200" dirty="0" err="1" smtClean="0">
                <a:solidFill>
                  <a:schemeClr val="tx1"/>
                </a:solidFill>
              </a:rPr>
              <a:t>áš</a:t>
            </a:r>
            <a:r>
              <a:rPr lang="sk-SK" sz="4200" dirty="0" smtClean="0">
                <a:solidFill>
                  <a:schemeClr val="tx1"/>
                </a:solidFill>
              </a:rPr>
              <a:t> </a:t>
            </a:r>
            <a:r>
              <a:rPr lang="sk-SK" sz="4200" dirty="0" err="1" smtClean="0">
                <a:solidFill>
                  <a:schemeClr val="tx1"/>
                </a:solidFill>
              </a:rPr>
              <a:t>Vágner</a:t>
            </a:r>
            <a:r>
              <a:rPr lang="sk-SK" sz="4200" dirty="0" smtClean="0">
                <a:solidFill>
                  <a:schemeClr val="tx1"/>
                </a:solidFill>
              </a:rPr>
              <a:t>, 468231</a:t>
            </a:r>
          </a:p>
          <a:p>
            <a:r>
              <a:rPr lang="sk-SK" sz="4200" dirty="0" err="1" smtClean="0">
                <a:solidFill>
                  <a:schemeClr val="tx1"/>
                </a:solidFill>
              </a:rPr>
              <a:t>Jirka</a:t>
            </a:r>
            <a:r>
              <a:rPr lang="sk-SK" sz="4200" dirty="0" smtClean="0">
                <a:solidFill>
                  <a:schemeClr val="tx1"/>
                </a:solidFill>
              </a:rPr>
              <a:t> </a:t>
            </a:r>
            <a:r>
              <a:rPr lang="sk-SK" sz="4200" dirty="0" err="1" smtClean="0">
                <a:solidFill>
                  <a:schemeClr val="tx1"/>
                </a:solidFill>
              </a:rPr>
              <a:t>Dobeš</a:t>
            </a:r>
            <a:r>
              <a:rPr lang="sk-SK" sz="4200" dirty="0" smtClean="0">
                <a:solidFill>
                  <a:schemeClr val="tx1"/>
                </a:solidFill>
              </a:rPr>
              <a:t>, 458737</a:t>
            </a:r>
          </a:p>
          <a:p>
            <a:r>
              <a:rPr lang="sk-SK" sz="4200" dirty="0" smtClean="0">
                <a:solidFill>
                  <a:schemeClr val="tx1"/>
                </a:solidFill>
              </a:rPr>
              <a:t>Libor </a:t>
            </a:r>
            <a:r>
              <a:rPr lang="sk-SK" sz="4200" dirty="0" err="1" smtClean="0">
                <a:solidFill>
                  <a:schemeClr val="tx1"/>
                </a:solidFill>
              </a:rPr>
              <a:t>Potočár</a:t>
            </a:r>
            <a:r>
              <a:rPr lang="sk-SK" sz="4200" dirty="0" smtClean="0">
                <a:solidFill>
                  <a:schemeClr val="tx1"/>
                </a:solidFill>
              </a:rPr>
              <a:t>, 459981</a:t>
            </a:r>
          </a:p>
          <a:p>
            <a:endParaRPr lang="cs-CZ" sz="4200" b="1" dirty="0" smtClean="0"/>
          </a:p>
          <a:p>
            <a:endParaRPr lang="sk-SK" sz="4200" b="1" dirty="0"/>
          </a:p>
          <a:p>
            <a:r>
              <a:rPr lang="sk-SK" sz="4200" dirty="0" smtClean="0">
                <a:solidFill>
                  <a:schemeClr val="tx1"/>
                </a:solidFill>
              </a:rPr>
              <a:t>R101: Praktický úvod </a:t>
            </a:r>
            <a:r>
              <a:rPr lang="sk-SK" sz="4200" dirty="0" err="1" smtClean="0">
                <a:solidFill>
                  <a:schemeClr val="tx1"/>
                </a:solidFill>
              </a:rPr>
              <a:t>pro</a:t>
            </a:r>
            <a:r>
              <a:rPr lang="sk-SK" sz="4200" dirty="0" smtClean="0">
                <a:solidFill>
                  <a:schemeClr val="tx1"/>
                </a:solidFill>
              </a:rPr>
              <a:t> </a:t>
            </a:r>
            <a:r>
              <a:rPr lang="sk-SK" sz="4200" dirty="0" err="1" smtClean="0">
                <a:solidFill>
                  <a:schemeClr val="tx1"/>
                </a:solidFill>
              </a:rPr>
              <a:t>používání</a:t>
            </a:r>
            <a:r>
              <a:rPr lang="sk-SK" sz="4200" dirty="0" smtClean="0">
                <a:solidFill>
                  <a:schemeClr val="tx1"/>
                </a:solidFill>
              </a:rPr>
              <a:t> </a:t>
            </a:r>
            <a:r>
              <a:rPr lang="sk-SK" sz="4200" dirty="0" err="1" smtClean="0">
                <a:solidFill>
                  <a:schemeClr val="tx1"/>
                </a:solidFill>
              </a:rPr>
              <a:t>statistického</a:t>
            </a:r>
            <a:r>
              <a:rPr lang="sk-SK" sz="4200" dirty="0" smtClean="0">
                <a:solidFill>
                  <a:schemeClr val="tx1"/>
                </a:solidFill>
              </a:rPr>
              <a:t> programu R</a:t>
            </a:r>
          </a:p>
          <a:p>
            <a:r>
              <a:rPr lang="sk-SK" sz="4200" dirty="0" err="1" smtClean="0">
                <a:solidFill>
                  <a:schemeClr val="tx1"/>
                </a:solidFill>
              </a:rPr>
              <a:t>podzim</a:t>
            </a:r>
            <a:r>
              <a:rPr lang="sk-SK" sz="4200" dirty="0" smtClean="0">
                <a:solidFill>
                  <a:schemeClr val="tx1"/>
                </a:solidFill>
              </a:rPr>
              <a:t> 2019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29600" cy="1143000"/>
          </a:xfrm>
        </p:spPr>
        <p:txBody>
          <a:bodyPr/>
          <a:lstStyle/>
          <a:p>
            <a:pPr algn="l"/>
            <a:r>
              <a:rPr lang="sk-SK" dirty="0" err="1" smtClean="0"/>
              <a:t>Krátce</a:t>
            </a:r>
            <a:r>
              <a:rPr lang="sk-SK" dirty="0" smtClean="0"/>
              <a:t> o balíčku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840303"/>
          </a:xfrm>
        </p:spPr>
        <p:txBody>
          <a:bodyPr>
            <a:normAutofit lnSpcReduction="10000"/>
          </a:bodyPr>
          <a:lstStyle/>
          <a:p>
            <a:r>
              <a:rPr lang="sk-SK" sz="2600" dirty="0" smtClean="0"/>
              <a:t>Autor: Marek Hlaváč, </a:t>
            </a:r>
            <a:r>
              <a:rPr lang="sk-SK" sz="2600" dirty="0" err="1" smtClean="0"/>
              <a:t>Harvard</a:t>
            </a:r>
            <a:r>
              <a:rPr lang="sk-SK" sz="2600" dirty="0" smtClean="0"/>
              <a:t> </a:t>
            </a:r>
            <a:r>
              <a:rPr lang="sk-SK" sz="2600" dirty="0" err="1" smtClean="0"/>
              <a:t>University</a:t>
            </a:r>
            <a:endParaRPr lang="sk-SK" sz="2600" dirty="0" smtClean="0"/>
          </a:p>
          <a:p>
            <a:endParaRPr lang="sk-SK" sz="2600" dirty="0"/>
          </a:p>
          <a:p>
            <a:r>
              <a:rPr lang="cs-CZ" sz="2600" dirty="0" smtClean="0"/>
              <a:t>3 hlavní výhody: uživatelská přívětivost, podporuje velké množství modelů, přívětivý vzhled</a:t>
            </a:r>
            <a:endParaRPr lang="cs-CZ" sz="2600" i="1" dirty="0"/>
          </a:p>
          <a:p>
            <a:pPr>
              <a:buNone/>
            </a:pPr>
            <a:endParaRPr lang="cs-CZ" sz="2600" dirty="0" smtClean="0"/>
          </a:p>
          <a:p>
            <a:r>
              <a:rPr lang="sk-SK" sz="2600" dirty="0" err="1" smtClean="0"/>
              <a:t>Stargazer</a:t>
            </a:r>
            <a:r>
              <a:rPr lang="sk-SK" sz="2600" dirty="0" smtClean="0"/>
              <a:t> dokáže </a:t>
            </a:r>
            <a:r>
              <a:rPr lang="sk-SK" sz="2600" dirty="0" err="1" smtClean="0"/>
              <a:t>vytvá</a:t>
            </a:r>
            <a:r>
              <a:rPr lang="sk-SK" sz="2600" dirty="0" err="1"/>
              <a:t>ř</a:t>
            </a:r>
            <a:r>
              <a:rPr lang="sk-SK" sz="2600" dirty="0" err="1" smtClean="0"/>
              <a:t>et</a:t>
            </a:r>
            <a:r>
              <a:rPr lang="sk-SK" sz="2600" dirty="0" smtClean="0"/>
              <a:t> a do ASCII, HTML a </a:t>
            </a:r>
            <a:r>
              <a:rPr lang="sk-SK" sz="2600" dirty="0" err="1" smtClean="0"/>
              <a:t>LaTeXu</a:t>
            </a:r>
            <a:r>
              <a:rPr lang="sk-SK" sz="2600" dirty="0" smtClean="0"/>
              <a:t> </a:t>
            </a:r>
            <a:r>
              <a:rPr lang="sk-SK" sz="2600" dirty="0" err="1" smtClean="0"/>
              <a:t>exportovat</a:t>
            </a:r>
            <a:r>
              <a:rPr lang="sk-SK" sz="2600" dirty="0" smtClean="0"/>
              <a:t>:</a:t>
            </a:r>
          </a:p>
          <a:p>
            <a:endParaRPr lang="sk-SK" sz="2600" dirty="0" smtClean="0"/>
          </a:p>
          <a:p>
            <a:pPr>
              <a:buNone/>
            </a:pPr>
            <a:r>
              <a:rPr lang="sk-SK" sz="2600" dirty="0" smtClean="0"/>
              <a:t>    -</a:t>
            </a:r>
            <a:r>
              <a:rPr lang="sk-SK" sz="2600" dirty="0" err="1" smtClean="0"/>
              <a:t>tabulky</a:t>
            </a:r>
            <a:r>
              <a:rPr lang="sk-SK" sz="2600" dirty="0" smtClean="0"/>
              <a:t> popisných </a:t>
            </a:r>
            <a:r>
              <a:rPr lang="sk-SK" sz="2600" dirty="0" err="1" smtClean="0"/>
              <a:t>statistik</a:t>
            </a:r>
            <a:r>
              <a:rPr lang="sk-SK" sz="2600" dirty="0" smtClean="0"/>
              <a:t> </a:t>
            </a:r>
          </a:p>
          <a:p>
            <a:pPr>
              <a:buNone/>
            </a:pPr>
            <a:r>
              <a:rPr lang="sk-SK" sz="2600" dirty="0"/>
              <a:t> </a:t>
            </a:r>
            <a:r>
              <a:rPr lang="sk-SK" sz="2600" dirty="0" smtClean="0"/>
              <a:t>   </a:t>
            </a:r>
            <a:r>
              <a:rPr lang="sk-SK" sz="2600" dirty="0" smtClean="0"/>
              <a:t>-</a:t>
            </a:r>
            <a:r>
              <a:rPr lang="sk-SK" sz="2600" dirty="0" smtClean="0"/>
              <a:t>regresní </a:t>
            </a:r>
            <a:r>
              <a:rPr lang="sk-SK" sz="2600" dirty="0" err="1" smtClean="0"/>
              <a:t>tabulky</a:t>
            </a:r>
            <a:r>
              <a:rPr lang="sk-SK" sz="2600" dirty="0" smtClean="0"/>
              <a:t> </a:t>
            </a:r>
            <a:r>
              <a:rPr lang="sk-SK" sz="2600" dirty="0" err="1" smtClean="0"/>
              <a:t>více</a:t>
            </a:r>
            <a:r>
              <a:rPr lang="sk-SK" sz="2600" dirty="0" smtClean="0"/>
              <a:t> </a:t>
            </a:r>
            <a:r>
              <a:rPr lang="sk-SK" sz="2600" dirty="0" err="1" smtClean="0"/>
              <a:t>modelů</a:t>
            </a:r>
            <a:r>
              <a:rPr lang="sk-SK" sz="2600" dirty="0" smtClean="0"/>
              <a:t> </a:t>
            </a:r>
            <a:r>
              <a:rPr lang="sk-SK" sz="2600" dirty="0" err="1" smtClean="0"/>
              <a:t>vedle</a:t>
            </a:r>
            <a:r>
              <a:rPr lang="sk-SK" sz="2600" dirty="0" smtClean="0"/>
              <a:t> sebe </a:t>
            </a:r>
          </a:p>
          <a:p>
            <a:pPr>
              <a:buNone/>
            </a:pPr>
            <a:r>
              <a:rPr lang="sk-SK" sz="2600" dirty="0" smtClean="0"/>
              <a:t>    -</a:t>
            </a:r>
            <a:r>
              <a:rPr lang="sk-SK" sz="2600" dirty="0" err="1" smtClean="0"/>
              <a:t>exportovat</a:t>
            </a:r>
            <a:r>
              <a:rPr lang="sk-SK" sz="2600" dirty="0" smtClean="0"/>
              <a:t> vstupní </a:t>
            </a:r>
            <a:r>
              <a:rPr lang="sk-SK" sz="2600" i="1" dirty="0" err="1" smtClean="0"/>
              <a:t>data.frame</a:t>
            </a:r>
            <a:r>
              <a:rPr lang="sk-SK" sz="2600" dirty="0" smtClean="0"/>
              <a:t> bez </a:t>
            </a:r>
            <a:r>
              <a:rPr lang="sk-SK" sz="2600" dirty="0" err="1" smtClean="0"/>
              <a:t>další</a:t>
            </a:r>
            <a:r>
              <a:rPr lang="sk-SK" sz="2600" dirty="0" smtClean="0"/>
              <a:t> </a:t>
            </a:r>
            <a:r>
              <a:rPr lang="sk-SK" sz="2600" dirty="0" err="1" smtClean="0"/>
              <a:t>transformace</a:t>
            </a:r>
            <a:endParaRPr lang="sk-SK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14348" y="1714488"/>
            <a:ext cx="7758138" cy="4525963"/>
          </a:xfrm>
        </p:spPr>
        <p:txBody>
          <a:bodyPr/>
          <a:lstStyle/>
          <a:p>
            <a:r>
              <a:rPr lang="sk-SK" sz="2600" dirty="0" smtClean="0"/>
              <a:t>Balík </a:t>
            </a:r>
            <a:r>
              <a:rPr lang="sk-SK" sz="2600" dirty="0" err="1" smtClean="0"/>
              <a:t>stargazer</a:t>
            </a:r>
            <a:r>
              <a:rPr lang="sk-SK" sz="2600" dirty="0" smtClean="0"/>
              <a:t> obsahuje jedinou </a:t>
            </a:r>
            <a:r>
              <a:rPr lang="sk-SK" sz="2600" dirty="0" err="1" smtClean="0"/>
              <a:t>funkci</a:t>
            </a:r>
            <a:r>
              <a:rPr lang="sk-SK" sz="2600" dirty="0" smtClean="0"/>
              <a:t> </a:t>
            </a:r>
            <a:r>
              <a:rPr lang="sk-SK" sz="2600" dirty="0" err="1" smtClean="0"/>
              <a:t>stargazer</a:t>
            </a:r>
            <a:r>
              <a:rPr lang="sk-SK" sz="2600" dirty="0" smtClean="0"/>
              <a:t>(), </a:t>
            </a:r>
            <a:r>
              <a:rPr lang="sk-SK" sz="2600" dirty="0" err="1" smtClean="0"/>
              <a:t>která</a:t>
            </a:r>
            <a:r>
              <a:rPr lang="sk-SK" sz="2600" dirty="0" smtClean="0"/>
              <a:t> má </a:t>
            </a:r>
            <a:r>
              <a:rPr lang="sk-SK" sz="2600" dirty="0" err="1" smtClean="0"/>
              <a:t>velké</a:t>
            </a:r>
            <a:r>
              <a:rPr lang="sk-SK" sz="2600" dirty="0" smtClean="0"/>
              <a:t> </a:t>
            </a:r>
            <a:r>
              <a:rPr lang="sk-SK" sz="2600" dirty="0" err="1" smtClean="0"/>
              <a:t>množství</a:t>
            </a:r>
            <a:r>
              <a:rPr lang="sk-SK" sz="2600" dirty="0" smtClean="0"/>
              <a:t> </a:t>
            </a:r>
            <a:r>
              <a:rPr lang="sk-SK" sz="2600" dirty="0" err="1" smtClean="0"/>
              <a:t>parametr</a:t>
            </a:r>
            <a:r>
              <a:rPr lang="cs-CZ" sz="2600" dirty="0" smtClean="0"/>
              <a:t>ů</a:t>
            </a:r>
          </a:p>
          <a:p>
            <a:pPr>
              <a:buNone/>
            </a:pPr>
            <a:endParaRPr lang="cs-CZ" sz="2400" dirty="0" smtClean="0"/>
          </a:p>
          <a:p>
            <a:r>
              <a:rPr lang="sk-SK" sz="2600" dirty="0" err="1" smtClean="0"/>
              <a:t>Vstupem</a:t>
            </a:r>
            <a:r>
              <a:rPr lang="sk-SK" sz="2600" dirty="0" smtClean="0"/>
              <a:t> do </a:t>
            </a:r>
            <a:r>
              <a:rPr lang="sk-SK" sz="2600" dirty="0" err="1" smtClean="0"/>
              <a:t>funkce</a:t>
            </a:r>
            <a:r>
              <a:rPr lang="sk-SK" sz="2600" dirty="0" smtClean="0"/>
              <a:t> </a:t>
            </a:r>
            <a:r>
              <a:rPr lang="sk-SK" sz="2600" dirty="0" err="1" smtClean="0"/>
              <a:t>m</a:t>
            </a:r>
            <a:r>
              <a:rPr lang="sk-SK" sz="2600" dirty="0" err="1"/>
              <a:t>ů</a:t>
            </a:r>
            <a:r>
              <a:rPr lang="sk-SK" sz="2600" dirty="0" err="1" smtClean="0"/>
              <a:t>že</a:t>
            </a:r>
            <a:r>
              <a:rPr lang="sk-SK" sz="2600" dirty="0" smtClean="0"/>
              <a:t> </a:t>
            </a:r>
            <a:r>
              <a:rPr lang="sk-SK" sz="2600" dirty="0" err="1" smtClean="0"/>
              <a:t>být</a:t>
            </a:r>
            <a:r>
              <a:rPr lang="sk-SK" sz="2600" dirty="0" smtClean="0"/>
              <a:t>:</a:t>
            </a:r>
          </a:p>
          <a:p>
            <a:pPr>
              <a:buNone/>
            </a:pPr>
            <a:r>
              <a:rPr lang="sk-SK" sz="2600" dirty="0" smtClean="0"/>
              <a:t>   -jeden nebo </a:t>
            </a:r>
            <a:r>
              <a:rPr lang="sk-SK" sz="2600" dirty="0" err="1" smtClean="0"/>
              <a:t>více</a:t>
            </a:r>
            <a:r>
              <a:rPr lang="sk-SK" sz="2600" dirty="0" smtClean="0"/>
              <a:t> odhadnutých </a:t>
            </a:r>
            <a:r>
              <a:rPr lang="sk-SK" sz="2600" dirty="0" err="1" smtClean="0"/>
              <a:t>model</a:t>
            </a:r>
            <a:r>
              <a:rPr lang="sk-SK" sz="2600" dirty="0" err="1"/>
              <a:t>ů</a:t>
            </a:r>
            <a:r>
              <a:rPr lang="sk-SK" sz="2600" dirty="0" smtClean="0"/>
              <a:t> </a:t>
            </a:r>
            <a:r>
              <a:rPr lang="sk-SK" sz="2600" dirty="0" err="1" smtClean="0"/>
              <a:t>r</a:t>
            </a:r>
            <a:r>
              <a:rPr lang="sk-SK" sz="2600" dirty="0" err="1"/>
              <a:t>ů</a:t>
            </a:r>
            <a:r>
              <a:rPr lang="sk-SK" sz="2600" dirty="0" err="1" smtClean="0"/>
              <a:t>zných</a:t>
            </a:r>
            <a:r>
              <a:rPr lang="sk-SK" sz="2600" dirty="0" smtClean="0"/>
              <a:t> </a:t>
            </a:r>
            <a:r>
              <a:rPr lang="sk-SK" sz="2600" dirty="0" err="1" smtClean="0"/>
              <a:t>t</a:t>
            </a:r>
            <a:r>
              <a:rPr lang="sk-SK" sz="2600" dirty="0" err="1"/>
              <a:t>ř</a:t>
            </a:r>
            <a:r>
              <a:rPr lang="sk-SK" sz="2600" dirty="0" err="1" smtClean="0"/>
              <a:t>íd</a:t>
            </a:r>
            <a:r>
              <a:rPr lang="sk-SK" sz="2600" dirty="0" smtClean="0"/>
              <a:t> </a:t>
            </a:r>
          </a:p>
          <a:p>
            <a:pPr>
              <a:buNone/>
            </a:pPr>
            <a:r>
              <a:rPr lang="sk-SK" sz="2600" dirty="0"/>
              <a:t> </a:t>
            </a:r>
            <a:r>
              <a:rPr lang="sk-SK" sz="2600" dirty="0" smtClean="0"/>
              <a:t>  -</a:t>
            </a:r>
            <a:r>
              <a:rPr lang="sk-SK" sz="2600" dirty="0" err="1" smtClean="0"/>
              <a:t>data.framy</a:t>
            </a:r>
            <a:r>
              <a:rPr lang="sk-SK" sz="2600" dirty="0" smtClean="0"/>
              <a:t>, vektory nebo matice </a:t>
            </a:r>
            <a:r>
              <a:rPr lang="sk-SK" sz="2600" dirty="0" err="1" smtClean="0"/>
              <a:t>pro</a:t>
            </a:r>
            <a:r>
              <a:rPr lang="sk-SK" sz="2600" dirty="0" smtClean="0"/>
              <a:t> tvorbu popisných </a:t>
            </a:r>
            <a:r>
              <a:rPr lang="sk-SK" sz="2600" dirty="0" err="1" smtClean="0"/>
              <a:t>statistik</a:t>
            </a:r>
            <a:r>
              <a:rPr lang="sk-SK" sz="2600" dirty="0" smtClean="0"/>
              <a:t> nebo </a:t>
            </a:r>
            <a:r>
              <a:rPr lang="sk-SK" sz="2600" dirty="0" err="1" smtClean="0"/>
              <a:t>přímý</a:t>
            </a:r>
            <a:r>
              <a:rPr lang="sk-SK" sz="2600" dirty="0" smtClean="0"/>
              <a:t> export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l"/>
            <a:r>
              <a:rPr lang="cs-CZ" dirty="0"/>
              <a:t>P</a:t>
            </a:r>
            <a:r>
              <a:rPr lang="en-US" dirty="0" err="1" smtClean="0"/>
              <a:t>arametry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357158" y="1285860"/>
            <a:ext cx="4357718" cy="5143536"/>
          </a:xfrm>
        </p:spPr>
        <p:txBody>
          <a:bodyPr>
            <a:normAutofit/>
          </a:bodyPr>
          <a:lstStyle/>
          <a:p>
            <a:r>
              <a:rPr lang="en-US" b="1" i="1" dirty="0"/>
              <a:t>t</a:t>
            </a:r>
            <a:r>
              <a:rPr lang="en-US" b="1" i="1" dirty="0" smtClean="0"/>
              <a:t>ype</a:t>
            </a:r>
          </a:p>
          <a:p>
            <a:endParaRPr lang="en-US" b="1" dirty="0"/>
          </a:p>
          <a:p>
            <a:r>
              <a:rPr lang="sk-SK" b="1" dirty="0" smtClean="0"/>
              <a:t> </a:t>
            </a:r>
            <a:r>
              <a:rPr lang="en-US" b="1" i="1" dirty="0" smtClean="0"/>
              <a:t>out</a:t>
            </a:r>
          </a:p>
          <a:p>
            <a:endParaRPr lang="en-US" b="1" i="1" dirty="0"/>
          </a:p>
          <a:p>
            <a:r>
              <a:rPr lang="cs-CZ" b="1" i="1" dirty="0"/>
              <a:t>s</a:t>
            </a:r>
            <a:r>
              <a:rPr lang="en-US" b="1" i="1" dirty="0" err="1" smtClean="0"/>
              <a:t>ummary</a:t>
            </a:r>
            <a:endParaRPr lang="cs-CZ" b="1" i="1" dirty="0" smtClean="0"/>
          </a:p>
          <a:p>
            <a:endParaRPr lang="cs-CZ" b="1" i="1" dirty="0"/>
          </a:p>
          <a:p>
            <a:r>
              <a:rPr lang="cs-CZ" b="1" i="1" dirty="0" err="1" smtClean="0"/>
              <a:t>omit</a:t>
            </a:r>
            <a:endParaRPr lang="cs-CZ" b="1" i="1" dirty="0" smtClean="0"/>
          </a:p>
          <a:p>
            <a:endParaRPr lang="cs-CZ" b="1" i="1" dirty="0"/>
          </a:p>
          <a:p>
            <a:r>
              <a:rPr lang="cs-CZ" b="1" i="1" dirty="0" err="1"/>
              <a:t>c</a:t>
            </a:r>
            <a:r>
              <a:rPr lang="cs-CZ" b="1" i="1" dirty="0" err="1" smtClean="0"/>
              <a:t>i.level</a:t>
            </a:r>
            <a:r>
              <a:rPr lang="cs-CZ" b="1" i="1" dirty="0" smtClean="0"/>
              <a:t> </a:t>
            </a:r>
          </a:p>
          <a:p>
            <a:pPr>
              <a:buNone/>
            </a:pPr>
            <a:r>
              <a:rPr lang="cs-CZ" b="1" i="1" dirty="0" smtClean="0"/>
              <a:t>    </a:t>
            </a:r>
            <a:r>
              <a:rPr lang="cs-CZ" i="1" dirty="0" smtClean="0"/>
              <a:t>(</a:t>
            </a:r>
            <a:r>
              <a:rPr lang="cs-CZ" i="1" dirty="0" err="1" smtClean="0"/>
              <a:t>ci</a:t>
            </a:r>
            <a:r>
              <a:rPr lang="cs-CZ" i="1" dirty="0" smtClean="0"/>
              <a:t> = TRUE)</a:t>
            </a:r>
          </a:p>
          <a:p>
            <a:r>
              <a:rPr lang="cs-CZ" b="1" i="1" dirty="0" err="1" smtClean="0"/>
              <a:t>digits</a:t>
            </a:r>
            <a:r>
              <a:rPr lang="cs-CZ" b="1" i="1" dirty="0" smtClean="0"/>
              <a:t> </a:t>
            </a:r>
            <a:endParaRPr lang="sk-SK" b="1" i="1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786050" y="1357298"/>
            <a:ext cx="5829312" cy="51435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dirty="0" smtClean="0"/>
              <a:t>formát, do </a:t>
            </a:r>
            <a:r>
              <a:rPr lang="sk-SK" dirty="0" err="1" smtClean="0"/>
              <a:t>kterého</a:t>
            </a:r>
            <a:r>
              <a:rPr lang="sk-SK" dirty="0" smtClean="0"/>
              <a:t> </a:t>
            </a:r>
            <a:r>
              <a:rPr lang="sk-SK" dirty="0" err="1" smtClean="0"/>
              <a:t>stargazer</a:t>
            </a:r>
            <a:r>
              <a:rPr lang="sk-SK" dirty="0" smtClean="0"/>
              <a:t> exportuje</a:t>
            </a:r>
            <a:r>
              <a:rPr lang="en-US" dirty="0" smtClean="0"/>
              <a:t>: </a:t>
            </a:r>
            <a:r>
              <a:rPr lang="sk-SK" dirty="0" smtClean="0"/>
              <a:t>html, text a latex (default)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sk-SK" dirty="0" err="1" smtClean="0"/>
              <a:t>vkládá</a:t>
            </a:r>
            <a:r>
              <a:rPr lang="sk-SK" dirty="0" smtClean="0"/>
              <a:t> </a:t>
            </a:r>
            <a:r>
              <a:rPr lang="sk-SK" dirty="0" err="1" smtClean="0"/>
              <a:t>jméno</a:t>
            </a:r>
            <a:r>
              <a:rPr lang="sk-SK" dirty="0" smtClean="0"/>
              <a:t> </a:t>
            </a:r>
            <a:r>
              <a:rPr lang="sk-SK" dirty="0" err="1" smtClean="0"/>
              <a:t>výstupního</a:t>
            </a:r>
            <a:r>
              <a:rPr lang="sk-SK" dirty="0" smtClean="0"/>
              <a:t> </a:t>
            </a:r>
            <a:r>
              <a:rPr lang="sk-SK" dirty="0" err="1" smtClean="0"/>
              <a:t>souboru</a:t>
            </a:r>
            <a:r>
              <a:rPr lang="en-US" dirty="0" smtClean="0"/>
              <a:t>: </a:t>
            </a:r>
            <a:r>
              <a:rPr lang="cs-CZ" dirty="0" smtClean="0"/>
              <a:t>                                      </a:t>
            </a:r>
            <a:r>
              <a:rPr lang="en-US" dirty="0" smtClean="0"/>
              <a:t>“out = pop_stat.doc”</a:t>
            </a:r>
            <a:endParaRPr lang="cs-CZ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cs-CZ" dirty="0" smtClean="0"/>
              <a:t>tvoření popisných statistik: TRUE/FALSE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vynechání vybraných proměnných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specifikuje </a:t>
            </a:r>
            <a:r>
              <a:rPr lang="cs-CZ" dirty="0" err="1" smtClean="0"/>
              <a:t>konfidenční</a:t>
            </a:r>
            <a:r>
              <a:rPr lang="cs-CZ" dirty="0" smtClean="0"/>
              <a:t> intervaly u regresních tabulek: </a:t>
            </a:r>
            <a:r>
              <a:rPr lang="cs-CZ" dirty="0" err="1" smtClean="0"/>
              <a:t>ci.level</a:t>
            </a:r>
            <a:r>
              <a:rPr lang="cs-CZ" dirty="0" smtClean="0"/>
              <a:t> = 0.95/0.90…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i</a:t>
            </a:r>
            <a:r>
              <a:rPr lang="cs-CZ" dirty="0" smtClean="0"/>
              <a:t>ndikuje počet </a:t>
            </a:r>
            <a:r>
              <a:rPr lang="cs-CZ" dirty="0" err="1" smtClean="0"/>
              <a:t>desatinných</a:t>
            </a:r>
            <a:r>
              <a:rPr lang="cs-CZ" dirty="0" smtClean="0"/>
              <a:t> míst: </a:t>
            </a:r>
            <a:r>
              <a:rPr lang="cs-CZ" dirty="0" err="1" smtClean="0"/>
              <a:t>digits</a:t>
            </a:r>
            <a:r>
              <a:rPr lang="cs-CZ" dirty="0" smtClean="0"/>
              <a:t> = 2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sk-SK" dirty="0" err="1" smtClean="0"/>
              <a:t>Tabulka</a:t>
            </a:r>
            <a:r>
              <a:rPr lang="sk-SK" dirty="0" smtClean="0"/>
              <a:t> s popisnými </a:t>
            </a:r>
            <a:r>
              <a:rPr lang="sk-SK" dirty="0" err="1" smtClean="0"/>
              <a:t>statistikami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stargazer( </a:t>
            </a:r>
            <a:r>
              <a:rPr lang="en-US" sz="2600" dirty="0" err="1" smtClean="0"/>
              <a:t>as.data.frame</a:t>
            </a:r>
            <a:r>
              <a:rPr lang="en-US" sz="2600" dirty="0"/>
              <a:t>(</a:t>
            </a:r>
            <a:r>
              <a:rPr lang="en-US" sz="2600" dirty="0" err="1" smtClean="0"/>
              <a:t>VGAMdata</a:t>
            </a:r>
            <a:r>
              <a:rPr lang="en-US" sz="2600" dirty="0" smtClean="0"/>
              <a:t>::oly12), </a:t>
            </a:r>
            <a:endParaRPr lang="cs-CZ" sz="2600" dirty="0" smtClean="0"/>
          </a:p>
          <a:p>
            <a:pPr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</a:t>
            </a:r>
            <a:r>
              <a:rPr lang="en-US" sz="2600" dirty="0" smtClean="0"/>
              <a:t>summary = TRUE,</a:t>
            </a:r>
            <a:endParaRPr lang="cs-CZ" sz="2600" dirty="0" smtClean="0"/>
          </a:p>
          <a:p>
            <a:pPr>
              <a:buNone/>
            </a:pPr>
            <a:r>
              <a:rPr lang="en-US" sz="2600" dirty="0" smtClean="0"/>
              <a:t> </a:t>
            </a:r>
            <a:r>
              <a:rPr lang="cs-CZ" sz="2600" dirty="0" smtClean="0"/>
              <a:t>                      </a:t>
            </a:r>
            <a:r>
              <a:rPr lang="en-US" sz="2600" dirty="0" smtClean="0"/>
              <a:t>type = „</a:t>
            </a:r>
            <a:r>
              <a:rPr lang="cs-CZ" sz="2600" dirty="0" err="1" smtClean="0"/>
              <a:t>html</a:t>
            </a:r>
            <a:r>
              <a:rPr lang="en-US" sz="2600" dirty="0" smtClean="0"/>
              <a:t>„</a:t>
            </a:r>
            <a:r>
              <a:rPr lang="cs-CZ" sz="2600" dirty="0" smtClean="0"/>
              <a:t>,</a:t>
            </a:r>
          </a:p>
          <a:p>
            <a:pPr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</a:t>
            </a:r>
            <a:r>
              <a:rPr lang="cs-CZ" sz="2600" dirty="0" err="1" smtClean="0"/>
              <a:t>out</a:t>
            </a:r>
            <a:r>
              <a:rPr lang="cs-CZ" sz="2600" dirty="0" smtClean="0"/>
              <a:t> = „pop_</a:t>
            </a:r>
            <a:r>
              <a:rPr lang="cs-CZ" sz="2600" dirty="0" err="1" smtClean="0"/>
              <a:t>stat.doc</a:t>
            </a:r>
            <a:r>
              <a:rPr lang="cs-CZ" sz="2600" dirty="0" smtClean="0"/>
              <a:t>“</a:t>
            </a:r>
            <a:r>
              <a:rPr lang="en-US" sz="2600" dirty="0" smtClean="0"/>
              <a:t> </a:t>
            </a:r>
            <a:endParaRPr lang="cs-CZ" sz="2600" dirty="0" smtClean="0"/>
          </a:p>
          <a:p>
            <a:pPr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</a:t>
            </a:r>
            <a:r>
              <a:rPr lang="en-US" sz="2600" dirty="0" smtClean="0"/>
              <a:t>)</a:t>
            </a:r>
            <a:endParaRPr lang="cs-CZ" sz="2600" dirty="0" smtClean="0"/>
          </a:p>
          <a:p>
            <a:pPr>
              <a:buNone/>
            </a:pPr>
            <a:endParaRPr lang="cs-CZ" sz="2600" dirty="0"/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endParaRPr lang="sk-SK" sz="2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5262" t="53666" r="35439" b="25815"/>
          <a:stretch>
            <a:fillRect/>
          </a:stretch>
        </p:blipFill>
        <p:spPr bwMode="auto">
          <a:xfrm>
            <a:off x="1285852" y="4071942"/>
            <a:ext cx="5286412" cy="208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229600" cy="1143000"/>
          </a:xfrm>
        </p:spPr>
        <p:txBody>
          <a:bodyPr/>
          <a:lstStyle/>
          <a:p>
            <a:r>
              <a:rPr lang="sk-SK" dirty="0" err="1" smtClean="0"/>
              <a:t>Tabulka</a:t>
            </a:r>
            <a:r>
              <a:rPr lang="sk-SK" dirty="0" smtClean="0"/>
              <a:t> s </a:t>
            </a:r>
            <a:r>
              <a:rPr lang="sk-SK" dirty="0" err="1" smtClean="0"/>
              <a:t>regresními</a:t>
            </a:r>
            <a:r>
              <a:rPr lang="sk-SK" dirty="0" smtClean="0"/>
              <a:t> modely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785926"/>
            <a:ext cx="8229600" cy="4525963"/>
          </a:xfrm>
        </p:spPr>
        <p:txBody>
          <a:bodyPr>
            <a:normAutofit/>
          </a:bodyPr>
          <a:lstStyle/>
          <a:p>
            <a:r>
              <a:rPr lang="sk-SK" sz="2600" dirty="0" err="1" smtClean="0"/>
              <a:t>regresia_tab</a:t>
            </a:r>
            <a:r>
              <a:rPr lang="sk-SK" sz="2600" dirty="0" smtClean="0"/>
              <a:t> &lt;- </a:t>
            </a:r>
            <a:r>
              <a:rPr lang="sk-SK" sz="2600" dirty="0" err="1" smtClean="0"/>
              <a:t>stargazer</a:t>
            </a:r>
            <a:r>
              <a:rPr lang="sk-SK" sz="2600" dirty="0" smtClean="0"/>
              <a:t>(</a:t>
            </a:r>
            <a:r>
              <a:rPr lang="sk-SK" sz="2600" dirty="0" err="1" smtClean="0"/>
              <a:t>spec_modely</a:t>
            </a:r>
            <a:r>
              <a:rPr lang="sk-SK" sz="2600" dirty="0" smtClean="0"/>
              <a:t>, </a:t>
            </a:r>
          </a:p>
          <a:p>
            <a:pPr>
              <a:buNone/>
            </a:pPr>
            <a:r>
              <a:rPr lang="sk-SK" sz="2600" dirty="0"/>
              <a:t> </a:t>
            </a:r>
            <a:r>
              <a:rPr lang="sk-SK" sz="2600" dirty="0" smtClean="0"/>
              <a:t>                                                 type = "html",</a:t>
            </a:r>
          </a:p>
          <a:p>
            <a:pPr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                            </a:t>
            </a:r>
            <a:r>
              <a:rPr lang="cs-CZ" sz="2600" dirty="0" err="1" smtClean="0"/>
              <a:t>ci</a:t>
            </a:r>
            <a:r>
              <a:rPr lang="cs-CZ" sz="2600" dirty="0" smtClean="0"/>
              <a:t> = TRUE,</a:t>
            </a:r>
          </a:p>
          <a:p>
            <a:pPr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                                           </a:t>
            </a:r>
            <a:r>
              <a:rPr lang="cs-CZ" sz="2600" dirty="0" err="1" smtClean="0"/>
              <a:t>ci.level</a:t>
            </a:r>
            <a:r>
              <a:rPr lang="cs-CZ" sz="2600" dirty="0"/>
              <a:t> </a:t>
            </a:r>
            <a:r>
              <a:rPr lang="cs-CZ" sz="2600" dirty="0" smtClean="0"/>
              <a:t>= 0.95,</a:t>
            </a:r>
            <a:endParaRPr lang="sk-SK" sz="2600" dirty="0" smtClean="0"/>
          </a:p>
          <a:p>
            <a:pPr>
              <a:buNone/>
            </a:pPr>
            <a:r>
              <a:rPr lang="sk-SK" sz="2600" dirty="0" smtClean="0"/>
              <a:t>                                                   </a:t>
            </a:r>
            <a:r>
              <a:rPr lang="sk-SK" sz="2600" dirty="0" err="1" smtClean="0"/>
              <a:t>out</a:t>
            </a:r>
            <a:r>
              <a:rPr lang="sk-SK" sz="2600" dirty="0" smtClean="0"/>
              <a:t> = "</a:t>
            </a:r>
            <a:r>
              <a:rPr lang="sk-SK" sz="2600" dirty="0" err="1" smtClean="0"/>
              <a:t>regresia.doc</a:t>
            </a:r>
            <a:r>
              <a:rPr lang="sk-SK" sz="2600" dirty="0" smtClean="0"/>
              <a:t>")</a:t>
            </a:r>
            <a:endParaRPr lang="sk-SK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23044" r="65093" b="5927"/>
          <a:stretch>
            <a:fillRect/>
          </a:stretch>
        </p:blipFill>
        <p:spPr bwMode="auto">
          <a:xfrm>
            <a:off x="2000232" y="571480"/>
            <a:ext cx="5000660" cy="572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8229600" cy="4525963"/>
          </a:xfrm>
        </p:spPr>
        <p:txBody>
          <a:bodyPr/>
          <a:lstStyle/>
          <a:p>
            <a:r>
              <a:rPr lang="cs-CZ" dirty="0" smtClean="0"/>
              <a:t>Mínusy: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smtClean="0"/>
              <a:t>balík s velmi složitým kódem </a:t>
            </a:r>
          </a:p>
          <a:p>
            <a:pPr>
              <a:buNone/>
            </a:pPr>
            <a:r>
              <a:rPr lang="cs-CZ" dirty="0"/>
              <a:t>-</a:t>
            </a:r>
            <a:r>
              <a:rPr lang="cs-CZ" dirty="0" smtClean="0"/>
              <a:t>náchylný k divnému chování a k chybám</a:t>
            </a:r>
          </a:p>
          <a:p>
            <a:pPr>
              <a:buNone/>
            </a:pPr>
            <a:r>
              <a:rPr lang="cs-CZ" dirty="0" smtClean="0"/>
              <a:t>-neumí pracovat s </a:t>
            </a:r>
            <a:r>
              <a:rPr lang="cs-CZ" dirty="0" err="1" smtClean="0"/>
              <a:t>tibblem</a:t>
            </a:r>
            <a:endParaRPr lang="cs-CZ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273</Words>
  <Application>Microsoft Office PowerPoint</Application>
  <PresentationFormat>Prezentácia na obrazovke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Stargazer Hlavac, M. (2018). Stargazer: Well-Formatted Regression and Summary Statistics Tables. R package version 5.2.2. https://CRAN.R-project.org/package=stargazer</vt:lpstr>
      <vt:lpstr>Krátce o balíčku</vt:lpstr>
      <vt:lpstr>Snímka 3</vt:lpstr>
      <vt:lpstr>Parametry</vt:lpstr>
      <vt:lpstr>Tabulka s popisnými statistikami</vt:lpstr>
      <vt:lpstr>Tabulka s regresními modely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Stargazer Hlavac, M. (2018). Stargazer: Well-Formatted Regression and Summary Statistics Tables. R package version 5.2.2. https://CRAN.R-project.org/package=stargazer</dc:title>
  <dc:creator>Admin</dc:creator>
  <cp:lastModifiedBy>Admin</cp:lastModifiedBy>
  <cp:revision>1</cp:revision>
  <dcterms:created xsi:type="dcterms:W3CDTF">2019-12-09T10:42:05Z</dcterms:created>
  <dcterms:modified xsi:type="dcterms:W3CDTF">2019-12-09T12:12:52Z</dcterms:modified>
</cp:coreProperties>
</file>