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1"/>
  </p:notesMasterIdLst>
  <p:sldIdLst>
    <p:sldId id="263" r:id="rId2"/>
    <p:sldId id="303" r:id="rId3"/>
    <p:sldId id="334" r:id="rId4"/>
    <p:sldId id="341" r:id="rId5"/>
    <p:sldId id="313" r:id="rId6"/>
    <p:sldId id="306" r:id="rId7"/>
    <p:sldId id="332" r:id="rId8"/>
    <p:sldId id="307" r:id="rId9"/>
    <p:sldId id="337" r:id="rId10"/>
    <p:sldId id="336" r:id="rId11"/>
    <p:sldId id="338" r:id="rId12"/>
    <p:sldId id="339" r:id="rId13"/>
    <p:sldId id="340" r:id="rId14"/>
    <p:sldId id="308" r:id="rId15"/>
    <p:sldId id="342" r:id="rId16"/>
    <p:sldId id="343" r:id="rId17"/>
    <p:sldId id="309" r:id="rId18"/>
    <p:sldId id="333" r:id="rId19"/>
    <p:sldId id="344" r:id="rId20"/>
    <p:sldId id="345" r:id="rId21"/>
    <p:sldId id="346" r:id="rId22"/>
    <p:sldId id="310" r:id="rId23"/>
    <p:sldId id="312" r:id="rId24"/>
    <p:sldId id="335" r:id="rId25"/>
    <p:sldId id="305" r:id="rId26"/>
    <p:sldId id="347" r:id="rId27"/>
    <p:sldId id="314" r:id="rId28"/>
    <p:sldId id="330" r:id="rId29"/>
    <p:sldId id="331" r:id="rId30"/>
    <p:sldId id="317" r:id="rId31"/>
    <p:sldId id="348" r:id="rId32"/>
    <p:sldId id="324" r:id="rId33"/>
    <p:sldId id="256" r:id="rId34"/>
    <p:sldId id="257" r:id="rId35"/>
    <p:sldId id="258" r:id="rId36"/>
    <p:sldId id="259" r:id="rId37"/>
    <p:sldId id="260" r:id="rId38"/>
    <p:sldId id="261" r:id="rId39"/>
    <p:sldId id="262" r:id="rId40"/>
  </p:sldIdLst>
  <p:sldSz cx="12801600" cy="9601200" type="A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999"/>
    <a:srgbClr val="71CDCB"/>
    <a:srgbClr val="439CA3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37" autoAdjust="0"/>
    <p:restoredTop sz="92365" autoAdjust="0"/>
  </p:normalViewPr>
  <p:slideViewPr>
    <p:cSldViewPr>
      <p:cViewPr varScale="1">
        <p:scale>
          <a:sx n="56" d="100"/>
          <a:sy n="56" d="100"/>
        </p:scale>
        <p:origin x="396" y="52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B7575F8-ECC7-478E-9F06-E9E0D9C8C3D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88554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ssingpsyche.wordpress.com/2014/11/13/john-willis-comments-on-reports-newsletter-makes-me-happy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D266DE-09EF-4F28-8DDC-AEC75B5478D6}" type="slidenum">
              <a:rPr lang="cs-CZ" altLang="cs-CZ"/>
              <a:pPr>
                <a:spcBef>
                  <a:spcPct val="0"/>
                </a:spcBef>
              </a:pPr>
              <a:t>1</a:t>
            </a:fld>
            <a:endParaRPr lang="cs-CZ" altLang="cs-CZ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113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https://assessingpsyche.wordpress.com/2014/11/13/john-willis-comments-on-reports-newsletter-makes-me-happy/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38872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Diagnostic</a:t>
            </a:r>
            <a:r>
              <a:rPr lang="cs-CZ" dirty="0"/>
              <a:t> </a:t>
            </a:r>
            <a:r>
              <a:rPr lang="cs-CZ" dirty="0" err="1"/>
              <a:t>impressions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9875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07276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pPr/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1268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575F8-ECC7-478E-9F06-E9E0D9C8C3DA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0157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6850" cy="960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1562" y="2749974"/>
            <a:ext cx="7999919" cy="3390050"/>
          </a:xfrm>
        </p:spPr>
        <p:txBody>
          <a:bodyPr anchor="b">
            <a:normAutofit/>
          </a:bodyPr>
          <a:lstStyle>
            <a:lvl1pPr algn="r">
              <a:defRPr sz="616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1562" y="6140027"/>
            <a:ext cx="7999919" cy="1967654"/>
          </a:xfrm>
        </p:spPr>
        <p:txBody>
          <a:bodyPr anchor="t">
            <a:normAutofit/>
          </a:bodyPr>
          <a:lstStyle>
            <a:lvl1pPr marL="0" indent="0" algn="r">
              <a:buNone/>
              <a:defRPr sz="2520" cap="all">
                <a:solidFill>
                  <a:schemeClr val="tx1"/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53236" y="8218807"/>
            <a:ext cx="1697042" cy="528955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1563" y="8218807"/>
            <a:ext cx="5504992" cy="528955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56959" y="8218807"/>
            <a:ext cx="584522" cy="528955"/>
          </a:xfrm>
        </p:spPr>
        <p:txBody>
          <a:bodyPr/>
          <a:lstStyle/>
          <a:p>
            <a:fld id="{0ADF476C-9D47-4577-8400-B86D062394A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5350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6626011"/>
            <a:ext cx="10881360" cy="79343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1" y="1304957"/>
            <a:ext cx="9601200" cy="443096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240"/>
            </a:lvl1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7419444"/>
            <a:ext cx="10881360" cy="691197"/>
          </a:xfrm>
        </p:spPr>
        <p:txBody>
          <a:bodyPr>
            <a:normAutofit/>
          </a:bodyPr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1943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5" y="853443"/>
            <a:ext cx="10881359" cy="4373879"/>
          </a:xfrm>
        </p:spPr>
        <p:txBody>
          <a:bodyPr anchor="ctr">
            <a:normAutofit/>
          </a:bodyPr>
          <a:lstStyle>
            <a:lvl1pPr algn="l">
              <a:defRPr sz="448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3" y="6080760"/>
            <a:ext cx="10881359" cy="2026920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3584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0515" y="1005360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30121" y="3852340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2" y="853443"/>
            <a:ext cx="9927816" cy="3840479"/>
          </a:xfrm>
        </p:spPr>
        <p:txBody>
          <a:bodyPr anchor="ctr">
            <a:normAutofit/>
          </a:bodyPr>
          <a:lstStyle>
            <a:lvl1pPr algn="l">
              <a:defRPr sz="448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84140" y="4693920"/>
            <a:ext cx="9626586" cy="5334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240"/>
            </a:lvl1pPr>
            <a:lvl2pPr marL="640080" indent="0">
              <a:buFontTx/>
              <a:buNone/>
              <a:defRPr/>
            </a:lvl2pPr>
            <a:lvl3pPr marL="1280160" indent="0">
              <a:buFontTx/>
              <a:buNone/>
              <a:defRPr/>
            </a:lvl3pPr>
            <a:lvl4pPr marL="1920240" indent="0">
              <a:buFontTx/>
              <a:buNone/>
              <a:defRPr/>
            </a:lvl4pPr>
            <a:lvl5pPr marL="256032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172" y="6080760"/>
            <a:ext cx="10881360" cy="2026920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8519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4608307"/>
            <a:ext cx="10881361" cy="2056320"/>
          </a:xfrm>
        </p:spPr>
        <p:txBody>
          <a:bodyPr anchor="b">
            <a:normAutofit/>
          </a:bodyPr>
          <a:lstStyle>
            <a:lvl1pPr algn="l">
              <a:defRPr sz="392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6664627"/>
            <a:ext cx="10881363" cy="1204560"/>
          </a:xfrm>
        </p:spPr>
        <p:txBody>
          <a:bodyPr anchor="t">
            <a:normAutofit/>
          </a:bodyPr>
          <a:lstStyle>
            <a:lvl1pPr marL="0" indent="0" algn="l">
              <a:buNone/>
              <a:defRPr sz="2520">
                <a:solidFill>
                  <a:schemeClr val="tx1"/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32076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0515" y="1005360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830121" y="3852340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762" y="853443"/>
            <a:ext cx="9927816" cy="3840479"/>
          </a:xfrm>
        </p:spPr>
        <p:txBody>
          <a:bodyPr anchor="ctr">
            <a:normAutofit/>
          </a:bodyPr>
          <a:lstStyle>
            <a:lvl1pPr algn="l">
              <a:defRPr sz="448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40081" y="5440680"/>
            <a:ext cx="10881361" cy="12446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1" y="6685280"/>
            <a:ext cx="10881361" cy="1422400"/>
          </a:xfrm>
        </p:spPr>
        <p:txBody>
          <a:bodyPr anchor="t">
            <a:normAutofit/>
          </a:bodyPr>
          <a:lstStyle>
            <a:lvl1pPr marL="0" indent="0" algn="l">
              <a:buNone/>
              <a:defRPr sz="2240">
                <a:solidFill>
                  <a:schemeClr val="tx1"/>
                </a:solidFill>
              </a:defRPr>
            </a:lvl1pPr>
            <a:lvl2pPr marL="6400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79801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17" y="853443"/>
            <a:ext cx="10881361" cy="384047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920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50217" y="4907280"/>
            <a:ext cx="10881361" cy="117348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16" y="6080760"/>
            <a:ext cx="10881361" cy="2026920"/>
          </a:xfrm>
        </p:spPr>
        <p:txBody>
          <a:bodyPr anchor="t">
            <a:normAutofit/>
          </a:bodyPr>
          <a:lstStyle>
            <a:lvl1pPr marL="0" indent="0" algn="l">
              <a:buNone/>
              <a:defRPr sz="2240">
                <a:solidFill>
                  <a:schemeClr val="tx1"/>
                </a:solidFill>
              </a:defRPr>
            </a:lvl1pPr>
            <a:lvl2pPr marL="6400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5267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0080" y="853442"/>
            <a:ext cx="10881360" cy="2038774"/>
          </a:xfrm>
        </p:spPr>
        <p:txBody>
          <a:bodyPr>
            <a:normAutofit/>
          </a:bodyPr>
          <a:lstStyle>
            <a:lvl1pPr>
              <a:defRPr sz="392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E3C5-B94A-498B-944A-BC1DC83CAF8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96431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4170" y="853441"/>
            <a:ext cx="2347269" cy="7254241"/>
          </a:xfrm>
        </p:spPr>
        <p:txBody>
          <a:bodyPr vert="eaVert">
            <a:normAutofit/>
          </a:bodyPr>
          <a:lstStyle>
            <a:lvl1pPr>
              <a:defRPr sz="392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853440"/>
            <a:ext cx="8386258" cy="7254240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F804-7160-46A6-922B-8B5CA98DA6F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9416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92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9E5-DD2B-47FF-97E5-4B0E46831FB2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364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3" y="4632013"/>
            <a:ext cx="10881360" cy="2056320"/>
          </a:xfrm>
        </p:spPr>
        <p:txBody>
          <a:bodyPr anchor="b">
            <a:normAutofit/>
          </a:bodyPr>
          <a:lstStyle>
            <a:lvl1pPr algn="l">
              <a:defRPr sz="448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1" y="6688333"/>
            <a:ext cx="10881360" cy="1204560"/>
          </a:xfrm>
        </p:spPr>
        <p:txBody>
          <a:bodyPr anchor="t">
            <a:normAutofit/>
          </a:bodyPr>
          <a:lstStyle>
            <a:lvl1pPr marL="0" indent="0" algn="l">
              <a:buNone/>
              <a:defRPr sz="2520" cap="all">
                <a:solidFill>
                  <a:schemeClr val="tx1"/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DEAD-811B-4664-84F9-038057681B3B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1048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2" y="2998895"/>
            <a:ext cx="5338267" cy="5108788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3174" y="2998896"/>
            <a:ext cx="5338267" cy="5108786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80D7-F7D8-4E8B-9C7E-41829011EC5B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4727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8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0873" y="3105574"/>
            <a:ext cx="4956844" cy="806767"/>
          </a:xfrm>
        </p:spPr>
        <p:txBody>
          <a:bodyPr anchor="b">
            <a:noAutofit/>
          </a:bodyPr>
          <a:lstStyle>
            <a:lvl1pPr marL="0" indent="0">
              <a:buNone/>
              <a:defRPr sz="3360" b="0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4018282"/>
            <a:ext cx="5338267" cy="4089397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5568" y="3105574"/>
            <a:ext cx="4925872" cy="806767"/>
          </a:xfrm>
        </p:spPr>
        <p:txBody>
          <a:bodyPr anchor="b">
            <a:noAutofit/>
          </a:bodyPr>
          <a:lstStyle>
            <a:lvl1pPr marL="0" indent="0">
              <a:buNone/>
              <a:defRPr sz="3360" b="0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3173" y="4018282"/>
            <a:ext cx="5338267" cy="4089397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55C5-3FCE-4245-BA01-DD051A12B535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61851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853442"/>
            <a:ext cx="10881360" cy="2038774"/>
          </a:xfrm>
        </p:spPr>
        <p:txBody>
          <a:bodyPr>
            <a:normAutofit/>
          </a:bodyPr>
          <a:lstStyle>
            <a:lvl1pPr>
              <a:defRPr sz="448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3F0E-20B0-434A-821E-6E4EA762D3F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37994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D735-D74A-4EFC-936A-E88A3DD9277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736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405" y="2181015"/>
            <a:ext cx="4008074" cy="2015065"/>
          </a:xfrm>
        </p:spPr>
        <p:txBody>
          <a:bodyPr anchor="b">
            <a:normAutofit/>
          </a:bodyPr>
          <a:lstStyle>
            <a:lvl1pPr algn="l">
              <a:defRPr sz="336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602" y="853441"/>
            <a:ext cx="6479165" cy="725424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405" y="4196081"/>
            <a:ext cx="4008074" cy="2584029"/>
          </a:xfrm>
        </p:spPr>
        <p:txBody>
          <a:bodyPr anchor="t">
            <a:normAutofit/>
          </a:bodyPr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A2A2D-D063-42BC-BCF1-FFBE4EC70235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375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" y="0"/>
            <a:ext cx="12766040" cy="960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979" y="2429941"/>
            <a:ext cx="5736086" cy="1920240"/>
          </a:xfrm>
        </p:spPr>
        <p:txBody>
          <a:bodyPr anchor="b">
            <a:normAutofit/>
          </a:bodyPr>
          <a:lstStyle>
            <a:lvl1pPr algn="l">
              <a:defRPr sz="336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040880" y="1280160"/>
            <a:ext cx="4480560" cy="64008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240" dirty="0"/>
            </a:lvl1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979" y="4350181"/>
            <a:ext cx="5736086" cy="2560320"/>
          </a:xfrm>
        </p:spPr>
        <p:txBody>
          <a:bodyPr anchor="t">
            <a:normAutofit/>
          </a:bodyPr>
          <a:lstStyle>
            <a:lvl1pPr marL="0" indent="0">
              <a:buNone/>
              <a:defRPr sz="224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E0045-32C9-4AFE-818B-FF3E7C6E3019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3160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853442"/>
            <a:ext cx="10881360" cy="203877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998896"/>
            <a:ext cx="10881360" cy="5108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33198" y="8218807"/>
            <a:ext cx="1697042" cy="528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1" y="8218807"/>
            <a:ext cx="8386435" cy="528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6919" y="8218807"/>
            <a:ext cx="584522" cy="528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BFB9E5-DD2B-47FF-97E5-4B0E46831FB2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235898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640080" rtl="0" eaLnBrk="1" latinLnBrk="0" hangingPunct="1">
        <a:spcBef>
          <a:spcPct val="0"/>
        </a:spcBef>
        <a:buNone/>
        <a:defRPr sz="448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00050" indent="-40005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252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40130" indent="-40005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224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680210" indent="-40005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96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160270" indent="-24003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800350" indent="-24003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520440" indent="-32004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160520" indent="-32004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4800600" indent="-32004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440680" indent="-320040" algn="l" defTabSz="640080" rtl="0" eaLnBrk="1" latinLnBrk="0" hangingPunct="1">
        <a:spcBef>
          <a:spcPts val="0"/>
        </a:spcBef>
        <a:spcAft>
          <a:spcPts val="1400"/>
        </a:spcAft>
        <a:buClr>
          <a:schemeClr val="tx1"/>
        </a:buClr>
        <a:buSzPct val="100000"/>
        <a:buFont typeface="Arial"/>
        <a:buChar char="•"/>
        <a:defRPr sz="1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schoolpsychology.com/johns-blog-2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352425" y="3721100"/>
            <a:ext cx="1188085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5400" dirty="0">
                <a:solidFill>
                  <a:srgbClr val="FFFFFF"/>
                </a:solidFill>
                <a:latin typeface="+mn-lt"/>
              </a:rPr>
              <a:t>PSY402 </a:t>
            </a:r>
            <a:r>
              <a:rPr lang="cs-CZ" altLang="cs-CZ" sz="5400" b="1" dirty="0">
                <a:solidFill>
                  <a:srgbClr val="FFFFFF"/>
                </a:solidFill>
                <a:latin typeface="+mn-lt"/>
              </a:rPr>
              <a:t>Psychodiagnostika dospělých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200" dirty="0">
                <a:solidFill>
                  <a:srgbClr val="FFFFFF"/>
                </a:solidFill>
                <a:latin typeface="+mn-lt"/>
              </a:rPr>
              <a:t>Seminář 2 -  Zpráva z vyšetření</a:t>
            </a:r>
          </a:p>
        </p:txBody>
      </p:sp>
      <p:sp>
        <p:nvSpPr>
          <p:cNvPr id="2057" name="Text Box 11"/>
          <p:cNvSpPr txBox="1">
            <a:spLocks noChangeArrowheads="1"/>
          </p:cNvSpPr>
          <p:nvPr/>
        </p:nvSpPr>
        <p:spPr bwMode="auto">
          <a:xfrm>
            <a:off x="423863" y="5448300"/>
            <a:ext cx="64087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79525">
              <a:spcBef>
                <a:spcPct val="20000"/>
              </a:spcBef>
              <a:buChar char="•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79525">
              <a:spcBef>
                <a:spcPct val="20000"/>
              </a:spcBef>
              <a:buChar char="–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79525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79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79525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795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500" dirty="0">
                <a:latin typeface="+mn-lt"/>
              </a:rPr>
              <a:t>Stanislav Ježek &amp; Dana Juhová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E855AE-13D9-48B1-B3E4-6DB228E71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B7146D-C392-440C-BCCD-F9C380825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8CB3D0F-941E-4075-A18D-FA80F8E8A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44" y="888533"/>
            <a:ext cx="11379023" cy="482453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86C3A91-4342-48A0-9EB7-4BE0E2752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13" y="5748158"/>
            <a:ext cx="11375560" cy="265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06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Zpráva podle </a:t>
            </a:r>
            <a:r>
              <a:rPr lang="cs-CZ" dirty="0" err="1"/>
              <a:t>zuckermana</a:t>
            </a:r>
            <a:br>
              <a:rPr lang="cs-CZ" dirty="0"/>
            </a:br>
            <a:r>
              <a:rPr lang="cs-CZ" dirty="0"/>
              <a:t>1. </a:t>
            </a:r>
            <a:r>
              <a:rPr lang="cs-CZ" b="1" i="1" dirty="0"/>
              <a:t>Úvodní informace  (staré)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2496344"/>
            <a:ext cx="10881360" cy="7104856"/>
          </a:xfrm>
        </p:spPr>
        <p:txBody>
          <a:bodyPr>
            <a:normAutofit/>
          </a:bodyPr>
          <a:lstStyle/>
          <a:p>
            <a:r>
              <a:rPr lang="cs-CZ" sz="2800" dirty="0"/>
              <a:t>Základní informace</a:t>
            </a:r>
          </a:p>
          <a:p>
            <a:pPr lvl="1"/>
            <a:r>
              <a:rPr lang="cs-CZ" sz="2400" dirty="0"/>
              <a:t>Data (kdy, co),  zdroje informací, kdo a jak dorazil, informace o informování a souhlasu s vyšetřením, deklarace důvěrnosti</a:t>
            </a:r>
          </a:p>
          <a:p>
            <a:r>
              <a:rPr lang="cs-CZ" sz="2800" dirty="0"/>
              <a:t>Zakázka a cíl vyšetření   (</a:t>
            </a:r>
            <a:r>
              <a:rPr lang="cs-CZ" sz="2800" dirty="0" err="1"/>
              <a:t>reasons</a:t>
            </a:r>
            <a:r>
              <a:rPr lang="cs-CZ" sz="2800" dirty="0"/>
              <a:t> </a:t>
            </a:r>
            <a:r>
              <a:rPr lang="cs-CZ" sz="2800" dirty="0" err="1"/>
              <a:t>for</a:t>
            </a:r>
            <a:r>
              <a:rPr lang="cs-CZ" sz="2800" dirty="0"/>
              <a:t> </a:t>
            </a:r>
            <a:r>
              <a:rPr lang="cs-CZ" sz="2800" dirty="0" err="1"/>
              <a:t>referral</a:t>
            </a:r>
            <a:r>
              <a:rPr lang="cs-CZ" sz="2800" dirty="0"/>
              <a:t>)</a:t>
            </a:r>
          </a:p>
          <a:p>
            <a:pPr lvl="1"/>
            <a:r>
              <a:rPr lang="cs-CZ" sz="2400" dirty="0"/>
              <a:t>Dle klienta, dle toho, kdo ho doporučil, popř. dle dalších zainteresovaných</a:t>
            </a:r>
          </a:p>
          <a:p>
            <a:pPr lvl="1"/>
            <a:r>
              <a:rPr lang="cs-CZ" sz="2400" dirty="0"/>
              <a:t>Stanovené cíle vyšetření a jejich vztah k zakázce </a:t>
            </a:r>
          </a:p>
          <a:p>
            <a:r>
              <a:rPr lang="cs-CZ" sz="2800" dirty="0"/>
              <a:t>Historie - anamnestická data   (</a:t>
            </a:r>
            <a:r>
              <a:rPr lang="cs-CZ" sz="2800" b="1" dirty="0" err="1"/>
              <a:t>relevant</a:t>
            </a:r>
            <a:r>
              <a:rPr lang="cs-CZ" sz="2800" dirty="0"/>
              <a:t> background </a:t>
            </a:r>
            <a:r>
              <a:rPr lang="cs-CZ" sz="2800" dirty="0" err="1"/>
              <a:t>information</a:t>
            </a:r>
            <a:r>
              <a:rPr lang="cs-CZ" sz="2800" dirty="0"/>
              <a:t>)</a:t>
            </a:r>
          </a:p>
          <a:p>
            <a:pPr lvl="1"/>
            <a:r>
              <a:rPr lang="cs-CZ" sz="2400" dirty="0"/>
              <a:t>Relevantní údaje z dokumentace (zdravotní, školní, právní…)</a:t>
            </a:r>
          </a:p>
          <a:p>
            <a:pPr lvl="1"/>
            <a:r>
              <a:rPr lang="cs-CZ" sz="2400" dirty="0"/>
              <a:t>Historie problému/zakázky</a:t>
            </a:r>
          </a:p>
          <a:p>
            <a:pPr lvl="1"/>
            <a:r>
              <a:rPr lang="cs-CZ" sz="2400" dirty="0"/>
              <a:t>Anamnéza – zdravotní, rodinná, sociální, pracovně-vzdělávací. </a:t>
            </a:r>
          </a:p>
          <a:p>
            <a:pPr marL="0" indent="0">
              <a:buNone/>
            </a:pPr>
            <a:r>
              <a:rPr lang="cs-CZ" sz="2680" dirty="0"/>
              <a:t>Vše není z dokumentace, něco z rozhovorů s různými lidmi, vč. klienta. Důraz na </a:t>
            </a:r>
            <a:r>
              <a:rPr lang="cs-CZ" sz="268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uvádění zdroje informace – </a:t>
            </a:r>
            <a:r>
              <a:rPr lang="cs-CZ" sz="268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sourcing</a:t>
            </a:r>
            <a:r>
              <a:rPr lang="cs-CZ" sz="268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/</a:t>
            </a:r>
            <a:r>
              <a:rPr lang="cs-CZ" sz="268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attributing</a:t>
            </a:r>
            <a:r>
              <a:rPr lang="cs-CZ" sz="268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2439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D22B2A-020F-41C2-A4F8-48E4DF638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Uspořádání historie problému (anamnézy) – ani čistě po tématech ani ontologicky – podle vývoje problému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9E30BB-7B27-47DF-9BE2-3E1F56AB6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A3011FC-F6EF-4232-BD31-CD324F32C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11" y="3936504"/>
            <a:ext cx="12379477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30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BA2B6A-BF5D-477B-9906-BFFCE3A19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none" dirty="0"/>
              <a:t>Do zprávy </a:t>
            </a:r>
            <a:r>
              <a:rPr lang="cs-CZ" b="1" cap="none" dirty="0"/>
              <a:t>nepíšeme</a:t>
            </a:r>
            <a:r>
              <a:rPr lang="cs-CZ" cap="none" dirty="0"/>
              <a:t> všechny důvěrné informace, které klient v kontextu dobrého raportu sdělil.</a:t>
            </a:r>
            <a:br>
              <a:rPr lang="cs-CZ" cap="none" dirty="0"/>
            </a:br>
            <a:r>
              <a:rPr lang="cs-CZ" cap="none" dirty="0"/>
              <a:t>Jen, co je pro logiku a adresáty zprávy důležité.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7344E5-0BA8-4139-94EF-E7FC3EEAE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1B0C948-520A-49A0-9052-2C1C5F36E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3216424"/>
            <a:ext cx="12079879" cy="3384376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566A9AE8-FF49-4EC6-9660-D2CAABFC2640}"/>
              </a:ext>
            </a:extLst>
          </p:cNvPr>
          <p:cNvSpPr txBox="1">
            <a:spLocks/>
          </p:cNvSpPr>
          <p:nvPr/>
        </p:nvSpPr>
        <p:spPr>
          <a:xfrm>
            <a:off x="496144" y="6528792"/>
            <a:ext cx="11161240" cy="203877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640080" rtl="0" eaLnBrk="1" latinLnBrk="0" hangingPunct="1">
              <a:spcBef>
                <a:spcPct val="0"/>
              </a:spcBef>
              <a:buNone/>
              <a:defRPr sz="392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cs-CZ" cap="none" dirty="0"/>
              <a:t>Do zprávy uvážlivě </a:t>
            </a:r>
            <a:r>
              <a:rPr lang="cs-CZ" b="1" cap="none" dirty="0"/>
              <a:t>zařazujeme</a:t>
            </a:r>
            <a:r>
              <a:rPr lang="cs-CZ" cap="none" dirty="0"/>
              <a:t> i méně důležité detaily, které dodávají vyšetřované osobě individualitu. </a:t>
            </a:r>
          </a:p>
        </p:txBody>
      </p:sp>
    </p:spTree>
    <p:extLst>
      <p:ext uri="{BB962C8B-B14F-4D97-AF65-F5344CB8AC3E}">
        <p14:creationId xmlns:p14="http://schemas.microsoft.com/office/powerpoint/2010/main" val="1964036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Zpráva podle </a:t>
            </a:r>
            <a:r>
              <a:rPr lang="cs-CZ" dirty="0" err="1"/>
              <a:t>zuckermana</a:t>
            </a:r>
            <a:br>
              <a:rPr lang="cs-CZ" dirty="0"/>
            </a:br>
            <a:r>
              <a:rPr lang="cs-CZ" dirty="0"/>
              <a:t>2. </a:t>
            </a:r>
            <a:r>
              <a:rPr lang="cs-CZ" b="1" i="1" dirty="0"/>
              <a:t>osoba ve 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2496344"/>
            <a:ext cx="11305336" cy="7104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Popisuje aktuální fungování klienta – v kontaktu s vámi.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Výsledky pozorování při rozhovoru i testech, v průběhu celého vyšetření</a:t>
            </a:r>
          </a:p>
          <a:p>
            <a:r>
              <a:rPr lang="cs-CZ" sz="2800" dirty="0"/>
              <a:t>Reagování na předkládané otázky a úkoly</a:t>
            </a:r>
          </a:p>
          <a:p>
            <a:r>
              <a:rPr lang="cs-CZ" sz="2800" dirty="0"/>
              <a:t>Vystupování, chování, sebeprezentace</a:t>
            </a:r>
          </a:p>
          <a:p>
            <a:r>
              <a:rPr lang="cs-CZ" sz="2800" dirty="0"/>
              <a:t>Emoce</a:t>
            </a:r>
          </a:p>
          <a:p>
            <a:r>
              <a:rPr lang="cs-CZ" sz="2800" dirty="0"/>
              <a:t>Myšlení</a:t>
            </a:r>
          </a:p>
          <a:p>
            <a:r>
              <a:rPr lang="cs-CZ" sz="2800" dirty="0"/>
              <a:t>Symptomy, psychopatologie</a:t>
            </a:r>
          </a:p>
          <a:p>
            <a:r>
              <a:rPr lang="cs-CZ" sz="2800" dirty="0"/>
              <a:t>Osobnost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906920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EB33AF-22F0-423F-BF00-668F75FC0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Rady z </a:t>
            </a:r>
            <a:r>
              <a:rPr lang="cs-CZ" dirty="0" err="1"/>
              <a:t>lichtenbergové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794976-067C-4448-A2D3-2C2B1E964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9145096" cy="5108786"/>
          </a:xfrm>
        </p:spPr>
        <p:txBody>
          <a:bodyPr/>
          <a:lstStyle/>
          <a:p>
            <a:r>
              <a:rPr lang="cs-CZ" dirty="0"/>
              <a:t>Popisy charakteristických způsobů chování dodávají individualitu</a:t>
            </a:r>
          </a:p>
          <a:p>
            <a:r>
              <a:rPr lang="cs-CZ" dirty="0"/>
              <a:t>Je dobré zahrnout pozorování toho, co měříme testem.</a:t>
            </a:r>
          </a:p>
          <a:p>
            <a:r>
              <a:rPr lang="cs-CZ" dirty="0"/>
              <a:t>Popisy chování pomáhají porozumět tomu, co se skrývá za psychologickými rysy, poruchami…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7477BDA-E231-4883-8040-35C9C7821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2998896"/>
            <a:ext cx="5250635" cy="76206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F640B1C-5D3B-4520-9CD6-514B68CDF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3815391"/>
            <a:ext cx="5334462" cy="65537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BDFA76B-4785-45EC-977D-F25B3E012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5294" y="16720"/>
            <a:ext cx="2966306" cy="185610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8A42CF3-D265-4C1D-BC00-7B0CD1E201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5294" y="2058426"/>
            <a:ext cx="2992759" cy="154039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A86F44D-F8E0-4D93-82DA-72133E201F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8983" y="5022045"/>
            <a:ext cx="7552928" cy="316953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AD5A1E5-037F-420A-895A-B24A18412A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98" y="6782142"/>
            <a:ext cx="5754916" cy="76206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52A9E81-E17A-48B4-8AFD-83CAF55B8D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104" y="7491948"/>
            <a:ext cx="8028897" cy="97852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115970A-EFB8-4FF4-946F-2915BC03A1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8323" y="0"/>
            <a:ext cx="2842506" cy="470956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287C041-088C-44C5-850C-2AC8E61CA0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1892" y="8632509"/>
            <a:ext cx="12097816" cy="8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34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B3EA1D-946A-4DF3-8BB8-153109882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E2DC69-B298-4220-9EB9-3E07C6AEC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CAB6687-58FD-4E00-BEEE-ACF78CF6D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15" y="120080"/>
            <a:ext cx="12148593" cy="928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65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Zpráva podle </a:t>
            </a:r>
            <a:r>
              <a:rPr lang="cs-CZ" dirty="0" err="1"/>
              <a:t>zuckermana</a:t>
            </a:r>
            <a:br>
              <a:rPr lang="cs-CZ" dirty="0"/>
            </a:br>
            <a:r>
              <a:rPr lang="cs-CZ" b="1" i="1" dirty="0"/>
              <a:t>výsledky testů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2496344"/>
            <a:ext cx="11881400" cy="7104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Poskytuje výsledky testů, které specificky doplňují předchozí informace.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Představení testů a administrovaných částí </a:t>
            </a:r>
            <a:r>
              <a:rPr lang="cs-CZ" sz="2400" dirty="0"/>
              <a:t>(implicitně/explicitně zdůvodňující)</a:t>
            </a:r>
            <a:endParaRPr lang="cs-CZ" sz="2800" dirty="0"/>
          </a:p>
          <a:p>
            <a:r>
              <a:rPr lang="cs-CZ" sz="2800" dirty="0"/>
              <a:t>Relevantní skóry – standardní skóry, intervaly spolehlivosti, percentily a jejich vysvětlení. Volba norem (je-li).   (Tabulky se skóry, mohou být příloho una konci.)</a:t>
            </a:r>
          </a:p>
          <a:p>
            <a:r>
              <a:rPr lang="cs-CZ" sz="2800" dirty="0"/>
              <a:t>Informace důležité pro zhodnocení validity a použitelnosti dat</a:t>
            </a:r>
          </a:p>
          <a:p>
            <a:r>
              <a:rPr lang="cs-CZ" sz="2800" dirty="0"/>
              <a:t>Elementární interpretace</a:t>
            </a:r>
          </a:p>
          <a:p>
            <a:endParaRPr lang="cs-CZ" sz="2800" dirty="0"/>
          </a:p>
          <a:p>
            <a:pPr marL="0" indent="0">
              <a:buNone/>
            </a:pPr>
            <a:r>
              <a:rPr lang="cs-CZ" sz="2800" dirty="0"/>
              <a:t>Obecně nepředpokládáme, že čtenář použité testy zná.</a:t>
            </a:r>
          </a:p>
          <a:p>
            <a:pPr marL="0" indent="0">
              <a:buNone/>
            </a:pPr>
            <a:r>
              <a:rPr lang="cs-CZ" sz="2800" dirty="0"/>
              <a:t>Pozor na uvádění testových materiálů!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82045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17A17F-1295-456C-9B50-9F21914A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515DD5B-810F-4587-8CE0-58657178DF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566" y="3745658"/>
            <a:ext cx="12250750" cy="379124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D358A04-6EDC-407B-A30C-0C1AF6FE7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4096"/>
            <a:ext cx="12883849" cy="17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27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700AE6-D6FE-43E8-8F09-E25F9DF5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A34054-DCFA-471D-A8A2-F08100FD8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6B8C045-AEBD-410D-881F-A9C02E792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497" y="4584576"/>
            <a:ext cx="4923042" cy="191302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40ABFAA-E342-42F4-8FBE-2A1CFB4D2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158" y="4642761"/>
            <a:ext cx="5043719" cy="54726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42A78AC-311B-47BC-9163-F6B8C00E2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3909" y="79259"/>
            <a:ext cx="8897691" cy="95289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4312F86-6298-4B9D-AFFC-8DE01FBE83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9517" y="6274385"/>
            <a:ext cx="5342083" cy="32921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AAE4038-5F12-4208-B188-465A8CF60B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49" y="7078761"/>
            <a:ext cx="5601185" cy="252243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EB44AC8-BEC8-46D7-A09D-E4DB2A7FBC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3168" y="3026280"/>
            <a:ext cx="2789162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00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0080" y="408112"/>
            <a:ext cx="10881360" cy="1368152"/>
          </a:xfrm>
        </p:spPr>
        <p:txBody>
          <a:bodyPr>
            <a:normAutofit/>
          </a:bodyPr>
          <a:lstStyle/>
          <a:p>
            <a:r>
              <a:rPr lang="cs-CZ" sz="6000" dirty="0"/>
              <a:t>Zpráva  (nález)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2064296"/>
            <a:ext cx="11521360" cy="7536904"/>
          </a:xfrm>
        </p:spPr>
        <p:txBody>
          <a:bodyPr>
            <a:normAutofit/>
          </a:bodyPr>
          <a:lstStyle/>
          <a:p>
            <a:r>
              <a:rPr lang="cs-CZ" sz="3200" dirty="0"/>
              <a:t>Účelem zprávy je </a:t>
            </a:r>
          </a:p>
          <a:p>
            <a:pPr lvl="1"/>
            <a:r>
              <a:rPr lang="cs-CZ" sz="2800" dirty="0"/>
              <a:t>Vytvořit záznam (někdy i právně relevantní dokument)</a:t>
            </a:r>
          </a:p>
          <a:p>
            <a:pPr lvl="1"/>
            <a:r>
              <a:rPr lang="cs-CZ" sz="2800" dirty="0"/>
              <a:t>Lépe interpretovat </a:t>
            </a:r>
            <a:r>
              <a:rPr lang="cs-CZ" sz="2400" dirty="0"/>
              <a:t>- psaní vyjasňuje myšlení, omezuje percepční zkreslení, vede ke generování hypotéz</a:t>
            </a:r>
          </a:p>
          <a:p>
            <a:pPr lvl="1"/>
            <a:r>
              <a:rPr lang="cs-CZ" sz="2800" dirty="0"/>
              <a:t>Komunikovat výsledky vyšetření</a:t>
            </a:r>
          </a:p>
          <a:p>
            <a:pPr lvl="2"/>
            <a:r>
              <a:rPr lang="cs-CZ" sz="2520" b="1" dirty="0"/>
              <a:t>Odpovědět na otázky zadavatele</a:t>
            </a:r>
            <a:r>
              <a:rPr lang="cs-CZ" sz="2520" dirty="0"/>
              <a:t>, poskytnout relevantní doplňující informace, navrhnout další postup, pomoci</a:t>
            </a:r>
          </a:p>
          <a:p>
            <a:pPr lvl="1"/>
            <a:endParaRPr lang="cs-CZ" sz="2800" dirty="0"/>
          </a:p>
          <a:p>
            <a:r>
              <a:rPr lang="cs-CZ" sz="3200" dirty="0"/>
              <a:t>Hlavním adresátem je zadavatel vyšetření (</a:t>
            </a:r>
            <a:r>
              <a:rPr lang="cs-CZ" sz="3200" dirty="0" err="1"/>
              <a:t>referrer</a:t>
            </a:r>
            <a:r>
              <a:rPr lang="cs-CZ" sz="3200" dirty="0"/>
              <a:t>)</a:t>
            </a:r>
          </a:p>
          <a:p>
            <a:pPr lvl="1"/>
            <a:r>
              <a:rPr lang="cs-CZ" sz="2800" dirty="0"/>
              <a:t>Zohlednění potřeb adresáta – účel, vzdělání, odbornost</a:t>
            </a:r>
          </a:p>
          <a:p>
            <a:pPr lvl="1"/>
            <a:r>
              <a:rPr lang="cs-CZ" sz="2800" dirty="0"/>
              <a:t>Zohlednění dalších adresátů může/nemusí vést k různým verzím zprávy</a:t>
            </a:r>
          </a:p>
          <a:p>
            <a:pPr lvl="1"/>
            <a:r>
              <a:rPr lang="cs-CZ" sz="2800" dirty="0"/>
              <a:t>V naší seminárce je adresátem </a:t>
            </a:r>
            <a:r>
              <a:rPr lang="cs-CZ" sz="2400" b="1" dirty="0"/>
              <a:t>klient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212921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BBDC7F-938F-4E58-A88E-3F1837259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938242-94CD-4941-A48D-415D89466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62013E2-A080-43B2-9F68-A209892F1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6" y="0"/>
            <a:ext cx="6696744" cy="969873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8069D68-ACCC-404A-B790-7B466E811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650" y="0"/>
            <a:ext cx="6051037" cy="622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28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17E7E6-9FB3-4ADB-BB15-4632D0538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DD0124-34E4-4BD8-9398-5E58C7D5A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324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Zpráva podle </a:t>
            </a:r>
            <a:r>
              <a:rPr lang="cs-CZ" dirty="0" err="1"/>
              <a:t>zuckermana</a:t>
            </a:r>
            <a:br>
              <a:rPr lang="cs-CZ" dirty="0"/>
            </a:br>
            <a:r>
              <a:rPr lang="cs-CZ" dirty="0"/>
              <a:t>3. </a:t>
            </a:r>
            <a:r>
              <a:rPr lang="cs-CZ" b="1" i="1" dirty="0"/>
              <a:t>osoba v sociálním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2496344"/>
            <a:ext cx="11593368" cy="710485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3200" dirty="0"/>
              <a:t>Jak klient (s tím, co už o něm víme) funguje v každodenním životě.</a:t>
            </a:r>
          </a:p>
          <a:p>
            <a:pPr marL="0" indent="0">
              <a:buNone/>
            </a:pPr>
            <a:endParaRPr lang="cs-CZ" sz="3200" dirty="0"/>
          </a:p>
          <a:p>
            <a:r>
              <a:rPr lang="cs-CZ" sz="3200" dirty="0"/>
              <a:t>Sebeobsluha, každodenní fungování i plánování</a:t>
            </a:r>
          </a:p>
          <a:p>
            <a:r>
              <a:rPr lang="cs-CZ" sz="3200" dirty="0"/>
              <a:t>Sociální fungování – stabilní kontakty s lidmi mimo rodinu – práce,  komunita </a:t>
            </a:r>
          </a:p>
          <a:p>
            <a:r>
              <a:rPr lang="cs-CZ" sz="3200" dirty="0"/>
              <a:t>Partnerské a rodinné vztahy</a:t>
            </a:r>
          </a:p>
          <a:p>
            <a:r>
              <a:rPr lang="cs-CZ" sz="3200" dirty="0"/>
              <a:t>Akademické/pracovní fungování – dovednosti, kompetence, problémy</a:t>
            </a:r>
          </a:p>
          <a:p>
            <a:r>
              <a:rPr lang="cs-CZ" sz="3200" dirty="0"/>
              <a:t>Volnočasové fungování </a:t>
            </a:r>
          </a:p>
          <a:p>
            <a:endParaRPr lang="cs-CZ" sz="3200" dirty="0"/>
          </a:p>
          <a:p>
            <a:pPr marL="0" indent="0">
              <a:buNone/>
            </a:pPr>
            <a:r>
              <a:rPr lang="cs-CZ" sz="3200" b="1" dirty="0"/>
              <a:t>Příležitost konstatovat bezproblémovost, zdroje zvládání i možná rizika. </a:t>
            </a:r>
          </a:p>
          <a:p>
            <a:pPr marL="0" indent="0">
              <a:buNone/>
            </a:pPr>
            <a:r>
              <a:rPr lang="cs-CZ" sz="3200" dirty="0"/>
              <a:t>Mimo klinický kontext to nemusí být rozsáhlý text.</a:t>
            </a:r>
          </a:p>
        </p:txBody>
      </p:sp>
    </p:spTree>
    <p:extLst>
      <p:ext uri="{BB962C8B-B14F-4D97-AF65-F5344CB8AC3E}">
        <p14:creationId xmlns:p14="http://schemas.microsoft.com/office/powerpoint/2010/main" val="1418272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Zpráva podle </a:t>
            </a:r>
            <a:r>
              <a:rPr lang="cs-CZ" dirty="0" err="1"/>
              <a:t>zuckermana</a:t>
            </a:r>
            <a:br>
              <a:rPr lang="cs-CZ" dirty="0"/>
            </a:br>
            <a:r>
              <a:rPr lang="cs-CZ" dirty="0"/>
              <a:t>4. </a:t>
            </a:r>
            <a:r>
              <a:rPr lang="cs-CZ" b="1" i="1" dirty="0"/>
              <a:t>závěry, doporučení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2496344"/>
            <a:ext cx="12161520" cy="6840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200" dirty="0"/>
              <a:t>Formulace odpovědí na otázky a návrh dalšího postupu</a:t>
            </a:r>
          </a:p>
          <a:p>
            <a:pPr marL="0" indent="0">
              <a:buNone/>
            </a:pPr>
            <a:r>
              <a:rPr lang="cs-CZ" sz="3200" dirty="0"/>
              <a:t>Formulování závěrů s vícezdrojovou podporou. Vyřešení rozporů mezi různými zdroji informací.</a:t>
            </a:r>
          </a:p>
          <a:p>
            <a:pPr lvl="1">
              <a:spcAft>
                <a:spcPts val="0"/>
              </a:spcAft>
            </a:pPr>
            <a:r>
              <a:rPr lang="cs-CZ" sz="2800" dirty="0"/>
              <a:t>Úvaha o validitě, reliabilitě závěrů </a:t>
            </a:r>
          </a:p>
          <a:p>
            <a:pPr lvl="1"/>
            <a:r>
              <a:rPr lang="cs-CZ" sz="2800" dirty="0"/>
              <a:t>Srozumitelný jazyk s ilustracemi</a:t>
            </a:r>
          </a:p>
          <a:p>
            <a:r>
              <a:rPr lang="cs-CZ" sz="3200" dirty="0"/>
              <a:t>Odpověď na otázku/y, cíle vyšetření</a:t>
            </a:r>
          </a:p>
          <a:p>
            <a:r>
              <a:rPr lang="cs-CZ" sz="3200" dirty="0"/>
              <a:t>Etiologické dojmy, diagnóza, „diagnostická rozvaha“, jsou-li na místě </a:t>
            </a:r>
          </a:p>
          <a:p>
            <a:r>
              <a:rPr lang="cs-CZ" sz="3200" dirty="0"/>
              <a:t>Doporučení</a:t>
            </a:r>
          </a:p>
          <a:p>
            <a:pPr lvl="1">
              <a:spcAft>
                <a:spcPts val="0"/>
              </a:spcAft>
            </a:pPr>
            <a:r>
              <a:rPr lang="cs-CZ" sz="2800" dirty="0"/>
              <a:t>Potřeba další  informace, vyšetření, pozornosti</a:t>
            </a:r>
          </a:p>
          <a:p>
            <a:pPr lvl="1"/>
            <a:r>
              <a:rPr lang="cs-CZ" sz="2800" dirty="0"/>
              <a:t>Způsoby intervence, úpravy podmínek/úlev, terapie   (zohlednění klientovy historie)</a:t>
            </a:r>
          </a:p>
          <a:p>
            <a:r>
              <a:rPr lang="cs-CZ" sz="2800" dirty="0"/>
              <a:t>Závěr</a:t>
            </a:r>
          </a:p>
          <a:p>
            <a:pPr lvl="1"/>
            <a:r>
              <a:rPr lang="cs-CZ" sz="2800" dirty="0"/>
              <a:t>Poděkování. Jsem/nejsem k dispozici pro další 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37AAD64-6178-4C5E-8ECC-D612FAA76E07}"/>
              </a:ext>
            </a:extLst>
          </p:cNvPr>
          <p:cNvSpPr/>
          <p:nvPr/>
        </p:nvSpPr>
        <p:spPr>
          <a:xfrm>
            <a:off x="424136" y="3000400"/>
            <a:ext cx="12161520" cy="22322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dirty="0"/>
          </a:p>
          <a:p>
            <a:pPr algn="r"/>
            <a:endParaRPr lang="cs-CZ" dirty="0"/>
          </a:p>
          <a:p>
            <a:pPr algn="r"/>
            <a:r>
              <a:rPr lang="cs-CZ" i="1" dirty="0">
                <a:solidFill>
                  <a:srgbClr val="FFFF00"/>
                </a:solidFill>
              </a:rPr>
              <a:t>Někdy přímo součástí </a:t>
            </a:r>
          </a:p>
          <a:p>
            <a:pPr algn="r"/>
            <a:r>
              <a:rPr lang="cs-CZ" i="1" dirty="0">
                <a:solidFill>
                  <a:srgbClr val="FFFF00"/>
                </a:solidFill>
              </a:rPr>
              <a:t>interpretace </a:t>
            </a:r>
          </a:p>
          <a:p>
            <a:pPr algn="r"/>
            <a:r>
              <a:rPr lang="cs-CZ" i="1" dirty="0">
                <a:solidFill>
                  <a:srgbClr val="FFFF00"/>
                </a:solidFill>
              </a:rPr>
              <a:t>testových výsledků</a:t>
            </a:r>
          </a:p>
        </p:txBody>
      </p:sp>
    </p:spTree>
    <p:extLst>
      <p:ext uri="{BB962C8B-B14F-4D97-AF65-F5344CB8AC3E}">
        <p14:creationId xmlns:p14="http://schemas.microsoft.com/office/powerpoint/2010/main" val="3500793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B76EAA-4EAC-4D82-B3D4-3059AB07E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52" y="96426"/>
            <a:ext cx="10881360" cy="1396738"/>
          </a:xfrm>
        </p:spPr>
        <p:txBody>
          <a:bodyPr>
            <a:normAutofit/>
          </a:bodyPr>
          <a:lstStyle/>
          <a:p>
            <a:r>
              <a:rPr lang="cs-CZ" sz="2800" b="1" dirty="0" err="1"/>
              <a:t>Sourcing</a:t>
            </a:r>
            <a:r>
              <a:rPr lang="cs-CZ" sz="2800" dirty="0"/>
              <a:t> - Mělo by být zřejmé, z jakých informací je dělán ten který závěr, ale pozor na defenzivní formalismus či alibismus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FFC5E4C-7A91-4619-8184-513A1AC1F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1" y="1270248"/>
            <a:ext cx="9859760" cy="8234526"/>
          </a:xfrm>
          <a:prstGeom prst="rect">
            <a:avLst/>
          </a:prstGeom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67F9188-C75B-4728-AD5E-D48BC0A294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6200000">
            <a:off x="8750089" y="4197443"/>
            <a:ext cx="5398845" cy="238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31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Zpětná vazba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1449352" cy="5108786"/>
          </a:xfrm>
        </p:spPr>
        <p:txBody>
          <a:bodyPr>
            <a:normAutofit/>
          </a:bodyPr>
          <a:lstStyle/>
          <a:p>
            <a:r>
              <a:rPr lang="cs-CZ" sz="3600" dirty="0"/>
              <a:t>Často se odehraje zasláním, předáním zprávy</a:t>
            </a:r>
          </a:p>
          <a:p>
            <a:r>
              <a:rPr lang="cs-CZ" sz="3600" dirty="0"/>
              <a:t>Podle APA povinnost </a:t>
            </a:r>
            <a:r>
              <a:rPr lang="cs-CZ" sz="3600" i="1" dirty="0"/>
              <a:t>vysvětlit</a:t>
            </a:r>
            <a:r>
              <a:rPr lang="cs-CZ" sz="3600" dirty="0"/>
              <a:t> výsledky -     = alespoň projít</a:t>
            </a:r>
          </a:p>
          <a:p>
            <a:pPr lvl="1"/>
            <a:r>
              <a:rPr lang="cs-CZ" sz="3200" dirty="0"/>
              <a:t>PATI – </a:t>
            </a:r>
            <a:r>
              <a:rPr lang="cs-CZ" sz="3200" dirty="0" err="1"/>
              <a:t>psychological</a:t>
            </a:r>
            <a:r>
              <a:rPr lang="cs-CZ" sz="3200" dirty="0"/>
              <a:t> assessment as </a:t>
            </a:r>
            <a:r>
              <a:rPr lang="cs-CZ" sz="3200" dirty="0" err="1"/>
              <a:t>therapeutic</a:t>
            </a:r>
            <a:r>
              <a:rPr lang="cs-CZ" sz="3200" dirty="0"/>
              <a:t> </a:t>
            </a:r>
            <a:r>
              <a:rPr lang="cs-CZ" sz="3200" dirty="0" err="1"/>
              <a:t>intervention</a:t>
            </a:r>
            <a:endParaRPr lang="cs-CZ" sz="3200" dirty="0"/>
          </a:p>
          <a:p>
            <a:r>
              <a:rPr lang="cs-CZ" sz="3600" dirty="0"/>
              <a:t>Poskytnutí podpory při sdělování špatných zpráv</a:t>
            </a:r>
          </a:p>
          <a:p>
            <a:r>
              <a:rPr lang="cs-CZ" sz="3600" dirty="0"/>
              <a:t>Možnost přechodu k </a:t>
            </a:r>
            <a:r>
              <a:rPr lang="cs-CZ" sz="3600" dirty="0" err="1"/>
              <a:t>psychoeduakci</a:t>
            </a:r>
            <a:r>
              <a:rPr lang="cs-CZ" sz="3600" dirty="0"/>
              <a:t>, intervenci</a:t>
            </a:r>
          </a:p>
        </p:txBody>
      </p:sp>
    </p:spTree>
    <p:extLst>
      <p:ext uri="{BB962C8B-B14F-4D97-AF65-F5344CB8AC3E}">
        <p14:creationId xmlns:p14="http://schemas.microsoft.com/office/powerpoint/2010/main" val="4046537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B6DF0D-A82C-4953-AF65-BB88F4CE4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CD6C51-004C-4D9F-8B1A-1C975A16A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476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FF00"/>
                </a:solidFill>
              </a:rPr>
              <a:t>Zadání seminární práce</a:t>
            </a:r>
            <a:br>
              <a:rPr lang="cs-CZ" b="1" dirty="0">
                <a:solidFill>
                  <a:srgbClr val="FFFF00"/>
                </a:solidFill>
              </a:rPr>
            </a:br>
            <a:r>
              <a:rPr lang="cs-CZ" sz="6000" b="1" dirty="0">
                <a:solidFill>
                  <a:srgbClr val="FFFF00"/>
                </a:solidFill>
              </a:rPr>
              <a:t>Zpráva z vyšetření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1953408" cy="6194192"/>
          </a:xfrm>
        </p:spPr>
        <p:txBody>
          <a:bodyPr>
            <a:normAutofit lnSpcReduction="10000"/>
          </a:bodyPr>
          <a:lstStyle/>
          <a:p>
            <a:r>
              <a:rPr lang="cs-CZ" sz="2800" dirty="0"/>
              <a:t>S</a:t>
            </a:r>
            <a:r>
              <a:rPr lang="cs-CZ" sz="2800" u="sng" dirty="0"/>
              <a:t>mysluplně a eticky</a:t>
            </a:r>
            <a:r>
              <a:rPr lang="cs-CZ" sz="2800" dirty="0"/>
              <a:t> provést vyšetření</a:t>
            </a:r>
          </a:p>
          <a:p>
            <a:pPr lvl="1"/>
            <a:r>
              <a:rPr lang="cs-CZ" sz="2400" dirty="0"/>
              <a:t>Stanovit se zvoleným klientem co nejreálněji diagnostickou otázku/cíl i potřebné informace.</a:t>
            </a:r>
          </a:p>
          <a:p>
            <a:pPr lvl="1"/>
            <a:r>
              <a:rPr lang="cs-CZ" sz="2400" dirty="0"/>
              <a:t>Samozřejmé využití rozhovoru a pozorování jako základních zdrojů informací. </a:t>
            </a:r>
          </a:p>
          <a:p>
            <a:pPr lvl="2"/>
            <a:r>
              <a:rPr lang="cs-CZ" sz="2120" dirty="0"/>
              <a:t>U obou dopředu naplánovat důležité otázky a cíle pozorování.</a:t>
            </a:r>
          </a:p>
          <a:p>
            <a:pPr lvl="1"/>
            <a:r>
              <a:rPr lang="cs-CZ" sz="2400" dirty="0"/>
              <a:t>Využít alespoň 1 standardizovanou </a:t>
            </a:r>
            <a:r>
              <a:rPr lang="cs-CZ" sz="2400" dirty="0" err="1"/>
              <a:t>psdg</a:t>
            </a:r>
            <a:r>
              <a:rPr lang="cs-CZ" sz="2400" dirty="0"/>
              <a:t> metodu.</a:t>
            </a:r>
          </a:p>
          <a:p>
            <a:r>
              <a:rPr lang="cs-CZ" sz="2800" dirty="0"/>
              <a:t>Struktura nálezu dle </a:t>
            </a:r>
            <a:r>
              <a:rPr lang="cs-CZ" sz="2800" dirty="0" err="1"/>
              <a:t>Zuckerman</a:t>
            </a:r>
            <a:r>
              <a:rPr lang="cs-CZ" sz="2800" dirty="0"/>
              <a:t> (2010).</a:t>
            </a:r>
          </a:p>
          <a:p>
            <a:pPr lvl="1"/>
            <a:r>
              <a:rPr lang="cs-CZ" dirty="0"/>
              <a:t>Pište to reálně, se zohledněním limitů situace (žádné „kdyby“). Zadavatel je vyšetřovaná osoba či odborník, člen týmu, s nímž byste se pak rozhodovali o tom, zda a jakou péči/službu nabídnout. Zpráva natolik kompletní, aby umožňovala přezkum.</a:t>
            </a:r>
          </a:p>
          <a:p>
            <a:pPr lvl="1"/>
            <a:r>
              <a:rPr lang="cs-CZ" dirty="0"/>
              <a:t>Zkuste výsledek prezentovat i svému klientovi</a:t>
            </a:r>
          </a:p>
          <a:p>
            <a:r>
              <a:rPr lang="cs-CZ" sz="2800" dirty="0"/>
              <a:t>Důvěrnost -  anonymita</a:t>
            </a:r>
          </a:p>
          <a:p>
            <a:r>
              <a:rPr lang="cs-CZ" sz="2800" dirty="0"/>
              <a:t>0 až 25 bodů </a:t>
            </a:r>
            <a:r>
              <a:rPr lang="cs-CZ" sz="2800" b="1" i="1" dirty="0"/>
              <a:t>Termíny: 20.10. a 28.11. 2019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0858993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995163-547D-48A7-BEFB-8DBFC2C2E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853442"/>
            <a:ext cx="11593368" cy="2038774"/>
          </a:xfrm>
        </p:spPr>
        <p:txBody>
          <a:bodyPr/>
          <a:lstStyle/>
          <a:p>
            <a:r>
              <a:rPr lang="cs-CZ" sz="6600" dirty="0"/>
              <a:t>plánování vyšetření </a:t>
            </a:r>
            <a:r>
              <a:rPr lang="cs-CZ" dirty="0"/>
              <a:t>(v psyn4020)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B20A95-0C30-4A15-A9A8-0DA748F89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98896"/>
            <a:ext cx="11953408" cy="6338208"/>
          </a:xfrm>
        </p:spPr>
        <p:txBody>
          <a:bodyPr>
            <a:normAutofit fontScale="92500" lnSpcReduction="20000"/>
          </a:bodyPr>
          <a:lstStyle/>
          <a:p>
            <a:r>
              <a:rPr lang="cs-CZ" sz="3200" dirty="0"/>
              <a:t>Získání klienta a zakázky (něco, čím si není jistý, co by o sobě rád věděl)</a:t>
            </a:r>
          </a:p>
          <a:p>
            <a:r>
              <a:rPr lang="cs-CZ" sz="3200" dirty="0"/>
              <a:t>Úvaha o možných způsobech naplnění zakázky -&gt; nabídka cílů vyšetření</a:t>
            </a:r>
          </a:p>
          <a:p>
            <a:r>
              <a:rPr lang="en-GB" sz="3200" dirty="0"/>
              <a:t>V</a:t>
            </a:r>
            <a:r>
              <a:rPr lang="cs-CZ" sz="3200" dirty="0" err="1"/>
              <a:t>yjednání</a:t>
            </a:r>
            <a:r>
              <a:rPr lang="cs-CZ" sz="3200" dirty="0"/>
              <a:t> cíle vyšetření   …… </a:t>
            </a:r>
            <a:r>
              <a:rPr lang="cs-CZ" sz="3200" i="1" dirty="0"/>
              <a:t>Termín 1</a:t>
            </a:r>
          </a:p>
          <a:p>
            <a:r>
              <a:rPr lang="cs-CZ" sz="3200" dirty="0"/>
              <a:t>Úvaha o potřebných informacích</a:t>
            </a:r>
            <a:endParaRPr lang="en-GB" sz="3200" dirty="0"/>
          </a:p>
          <a:p>
            <a:pPr lvl="1"/>
            <a:r>
              <a:rPr lang="en-GB" sz="2800" dirty="0" err="1"/>
              <a:t>Jak</a:t>
            </a:r>
            <a:r>
              <a:rPr lang="en-GB" sz="2800" dirty="0"/>
              <a:t> se je do</a:t>
            </a:r>
            <a:r>
              <a:rPr lang="cs-CZ" sz="2800" dirty="0"/>
              <a:t>zvím v rozhovoru (současné + anamnéza)</a:t>
            </a:r>
          </a:p>
          <a:p>
            <a:pPr lvl="1"/>
            <a:r>
              <a:rPr lang="cs-CZ" sz="2800" dirty="0"/>
              <a:t>Co k tomu mohu získat pozorováním v situaci vyšetření</a:t>
            </a:r>
          </a:p>
          <a:p>
            <a:pPr lvl="1"/>
            <a:r>
              <a:rPr lang="cs-CZ" sz="2800" dirty="0"/>
              <a:t>Co se dozvím použitím standardizovaných testů?</a:t>
            </a:r>
          </a:p>
          <a:p>
            <a:r>
              <a:rPr lang="cs-CZ" sz="3200" dirty="0"/>
              <a:t>Dohodnutí termínu vyšetření   </a:t>
            </a:r>
          </a:p>
          <a:p>
            <a:r>
              <a:rPr lang="cs-CZ" sz="3200" dirty="0"/>
              <a:t>Získání informovaného souhlasu</a:t>
            </a:r>
          </a:p>
          <a:p>
            <a:r>
              <a:rPr lang="cs-CZ" sz="3200" dirty="0"/>
              <a:t>….</a:t>
            </a:r>
          </a:p>
          <a:p>
            <a:r>
              <a:rPr lang="cs-CZ" sz="3200" dirty="0"/>
              <a:t>Zpráva ….. </a:t>
            </a:r>
            <a:r>
              <a:rPr lang="cs-CZ" sz="3200" i="1" dirty="0"/>
              <a:t>Termín 2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1884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3F2F22-B59E-4CD6-842F-06BD668EF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64096"/>
            <a:ext cx="10881360" cy="1152128"/>
          </a:xfrm>
        </p:spPr>
        <p:txBody>
          <a:bodyPr>
            <a:normAutofit/>
          </a:bodyPr>
          <a:lstStyle/>
          <a:p>
            <a:r>
              <a:rPr lang="cs-CZ" sz="4800" dirty="0"/>
              <a:t>Etické aspekty seminární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E82F94-E9EE-4C7D-A8A5-EBF00FFBC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632248"/>
            <a:ext cx="11809392" cy="7848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/>
              <a:t>Vyhýbání se závažným problémům, patologii</a:t>
            </a:r>
          </a:p>
          <a:p>
            <a:pPr lvl="1"/>
            <a:r>
              <a:rPr lang="cs-CZ" sz="2800" dirty="0"/>
              <a:t>Pokud se při vyjednávání zakázky zdá, že by mohlo jít o vážný problém, doporučíme odbornou péči a vyhledáme jiného klienta pro tuto práci.</a:t>
            </a:r>
            <a:endParaRPr lang="en-GB" sz="2800" dirty="0"/>
          </a:p>
          <a:p>
            <a:pPr marL="0" indent="0">
              <a:spcBef>
                <a:spcPts val="1800"/>
              </a:spcBef>
              <a:buNone/>
            </a:pPr>
            <a:r>
              <a:rPr lang="en-GB" sz="3200" dirty="0" err="1"/>
              <a:t>Nevstupujeme</a:t>
            </a:r>
            <a:r>
              <a:rPr lang="en-GB" sz="3200" dirty="0"/>
              <a:t> do ji</a:t>
            </a:r>
            <a:r>
              <a:rPr lang="cs-CZ" sz="3200" dirty="0"/>
              <a:t>ž řešených problémů</a:t>
            </a:r>
          </a:p>
          <a:p>
            <a:pPr lvl="1"/>
            <a:r>
              <a:rPr lang="cs-CZ" sz="2800" dirty="0"/>
              <a:t>Není dobré přijmout zakázku na doplnění informací či „jiného úhlu pohledu“ do problému, který je(byl) řešen jinými odborníky (bez jejich souhlasu či supervize)</a:t>
            </a:r>
          </a:p>
          <a:p>
            <a:pPr lvl="1"/>
            <a:r>
              <a:rPr lang="cs-CZ" sz="2800" dirty="0"/>
              <a:t>Např. rodinné spory, pracovně-psychologické spory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sz="3200" dirty="0"/>
              <a:t>Nepřijímáme zakázky zahrnující explicitně více aktérů – děti, rodiny…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sz="3200" dirty="0"/>
              <a:t>Nepřijímáme zakázky na změření zvolenou metodou</a:t>
            </a:r>
          </a:p>
          <a:p>
            <a:pPr lvl="1"/>
            <a:r>
              <a:rPr lang="cs-CZ" sz="2800" dirty="0"/>
              <a:t>Hrozba překvapení v důsledku nedostatečného vyjednání zakázky</a:t>
            </a:r>
          </a:p>
        </p:txBody>
      </p:sp>
    </p:spTree>
    <p:extLst>
      <p:ext uri="{BB962C8B-B14F-4D97-AF65-F5344CB8AC3E}">
        <p14:creationId xmlns:p14="http://schemas.microsoft.com/office/powerpoint/2010/main" val="64311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2434EB-153B-49F7-BED6-55F9D75D9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/>
              <a:t>K Stylu psaní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33BB25-C7B5-48FA-AF33-76AEEA513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CE51463-F34B-473E-BEB3-FD7F35DB8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87" y="3917087"/>
            <a:ext cx="12220625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61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Informovaný souhlas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2352328"/>
            <a:ext cx="11665376" cy="72488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Informování směřující k získání souhlasu s…</a:t>
            </a:r>
          </a:p>
          <a:p>
            <a:r>
              <a:rPr lang="cs-CZ" dirty="0"/>
              <a:t>…s cílem vyšetření,</a:t>
            </a:r>
          </a:p>
          <a:p>
            <a:r>
              <a:rPr lang="cs-CZ" dirty="0"/>
              <a:t>…s provedením vyšetření zamýšleným způsobem,</a:t>
            </a:r>
          </a:p>
          <a:p>
            <a:pPr lvl="1"/>
            <a:r>
              <a:rPr lang="cs-CZ" dirty="0"/>
              <a:t>(zajistíme patřičnou úroveň informovanosti o plánovaných metodách)</a:t>
            </a:r>
          </a:p>
          <a:p>
            <a:r>
              <a:rPr lang="cs-CZ" dirty="0"/>
              <a:t>…s možnými konsekvencemi (různých výsledků) vyšetření,</a:t>
            </a:r>
          </a:p>
          <a:p>
            <a:r>
              <a:rPr lang="cs-CZ" dirty="0"/>
              <a:t>…s možnými riziky,</a:t>
            </a:r>
          </a:p>
          <a:p>
            <a:r>
              <a:rPr lang="cs-CZ" dirty="0"/>
              <a:t>…se způsobem nakládání s osobními údaji (zprávou z vyšetření), zejm. informování dalších osob, institucí a …</a:t>
            </a:r>
          </a:p>
          <a:p>
            <a:pPr marL="0" indent="0">
              <a:buNone/>
            </a:pPr>
            <a:r>
              <a:rPr lang="cs-CZ" dirty="0"/>
              <a:t>Zahrnuje také informování </a:t>
            </a:r>
            <a:r>
              <a:rPr lang="cs-CZ" b="1" dirty="0"/>
              <a:t>o právech a povinnostech klienta</a:t>
            </a:r>
            <a:r>
              <a:rPr lang="cs-CZ" dirty="0"/>
              <a:t>/vyšetřované osoby.</a:t>
            </a:r>
          </a:p>
          <a:p>
            <a:endParaRPr lang="cs-CZ" dirty="0"/>
          </a:p>
          <a:p>
            <a:r>
              <a:rPr lang="cs-CZ" sz="2100" dirty="0"/>
              <a:t>IS shrnuje vše, co předpokládáme, že klient o průběhu vyšetření ví. Řadu věcí ví jen implicitně a jen možná a proto je v souhlasu explicitně uvádíme. Jeho účelem je nejen naše ochrana. Klientova představa o vyšetření má na úspěch vyšetření vliv – mylná, zkreslená představa může vyšetření zkomplikovat i zhatit. Přesná představa </a:t>
            </a:r>
            <a:r>
              <a:rPr lang="cs-CZ" sz="2100" b="1" dirty="0"/>
              <a:t>je základem důvěry </a:t>
            </a:r>
            <a:r>
              <a:rPr lang="cs-CZ" sz="2100" dirty="0"/>
              <a:t>v psychologa a mj. umožňuje psychologovi klást otázky, které by v jiném kontextu byly nepřípustně intimní. Absence nebo nejasnost souhlasu může psychologa brzdit, zvlášť začínajícího.  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7EC79B2-A344-4B55-B518-CC9E420E0CF7}"/>
              </a:ext>
            </a:extLst>
          </p:cNvPr>
          <p:cNvSpPr txBox="1"/>
          <p:nvPr/>
        </p:nvSpPr>
        <p:spPr>
          <a:xfrm>
            <a:off x="8849072" y="336392"/>
            <a:ext cx="4032448" cy="37548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b="1" dirty="0"/>
              <a:t>MANDÁT &gt;&gt; RAPORT</a:t>
            </a:r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r>
              <a:rPr lang="cs-CZ" sz="3200" b="1" dirty="0"/>
              <a:t>Souhlasí s ….</a:t>
            </a:r>
          </a:p>
          <a:p>
            <a:r>
              <a:rPr lang="cs-CZ" sz="3200" b="1" dirty="0"/>
              <a:t>Je si vědom, že…</a:t>
            </a:r>
          </a:p>
          <a:p>
            <a:endParaRPr lang="cs-CZ" sz="1800" b="1" dirty="0"/>
          </a:p>
          <a:p>
            <a:r>
              <a:rPr lang="cs-CZ" sz="2400" b="1" dirty="0">
                <a:solidFill>
                  <a:srgbClr val="FF0000"/>
                </a:solidFill>
              </a:rPr>
              <a:t>NE </a:t>
            </a:r>
            <a:r>
              <a:rPr lang="cs-CZ" sz="2400" b="1" dirty="0">
                <a:solidFill>
                  <a:schemeClr val="bg1"/>
                </a:solidFill>
              </a:rPr>
              <a:t>„Byl informován…“</a:t>
            </a:r>
          </a:p>
        </p:txBody>
      </p:sp>
    </p:spTree>
    <p:extLst>
      <p:ext uri="{BB962C8B-B14F-4D97-AF65-F5344CB8AC3E}">
        <p14:creationId xmlns:p14="http://schemas.microsoft.com/office/powerpoint/2010/main" val="29440404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E757B6-8D4C-47BC-9363-BFE047B9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A93B55-FD6B-4BE1-8858-56F06F526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86A05BF-D90F-4AB5-B8F4-C026A474B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04" y="188601"/>
            <a:ext cx="12331833" cy="669710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14F6CBA-69BE-4945-8364-9D0FD76B1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04" y="6934041"/>
            <a:ext cx="12486518" cy="247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909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9CAAD9-2120-404F-958C-A04F50CA3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C850EC-B8B3-4FE2-AE8A-5B2F2BD1A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2138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Nejčastější chyby ve studentských zprávách z diagnostického vyšetření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Dana </a:t>
            </a:r>
            <a:r>
              <a:rPr lang="cs-CZ" dirty="0" err="1"/>
              <a:t>juhová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8990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Zakázka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2424336"/>
            <a:ext cx="11881400" cy="676875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Musí být ve zprávě explicitně uvedena.</a:t>
            </a:r>
          </a:p>
          <a:p>
            <a:r>
              <a:rPr lang="cs-CZ" dirty="0"/>
              <a:t>Ze zprávy by mělo být zřejmé, že se vyšetřující s klientem na zakázce domluvil. </a:t>
            </a:r>
          </a:p>
          <a:p>
            <a:r>
              <a:rPr lang="cs-CZ" dirty="0"/>
              <a:t>Ve zprávě můžete „přiznat“, že jste za klientem s nabídkou na vyšetření přišli vy sami.</a:t>
            </a:r>
          </a:p>
          <a:p>
            <a:r>
              <a:rPr lang="cs-CZ" dirty="0"/>
              <a:t>Nezapomínejte, že zakázka by měla vzniknout na základě toho, že student sice něco nabízí, ale současně by použití nabízené metody mělo být klientovi užitečné. </a:t>
            </a:r>
          </a:p>
          <a:p>
            <a:pPr lvl="1"/>
            <a:r>
              <a:rPr lang="cs-CZ" dirty="0"/>
              <a:t>Častou chybou je, že studenta zaujme nějaká metoda a chce si ji vyzkoušet, ale už moc nepřemýšlí nad tím, zdali výsledky vyšetření mohou být klientovi užitečné.</a:t>
            </a:r>
          </a:p>
          <a:p>
            <a:r>
              <a:rPr lang="cs-CZ" dirty="0"/>
              <a:t>Vyhýbejte se zakázkám, které jsou z etického hlediska problematické (např. posouzení míry </a:t>
            </a:r>
            <a:r>
              <a:rPr lang="cs-CZ" dirty="0" err="1"/>
              <a:t>depresivity</a:t>
            </a:r>
            <a:r>
              <a:rPr lang="cs-CZ" dirty="0"/>
              <a:t>, posouzení, zdali jsou některé vlastnosti klienta mimo normu) nebo jsou nesplnitelné (např. stanovení přesné hodnoty IQ).</a:t>
            </a:r>
          </a:p>
          <a:p>
            <a:r>
              <a:rPr lang="cs-CZ" dirty="0"/>
              <a:t>Bývá výhodnější rozdělit vyšetření do více setkání, abyste měli dostatek času vybrat vhodnou metodu a připravit si otázky do rozhovoru (na základě zakázky by vás měly napadat různé hypotézy, které byste si během rozhovoru měli prověřovat).</a:t>
            </a:r>
          </a:p>
          <a:p>
            <a:r>
              <a:rPr lang="cs-CZ" dirty="0"/>
              <a:t>V případě, že klienta znáte, je vhodné se zamyslet nad tím, zdali může váš vztah ovlivnit vyšetření. </a:t>
            </a:r>
          </a:p>
        </p:txBody>
      </p:sp>
    </p:spTree>
    <p:extLst>
      <p:ext uri="{BB962C8B-B14F-4D97-AF65-F5344CB8AC3E}">
        <p14:creationId xmlns:p14="http://schemas.microsoft.com/office/powerpoint/2010/main" val="19998121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Informovaný souhlas a průběh 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 zprávě by mělo být explicitně napsáno, že klient byl s průběhem vyšetření a se svými právy seznámen, stejně tak s omezeními vyšetření a jeho riziky. Měl by vědět, co od vyšetření může očekávat a co mu výsledky mohou přinést.</a:t>
            </a:r>
          </a:p>
          <a:p>
            <a:r>
              <a:rPr lang="cs-CZ" dirty="0"/>
              <a:t>Ve zprávě by mělo zaznít, jak vyšetření probíhalo, kde, jak dlouho apod. – může to mít význam při hodnocení validity.</a:t>
            </a:r>
          </a:p>
        </p:txBody>
      </p:sp>
    </p:spTree>
    <p:extLst>
      <p:ext uri="{BB962C8B-B14F-4D97-AF65-F5344CB8AC3E}">
        <p14:creationId xmlns:p14="http://schemas.microsoft.com/office/powerpoint/2010/main" val="27959920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Anamnéza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2352328"/>
            <a:ext cx="11521440" cy="6696744"/>
          </a:xfrm>
        </p:spPr>
        <p:txBody>
          <a:bodyPr/>
          <a:lstStyle/>
          <a:p>
            <a:r>
              <a:rPr lang="cs-CZ" dirty="0"/>
              <a:t>Dopředu si otázky přichystejte, abyste se během anamnézy opravdu ptali na věci, které úzce se zakázkou souvisí.</a:t>
            </a:r>
          </a:p>
          <a:p>
            <a:r>
              <a:rPr lang="cs-CZ" dirty="0"/>
              <a:t>Do zprávy pište jen relevantní informace</a:t>
            </a:r>
          </a:p>
          <a:p>
            <a:pPr lvl="1"/>
            <a:r>
              <a:rPr lang="cs-CZ" dirty="0"/>
              <a:t>není potřeba zmínit vše, na co jste se zeptali. </a:t>
            </a:r>
          </a:p>
          <a:p>
            <a:pPr lvl="1"/>
            <a:r>
              <a:rPr lang="cs-CZ" dirty="0"/>
              <a:t>není potřeba psát, co konkrétně klient řekl.</a:t>
            </a:r>
          </a:p>
          <a:p>
            <a:r>
              <a:rPr lang="cs-CZ" dirty="0"/>
              <a:t>Častou chybou je, že na ty nejdůležitější věci se student nezeptá. Např. pokud se zakázka týká problému s pozorností, měl by se student zaměřovat především na ni a mapovat, ve kterých oblastech se problémy objevují a ve kterých ne a s čím to může souviset.</a:t>
            </a:r>
          </a:p>
        </p:txBody>
      </p:sp>
    </p:spTree>
    <p:extLst>
      <p:ext uri="{BB962C8B-B14F-4D97-AF65-F5344CB8AC3E}">
        <p14:creationId xmlns:p14="http://schemas.microsoft.com/office/powerpoint/2010/main" val="4977694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Pozorování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potřeba odlišit domněnky od pozorování.</a:t>
            </a:r>
          </a:p>
          <a:p>
            <a:r>
              <a:rPr lang="cs-CZ" dirty="0"/>
              <a:t>Věty typu: „klientka byla v dobré náladě“, „působila uvolněně a sebevědomě“, „chovala se přívětivě“ atd. nepopisují pozorování, ale jedná se o intepretace toho, co bylo pozorováno (někdo jiný by stejné projevy mohl interpretovat jinak).</a:t>
            </a:r>
          </a:p>
          <a:p>
            <a:r>
              <a:rPr lang="cs-CZ" dirty="0"/>
              <a:t>Pozor na vyjádření typu, že nějaké projevy jsou „v normě“ – k tomu nemáte dostatek zkušeností a kompetencí.</a:t>
            </a:r>
          </a:p>
          <a:p>
            <a:r>
              <a:rPr lang="cs-CZ" dirty="0"/>
              <a:t>V celé zprávě je potřeba </a:t>
            </a:r>
            <a:r>
              <a:rPr lang="cs-CZ" dirty="0" err="1"/>
              <a:t>zdrojovat</a:t>
            </a:r>
            <a:r>
              <a:rPr lang="cs-CZ" dirty="0"/>
              <a:t>, aby bylo jasné, odkud daná informace pochází – od klienta, z pozorování, je to interpretace pozorování, je to výsledek testu atd.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3755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2161520" cy="6050176"/>
          </a:xfrm>
        </p:spPr>
        <p:txBody>
          <a:bodyPr>
            <a:normAutofit/>
          </a:bodyPr>
          <a:lstStyle/>
          <a:p>
            <a:r>
              <a:rPr lang="cs-CZ" dirty="0"/>
              <a:t>Metodu je potřeba dobře vybrat a ještě před její administrací se s ní seznámit, vč. jejích psychometrických charakteristik. Podívejte se, jaké výsledky vlastně může poskytnout.</a:t>
            </a:r>
          </a:p>
          <a:p>
            <a:pPr lvl="1"/>
            <a:r>
              <a:rPr lang="cs-CZ" dirty="0"/>
              <a:t>Často se stává, že kvůli nízkým hodnotám reliability jsou intervaly spolehlivosti tak široké, že je velmi pravděpodobné, že budou zasahovat do pásma průměru. To může komplikovat naplnění některých typů zakázek.</a:t>
            </a:r>
          </a:p>
          <a:p>
            <a:pPr lvl="1"/>
            <a:r>
              <a:rPr lang="cs-CZ" dirty="0"/>
              <a:t>Je potřeba si zkontrolovat, zdali výsledky mohu opravdu interpretovat tak, jak je to v manuálu. Častý problém u osobnostních dotazníků je, že data nepodporují existenci všech škál. Např. PSSI - </a:t>
            </a:r>
            <a:r>
              <a:rPr lang="it-IT" dirty="0"/>
              <a:t>Inventář stylů osobnosti a poruch osobnosti</a:t>
            </a:r>
            <a:r>
              <a:rPr lang="cs-CZ" dirty="0"/>
              <a:t> manuál popisuje 14 škál, FA naznačila existenci pouze čtyř faktorů…</a:t>
            </a:r>
          </a:p>
          <a:p>
            <a:r>
              <a:rPr lang="cs-CZ" dirty="0"/>
              <a:t>Ve zprávě je potřeba zmínit, proč jste danou metodu vybrali a krátce ji představit. Neměl by chybět komentář k adekvátnosti norem.</a:t>
            </a:r>
          </a:p>
          <a:p>
            <a:r>
              <a:rPr lang="cs-CZ" dirty="0"/>
              <a:t>Nezapomeňte spočítat intervaly spolehlivosti. V případě, že doposud neexistuje česká standardizace, využijte dostupné hodnoty reliability – opět je potřeba to okomentovat.</a:t>
            </a:r>
            <a:br>
              <a:rPr lang="it-IT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71660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2496344"/>
            <a:ext cx="12161520" cy="5611338"/>
          </a:xfrm>
        </p:spPr>
        <p:txBody>
          <a:bodyPr/>
          <a:lstStyle/>
          <a:p>
            <a:r>
              <a:rPr lang="cs-CZ" dirty="0"/>
              <a:t>Závěr je potřeba formulovat na základě </a:t>
            </a:r>
            <a:r>
              <a:rPr lang="cs-CZ" b="1" dirty="0"/>
              <a:t>souběhu informací</a:t>
            </a:r>
            <a:r>
              <a:rPr lang="cs-CZ" dirty="0"/>
              <a:t> z rozhovoru, pozorování a výsledku metody. Jsou dané informace v souladu?</a:t>
            </a:r>
          </a:p>
          <a:p>
            <a:pPr lvl="1"/>
            <a:r>
              <a:rPr lang="cs-CZ" dirty="0"/>
              <a:t>Častou chybou je, že studenti závěr vystaví jen na výsledku metody a informace z pozorování a rozhovoru již neberou v potaz.</a:t>
            </a:r>
          </a:p>
          <a:p>
            <a:r>
              <a:rPr lang="cs-CZ" dirty="0"/>
              <a:t>Je potřeba se také zamyslet nad limity vyšetření, které mohly být na vaší straně nebo na straně metody, a jak mohly ovlivnit výsledek vyšetření. </a:t>
            </a:r>
          </a:p>
          <a:p>
            <a:r>
              <a:rPr lang="cs-CZ" dirty="0"/>
              <a:t>Tam, kde je to vhodné, formulujte </a:t>
            </a:r>
            <a:r>
              <a:rPr lang="cs-CZ" b="1" dirty="0"/>
              <a:t>konkrétní</a:t>
            </a:r>
            <a:r>
              <a:rPr lang="cs-CZ" dirty="0"/>
              <a:t> doporučení přímo navazující na zakázku.</a:t>
            </a:r>
          </a:p>
        </p:txBody>
      </p:sp>
    </p:spTree>
    <p:extLst>
      <p:ext uri="{BB962C8B-B14F-4D97-AF65-F5344CB8AC3E}">
        <p14:creationId xmlns:p14="http://schemas.microsoft.com/office/powerpoint/2010/main" val="3406459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F80EE1-8ADE-4AE1-87AF-8FC4EBFB0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9F4516-B3EA-4A63-9BB5-83F5C25B5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E9E3388-960B-49CA-9314-178CE1B4E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176" y="2575367"/>
            <a:ext cx="7247248" cy="44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14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/>
              <a:t>Druhy Zpráv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2496344"/>
            <a:ext cx="11953408" cy="7104856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cs-CZ" sz="2400" dirty="0"/>
              <a:t>G-M, Davis (2014) – kognitivní, </a:t>
            </a:r>
            <a:r>
              <a:rPr lang="cs-CZ" sz="2400" dirty="0" err="1"/>
              <a:t>neuropsy</a:t>
            </a:r>
            <a:r>
              <a:rPr lang="cs-CZ" sz="2400" dirty="0"/>
              <a:t>, osobnost, forenzní, kariérní </a:t>
            </a:r>
          </a:p>
          <a:p>
            <a:r>
              <a:rPr lang="cs-CZ" sz="2400" dirty="0"/>
              <a:t>Svoboda – n. klinický, testový, exploračně testový, narativní, osobnost</a:t>
            </a:r>
          </a:p>
          <a:p>
            <a:pPr marL="0" indent="0">
              <a:buNone/>
            </a:pPr>
            <a:r>
              <a:rPr lang="cs-CZ" sz="3200" b="1" dirty="0"/>
              <a:t>Komplexní zprávy </a:t>
            </a:r>
            <a:r>
              <a:rPr lang="cs-CZ" sz="3200" dirty="0"/>
              <a:t>vs. omezené, automaticky generované</a:t>
            </a:r>
          </a:p>
          <a:p>
            <a:r>
              <a:rPr lang="cs-CZ" sz="3200" dirty="0"/>
              <a:t>Každá organizace/praktik si postupně vytvoří své „šablony“ zpráv, které zahrnují vše, co si zainteresované strany potřebují sdělit.</a:t>
            </a:r>
          </a:p>
          <a:p>
            <a:pPr marL="0" indent="0">
              <a:buNone/>
            </a:pPr>
            <a:r>
              <a:rPr lang="cs-CZ" sz="3200" dirty="0"/>
              <a:t>Obecné návody k psaní zpráv – sdílí logiku, liší se v detailech:</a:t>
            </a:r>
          </a:p>
          <a:p>
            <a:pPr lvl="1"/>
            <a:r>
              <a:rPr lang="cs-CZ" sz="2920" dirty="0"/>
              <a:t>Edward </a:t>
            </a:r>
            <a:r>
              <a:rPr lang="cs-CZ" sz="2920" dirty="0" err="1"/>
              <a:t>Zuckerman</a:t>
            </a:r>
            <a:r>
              <a:rPr lang="cs-CZ" sz="2920" dirty="0"/>
              <a:t> (2010)</a:t>
            </a:r>
          </a:p>
          <a:p>
            <a:pPr lvl="1"/>
            <a:r>
              <a:rPr lang="cs-CZ" sz="2920" dirty="0"/>
              <a:t>Elizabeth </a:t>
            </a:r>
            <a:r>
              <a:rPr lang="cs-CZ" sz="2920" dirty="0" err="1"/>
              <a:t>Lichtenberger</a:t>
            </a:r>
            <a:r>
              <a:rPr lang="cs-CZ" sz="2920" dirty="0"/>
              <a:t> et al. (2004) – česky </a:t>
            </a:r>
            <a:r>
              <a:rPr lang="cs-CZ" sz="2920" dirty="0" err="1"/>
              <a:t>ProPsyCo</a:t>
            </a:r>
            <a:r>
              <a:rPr lang="cs-CZ" sz="2920" dirty="0"/>
              <a:t>, 2. v. 2018</a:t>
            </a:r>
          </a:p>
          <a:p>
            <a:pPr lvl="2"/>
            <a:r>
              <a:rPr lang="cs-CZ" sz="2800" dirty="0">
                <a:hlinkClick r:id="rId2"/>
              </a:rPr>
              <a:t>Report </a:t>
            </a:r>
            <a:r>
              <a:rPr lang="cs-CZ" sz="2800" dirty="0" err="1">
                <a:hlinkClick r:id="rId2"/>
              </a:rPr>
              <a:t>Comments</a:t>
            </a:r>
            <a:r>
              <a:rPr lang="cs-CZ" sz="2800" dirty="0"/>
              <a:t> Johna </a:t>
            </a:r>
            <a:r>
              <a:rPr lang="cs-CZ" sz="2800" dirty="0" err="1"/>
              <a:t>Willise</a:t>
            </a:r>
            <a:endParaRPr lang="cs-CZ" sz="2640" dirty="0"/>
          </a:p>
          <a:p>
            <a:pPr lvl="1"/>
            <a:r>
              <a:rPr lang="cs-CZ" sz="2920" dirty="0" err="1"/>
              <a:t>Gary</a:t>
            </a:r>
            <a:r>
              <a:rPr lang="cs-CZ" sz="2920" dirty="0"/>
              <a:t> </a:t>
            </a:r>
            <a:r>
              <a:rPr lang="cs-CZ" sz="2920" dirty="0" err="1"/>
              <a:t>Groth-Marnat</a:t>
            </a:r>
            <a:r>
              <a:rPr lang="cs-CZ" sz="2920" dirty="0"/>
              <a:t>, </a:t>
            </a:r>
            <a:r>
              <a:rPr lang="cs-CZ" sz="2920" dirty="0" err="1"/>
              <a:t>Ari</a:t>
            </a:r>
            <a:r>
              <a:rPr lang="cs-CZ" sz="2920" dirty="0"/>
              <a:t> Davis (2014)</a:t>
            </a:r>
          </a:p>
          <a:p>
            <a:pPr lvl="1"/>
            <a:r>
              <a:rPr lang="cs-CZ" sz="2920" dirty="0"/>
              <a:t>Karen </a:t>
            </a:r>
            <a:r>
              <a:rPr lang="cs-CZ" sz="2920" dirty="0" err="1"/>
              <a:t>Goldfinger</a:t>
            </a:r>
            <a:r>
              <a:rPr lang="cs-CZ" sz="2920" dirty="0"/>
              <a:t>, Andrew </a:t>
            </a:r>
            <a:r>
              <a:rPr lang="cs-CZ" sz="2920" dirty="0" err="1"/>
              <a:t>Pomerantz</a:t>
            </a:r>
            <a:r>
              <a:rPr lang="cs-CZ" sz="2920" dirty="0"/>
              <a:t> (2014)</a:t>
            </a:r>
          </a:p>
          <a:p>
            <a:pPr lvl="1"/>
            <a:r>
              <a:rPr lang="cs-CZ" sz="2920" dirty="0"/>
              <a:t>Pavel Říčan (1979)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79849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6000" dirty="0"/>
              <a:t>Zpráva podle </a:t>
            </a:r>
            <a:r>
              <a:rPr lang="cs-CZ" sz="6000" dirty="0" err="1"/>
              <a:t>zuckermana</a:t>
            </a:r>
            <a:br>
              <a:rPr lang="cs-CZ" sz="6000" dirty="0"/>
            </a:br>
            <a:r>
              <a:rPr lang="cs-CZ" sz="4900" dirty="0"/>
              <a:t>organizovaná podle procesu vyšetření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2998896"/>
            <a:ext cx="10881360" cy="6122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/>
              <a:t>Obecné schéma pro konstruování zprávy</a:t>
            </a:r>
          </a:p>
          <a:p>
            <a:r>
              <a:rPr lang="cs-CZ" sz="3200" dirty="0"/>
              <a:t>(Hlavička – identifikační údaje atd)</a:t>
            </a:r>
          </a:p>
          <a:p>
            <a:r>
              <a:rPr lang="cs-CZ" sz="3200" dirty="0"/>
              <a:t>Úvod – staré informace, kontext vyšetření, anamnéza </a:t>
            </a:r>
          </a:p>
          <a:p>
            <a:r>
              <a:rPr lang="cs-CZ" sz="3200" dirty="0"/>
              <a:t>Osoba ve vyšetření – nové informace ze vstupního rozhovoru a pozorování při vyšetření, fungování ve vyšetření</a:t>
            </a:r>
          </a:p>
          <a:p>
            <a:r>
              <a:rPr lang="cs-CZ" sz="3200" dirty="0"/>
              <a:t>Testové informace z vyšetření</a:t>
            </a:r>
          </a:p>
          <a:p>
            <a:r>
              <a:rPr lang="cs-CZ" sz="3200" dirty="0"/>
              <a:t>Osoba v sociálním prostředí – fungování v životě</a:t>
            </a:r>
          </a:p>
          <a:p>
            <a:r>
              <a:rPr lang="cs-CZ" sz="3200" dirty="0"/>
              <a:t>Závěry, dojmy, doporučení </a:t>
            </a:r>
          </a:p>
        </p:txBody>
      </p:sp>
    </p:spTree>
    <p:extLst>
      <p:ext uri="{BB962C8B-B14F-4D97-AF65-F5344CB8AC3E}">
        <p14:creationId xmlns:p14="http://schemas.microsoft.com/office/powerpoint/2010/main" val="3762527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25AF8E-3BFC-457C-A83A-567617FB4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60" y="408112"/>
            <a:ext cx="10881360" cy="994830"/>
          </a:xfrm>
        </p:spPr>
        <p:txBody>
          <a:bodyPr/>
          <a:lstStyle/>
          <a:p>
            <a:r>
              <a:rPr lang="cs-CZ" dirty="0"/>
              <a:t>Hlavička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CF2769-F1C0-4D6F-A799-FCA0976A4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200200"/>
            <a:ext cx="10881360" cy="4752528"/>
          </a:xfrm>
        </p:spPr>
        <p:txBody>
          <a:bodyPr/>
          <a:lstStyle/>
          <a:p>
            <a:r>
              <a:rPr lang="cs-CZ" dirty="0"/>
              <a:t>Titulek, např. Zpráva z vyšetření</a:t>
            </a:r>
          </a:p>
          <a:p>
            <a:r>
              <a:rPr lang="cs-CZ" dirty="0"/>
              <a:t>Jméno, datum/rok narození, věk vyšetřované osoby</a:t>
            </a:r>
          </a:p>
          <a:p>
            <a:r>
              <a:rPr lang="cs-CZ" dirty="0"/>
              <a:t>Datum/data vyšetření a datum sepsání zprávy</a:t>
            </a:r>
          </a:p>
          <a:p>
            <a:r>
              <a:rPr lang="cs-CZ" dirty="0"/>
              <a:t>Jméno vyšetřujícího (vyšetřujících)</a:t>
            </a:r>
          </a:p>
          <a:p>
            <a:r>
              <a:rPr lang="cs-CZ" dirty="0"/>
              <a:t>+ další informace dle zvyklostí daného kontextu, instituce…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B5B933C-630F-44F4-8D58-68B3CB836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300" y="4944616"/>
            <a:ext cx="11232853" cy="45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03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Zpráva podle </a:t>
            </a:r>
            <a:r>
              <a:rPr lang="cs-CZ" dirty="0" err="1"/>
              <a:t>zuckermana</a:t>
            </a:r>
            <a:br>
              <a:rPr lang="cs-CZ" dirty="0"/>
            </a:br>
            <a:r>
              <a:rPr lang="cs-CZ" b="1" i="1" dirty="0"/>
              <a:t>Úvodní 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0080" y="2496344"/>
            <a:ext cx="10881360" cy="7104856"/>
          </a:xfrm>
        </p:spPr>
        <p:txBody>
          <a:bodyPr>
            <a:normAutofit/>
          </a:bodyPr>
          <a:lstStyle/>
          <a:p>
            <a:r>
              <a:rPr lang="cs-CZ" sz="2800" dirty="0"/>
              <a:t>Základní informace</a:t>
            </a:r>
          </a:p>
          <a:p>
            <a:pPr lvl="1"/>
            <a:r>
              <a:rPr lang="cs-CZ" sz="2400" dirty="0"/>
              <a:t>Data (kdy, co),  zdroje informací, kdo a jak dorazil, informace o informování a souhlasu s vyšetřením, deklarace důvěrnosti</a:t>
            </a:r>
          </a:p>
          <a:p>
            <a:r>
              <a:rPr lang="cs-CZ" sz="2800" dirty="0"/>
              <a:t>Zakázka a cíl vyšetření   (</a:t>
            </a:r>
            <a:r>
              <a:rPr lang="cs-CZ" sz="2800" dirty="0" err="1"/>
              <a:t>reasons</a:t>
            </a:r>
            <a:r>
              <a:rPr lang="cs-CZ" sz="2800" dirty="0"/>
              <a:t> </a:t>
            </a:r>
            <a:r>
              <a:rPr lang="cs-CZ" sz="2800" dirty="0" err="1"/>
              <a:t>for</a:t>
            </a:r>
            <a:r>
              <a:rPr lang="cs-CZ" sz="2800" dirty="0"/>
              <a:t> </a:t>
            </a:r>
            <a:r>
              <a:rPr lang="cs-CZ" sz="2800" dirty="0" err="1"/>
              <a:t>referral</a:t>
            </a:r>
            <a:r>
              <a:rPr lang="cs-CZ" sz="2800" dirty="0"/>
              <a:t>)</a:t>
            </a:r>
          </a:p>
          <a:p>
            <a:pPr lvl="1"/>
            <a:r>
              <a:rPr lang="cs-CZ" sz="2400" dirty="0"/>
              <a:t>Dle klienta, dle toho, kdo ho doporučil, popř. dle dalších zainteresovaných</a:t>
            </a:r>
          </a:p>
          <a:p>
            <a:pPr lvl="1"/>
            <a:r>
              <a:rPr lang="cs-CZ" sz="2400" dirty="0"/>
              <a:t>Stanovené cíle vyšetření a jejich vztah k zakázce </a:t>
            </a:r>
          </a:p>
          <a:p>
            <a:r>
              <a:rPr lang="cs-CZ" sz="2800" dirty="0"/>
              <a:t>Historie - anamnestická data   (</a:t>
            </a:r>
            <a:r>
              <a:rPr lang="cs-CZ" sz="2800" b="1" dirty="0" err="1"/>
              <a:t>relevant</a:t>
            </a:r>
            <a:r>
              <a:rPr lang="cs-CZ" sz="2800" dirty="0"/>
              <a:t> background </a:t>
            </a:r>
            <a:r>
              <a:rPr lang="cs-CZ" sz="2800" dirty="0" err="1"/>
              <a:t>information</a:t>
            </a:r>
            <a:r>
              <a:rPr lang="cs-CZ" sz="2800" dirty="0"/>
              <a:t>)</a:t>
            </a:r>
          </a:p>
          <a:p>
            <a:pPr lvl="1"/>
            <a:r>
              <a:rPr lang="cs-CZ" sz="2400" dirty="0"/>
              <a:t>Relevantní údaje z dokumentace (zdravotní, školní, právní…)</a:t>
            </a:r>
          </a:p>
          <a:p>
            <a:pPr lvl="1"/>
            <a:r>
              <a:rPr lang="cs-CZ" sz="2400" dirty="0"/>
              <a:t>Historie problému/zakázky</a:t>
            </a:r>
          </a:p>
          <a:p>
            <a:pPr lvl="1"/>
            <a:r>
              <a:rPr lang="cs-CZ" sz="2400" dirty="0"/>
              <a:t>Anamnéza – zdravotní, rodinná, sociální, pracovně-vzdělávací. </a:t>
            </a:r>
          </a:p>
          <a:p>
            <a:pPr marL="0" indent="0">
              <a:buNone/>
            </a:pPr>
            <a:r>
              <a:rPr lang="cs-CZ" sz="2680" dirty="0"/>
              <a:t>Vše není z dokumentace, něco z rozhovorů s různými lidmi, vč. klienta. Důraz na </a:t>
            </a:r>
            <a:r>
              <a:rPr lang="cs-CZ" sz="268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uvádění zdroje informace – </a:t>
            </a:r>
            <a:r>
              <a:rPr lang="cs-CZ" sz="268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sourcing</a:t>
            </a:r>
            <a:r>
              <a:rPr lang="cs-CZ" sz="268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/</a:t>
            </a:r>
            <a:r>
              <a:rPr lang="cs-CZ" sz="268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attributing</a:t>
            </a:r>
            <a:r>
              <a:rPr lang="cs-CZ" sz="268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1923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6034C5-B30F-43DD-9453-9305A0B2B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5B3AEB-82ED-4088-8384-92BC9BB2E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614B192-232E-40E1-AAA6-34AB25447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70" y="3360440"/>
            <a:ext cx="12505259" cy="557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653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Neb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TC103457452[[fn=Nebe]]</Template>
  <TotalTime>10743</TotalTime>
  <Words>2258</Words>
  <Application>Microsoft Office PowerPoint</Application>
  <PresentationFormat>A3 (297 × 420 mm)</PresentationFormat>
  <Paragraphs>222</Paragraphs>
  <Slides>39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Nebe</vt:lpstr>
      <vt:lpstr>Prezentace aplikace PowerPoint</vt:lpstr>
      <vt:lpstr>Zpráva  (nález)</vt:lpstr>
      <vt:lpstr>K Stylu psaní</vt:lpstr>
      <vt:lpstr>Prezentace aplikace PowerPoint</vt:lpstr>
      <vt:lpstr>Druhy Zpráv</vt:lpstr>
      <vt:lpstr>Zpráva podle zuckermana organizovaná podle procesu vyšetření</vt:lpstr>
      <vt:lpstr>Hlavička</vt:lpstr>
      <vt:lpstr>Zpráva podle zuckermana Úvodní informace</vt:lpstr>
      <vt:lpstr>Prezentace aplikace PowerPoint</vt:lpstr>
      <vt:lpstr>Prezentace aplikace PowerPoint</vt:lpstr>
      <vt:lpstr>Zpráva podle zuckermana 1. Úvodní informace  (staré)</vt:lpstr>
      <vt:lpstr>Uspořádání historie problému (anamnézy) – ani čistě po tématech ani ontologicky – podle vývoje problému </vt:lpstr>
      <vt:lpstr>Do zprávy nepíšeme všechny důvěrné informace, které klient v kontextu dobrého raportu sdělil. Jen, co je pro logiku a adresáty zprávy důležité. </vt:lpstr>
      <vt:lpstr>Zpráva podle zuckermana 2. osoba ve vyšetření</vt:lpstr>
      <vt:lpstr>Rady z lichtenbergové</vt:lpstr>
      <vt:lpstr>Prezentace aplikace PowerPoint</vt:lpstr>
      <vt:lpstr>Zpráva podle zuckermana výsledky testů</vt:lpstr>
      <vt:lpstr>Prezentace aplikace PowerPoint</vt:lpstr>
      <vt:lpstr>Prezentace aplikace PowerPoint</vt:lpstr>
      <vt:lpstr>Prezentace aplikace PowerPoint</vt:lpstr>
      <vt:lpstr>Prezentace aplikace PowerPoint</vt:lpstr>
      <vt:lpstr>Zpráva podle zuckermana 3. osoba v sociálním prostředí</vt:lpstr>
      <vt:lpstr>Zpráva podle zuckermana 4. závěry, doporučení</vt:lpstr>
      <vt:lpstr>Sourcing - Mělo by být zřejmé, z jakých informací je dělán ten který závěr, ale pozor na defenzivní formalismus či alibismus</vt:lpstr>
      <vt:lpstr>Zpětná vazba</vt:lpstr>
      <vt:lpstr>Prezentace aplikace PowerPoint</vt:lpstr>
      <vt:lpstr>Zadání seminární práce Zpráva z vyšetření</vt:lpstr>
      <vt:lpstr>plánování vyšetření (v psyn4020)</vt:lpstr>
      <vt:lpstr>Etické aspekty seminární práce</vt:lpstr>
      <vt:lpstr>Informovaný souhlas</vt:lpstr>
      <vt:lpstr>Prezentace aplikace PowerPoint</vt:lpstr>
      <vt:lpstr>Prezentace aplikace PowerPoint</vt:lpstr>
      <vt:lpstr>Nejčastější chyby ve studentských zprávách z diagnostického vyšetření</vt:lpstr>
      <vt:lpstr>Zakázka</vt:lpstr>
      <vt:lpstr>Informovaný souhlas a průběh vyšetření</vt:lpstr>
      <vt:lpstr>Anamnéza</vt:lpstr>
      <vt:lpstr>Pozorování</vt:lpstr>
      <vt:lpstr>Metoda</vt:lpstr>
      <vt:lpstr>Závěr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pazourkova</dc:creator>
  <cp:lastModifiedBy>Standa Ježek</cp:lastModifiedBy>
  <cp:revision>315</cp:revision>
  <cp:lastPrinted>2013-09-30T08:36:03Z</cp:lastPrinted>
  <dcterms:created xsi:type="dcterms:W3CDTF">2007-02-27T13:07:47Z</dcterms:created>
  <dcterms:modified xsi:type="dcterms:W3CDTF">2019-10-07T12:09:50Z</dcterms:modified>
</cp:coreProperties>
</file>