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4" r:id="rId4"/>
    <p:sldId id="258" r:id="rId5"/>
    <p:sldId id="259" r:id="rId6"/>
    <p:sldId id="260" r:id="rId7"/>
    <p:sldId id="261" r:id="rId8"/>
    <p:sldId id="265" r:id="rId9"/>
    <p:sldId id="284" r:id="rId10"/>
    <p:sldId id="262" r:id="rId11"/>
    <p:sldId id="277" r:id="rId12"/>
    <p:sldId id="278" r:id="rId13"/>
    <p:sldId id="279" r:id="rId14"/>
    <p:sldId id="263" r:id="rId15"/>
    <p:sldId id="271" r:id="rId16"/>
    <p:sldId id="270" r:id="rId17"/>
    <p:sldId id="266" r:id="rId18"/>
    <p:sldId id="267" r:id="rId19"/>
    <p:sldId id="273" r:id="rId20"/>
    <p:sldId id="269" r:id="rId21"/>
    <p:sldId id="268" r:id="rId22"/>
    <p:sldId id="274" r:id="rId23"/>
    <p:sldId id="272" r:id="rId24"/>
    <p:sldId id="275" r:id="rId25"/>
    <p:sldId id="276" r:id="rId26"/>
    <p:sldId id="280" r:id="rId27"/>
    <p:sldId id="282" r:id="rId28"/>
    <p:sldId id="283" r:id="rId29"/>
    <p:sldId id="281"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2818A-EAC1-4A18-B677-511BAE984A97}" type="datetimeFigureOut">
              <a:rPr lang="cs-CZ" smtClean="0"/>
              <a:t>26.10.2015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DD129-E84E-4B86-A836-2957489CDFF4}" type="slidenum">
              <a:rPr lang="cs-CZ" smtClean="0"/>
              <a:t>‹#›</a:t>
            </a:fld>
            <a:endParaRPr lang="cs-CZ"/>
          </a:p>
        </p:txBody>
      </p:sp>
    </p:spTree>
    <p:extLst>
      <p:ext uri="{BB962C8B-B14F-4D97-AF65-F5344CB8AC3E}">
        <p14:creationId xmlns:p14="http://schemas.microsoft.com/office/powerpoint/2010/main" val="101493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324559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131361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24126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62518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203428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5C9DE43-F4B9-41A4-A052-B2CF994DFBF2}" type="datetimeFigureOut">
              <a:rPr lang="cs-CZ" smtClean="0"/>
              <a:t>26.10.2015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335345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5C9DE43-F4B9-41A4-A052-B2CF994DFBF2}" type="datetimeFigureOut">
              <a:rPr lang="cs-CZ" smtClean="0"/>
              <a:t>26.10.2015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24160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5C9DE43-F4B9-41A4-A052-B2CF994DFBF2}" type="datetimeFigureOut">
              <a:rPr lang="cs-CZ" smtClean="0"/>
              <a:t>26.10.2015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415162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5C9DE43-F4B9-41A4-A052-B2CF994DFBF2}" type="datetimeFigureOut">
              <a:rPr lang="cs-CZ" smtClean="0"/>
              <a:t>26.10.2015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2651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C9DE43-F4B9-41A4-A052-B2CF994DFBF2}" type="datetimeFigureOut">
              <a:rPr lang="cs-CZ" smtClean="0"/>
              <a:t>26.10.2015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113751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C9DE43-F4B9-41A4-A052-B2CF994DFBF2}" type="datetimeFigureOut">
              <a:rPr lang="cs-CZ" smtClean="0"/>
              <a:t>26.10.2015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B37467-5498-4D1F-A3D1-664A70464603}" type="slidenum">
              <a:rPr lang="cs-CZ" smtClean="0"/>
              <a:t>‹#›</a:t>
            </a:fld>
            <a:endParaRPr lang="cs-CZ"/>
          </a:p>
        </p:txBody>
      </p:sp>
    </p:spTree>
    <p:extLst>
      <p:ext uri="{BB962C8B-B14F-4D97-AF65-F5344CB8AC3E}">
        <p14:creationId xmlns:p14="http://schemas.microsoft.com/office/powerpoint/2010/main" val="190164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9DE43-F4B9-41A4-A052-B2CF994DFBF2}" type="datetimeFigureOut">
              <a:rPr lang="cs-CZ" smtClean="0"/>
              <a:t>26.10.2015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37467-5498-4D1F-A3D1-664A70464603}" type="slidenum">
              <a:rPr lang="cs-CZ" smtClean="0"/>
              <a:t>‹#›</a:t>
            </a:fld>
            <a:endParaRPr lang="cs-CZ"/>
          </a:p>
        </p:txBody>
      </p:sp>
    </p:spTree>
    <p:extLst>
      <p:ext uri="{BB962C8B-B14F-4D97-AF65-F5344CB8AC3E}">
        <p14:creationId xmlns:p14="http://schemas.microsoft.com/office/powerpoint/2010/main" val="375497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video.aktualne.cz/dvtv/poznam-kdyz-lzete-pri-pozorovani-vydrzim-i-pet-minut-nemrkat/r~ad3bffd078dc11e5b3730025900fea0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childrenintherapy.org/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00809"/>
            <a:ext cx="7772400" cy="1899642"/>
          </a:xfrm>
          <a:solidFill>
            <a:schemeClr val="accent5">
              <a:lumMod val="60000"/>
              <a:lumOff val="40000"/>
            </a:schemeClr>
          </a:solidFill>
        </p:spPr>
        <p:txBody>
          <a:bodyPr>
            <a:normAutofit fontScale="90000"/>
          </a:bodyPr>
          <a:lstStyle/>
          <a:p>
            <a:r>
              <a:rPr lang="cs-CZ" dirty="0" smtClean="0"/>
              <a:t>Co může být eticky problematického na vystupování psychologa v médiích?</a:t>
            </a:r>
            <a:endParaRPr lang="cs-CZ" dirty="0"/>
          </a:p>
        </p:txBody>
      </p:sp>
      <p:sp>
        <p:nvSpPr>
          <p:cNvPr id="3" name="Podnadpis 2"/>
          <p:cNvSpPr>
            <a:spLocks noGrp="1"/>
          </p:cNvSpPr>
          <p:nvPr>
            <p:ph type="subTitle" idx="1"/>
          </p:nvPr>
        </p:nvSpPr>
        <p:spPr/>
        <p:txBody>
          <a:bodyPr/>
          <a:lstStyle/>
          <a:p>
            <a:r>
              <a:rPr lang="cs-CZ" dirty="0" smtClean="0"/>
              <a:t>© Zbyněk Vybíral, 2015</a:t>
            </a:r>
            <a:endParaRPr lang="cs-CZ" dirty="0"/>
          </a:p>
        </p:txBody>
      </p:sp>
    </p:spTree>
    <p:extLst>
      <p:ext uri="{BB962C8B-B14F-4D97-AF65-F5344CB8AC3E}">
        <p14:creationId xmlns:p14="http://schemas.microsoft.com/office/powerpoint/2010/main" val="2748150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Psycholog zapojující se do politiky</a:t>
            </a:r>
            <a:endParaRPr lang="cs-CZ" dirty="0"/>
          </a:p>
        </p:txBody>
      </p:sp>
    </p:spTree>
    <p:extLst>
      <p:ext uri="{BB962C8B-B14F-4D97-AF65-F5344CB8AC3E}">
        <p14:creationId xmlns:p14="http://schemas.microsoft.com/office/powerpoint/2010/main" val="198100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 y="332656"/>
            <a:ext cx="9143143" cy="5138642"/>
          </a:xfrm>
          <a:prstGeom prst="rect">
            <a:avLst/>
          </a:prstGeom>
        </p:spPr>
      </p:pic>
    </p:spTree>
    <p:extLst>
      <p:ext uri="{BB962C8B-B14F-4D97-AF65-F5344CB8AC3E}">
        <p14:creationId xmlns:p14="http://schemas.microsoft.com/office/powerpoint/2010/main" val="2935097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312" y="0"/>
            <a:ext cx="5127376" cy="6858000"/>
          </a:xfrm>
          <a:prstGeom prst="rect">
            <a:avLst/>
          </a:prstGeom>
        </p:spPr>
      </p:pic>
    </p:spTree>
    <p:extLst>
      <p:ext uri="{BB962C8B-B14F-4D97-AF65-F5344CB8AC3E}">
        <p14:creationId xmlns:p14="http://schemas.microsoft.com/office/powerpoint/2010/main" val="3319949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Má „kauza“ L. J. řešení?</a:t>
            </a:r>
            <a:endParaRPr lang="cs-CZ" dirty="0"/>
          </a:p>
        </p:txBody>
      </p:sp>
      <p:sp>
        <p:nvSpPr>
          <p:cNvPr id="3" name="Zástupný symbol pro obsah 2"/>
          <p:cNvSpPr>
            <a:spLocks noGrp="1"/>
          </p:cNvSpPr>
          <p:nvPr>
            <p:ph idx="1"/>
          </p:nvPr>
        </p:nvSpPr>
        <p:spPr/>
        <p:txBody>
          <a:bodyPr/>
          <a:lstStyle/>
          <a:p>
            <a:pPr marL="400050" lvl="1" indent="0">
              <a:buNone/>
            </a:pPr>
            <a:r>
              <a:rPr lang="cs-CZ" dirty="0" smtClean="0"/>
              <a:t>Řešením může být oddělování psychologické odborné činnosti, pro kterou je vodítkem a korektivem mj. etický kodex, a osobního vystupování na veřejnosti „za sebe“.  </a:t>
            </a:r>
            <a:endParaRPr lang="cs-CZ" dirty="0"/>
          </a:p>
        </p:txBody>
      </p:sp>
    </p:spTree>
    <p:extLst>
      <p:ext uri="{BB962C8B-B14F-4D97-AF65-F5344CB8AC3E}">
        <p14:creationId xmlns:p14="http://schemas.microsoft.com/office/powerpoint/2010/main" val="206884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628800"/>
            <a:ext cx="8229600" cy="2664296"/>
          </a:xfrm>
          <a:solidFill>
            <a:schemeClr val="accent5">
              <a:lumMod val="60000"/>
              <a:lumOff val="40000"/>
            </a:schemeClr>
          </a:solidFill>
          <a:ln w="38100">
            <a:solidFill>
              <a:schemeClr val="accent5">
                <a:lumMod val="75000"/>
              </a:schemeClr>
            </a:solidFill>
          </a:ln>
        </p:spPr>
        <p:txBody>
          <a:bodyPr>
            <a:normAutofit/>
          </a:bodyPr>
          <a:lstStyle/>
          <a:p>
            <a:r>
              <a:rPr lang="cs-CZ" dirty="0" smtClean="0"/>
              <a:t>Psycholog na veřejnosti reprezentuje psychologii</a:t>
            </a:r>
            <a:endParaRPr lang="cs-CZ" dirty="0"/>
          </a:p>
        </p:txBody>
      </p:sp>
    </p:spTree>
    <p:extLst>
      <p:ext uri="{BB962C8B-B14F-4D97-AF65-F5344CB8AC3E}">
        <p14:creationId xmlns:p14="http://schemas.microsoft.com/office/powerpoint/2010/main" val="198100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JK_KOžen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52425"/>
            <a:ext cx="1059338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38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ln w="28575">
            <a:solidFill>
              <a:schemeClr val="accent5">
                <a:lumMod val="60000"/>
                <a:lumOff val="40000"/>
              </a:schemeClr>
            </a:solidFill>
          </a:ln>
        </p:spPr>
        <p:txBody>
          <a:bodyPr/>
          <a:lstStyle/>
          <a:p>
            <a:r>
              <a:rPr lang="cs-CZ" dirty="0" smtClean="0"/>
              <a:t>Vyjadřování o diagnóze…</a:t>
            </a:r>
            <a:endParaRPr lang="cs-CZ" dirty="0"/>
          </a:p>
        </p:txBody>
      </p:sp>
      <p:sp>
        <p:nvSpPr>
          <p:cNvPr id="4" name="Zástupný symbol pro obsah 3"/>
          <p:cNvSpPr>
            <a:spLocks noGrp="1"/>
          </p:cNvSpPr>
          <p:nvPr>
            <p:ph idx="1"/>
          </p:nvPr>
        </p:nvSpPr>
        <p:spPr/>
        <p:txBody>
          <a:bodyPr>
            <a:normAutofit fontScale="92500" lnSpcReduction="20000"/>
          </a:bodyPr>
          <a:lstStyle/>
          <a:p>
            <a:r>
              <a:rPr lang="cs-CZ" dirty="0" smtClean="0"/>
              <a:t>„Když se psycholog veřejně vyjádří o diagnóze třetí osoby, nepřímo tak činí z této třetí osoby svého ´klienta´</a:t>
            </a:r>
            <a:r>
              <a:rPr lang="cs-CZ" i="1" dirty="0" smtClean="0"/>
              <a:t>, </a:t>
            </a:r>
            <a:r>
              <a:rPr lang="cs-CZ" dirty="0" smtClean="0"/>
              <a:t>aniž by od ní k tomu měl souhlas. Jedná se v zásadě o porušení práva na sebeurčení a na soukromí dané osoby. Další problém spočívá v kompetentnosti , protože si musíme položit otázku, zda lze učinit vědecky podložené prohlášení o klientovi bez přímého kontaktu s ním.“</a:t>
            </a:r>
          </a:p>
          <a:p>
            <a:pPr lvl="1"/>
            <a:endParaRPr lang="cs-CZ" dirty="0" smtClean="0"/>
          </a:p>
          <a:p>
            <a:pPr lvl="1"/>
            <a:r>
              <a:rPr lang="cs-CZ" dirty="0" err="1" smtClean="0"/>
              <a:t>Lindsay</a:t>
            </a:r>
            <a:r>
              <a:rPr lang="cs-CZ" dirty="0" smtClean="0"/>
              <a:t> et al. </a:t>
            </a:r>
            <a:r>
              <a:rPr lang="cs-CZ" i="1" dirty="0" smtClean="0"/>
              <a:t>Etika pro evropské psychology. </a:t>
            </a:r>
            <a:r>
              <a:rPr lang="cs-CZ" dirty="0" smtClean="0"/>
              <a:t>Triton, 2010:152</a:t>
            </a:r>
            <a:endParaRPr lang="cs-CZ" dirty="0"/>
          </a:p>
        </p:txBody>
      </p:sp>
    </p:spTree>
    <p:extLst>
      <p:ext uri="{BB962C8B-B14F-4D97-AF65-F5344CB8AC3E}">
        <p14:creationId xmlns:p14="http://schemas.microsoft.com/office/powerpoint/2010/main" val="341308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Jan Ženatý prezentující </a:t>
            </a:r>
            <a:r>
              <a:rPr lang="cs-CZ" dirty="0" err="1" smtClean="0"/>
              <a:t>Ekmanovu</a:t>
            </a:r>
            <a:r>
              <a:rPr lang="cs-CZ" dirty="0" smtClean="0"/>
              <a:t> metodu detekce lhaní</a:t>
            </a:r>
            <a:endParaRPr lang="cs-CZ" dirty="0"/>
          </a:p>
        </p:txBody>
      </p:sp>
      <p:sp>
        <p:nvSpPr>
          <p:cNvPr id="3" name="Zástupný symbol pro obsah 2"/>
          <p:cNvSpPr>
            <a:spLocks noGrp="1"/>
          </p:cNvSpPr>
          <p:nvPr>
            <p:ph idx="1"/>
          </p:nvPr>
        </p:nvSpPr>
        <p:spPr/>
        <p:txBody>
          <a:bodyPr/>
          <a:lstStyle/>
          <a:p>
            <a:pPr marL="0" indent="0">
              <a:buNone/>
            </a:pPr>
            <a:endParaRPr lang="cs-CZ" dirty="0" smtClean="0">
              <a:hlinkClick r:id="rId2"/>
            </a:endParaRPr>
          </a:p>
          <a:p>
            <a:r>
              <a:rPr lang="cs-CZ" dirty="0" smtClean="0">
                <a:hlinkClick r:id="rId2"/>
              </a:rPr>
              <a:t>http://video.aktualne.cz/dvtv/poznam-kdyz-lzete-pri-pozorovani-vydrzim-i-pet-minut-nemrkat/r~ad3bffd078dc11e5b3730025900fea04/</a:t>
            </a:r>
            <a:endParaRPr lang="cs-CZ" dirty="0" smtClean="0"/>
          </a:p>
          <a:p>
            <a:pPr marL="0" indent="0">
              <a:buNone/>
            </a:pPr>
            <a:endParaRPr lang="cs-CZ" dirty="0"/>
          </a:p>
        </p:txBody>
      </p:sp>
    </p:spTree>
    <p:extLst>
      <p:ext uri="{BB962C8B-B14F-4D97-AF65-F5344CB8AC3E}">
        <p14:creationId xmlns:p14="http://schemas.microsoft.com/office/powerpoint/2010/main" val="2289244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Participace na šíření </a:t>
            </a:r>
            <a:r>
              <a:rPr lang="cs-CZ" i="1" dirty="0" smtClean="0"/>
              <a:t>pop-psychologie</a:t>
            </a:r>
            <a:endParaRPr lang="cs-CZ" dirty="0"/>
          </a:p>
        </p:txBody>
      </p:sp>
    </p:spTree>
    <p:extLst>
      <p:ext uri="{BB962C8B-B14F-4D97-AF65-F5344CB8AC3E}">
        <p14:creationId xmlns:p14="http://schemas.microsoft.com/office/powerpoint/2010/main" val="1236951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ln w="28575">
            <a:solidFill>
              <a:schemeClr val="accent5">
                <a:lumMod val="60000"/>
                <a:lumOff val="40000"/>
              </a:schemeClr>
            </a:solidFill>
          </a:ln>
        </p:spPr>
        <p:txBody>
          <a:bodyPr/>
          <a:lstStyle/>
          <a:p>
            <a:r>
              <a:rPr lang="cs-CZ" dirty="0" smtClean="0"/>
              <a:t>Co můžeme dělat?</a:t>
            </a:r>
            <a:endParaRPr lang="cs-CZ" dirty="0"/>
          </a:p>
        </p:txBody>
      </p:sp>
      <p:sp>
        <p:nvSpPr>
          <p:cNvPr id="4" name="Zástupný symbol pro obsah 3"/>
          <p:cNvSpPr>
            <a:spLocks noGrp="1"/>
          </p:cNvSpPr>
          <p:nvPr>
            <p:ph idx="1"/>
          </p:nvPr>
        </p:nvSpPr>
        <p:spPr/>
        <p:txBody>
          <a:bodyPr>
            <a:normAutofit fontScale="92500"/>
          </a:bodyPr>
          <a:lstStyle/>
          <a:p>
            <a:r>
              <a:rPr lang="cs-CZ" dirty="0" smtClean="0"/>
              <a:t>Vystupovat a upozorňovat na p-p na přednáškách</a:t>
            </a:r>
          </a:p>
          <a:p>
            <a:r>
              <a:rPr lang="cs-CZ" dirty="0" smtClean="0"/>
              <a:t>Zapojit se do diskusí na internetu („</a:t>
            </a:r>
            <a:r>
              <a:rPr lang="cs-CZ" dirty="0"/>
              <a:t>P</a:t>
            </a:r>
            <a:r>
              <a:rPr lang="cs-CZ" dirty="0" smtClean="0"/>
              <a:t>sychologické testování“ na FB, „Říkáme NE terapii pevným objetím…“) </a:t>
            </a:r>
          </a:p>
          <a:p>
            <a:r>
              <a:rPr lang="cs-CZ" dirty="0" smtClean="0"/>
              <a:t>Psát o p-p v médiích</a:t>
            </a:r>
          </a:p>
          <a:p>
            <a:r>
              <a:rPr lang="cs-CZ" dirty="0" smtClean="0"/>
              <a:t>Esej „Bída pop-psychologie (Selhávání </a:t>
            </a:r>
            <a:r>
              <a:rPr lang="cs-CZ" dirty="0"/>
              <a:t>psychologických elit v mediální </a:t>
            </a:r>
            <a:r>
              <a:rPr lang="cs-CZ" dirty="0" smtClean="0"/>
              <a:t>době)“ </a:t>
            </a:r>
            <a:r>
              <a:rPr lang="cs-CZ" i="1" dirty="0" smtClean="0"/>
              <a:t>Lidové noviny </a:t>
            </a:r>
            <a:r>
              <a:rPr lang="cs-CZ" i="1" dirty="0"/>
              <a:t>v příloze Orientace, 27. února 2010 (strany 21 – 22). Titulek redakční.</a:t>
            </a:r>
            <a:endParaRPr lang="cs-CZ" dirty="0"/>
          </a:p>
          <a:p>
            <a:pPr marL="0" indent="0">
              <a:buNone/>
            </a:pPr>
            <a:endParaRPr lang="cs-CZ" dirty="0"/>
          </a:p>
        </p:txBody>
      </p:sp>
    </p:spTree>
    <p:extLst>
      <p:ext uri="{BB962C8B-B14F-4D97-AF65-F5344CB8AC3E}">
        <p14:creationId xmlns:p14="http://schemas.microsoft.com/office/powerpoint/2010/main" val="64882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1556792"/>
            <a:ext cx="8229600" cy="3096344"/>
          </a:xfrm>
          <a:ln w="28575">
            <a:solidFill>
              <a:schemeClr val="accent5">
                <a:lumMod val="60000"/>
                <a:lumOff val="40000"/>
              </a:schemeClr>
            </a:solidFill>
          </a:ln>
        </p:spPr>
        <p:txBody>
          <a:bodyPr/>
          <a:lstStyle/>
          <a:p>
            <a:r>
              <a:rPr lang="cs-CZ" dirty="0" smtClean="0"/>
              <a:t>Slepé místo v publikacích o etice</a:t>
            </a:r>
            <a:endParaRPr lang="cs-CZ" dirty="0"/>
          </a:p>
        </p:txBody>
      </p:sp>
    </p:spTree>
    <p:extLst>
      <p:ext uri="{BB962C8B-B14F-4D97-AF65-F5344CB8AC3E}">
        <p14:creationId xmlns:p14="http://schemas.microsoft.com/office/powerpoint/2010/main" val="294899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ln w="28575">
            <a:solidFill>
              <a:schemeClr val="accent1">
                <a:lumMod val="50000"/>
              </a:schemeClr>
            </a:solidFill>
          </a:ln>
        </p:spPr>
        <p:txBody>
          <a:bodyPr/>
          <a:lstStyle/>
          <a:p>
            <a:r>
              <a:rPr lang="cs-CZ" dirty="0" smtClean="0"/>
              <a:t>Neutrální znaky p-p</a:t>
            </a:r>
            <a:endParaRPr lang="cs-CZ" dirty="0"/>
          </a:p>
        </p:txBody>
      </p:sp>
      <p:sp>
        <p:nvSpPr>
          <p:cNvPr id="4" name="Zástupný symbol pro obsah 3"/>
          <p:cNvSpPr>
            <a:spLocks noGrp="1"/>
          </p:cNvSpPr>
          <p:nvPr>
            <p:ph idx="1"/>
          </p:nvPr>
        </p:nvSpPr>
        <p:spPr/>
        <p:txBody>
          <a:bodyPr>
            <a:normAutofit fontScale="85000" lnSpcReduction="10000"/>
          </a:bodyPr>
          <a:lstStyle/>
          <a:p>
            <a:r>
              <a:rPr lang="cs-CZ" dirty="0" smtClean="0"/>
              <a:t>„Vysvětluje“ psychické projevy (</a:t>
            </a:r>
            <a:r>
              <a:rPr lang="cs-CZ" dirty="0" err="1" smtClean="0"/>
              <a:t>eustres</a:t>
            </a:r>
            <a:r>
              <a:rPr lang="cs-CZ" dirty="0" smtClean="0"/>
              <a:t>, duševní porucha, manipulace ve vztazích) často na základě tzv. </a:t>
            </a:r>
            <a:r>
              <a:rPr lang="cs-CZ" i="1" dirty="0" err="1" smtClean="0"/>
              <a:t>anecdotal</a:t>
            </a:r>
            <a:r>
              <a:rPr lang="cs-CZ" i="1" dirty="0" smtClean="0"/>
              <a:t> evidence (= </a:t>
            </a:r>
            <a:r>
              <a:rPr lang="en-US" i="1" dirty="0" smtClean="0"/>
              <a:t>based on personal observation, case study reports, or random investigations rather than systematic scientific evaluation</a:t>
            </a:r>
            <a:r>
              <a:rPr lang="cs-CZ" i="1" dirty="0" smtClean="0"/>
              <a:t>) </a:t>
            </a:r>
            <a:r>
              <a:rPr lang="cs-CZ" dirty="0" smtClean="0"/>
              <a:t>– „Já vám to ukážu na případu mého souseda.“ – „Znal jsem jednu paní…“ </a:t>
            </a:r>
          </a:p>
          <a:p>
            <a:r>
              <a:rPr lang="cs-CZ" dirty="0" smtClean="0"/>
              <a:t>Užívá typologická a jiná zjednodušení: typy lidí, druhy chování, druhy motivací</a:t>
            </a:r>
          </a:p>
          <a:p>
            <a:r>
              <a:rPr lang="cs-CZ" dirty="0" smtClean="0"/>
              <a:t>Dává rady </a:t>
            </a:r>
          </a:p>
          <a:p>
            <a:r>
              <a:rPr lang="cs-CZ" dirty="0" smtClean="0"/>
              <a:t>Baví </a:t>
            </a:r>
            <a:r>
              <a:rPr lang="cs-CZ" i="1" dirty="0" smtClean="0">
                <a:solidFill>
                  <a:srgbClr val="FF0000"/>
                </a:solidFill>
              </a:rPr>
              <a:t>Zábavní poslání p-p někdy převládá.</a:t>
            </a:r>
          </a:p>
        </p:txBody>
      </p:sp>
    </p:spTree>
    <p:extLst>
      <p:ext uri="{BB962C8B-B14F-4D97-AF65-F5344CB8AC3E}">
        <p14:creationId xmlns:p14="http://schemas.microsoft.com/office/powerpoint/2010/main" val="287348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412776"/>
            <a:ext cx="8229600" cy="2952328"/>
          </a:xfrm>
          <a:solidFill>
            <a:schemeClr val="accent5">
              <a:lumMod val="60000"/>
              <a:lumOff val="40000"/>
            </a:schemeClr>
          </a:solidFill>
          <a:ln w="38100">
            <a:solidFill>
              <a:schemeClr val="accent5">
                <a:lumMod val="75000"/>
              </a:schemeClr>
            </a:solidFill>
          </a:ln>
        </p:spPr>
        <p:txBody>
          <a:bodyPr/>
          <a:lstStyle/>
          <a:p>
            <a:r>
              <a:rPr lang="cs-CZ" dirty="0" err="1" smtClean="0"/>
              <a:t>Good</a:t>
            </a:r>
            <a:r>
              <a:rPr lang="cs-CZ" dirty="0" smtClean="0"/>
              <a:t> </a:t>
            </a:r>
            <a:r>
              <a:rPr lang="cs-CZ" dirty="0" err="1" smtClean="0"/>
              <a:t>practice</a:t>
            </a:r>
            <a:r>
              <a:rPr lang="cs-CZ" dirty="0" smtClean="0"/>
              <a:t>…</a:t>
            </a:r>
            <a:endParaRPr lang="cs-CZ" dirty="0"/>
          </a:p>
        </p:txBody>
      </p:sp>
    </p:spTree>
    <p:extLst>
      <p:ext uri="{BB962C8B-B14F-4D97-AF65-F5344CB8AC3E}">
        <p14:creationId xmlns:p14="http://schemas.microsoft.com/office/powerpoint/2010/main" val="3799327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ACT Mission Statement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56" y="0"/>
            <a:ext cx="12169352" cy="6857999"/>
          </a:xfrm>
          <a:prstGeom prst="rect">
            <a:avLst/>
          </a:prstGeom>
        </p:spPr>
      </p:pic>
    </p:spTree>
    <p:extLst>
      <p:ext uri="{BB962C8B-B14F-4D97-AF65-F5344CB8AC3E}">
        <p14:creationId xmlns:p14="http://schemas.microsoft.com/office/powerpoint/2010/main" val="417191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Advocates</a:t>
            </a:r>
            <a:r>
              <a:rPr lang="cs-CZ" dirty="0"/>
              <a:t> </a:t>
            </a:r>
            <a:r>
              <a:rPr lang="en-US" dirty="0" smtClean="0"/>
              <a:t>for Children in Therapy</a:t>
            </a:r>
            <a:r>
              <a:rPr lang="en-US" b="1" dirty="0" smtClean="0"/>
              <a:t/>
            </a:r>
            <a:br>
              <a:rPr lang="en-US" b="1" dirty="0" smtClean="0"/>
            </a:br>
            <a:endParaRPr lang="cs-CZ" dirty="0"/>
          </a:p>
        </p:txBody>
      </p:sp>
      <p:sp>
        <p:nvSpPr>
          <p:cNvPr id="3" name="Zástupný symbol pro obsah 2"/>
          <p:cNvSpPr>
            <a:spLocks noGrp="1"/>
          </p:cNvSpPr>
          <p:nvPr>
            <p:ph idx="1"/>
          </p:nvPr>
        </p:nvSpPr>
        <p:spPr/>
        <p:txBody>
          <a:bodyPr/>
          <a:lstStyle/>
          <a:p>
            <a:pPr marL="400050" lvl="1" indent="0">
              <a:buNone/>
            </a:pPr>
            <a:r>
              <a:rPr lang="cs-CZ" dirty="0" smtClean="0">
                <a:hlinkClick r:id="rId2"/>
              </a:rPr>
              <a:t>http://www.childrenintherapy.org/index.html</a:t>
            </a:r>
            <a:endParaRPr lang="cs-CZ" dirty="0" smtClean="0"/>
          </a:p>
          <a:p>
            <a:pPr marL="400050" lvl="1" indent="0">
              <a:buNone/>
            </a:pPr>
            <a:endParaRPr lang="cs-CZ" dirty="0" smtClean="0"/>
          </a:p>
          <a:p>
            <a:pPr marL="400050" lvl="1" indent="0">
              <a:buNone/>
            </a:pPr>
            <a:r>
              <a:rPr lang="cs-CZ" dirty="0" smtClean="0"/>
              <a:t>V ČR: FB – skupina „</a:t>
            </a:r>
            <a:r>
              <a:rPr lang="pt-BR" dirty="0"/>
              <a:t>Říkáme NE metodám pevného </a:t>
            </a:r>
            <a:r>
              <a:rPr lang="pt-BR" dirty="0" smtClean="0"/>
              <a:t>objetí</a:t>
            </a:r>
            <a:r>
              <a:rPr lang="cs-CZ" dirty="0" smtClean="0"/>
              <a:t>“ aj.</a:t>
            </a:r>
          </a:p>
          <a:p>
            <a:pPr marL="0" indent="0">
              <a:buNone/>
            </a:pPr>
            <a:endParaRPr lang="cs-CZ" dirty="0"/>
          </a:p>
        </p:txBody>
      </p:sp>
    </p:spTree>
    <p:extLst>
      <p:ext uri="{BB962C8B-B14F-4D97-AF65-F5344CB8AC3E}">
        <p14:creationId xmlns:p14="http://schemas.microsoft.com/office/powerpoint/2010/main" val="2259206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Mad In America - Science, Psychiatry &amp; Community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808" y="0"/>
            <a:ext cx="14113568" cy="6857999"/>
          </a:xfrm>
          <a:prstGeom prst="rect">
            <a:avLst/>
          </a:prstGeom>
        </p:spPr>
      </p:pic>
    </p:spTree>
    <p:extLst>
      <p:ext uri="{BB962C8B-B14F-4D97-AF65-F5344CB8AC3E}">
        <p14:creationId xmlns:p14="http://schemas.microsoft.com/office/powerpoint/2010/main" val="111109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Abolishing Diagnosis | Psychiatric Diagnosis | Mad in Americ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04" y="-99392"/>
            <a:ext cx="12889432" cy="6957392"/>
          </a:xfrm>
          <a:prstGeom prst="rect">
            <a:avLst/>
          </a:prstGeom>
        </p:spPr>
      </p:pic>
    </p:spTree>
    <p:extLst>
      <p:ext uri="{BB962C8B-B14F-4D97-AF65-F5344CB8AC3E}">
        <p14:creationId xmlns:p14="http://schemas.microsoft.com/office/powerpoint/2010/main" val="309964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28575">
            <a:solidFill>
              <a:schemeClr val="accent5">
                <a:lumMod val="60000"/>
                <a:lumOff val="40000"/>
              </a:schemeClr>
            </a:solidFill>
          </a:ln>
        </p:spPr>
        <p:txBody>
          <a:bodyPr/>
          <a:lstStyle/>
          <a:p>
            <a:r>
              <a:rPr lang="cs-CZ" dirty="0" smtClean="0"/>
              <a:t>O inzerování</a:t>
            </a:r>
            <a:endParaRPr lang="cs-CZ" dirty="0"/>
          </a:p>
        </p:txBody>
      </p:sp>
    </p:spTree>
    <p:extLst>
      <p:ext uri="{BB962C8B-B14F-4D97-AF65-F5344CB8AC3E}">
        <p14:creationId xmlns:p14="http://schemas.microsoft.com/office/powerpoint/2010/main" val="3716304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ln w="28575">
            <a:solidFill>
              <a:schemeClr val="accent5">
                <a:lumMod val="60000"/>
                <a:lumOff val="40000"/>
              </a:schemeClr>
            </a:solidFill>
          </a:ln>
        </p:spPr>
        <p:txBody>
          <a:bodyPr>
            <a:normAutofit fontScale="90000"/>
          </a:bodyPr>
          <a:lstStyle/>
          <a:p>
            <a:r>
              <a:rPr lang="cs-CZ" dirty="0" smtClean="0"/>
              <a:t>Nevystavovat doporučení svých klientů</a:t>
            </a:r>
            <a:endParaRPr lang="cs-CZ" dirty="0"/>
          </a:p>
        </p:txBody>
      </p:sp>
      <p:sp>
        <p:nvSpPr>
          <p:cNvPr id="4" name="Zástupný symbol pro obsah 3"/>
          <p:cNvSpPr>
            <a:spLocks noGrp="1"/>
          </p:cNvSpPr>
          <p:nvPr>
            <p:ph idx="1"/>
          </p:nvPr>
        </p:nvSpPr>
        <p:spPr/>
        <p:txBody>
          <a:bodyPr>
            <a:normAutofit lnSpcReduction="10000"/>
          </a:bodyPr>
          <a:lstStyle/>
          <a:p>
            <a:r>
              <a:rPr lang="cs-CZ" dirty="0"/>
              <a:t>V Etickém kodexu EAP (2002; revize 2010) jsou dobrozdání komentována v článku 7, odstavci 7.b. Formulace říká, že inzerování psychoterapeutů neobsahuje (</a:t>
            </a:r>
            <a:r>
              <a:rPr lang="cs-CZ" i="1" dirty="0"/>
              <a:t>do not </a:t>
            </a:r>
            <a:r>
              <a:rPr lang="cs-CZ" i="1" dirty="0" err="1"/>
              <a:t>contain</a:t>
            </a:r>
            <a:r>
              <a:rPr lang="cs-CZ" dirty="0"/>
              <a:t>) dobrozdání od pacienta týkající se kvality psychoterapeutových služeb nebo produktů (</a:t>
            </a:r>
            <a:r>
              <a:rPr lang="cs-CZ" i="1" dirty="0"/>
              <a:t>a </a:t>
            </a:r>
            <a:r>
              <a:rPr lang="cs-CZ" i="1" dirty="0" err="1"/>
              <a:t>testimonial</a:t>
            </a:r>
            <a:r>
              <a:rPr lang="cs-CZ" i="1" dirty="0"/>
              <a:t> </a:t>
            </a:r>
            <a:r>
              <a:rPr lang="cs-CZ" i="1" dirty="0" err="1"/>
              <a:t>from</a:t>
            </a:r>
            <a:r>
              <a:rPr lang="cs-CZ" i="1" dirty="0"/>
              <a:t> a </a:t>
            </a:r>
            <a:r>
              <a:rPr lang="cs-CZ" i="1" dirty="0" err="1"/>
              <a:t>patient</a:t>
            </a:r>
            <a:r>
              <a:rPr lang="cs-CZ" i="1" dirty="0"/>
              <a:t> </a:t>
            </a:r>
            <a:r>
              <a:rPr lang="cs-CZ" i="1" dirty="0" err="1"/>
              <a:t>regarding</a:t>
            </a:r>
            <a:r>
              <a:rPr lang="cs-CZ" i="1" dirty="0"/>
              <a:t> </a:t>
            </a:r>
            <a:r>
              <a:rPr lang="cs-CZ" i="1" dirty="0" err="1"/>
              <a:t>the</a:t>
            </a:r>
            <a:r>
              <a:rPr lang="cs-CZ" i="1" dirty="0"/>
              <a:t> </a:t>
            </a:r>
            <a:r>
              <a:rPr lang="cs-CZ" i="1" dirty="0" err="1"/>
              <a:t>quality</a:t>
            </a:r>
            <a:r>
              <a:rPr lang="cs-CZ" i="1" dirty="0"/>
              <a:t> </a:t>
            </a:r>
            <a:r>
              <a:rPr lang="cs-CZ" i="1" dirty="0" err="1"/>
              <a:t>of</a:t>
            </a:r>
            <a:r>
              <a:rPr lang="cs-CZ" i="1" dirty="0"/>
              <a:t> a </a:t>
            </a:r>
            <a:r>
              <a:rPr lang="cs-CZ" i="1" dirty="0" err="1"/>
              <a:t>psychotherapist's</a:t>
            </a:r>
            <a:r>
              <a:rPr lang="cs-CZ" i="1" dirty="0"/>
              <a:t> </a:t>
            </a:r>
            <a:r>
              <a:rPr lang="cs-CZ" i="1" dirty="0" err="1"/>
              <a:t>services</a:t>
            </a:r>
            <a:r>
              <a:rPr lang="cs-CZ" i="1" dirty="0"/>
              <a:t> </a:t>
            </a:r>
            <a:r>
              <a:rPr lang="cs-CZ" i="1" dirty="0" err="1"/>
              <a:t>or</a:t>
            </a:r>
            <a:r>
              <a:rPr lang="cs-CZ" i="1" dirty="0"/>
              <a:t> </a:t>
            </a:r>
            <a:r>
              <a:rPr lang="cs-CZ" i="1" dirty="0" err="1"/>
              <a:t>products</a:t>
            </a:r>
            <a:r>
              <a:rPr lang="cs-CZ" dirty="0" smtClean="0"/>
              <a:t>).</a:t>
            </a:r>
            <a:endParaRPr lang="cs-CZ" baseline="30000" dirty="0"/>
          </a:p>
          <a:p>
            <a:pPr lvl="2"/>
            <a:r>
              <a:rPr lang="cs-CZ" dirty="0" smtClean="0"/>
              <a:t>O etice inzerování. </a:t>
            </a:r>
            <a:r>
              <a:rPr lang="cs-CZ" i="1" dirty="0"/>
              <a:t>Psychoterapie </a:t>
            </a:r>
            <a:r>
              <a:rPr lang="cs-CZ" dirty="0"/>
              <a:t>6(2): 91-97</a:t>
            </a:r>
          </a:p>
          <a:p>
            <a:endParaRPr lang="cs-CZ" dirty="0"/>
          </a:p>
          <a:p>
            <a:pPr marL="0" indent="0">
              <a:buNone/>
            </a:pPr>
            <a:endParaRPr lang="cs-CZ" dirty="0"/>
          </a:p>
        </p:txBody>
      </p:sp>
    </p:spTree>
    <p:extLst>
      <p:ext uri="{BB962C8B-B14F-4D97-AF65-F5344CB8AC3E}">
        <p14:creationId xmlns:p14="http://schemas.microsoft.com/office/powerpoint/2010/main" val="265574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28575">
            <a:solidFill>
              <a:schemeClr val="accent5">
                <a:lumMod val="60000"/>
                <a:lumOff val="40000"/>
              </a:schemeClr>
            </a:solidFill>
          </a:ln>
        </p:spPr>
        <p:txBody>
          <a:bodyPr/>
          <a:lstStyle/>
          <a:p>
            <a:r>
              <a:rPr lang="cs-CZ" dirty="0" smtClean="0"/>
              <a:t>APA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Z etického </a:t>
            </a:r>
            <a:r>
              <a:rPr lang="cs-CZ" dirty="0"/>
              <a:t>kodexu Americké psychologické asociace z roku 2002 (dále jen APA). </a:t>
            </a:r>
            <a:r>
              <a:rPr lang="cs-CZ" dirty="0" smtClean="0"/>
              <a:t>Připomeňme </a:t>
            </a:r>
            <a:r>
              <a:rPr lang="cs-CZ" dirty="0"/>
              <a:t>si, co etický kodex APA o inzerci říká: </a:t>
            </a:r>
          </a:p>
          <a:p>
            <a:r>
              <a:rPr lang="cs-CZ" dirty="0" smtClean="0"/>
              <a:t>Reklama </a:t>
            </a:r>
            <a:r>
              <a:rPr lang="cs-CZ" dirty="0"/>
              <a:t>nesmí být falešná, klamavá nebo svádějící. Psychologové si svým aktuálním klientům / pacientům neříkají o dobrozdání – např. o to, aby jim napsali, jak byli v terapii spokojeni. Takto ovlivňovat klienty / pacienty je nepřípustné.</a:t>
            </a:r>
          </a:p>
          <a:p>
            <a:r>
              <a:rPr lang="cs-CZ" dirty="0" smtClean="0"/>
              <a:t>Autoři </a:t>
            </a:r>
            <a:r>
              <a:rPr lang="cs-CZ" dirty="0"/>
              <a:t>se zamýšlejí nad dobrozdáními získanými od klientů/pacientů, získanými po skončení terapie. Přestože na bývalé klienty už psycholog (psychoterapeut) nemá takový vliv, jako na současné klienty, etický kodex APA varuje, že žádat dobrozdání je nepřípustné od kohokoliv, kdo by to mohl chápat jako nepatřičné. </a:t>
            </a:r>
            <a:endParaRPr lang="cs-CZ" dirty="0" smtClean="0"/>
          </a:p>
          <a:p>
            <a:pPr marL="342900" lvl="2" indent="-342900"/>
            <a:r>
              <a:rPr lang="cs-CZ" dirty="0" smtClean="0"/>
              <a:t>O </a:t>
            </a:r>
            <a:r>
              <a:rPr lang="cs-CZ" dirty="0"/>
              <a:t>etice inzerování. </a:t>
            </a:r>
            <a:r>
              <a:rPr lang="cs-CZ" i="1" dirty="0"/>
              <a:t>Psychoterapie </a:t>
            </a:r>
            <a:r>
              <a:rPr lang="cs-CZ" dirty="0"/>
              <a:t>6(2): 91-97</a:t>
            </a:r>
          </a:p>
          <a:p>
            <a:endParaRPr lang="cs-CZ" dirty="0" smtClean="0"/>
          </a:p>
        </p:txBody>
      </p:sp>
    </p:spTree>
    <p:extLst>
      <p:ext uri="{BB962C8B-B14F-4D97-AF65-F5344CB8AC3E}">
        <p14:creationId xmlns:p14="http://schemas.microsoft.com/office/powerpoint/2010/main" val="2656906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5">
              <a:lumMod val="75000"/>
            </a:schemeClr>
          </a:solidFill>
        </p:spPr>
        <p:txBody>
          <a:bodyPr/>
          <a:lstStyle/>
          <a:p>
            <a:r>
              <a:rPr lang="cs-CZ" dirty="0" smtClean="0"/>
              <a:t>Plus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Psycholog </a:t>
            </a:r>
            <a:r>
              <a:rPr lang="cs-CZ" b="1" dirty="0" smtClean="0">
                <a:solidFill>
                  <a:schemeClr val="accent5">
                    <a:lumMod val="75000"/>
                  </a:schemeClr>
                </a:solidFill>
              </a:rPr>
              <a:t>má povinnost rozumně kritizovat </a:t>
            </a:r>
            <a:r>
              <a:rPr lang="cs-CZ" dirty="0" smtClean="0"/>
              <a:t>profesionální jednání kolegů a učinit kroky k informování kolegů; je-li to vhodné, uvědomit příslušné profesní asociace, </a:t>
            </a:r>
            <a:r>
              <a:rPr lang="cs-CZ" dirty="0" err="1" smtClean="0"/>
              <a:t>event</a:t>
            </a:r>
            <a:r>
              <a:rPr lang="cs-CZ" dirty="0" smtClean="0"/>
              <a:t>. úřady – pokud se objeví možnost toho, že konkrétní psycholog jedná neeticky.</a:t>
            </a:r>
          </a:p>
          <a:p>
            <a:r>
              <a:rPr lang="cs-CZ" i="1" dirty="0" smtClean="0"/>
              <a:t>Co u nás? Jak dlouho tu bude přetrvávat krédo: Co tě nepálí, nehas, </a:t>
            </a:r>
            <a:r>
              <a:rPr lang="cs-CZ" dirty="0" err="1" smtClean="0"/>
              <a:t>event</a:t>
            </a:r>
            <a:r>
              <a:rPr lang="cs-CZ" dirty="0" smtClean="0"/>
              <a:t>. </a:t>
            </a:r>
            <a:r>
              <a:rPr lang="cs-CZ" i="1" dirty="0" smtClean="0"/>
              <a:t>Já si tím nebudu špinit ruce? </a:t>
            </a:r>
            <a:r>
              <a:rPr lang="cs-CZ" dirty="0" smtClean="0"/>
              <a:t>Případ podpory TPO…</a:t>
            </a:r>
            <a:endParaRPr lang="cs-CZ" i="1" dirty="0"/>
          </a:p>
        </p:txBody>
      </p:sp>
    </p:spTree>
    <p:extLst>
      <p:ext uri="{BB962C8B-B14F-4D97-AF65-F5344CB8AC3E}">
        <p14:creationId xmlns:p14="http://schemas.microsoft.com/office/powerpoint/2010/main" val="200800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ln w="28575">
            <a:solidFill>
              <a:schemeClr val="accent5">
                <a:lumMod val="60000"/>
                <a:lumOff val="40000"/>
              </a:schemeClr>
            </a:solidFill>
          </a:ln>
        </p:spPr>
        <p:txBody>
          <a:bodyPr/>
          <a:lstStyle/>
          <a:p>
            <a:r>
              <a:rPr lang="cs-CZ" dirty="0" smtClean="0"/>
              <a:t>Knihy</a:t>
            </a:r>
            <a:endParaRPr lang="cs-CZ" dirty="0"/>
          </a:p>
        </p:txBody>
      </p:sp>
      <p:sp>
        <p:nvSpPr>
          <p:cNvPr id="4" name="Zástupný symbol pro obsah 3"/>
          <p:cNvSpPr>
            <a:spLocks noGrp="1"/>
          </p:cNvSpPr>
          <p:nvPr>
            <p:ph idx="1"/>
          </p:nvPr>
        </p:nvSpPr>
        <p:spPr/>
        <p:txBody>
          <a:bodyPr/>
          <a:lstStyle/>
          <a:p>
            <a:pPr marL="0" indent="0">
              <a:buNone/>
            </a:pPr>
            <a:r>
              <a:rPr lang="cs-CZ" dirty="0" smtClean="0"/>
              <a:t>Například nic v knize </a:t>
            </a:r>
            <a:r>
              <a:rPr lang="cs-CZ" i="1" dirty="0" smtClean="0"/>
              <a:t>Etické otázky v psychologii </a:t>
            </a:r>
            <a:r>
              <a:rPr lang="cs-CZ" dirty="0" smtClean="0"/>
              <a:t>(Portál, 2011)</a:t>
            </a:r>
            <a:endParaRPr lang="cs-CZ" dirty="0"/>
          </a:p>
        </p:txBody>
      </p:sp>
    </p:spTree>
    <p:extLst>
      <p:ext uri="{BB962C8B-B14F-4D97-AF65-F5344CB8AC3E}">
        <p14:creationId xmlns:p14="http://schemas.microsoft.com/office/powerpoint/2010/main" val="372937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628800"/>
            <a:ext cx="8229600" cy="2952328"/>
          </a:xfrm>
          <a:ln w="28575">
            <a:solidFill>
              <a:schemeClr val="accent5">
                <a:lumMod val="60000"/>
                <a:lumOff val="40000"/>
              </a:schemeClr>
            </a:solidFill>
          </a:ln>
        </p:spPr>
        <p:txBody>
          <a:bodyPr/>
          <a:lstStyle/>
          <a:p>
            <a:r>
              <a:rPr lang="cs-CZ" dirty="0" smtClean="0"/>
              <a:t>Psycholog před TV kamerou</a:t>
            </a:r>
            <a:endParaRPr lang="cs-CZ" dirty="0"/>
          </a:p>
        </p:txBody>
      </p:sp>
    </p:spTree>
    <p:extLst>
      <p:ext uri="{BB962C8B-B14F-4D97-AF65-F5344CB8AC3E}">
        <p14:creationId xmlns:p14="http://schemas.microsoft.com/office/powerpoint/2010/main" val="43015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28575">
            <a:solidFill>
              <a:schemeClr val="accent5">
                <a:lumMod val="60000"/>
                <a:lumOff val="40000"/>
              </a:schemeClr>
            </a:solidFill>
          </a:ln>
        </p:spPr>
        <p:txBody>
          <a:bodyPr/>
          <a:lstStyle/>
          <a:p>
            <a:r>
              <a:rPr lang="cs-CZ" dirty="0" smtClean="0"/>
              <a:t>Psycholog v novinách a časopisech</a:t>
            </a:r>
            <a:endParaRPr lang="cs-CZ" dirty="0"/>
          </a:p>
        </p:txBody>
      </p:sp>
    </p:spTree>
    <p:extLst>
      <p:ext uri="{BB962C8B-B14F-4D97-AF65-F5344CB8AC3E}">
        <p14:creationId xmlns:p14="http://schemas.microsoft.com/office/powerpoint/2010/main" val="198100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28575">
            <a:solidFill>
              <a:schemeClr val="accent5">
                <a:lumMod val="60000"/>
                <a:lumOff val="40000"/>
              </a:schemeClr>
            </a:solidFill>
          </a:ln>
        </p:spPr>
        <p:txBody>
          <a:bodyPr>
            <a:normAutofit/>
          </a:bodyPr>
          <a:lstStyle/>
          <a:p>
            <a:r>
              <a:rPr lang="cs-CZ" dirty="0" smtClean="0"/>
              <a:t>Psycholog v knihách</a:t>
            </a:r>
            <a:endParaRPr lang="cs-CZ" dirty="0"/>
          </a:p>
        </p:txBody>
      </p:sp>
    </p:spTree>
    <p:extLst>
      <p:ext uri="{BB962C8B-B14F-4D97-AF65-F5344CB8AC3E}">
        <p14:creationId xmlns:p14="http://schemas.microsoft.com/office/powerpoint/2010/main" val="198100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28575">
            <a:solidFill>
              <a:schemeClr val="accent5">
                <a:lumMod val="60000"/>
                <a:lumOff val="40000"/>
              </a:schemeClr>
            </a:solidFill>
          </a:ln>
        </p:spPr>
        <p:txBody>
          <a:bodyPr>
            <a:normAutofit fontScale="90000"/>
          </a:bodyPr>
          <a:lstStyle/>
          <a:p>
            <a:r>
              <a:rPr lang="cs-CZ" dirty="0" smtClean="0"/>
              <a:t>Psycholog na internetu: různé možnosti</a:t>
            </a:r>
            <a:endParaRPr lang="cs-CZ" dirty="0"/>
          </a:p>
        </p:txBody>
      </p:sp>
    </p:spTree>
    <p:extLst>
      <p:ext uri="{BB962C8B-B14F-4D97-AF65-F5344CB8AC3E}">
        <p14:creationId xmlns:p14="http://schemas.microsoft.com/office/powerpoint/2010/main" val="198100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ln w="28575">
            <a:solidFill>
              <a:schemeClr val="accent5">
                <a:lumMod val="60000"/>
                <a:lumOff val="40000"/>
              </a:schemeClr>
            </a:solidFill>
          </a:ln>
        </p:spPr>
        <p:txBody>
          <a:bodyPr>
            <a:normAutofit fontScale="90000"/>
          </a:bodyPr>
          <a:lstStyle/>
          <a:p>
            <a:r>
              <a:rPr lang="cs-CZ" i="1" dirty="0" smtClean="0"/>
              <a:t>Reprezentace psychologie na internetu</a:t>
            </a:r>
            <a:endParaRPr lang="cs-CZ" i="1" dirty="0"/>
          </a:p>
        </p:txBody>
      </p:sp>
      <p:sp>
        <p:nvSpPr>
          <p:cNvPr id="4" name="Zástupný symbol pro obsah 3"/>
          <p:cNvSpPr>
            <a:spLocks noGrp="1"/>
          </p:cNvSpPr>
          <p:nvPr>
            <p:ph idx="1"/>
          </p:nvPr>
        </p:nvSpPr>
        <p:spPr/>
        <p:txBody>
          <a:bodyPr/>
          <a:lstStyle/>
          <a:p>
            <a:pPr>
              <a:buFont typeface="Wingdings" panose="05000000000000000000" pitchFamily="2" charset="2"/>
              <a:buChar char="ü"/>
            </a:pPr>
            <a:r>
              <a:rPr lang="cs-CZ" dirty="0" smtClean="0"/>
              <a:t>Jak na internetu veřejně představuje sebe a svou činnost?</a:t>
            </a:r>
          </a:p>
          <a:p>
            <a:pPr>
              <a:buFont typeface="Wingdings" panose="05000000000000000000" pitchFamily="2" charset="2"/>
              <a:buChar char="ü"/>
            </a:pPr>
            <a:r>
              <a:rPr lang="cs-CZ" dirty="0" smtClean="0"/>
              <a:t>Jak inzeruje služby? </a:t>
            </a:r>
            <a:r>
              <a:rPr lang="cs-CZ" i="1" dirty="0" smtClean="0"/>
              <a:t>(K inzerci dále…)</a:t>
            </a:r>
          </a:p>
          <a:p>
            <a:pPr>
              <a:buFont typeface="Wingdings" panose="05000000000000000000" pitchFamily="2" charset="2"/>
              <a:buChar char="ü"/>
            </a:pPr>
            <a:r>
              <a:rPr lang="cs-CZ" i="1" dirty="0" smtClean="0"/>
              <a:t>Blogy</a:t>
            </a:r>
          </a:p>
          <a:p>
            <a:pPr>
              <a:buFont typeface="Wingdings" panose="05000000000000000000" pitchFamily="2" charset="2"/>
              <a:buChar char="ü"/>
            </a:pPr>
            <a:r>
              <a:rPr lang="cs-CZ" i="1" dirty="0" smtClean="0"/>
              <a:t>Účast v diskusích aj.</a:t>
            </a:r>
          </a:p>
          <a:p>
            <a:pPr marL="0" indent="0">
              <a:buNone/>
            </a:pPr>
            <a:endParaRPr lang="cs-CZ" i="1" dirty="0" smtClean="0"/>
          </a:p>
          <a:p>
            <a:endParaRPr lang="cs-CZ" dirty="0" smtClean="0"/>
          </a:p>
          <a:p>
            <a:pPr marL="0" indent="0">
              <a:buNone/>
            </a:pPr>
            <a:endParaRPr lang="cs-CZ" dirty="0"/>
          </a:p>
        </p:txBody>
      </p:sp>
    </p:spTree>
    <p:extLst>
      <p:ext uri="{BB962C8B-B14F-4D97-AF65-F5344CB8AC3E}">
        <p14:creationId xmlns:p14="http://schemas.microsoft.com/office/powerpoint/2010/main" val="222350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w="38100">
            <a:solidFill>
              <a:schemeClr val="accent5">
                <a:lumMod val="75000"/>
              </a:schemeClr>
            </a:solidFill>
          </a:ln>
        </p:spPr>
        <p:txBody>
          <a:bodyPr rtlCol="0">
            <a:normAutofit fontScale="90000"/>
          </a:bodyPr>
          <a:lstStyle/>
          <a:p>
            <a:pPr eaLnBrk="1" fontAlgn="auto" hangingPunct="1">
              <a:spcAft>
                <a:spcPts val="0"/>
              </a:spcAft>
              <a:defRPr/>
            </a:pPr>
            <a:r>
              <a:rPr lang="cs-CZ" dirty="0" smtClean="0"/>
              <a:t>Lidé (bývalí klienti a pacienti) diskutují na internetu</a:t>
            </a:r>
            <a:endParaRPr lang="cs-CZ" dirty="0"/>
          </a:p>
        </p:txBody>
      </p:sp>
      <p:sp>
        <p:nvSpPr>
          <p:cNvPr id="3" name="Zástupný symbol pro obsah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cs-CZ" dirty="0" smtClean="0"/>
              <a:t>Chodila jsem k psycholožce, která porušovala snad všechno - čekala jsem klidně dvě hodiny a hned na úvod mi řekla, že to dnes zkrátíme, protože nestíhá, vyřizovala si během sezení soukromé hovory, říkala mi, co má za problémy pacient, co odešel, skákala do řeči a poučovala. Já naivní a úzkostná studentka si nalhávala, že ta dospělá doktorka ví lépe, co je terapie, i když jsem se vůbec necítila pochopená.</a:t>
            </a:r>
            <a:endParaRPr lang="cs-CZ" dirty="0"/>
          </a:p>
        </p:txBody>
      </p:sp>
    </p:spTree>
    <p:extLst>
      <p:ext uri="{BB962C8B-B14F-4D97-AF65-F5344CB8AC3E}">
        <p14:creationId xmlns:p14="http://schemas.microsoft.com/office/powerpoint/2010/main" val="424053803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590</Words>
  <Application>Microsoft Office PowerPoint</Application>
  <PresentationFormat>Předvádění na obrazovce (4:3)</PresentationFormat>
  <Paragraphs>56</Paragraphs>
  <Slides>29</Slides>
  <Notes>1</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Motiv systému Office</vt:lpstr>
      <vt:lpstr>Co může být eticky problematického na vystupování psychologa v médiích?</vt:lpstr>
      <vt:lpstr>Slepé místo v publikacích o etice</vt:lpstr>
      <vt:lpstr>Knihy</vt:lpstr>
      <vt:lpstr>Psycholog před TV kamerou</vt:lpstr>
      <vt:lpstr>Psycholog v novinách a časopisech</vt:lpstr>
      <vt:lpstr>Psycholog v knihách</vt:lpstr>
      <vt:lpstr>Psycholog na internetu: různé možnosti</vt:lpstr>
      <vt:lpstr>Reprezentace psychologie na internetu</vt:lpstr>
      <vt:lpstr>Lidé (bývalí klienti a pacienti) diskutují na internetu</vt:lpstr>
      <vt:lpstr>Psycholog zapojující se do politiky</vt:lpstr>
      <vt:lpstr>Prezentace aplikace PowerPoint</vt:lpstr>
      <vt:lpstr>Prezentace aplikace PowerPoint</vt:lpstr>
      <vt:lpstr>Má „kauza“ L. J. řešení?</vt:lpstr>
      <vt:lpstr>Psycholog na veřejnosti reprezentuje psychologii</vt:lpstr>
      <vt:lpstr>Prezentace aplikace PowerPoint</vt:lpstr>
      <vt:lpstr>Vyjadřování o diagnóze…</vt:lpstr>
      <vt:lpstr>Jan Ženatý prezentující Ekmanovu metodu detekce lhaní</vt:lpstr>
      <vt:lpstr>Participace na šíření pop-psychologie</vt:lpstr>
      <vt:lpstr>Co můžeme dělat?</vt:lpstr>
      <vt:lpstr>Neutrální znaky p-p</vt:lpstr>
      <vt:lpstr>Good practice…</vt:lpstr>
      <vt:lpstr>Prezentace aplikace PowerPoint</vt:lpstr>
      <vt:lpstr>Advocates for Children in Therapy </vt:lpstr>
      <vt:lpstr>Prezentace aplikace PowerPoint</vt:lpstr>
      <vt:lpstr>Prezentace aplikace PowerPoint</vt:lpstr>
      <vt:lpstr>O inzerování</vt:lpstr>
      <vt:lpstr>Nevystavovat doporučení svých klientů</vt:lpstr>
      <vt:lpstr>APA</vt:lpstr>
      <vt:lpstr>Plus </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může být eticky problematického na vystupování psychologa v médiích?</dc:title>
  <dc:creator>vybiral</dc:creator>
  <cp:lastModifiedBy>vybiral</cp:lastModifiedBy>
  <cp:revision>27</cp:revision>
  <dcterms:created xsi:type="dcterms:W3CDTF">2015-10-26T12:15:26Z</dcterms:created>
  <dcterms:modified xsi:type="dcterms:W3CDTF">2015-10-26T14:34:15Z</dcterms:modified>
</cp:coreProperties>
</file>