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24-Sep-18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Matrix algebra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2</a:t>
            </a:r>
            <a:endParaRPr lang="en-US" sz="2800" dirty="0"/>
          </a:p>
          <a:p>
            <a:endParaRPr lang="en-US" dirty="0"/>
          </a:p>
        </p:txBody>
      </p:sp>
      <p:pic>
        <p:nvPicPr>
          <p:cNvPr id="1026" name="Picture 2" descr="https://image.freepik.com/free-vector/matrix-silhouette-character-in-black-and-white_72147494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1625" y="3944731"/>
            <a:ext cx="2710375" cy="271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Matrix multiplication</a:t>
                </a:r>
                <a:r>
                  <a:rPr lang="en-US" dirty="0"/>
                  <a:t>:</a:t>
                </a:r>
                <a:r>
                  <a:rPr lang="cs-CZ" dirty="0"/>
                  <a:t> </a:t>
                </a:r>
                <a:r>
                  <a:rPr lang="cs-CZ" i="1" dirty="0"/>
                  <a:t>c</a:t>
                </a:r>
                <a:r>
                  <a:rPr lang="cs-CZ" i="1" baseline="-25000" dirty="0"/>
                  <a:t>ij</a:t>
                </a:r>
                <a:r>
                  <a:rPr lang="cs-CZ" dirty="0"/>
                  <a:t> equals the sum of products of elements in the </a:t>
                </a:r>
                <a:r>
                  <a:rPr lang="cs-CZ" i="1" dirty="0"/>
                  <a:t>i-</a:t>
                </a:r>
                <a:r>
                  <a:rPr lang="cs-CZ" dirty="0"/>
                  <a:t>th row of </a:t>
                </a:r>
                <a:r>
                  <a:rPr lang="cs-CZ" b="1" i="1" dirty="0"/>
                  <a:t>A</a:t>
                </a:r>
                <a:r>
                  <a:rPr lang="cs-CZ" dirty="0"/>
                  <a:t> and the </a:t>
                </a:r>
                <a:r>
                  <a:rPr lang="cs-CZ" i="1" dirty="0"/>
                  <a:t>j-</a:t>
                </a:r>
                <a:r>
                  <a:rPr lang="cs-CZ" dirty="0"/>
                  <a:t>th column of </a:t>
                </a:r>
                <a:r>
                  <a:rPr lang="cs-CZ" b="1" i="1" dirty="0"/>
                  <a:t>B</a:t>
                </a:r>
                <a:r>
                  <a:rPr lang="cs-CZ" dirty="0"/>
                  <a:t>.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𝑖𝑝</m:t>
                                    </m:r>
                                  </m:sub>
                                </m:sSub>
                              </m:e>
                            </m:mr>
                            <m:mr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</m:mr>
                          </m:m>
                        </m:e>
                      </m:d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𝑝𝑗</m:t>
                                    </m:r>
                                  </m:sub>
                                </m:sSub>
                              </m:e>
                              <m:e/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:r>
                  <a:rPr lang="cs-CZ" i="1" dirty="0"/>
                  <a:t>c</a:t>
                </a:r>
                <a:r>
                  <a:rPr lang="cs-CZ" i="1" baseline="-25000" dirty="0"/>
                  <a:t>ij</a:t>
                </a:r>
                <a:r>
                  <a:rPr lang="cs-CZ" i="1" dirty="0"/>
                  <a:t> = a</a:t>
                </a:r>
                <a:r>
                  <a:rPr lang="cs-CZ" i="1" baseline="-25000" dirty="0"/>
                  <a:t>i1</a:t>
                </a:r>
                <a:r>
                  <a:rPr lang="cs-CZ" i="1" dirty="0"/>
                  <a:t> b</a:t>
                </a:r>
                <a:r>
                  <a:rPr lang="cs-CZ" i="1" baseline="-25000" dirty="0"/>
                  <a:t>1j</a:t>
                </a:r>
                <a:r>
                  <a:rPr lang="cs-CZ" i="1" dirty="0"/>
                  <a:t> + a</a:t>
                </a:r>
                <a:r>
                  <a:rPr lang="cs-CZ" i="1" baseline="-25000" dirty="0"/>
                  <a:t>i2</a:t>
                </a:r>
                <a:r>
                  <a:rPr lang="cs-CZ" i="1" dirty="0"/>
                  <a:t> b</a:t>
                </a:r>
                <a:r>
                  <a:rPr lang="cs-CZ" i="1" baseline="-25000" dirty="0"/>
                  <a:t>2j</a:t>
                </a:r>
                <a:r>
                  <a:rPr lang="cs-CZ" i="1" dirty="0"/>
                  <a:t> + ... + a</a:t>
                </a:r>
                <a:r>
                  <a:rPr lang="cs-CZ" i="1" baseline="-25000" dirty="0"/>
                  <a:t>ip</a:t>
                </a:r>
                <a:r>
                  <a:rPr lang="cs-CZ" i="1" dirty="0"/>
                  <a:t> b</a:t>
                </a:r>
                <a:r>
                  <a:rPr lang="cs-CZ" i="1" baseline="-25000" dirty="0"/>
                  <a:t>pj</a:t>
                </a:r>
                <a:r>
                  <a:rPr lang="cs-CZ" i="1" dirty="0"/>
                  <a:t> 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12800"/>
              </a:xfrm>
              <a:blipFill>
                <a:blip r:embed="rId2"/>
                <a:stretch>
                  <a:fillRect l="-1043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053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1280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For instance, if </a:t>
                </a:r>
                <a:r>
                  <a:rPr lang="cs-CZ" b="1" i="1" dirty="0"/>
                  <a:t>A </a:t>
                </a:r>
                <a:r>
                  <a:rPr lang="cs-CZ" dirty="0"/>
                  <a:t>is a 2x2 matrix and </a:t>
                </a:r>
                <a:r>
                  <a:rPr lang="cs-CZ" b="1" i="1" dirty="0"/>
                  <a:t>B</a:t>
                </a:r>
                <a:r>
                  <a:rPr lang="cs-CZ" dirty="0"/>
                  <a:t> is a 2x3 matrix, then </a:t>
                </a:r>
                <a:r>
                  <a:rPr lang="cs-CZ" b="1" i="1" dirty="0"/>
                  <a:t>AB = C </a:t>
                </a:r>
                <a:r>
                  <a:rPr lang="cs-CZ" dirty="0"/>
                  <a:t>is a 2x3 matrix: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/>
                  <a:t>Note again that order matters here! </a:t>
                </a:r>
                <a:r>
                  <a:rPr lang="cs-CZ" b="1" i="1" dirty="0"/>
                  <a:t>AB = C</a:t>
                </a:r>
                <a:r>
                  <a:rPr lang="cs-CZ" dirty="0"/>
                  <a:t>, but </a:t>
                </a:r>
                <a:r>
                  <a:rPr lang="cs-CZ" b="1" i="1" dirty="0"/>
                  <a:t>BA</a:t>
                </a:r>
                <a:r>
                  <a:rPr lang="cs-CZ" dirty="0"/>
                  <a:t> is undefined.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12800"/>
              </a:xfrm>
              <a:blipFill>
                <a:blip r:embed="rId2"/>
                <a:stretch>
                  <a:fillRect l="-1043" t="-1985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85735" y="3052689"/>
            <a:ext cx="472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  </a:t>
            </a:r>
            <a:r>
              <a:rPr lang="en-US" sz="2800" b="1" i="1" dirty="0"/>
              <a:t>A	         B		C</a:t>
            </a:r>
          </a:p>
        </p:txBody>
      </p:sp>
    </p:spTree>
    <p:extLst>
      <p:ext uri="{BB962C8B-B14F-4D97-AF65-F5344CB8AC3E}">
        <p14:creationId xmlns:p14="http://schemas.microsoft.com/office/powerpoint/2010/main" val="2819638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en-US" dirty="0"/>
              <a:t>Matrix multiplication is associative: </a:t>
            </a:r>
            <a:r>
              <a:rPr lang="en-US" b="1" i="1" dirty="0"/>
              <a:t>A</a:t>
            </a:r>
            <a:r>
              <a:rPr lang="en-US" dirty="0"/>
              <a:t>(</a:t>
            </a:r>
            <a:r>
              <a:rPr lang="en-US" b="1" i="1" dirty="0"/>
              <a:t>BC</a:t>
            </a:r>
            <a:r>
              <a:rPr lang="en-US" dirty="0"/>
              <a:t>) = </a:t>
            </a:r>
            <a:r>
              <a:rPr lang="en-US" b="1" i="1" dirty="0"/>
              <a:t>AB</a:t>
            </a:r>
            <a:r>
              <a:rPr lang="en-US" dirty="0"/>
              <a:t>(</a:t>
            </a:r>
            <a:r>
              <a:rPr lang="en-US" b="1" i="1" dirty="0"/>
              <a:t>C</a:t>
            </a:r>
            <a:r>
              <a:rPr lang="en-US" dirty="0"/>
              <a:t>)</a:t>
            </a:r>
          </a:p>
          <a:p>
            <a:r>
              <a:rPr lang="en-US" dirty="0"/>
              <a:t>Matrix multiplication is not commutative: </a:t>
            </a:r>
            <a:r>
              <a:rPr lang="en-US" b="1" i="1" dirty="0"/>
              <a:t>AB ≠ BA</a:t>
            </a:r>
          </a:p>
          <a:p>
            <a:r>
              <a:rPr lang="en-US" dirty="0"/>
              <a:t>Matrix multiplication is distributive: </a:t>
            </a:r>
            <a:r>
              <a:rPr lang="en-US" b="1" i="1" dirty="0"/>
              <a:t>A</a:t>
            </a:r>
            <a:r>
              <a:rPr lang="en-US" dirty="0"/>
              <a:t>(</a:t>
            </a:r>
            <a:r>
              <a:rPr lang="en-US" b="1" i="1" dirty="0"/>
              <a:t>B+C</a:t>
            </a:r>
            <a:r>
              <a:rPr lang="en-US" dirty="0"/>
              <a:t>) = </a:t>
            </a:r>
            <a:r>
              <a:rPr lang="en-US" b="1" i="1" dirty="0"/>
              <a:t>AB + AC</a:t>
            </a:r>
            <a:r>
              <a:rPr lang="en-US" dirty="0"/>
              <a:t>; (</a:t>
            </a:r>
            <a:r>
              <a:rPr lang="en-US" b="1" i="1" dirty="0"/>
              <a:t>B+C</a:t>
            </a:r>
            <a:r>
              <a:rPr lang="en-US" dirty="0"/>
              <a:t>)</a:t>
            </a:r>
            <a:r>
              <a:rPr lang="en-US" b="1" i="1" dirty="0"/>
              <a:t>A = BA + CA</a:t>
            </a:r>
          </a:p>
          <a:p>
            <a:r>
              <a:rPr lang="en-US" dirty="0"/>
              <a:t>The transpose of a product of matrices equals the product of the transposes in reverse order: (</a:t>
            </a:r>
            <a:r>
              <a:rPr lang="en-US" b="1" i="1" dirty="0"/>
              <a:t>AB</a:t>
            </a:r>
            <a:r>
              <a:rPr lang="en-US" dirty="0"/>
              <a:t>)’ = </a:t>
            </a:r>
            <a:r>
              <a:rPr lang="en-US" b="1" i="1" dirty="0"/>
              <a:t>B’ A’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34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Symmetric matrix</a:t>
                </a:r>
                <a:r>
                  <a:rPr lang="en-US" dirty="0"/>
                  <a:t>: A square matrix </a:t>
                </a:r>
                <a:r>
                  <a:rPr lang="en-US" b="1" i="1" dirty="0"/>
                  <a:t>S</a:t>
                </a:r>
                <a:r>
                  <a:rPr lang="en-US" dirty="0"/>
                  <a:t> is symmetric if it’s equal to its transpose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S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:r>
                  <a:rPr lang="en-US" b="1" i="1" dirty="0"/>
                  <a:t>S’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31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Triangular matrix</a:t>
                </a:r>
                <a:r>
                  <a:rPr lang="en-US" dirty="0"/>
                  <a:t>: A square matrix </a:t>
                </a:r>
                <a:r>
                  <a:rPr lang="en-US" b="1" i="1" dirty="0"/>
                  <a:t>S</a:t>
                </a:r>
                <a:r>
                  <a:rPr lang="en-US" dirty="0"/>
                  <a:t> is lower triangular if all the elements above the diagonal are zero. A square matrix </a:t>
                </a:r>
                <a:r>
                  <a:rPr lang="en-US" b="1" i="1" dirty="0"/>
                  <a:t>R</a:t>
                </a:r>
                <a:r>
                  <a:rPr lang="en-US" dirty="0"/>
                  <a:t> is upper triangular if all the elements below the diagonal are equal to zero. </a:t>
                </a:r>
                <a:endParaRPr lang="en-US" b="1" dirty="0"/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S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i="1" dirty="0"/>
              </a:p>
              <a:p>
                <a:pPr marL="0" indent="0" algn="ctr">
                  <a:buNone/>
                </a:pPr>
                <a:endParaRPr lang="en-US" b="1" i="1" dirty="0"/>
              </a:p>
              <a:p>
                <a:pPr marL="0" indent="0" algn="ctr">
                  <a:buNone/>
                </a:pPr>
                <a:r>
                  <a:rPr lang="en-US" b="1" i="1" dirty="0"/>
                  <a:t>R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i="1" dirty="0"/>
              </a:p>
              <a:p>
                <a:pPr marL="0" indent="0" algn="ctr">
                  <a:buNone/>
                </a:pPr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758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Diagonal matrix</a:t>
                </a:r>
                <a:r>
                  <a:rPr lang="en-US" dirty="0"/>
                  <a:t>: A square matrix </a:t>
                </a:r>
                <a:r>
                  <a:rPr lang="en-US" b="1" i="1" dirty="0"/>
                  <a:t>D</a:t>
                </a:r>
                <a:r>
                  <a:rPr lang="en-US" dirty="0"/>
                  <a:t> is diagonal if all the off-diagonal elements are zero. </a:t>
                </a:r>
                <a:endParaRPr lang="en-US" b="1" dirty="0"/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D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i="1" dirty="0"/>
              </a:p>
              <a:p>
                <a:pPr marL="0" indent="0" algn="ctr">
                  <a:buNone/>
                </a:pPr>
                <a:endParaRPr lang="en-US" b="1" i="1" dirty="0"/>
              </a:p>
              <a:p>
                <a:pPr marL="0" indent="0" algn="ctr">
                  <a:buNone/>
                </a:pPr>
                <a:endParaRPr lang="en-US" b="1" i="1" dirty="0"/>
              </a:p>
              <a:p>
                <a:pPr marL="0" indent="0" algn="ctr">
                  <a:buNone/>
                </a:pPr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348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Pre-multiplication </a:t>
                </a:r>
                <a:r>
                  <a:rPr lang="en-US" dirty="0"/>
                  <a:t>by a diagonal matrix scales rows:</a:t>
                </a:r>
                <a:endParaRPr lang="en-US" b="1" dirty="0"/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DA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i="1" dirty="0"/>
              </a:p>
              <a:p>
                <a:r>
                  <a:rPr lang="en-US" b="1" dirty="0"/>
                  <a:t>Post-multiplication </a:t>
                </a:r>
                <a:r>
                  <a:rPr lang="en-US" dirty="0"/>
                  <a:t>by a diagonal matrix scales columns:</a:t>
                </a:r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BD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95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Identity matrix </a:t>
                </a:r>
                <a:r>
                  <a:rPr lang="en-US" dirty="0"/>
                  <a:t>is a diagonal matrix with all diagonal elements = 1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I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  <a:p>
                <a:pPr marL="0" indent="0" algn="ctr">
                  <a:buNone/>
                </a:pPr>
                <a:endParaRPr lang="en-US" b="1" dirty="0"/>
              </a:p>
              <a:p>
                <a:r>
                  <a:rPr lang="en-US" dirty="0"/>
                  <a:t>Multiplication of a matrix by an identity matrix does not change the matrix (it’s like multiplying a scalar by 1)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71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Kinds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en-US" b="1" dirty="0"/>
              <a:t>Orthogonal matrix</a:t>
            </a:r>
            <a:r>
              <a:rPr lang="en-US" dirty="0"/>
              <a:t>: A square matrix </a:t>
            </a:r>
            <a:r>
              <a:rPr lang="en-US" b="1" i="1" dirty="0"/>
              <a:t>T</a:t>
            </a:r>
            <a:r>
              <a:rPr lang="en-US" dirty="0"/>
              <a:t> is orthogonal if </a:t>
            </a:r>
            <a:r>
              <a:rPr lang="en-US" b="1" i="1" dirty="0"/>
              <a:t>TT’ = I </a:t>
            </a:r>
            <a:r>
              <a:rPr lang="en-US" dirty="0"/>
              <a:t>or </a:t>
            </a:r>
            <a:r>
              <a:rPr lang="en-US" b="1" i="1" dirty="0"/>
              <a:t>T’T = I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Correlation matrix</a:t>
            </a:r>
            <a:r>
              <a:rPr lang="en-US" dirty="0"/>
              <a:t> is a square, symmetric matrix with unit diagonals and off-diagonal elements that satisfy -1 ≤ </a:t>
            </a:r>
            <a:r>
              <a:rPr lang="en-US" i="1" dirty="0" err="1"/>
              <a:t>r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≤ 1</a:t>
            </a:r>
            <a:r>
              <a:rPr lang="cs-CZ" dirty="0"/>
              <a:t>. Also, it has to be nonnegative definite (we will define that later)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1555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dirty="0"/>
              <a:t>The </a:t>
            </a:r>
            <a:r>
              <a:rPr lang="cs-CZ" b="1" dirty="0"/>
              <a:t>Determinant </a:t>
            </a:r>
            <a:r>
              <a:rPr lang="cs-CZ" dirty="0"/>
              <a:t>of a square matrix </a:t>
            </a:r>
            <a:r>
              <a:rPr lang="cs-CZ" b="1" i="1" dirty="0"/>
              <a:t>A</a:t>
            </a:r>
            <a:r>
              <a:rPr lang="cs-CZ" dirty="0"/>
              <a:t> is a scalar function of the elements of </a:t>
            </a:r>
            <a:r>
              <a:rPr lang="cs-CZ" b="1" i="1" dirty="0"/>
              <a:t>A</a:t>
            </a:r>
            <a:r>
              <a:rPr lang="cs-CZ" dirty="0"/>
              <a:t>. It is denoted as </a:t>
            </a:r>
            <a:r>
              <a:rPr lang="en-US" dirty="0"/>
              <a:t>|</a:t>
            </a:r>
            <a:r>
              <a:rPr lang="en-US" b="1" i="1" dirty="0"/>
              <a:t>A</a:t>
            </a:r>
            <a:r>
              <a:rPr lang="en-US" dirty="0"/>
              <a:t>| or </a:t>
            </a:r>
            <a:r>
              <a:rPr lang="en-US" dirty="0" err="1"/>
              <a:t>det</a:t>
            </a:r>
            <a:r>
              <a:rPr lang="en-US" dirty="0"/>
              <a:t>(</a:t>
            </a:r>
            <a:r>
              <a:rPr lang="en-US" b="1" i="1" dirty="0"/>
              <a:t>A</a:t>
            </a:r>
            <a:r>
              <a:rPr lang="en-US" dirty="0"/>
              <a:t>)</a:t>
            </a:r>
            <a:r>
              <a:rPr lang="cs-CZ" dirty="0"/>
              <a:t> and is a single number (scalar). </a:t>
            </a:r>
          </a:p>
          <a:p>
            <a:r>
              <a:rPr lang="cs-CZ" dirty="0"/>
              <a:t>The determinant has many functions which we will not cover here (neither will we cover the definition or computation)</a:t>
            </a:r>
          </a:p>
          <a:p>
            <a:r>
              <a:rPr lang="cs-CZ" dirty="0"/>
              <a:t>If a matrix has determinant equal to zero, the matrix is called </a:t>
            </a:r>
            <a:r>
              <a:rPr lang="cs-CZ" i="1" dirty="0"/>
              <a:t>singular</a:t>
            </a:r>
            <a:r>
              <a:rPr lang="cs-CZ" dirty="0"/>
              <a:t>. This is an indication that there is redundancy among the rows / columns of the matrix – if the determinant is zero, some columns (or rows) of the matrix can be expressed as linear combinations of other columns (rows). In other words, the columns (rows) are linearly dependent.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78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Matrix algebra is a framework for manipulating collections of numbers or algebraic symbols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cs-CZ" dirty="0"/>
              <a:t>Factor model is an algebraic system. If you </a:t>
            </a:r>
            <a:r>
              <a:rPr lang="en-US" dirty="0"/>
              <a:t>understand the way it is communicated, you gain a better appreciation of what is going on. </a:t>
            </a:r>
          </a:p>
          <a:p>
            <a:endParaRPr lang="en-US" dirty="0"/>
          </a:p>
          <a:p>
            <a:r>
              <a:rPr lang="en-US" dirty="0"/>
              <a:t>We have already seen the common factor model representing the structure of score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i="1" dirty="0"/>
              <a:t> – </a:t>
            </a:r>
            <a:r>
              <a:rPr lang="en-US" dirty="0"/>
              <a:t>this model applies to every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in the data matrix </a:t>
            </a:r>
            <a:r>
              <a:rPr lang="en-US" b="1" i="1" dirty="0"/>
              <a:t>X</a:t>
            </a:r>
            <a:r>
              <a:rPr lang="en-US" dirty="0"/>
              <a:t>. Matrix algebra will allow us to express that. </a:t>
            </a:r>
          </a:p>
        </p:txBody>
      </p:sp>
    </p:spTree>
    <p:extLst>
      <p:ext uri="{BB962C8B-B14F-4D97-AF65-F5344CB8AC3E}">
        <p14:creationId xmlns:p14="http://schemas.microsoft.com/office/powerpoint/2010/main" val="330240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A singular matrix: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:r>
                  <a:rPr lang="cs-CZ" b="1" i="1" dirty="0"/>
                  <a:t>A</a:t>
                </a:r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cs-CZ" dirty="0"/>
              </a:p>
              <a:p>
                <a:pPr marL="0" indent="0" algn="ctr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:r>
                  <a:rPr lang="cs-CZ" dirty="0"/>
                  <a:t>(The last column is the sum of the first two columns)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738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b="1" dirty="0"/>
              <a:t>Trace: </a:t>
            </a:r>
            <a:r>
              <a:rPr lang="cs-CZ" dirty="0"/>
              <a:t>The trace of a square matrix </a:t>
            </a:r>
            <a:r>
              <a:rPr lang="cs-CZ" b="1" i="1" dirty="0"/>
              <a:t>A</a:t>
            </a:r>
            <a:r>
              <a:rPr lang="cs-CZ" dirty="0"/>
              <a:t>, tr(</a:t>
            </a:r>
            <a:r>
              <a:rPr lang="cs-CZ" b="1" i="1" dirty="0"/>
              <a:t>A</a:t>
            </a:r>
            <a:r>
              <a:rPr lang="cs-CZ" dirty="0"/>
              <a:t>), is the sum of its diagonal elements.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Rank: </a:t>
            </a:r>
            <a:r>
              <a:rPr lang="cs-CZ" dirty="0"/>
              <a:t>The column rank of </a:t>
            </a:r>
            <a:r>
              <a:rPr lang="cs-CZ" b="1" i="1" dirty="0"/>
              <a:t>A</a:t>
            </a:r>
            <a:r>
              <a:rPr lang="cs-CZ" dirty="0"/>
              <a:t> is equal to the total number of linearly independent columns of </a:t>
            </a:r>
            <a:r>
              <a:rPr lang="cs-CZ" b="1" i="1" dirty="0"/>
              <a:t>A</a:t>
            </a:r>
            <a:r>
              <a:rPr lang="cs-CZ" dirty="0"/>
              <a:t>. The row rank of </a:t>
            </a:r>
            <a:r>
              <a:rPr lang="cs-CZ" b="1" i="1" dirty="0"/>
              <a:t>A</a:t>
            </a:r>
            <a:r>
              <a:rPr lang="cs-CZ" dirty="0"/>
              <a:t> is equal to the total number of linearly independent rows of </a:t>
            </a:r>
            <a:r>
              <a:rPr lang="cs-CZ" b="1" i="1" dirty="0"/>
              <a:t>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   </a:t>
            </a:r>
            <a:r>
              <a:rPr lang="cs-CZ" dirty="0"/>
              <a:t>The rank of an N x K matrix is at most the minimum of N or K, min(N,K)</a:t>
            </a:r>
          </a:p>
          <a:p>
            <a:r>
              <a:rPr lang="cs-CZ" dirty="0"/>
              <a:t>A matrix whose rank is equal to min(N,K) is </a:t>
            </a:r>
            <a:r>
              <a:rPr lang="cs-CZ" i="1" dirty="0"/>
              <a:t>full rank</a:t>
            </a:r>
            <a:endParaRPr lang="cs-CZ" dirty="0"/>
          </a:p>
          <a:p>
            <a:r>
              <a:rPr lang="cs-CZ" dirty="0"/>
              <a:t>A matrix whose rank is less than min(N,K) is </a:t>
            </a:r>
            <a:r>
              <a:rPr lang="cs-CZ" i="1" dirty="0"/>
              <a:t>rank deficient</a:t>
            </a:r>
            <a:r>
              <a:rPr lang="cs-CZ" dirty="0"/>
              <a:t>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4047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Inverse: </a:t>
                </a:r>
                <a:r>
                  <a:rPr lang="cs-CZ" dirty="0"/>
                  <a:t>If </a:t>
                </a:r>
                <a:r>
                  <a:rPr lang="cs-CZ" b="1" i="1" dirty="0"/>
                  <a:t>A</a:t>
                </a:r>
                <a:r>
                  <a:rPr lang="cs-CZ" dirty="0"/>
                  <a:t> is a square matrix and is not singular (i.e., its determinant is non-zero), then it has a unique inverse </a:t>
                </a:r>
                <a:r>
                  <a:rPr lang="cs-CZ" b="1" i="1" dirty="0"/>
                  <a:t>A</a:t>
                </a:r>
                <a:r>
                  <a:rPr lang="cs-CZ" b="1" i="1" baseline="30000" dirty="0"/>
                  <a:t>-1</a:t>
                </a:r>
                <a:r>
                  <a:rPr lang="cs-CZ" dirty="0"/>
                  <a:t> such that:</a:t>
                </a:r>
              </a:p>
              <a:p>
                <a:endParaRPr lang="cs-CZ" b="1" dirty="0"/>
              </a:p>
              <a:p>
                <a:pPr marL="0" indent="0" algn="ctr">
                  <a:buNone/>
                </a:pPr>
                <a:r>
                  <a:rPr lang="cs-CZ" b="1" i="1" dirty="0"/>
                  <a:t>AA</a:t>
                </a:r>
                <a:r>
                  <a:rPr lang="cs-CZ" b="1" i="1" baseline="30000" dirty="0"/>
                  <a:t>-1</a:t>
                </a:r>
                <a:r>
                  <a:rPr lang="cs-CZ" b="1" i="1" dirty="0"/>
                  <a:t> = A</a:t>
                </a:r>
                <a:r>
                  <a:rPr lang="cs-CZ" b="1" i="1" baseline="30000" dirty="0"/>
                  <a:t>-1</a:t>
                </a:r>
                <a:r>
                  <a:rPr lang="cs-CZ" b="1" i="1" dirty="0"/>
                  <a:t>A = I</a:t>
                </a:r>
              </a:p>
              <a:p>
                <a:pPr marL="0" indent="0" algn="ctr">
                  <a:buNone/>
                </a:pPr>
                <a:endParaRPr lang="cs-CZ" b="1" i="1" dirty="0"/>
              </a:p>
              <a:p>
                <a:r>
                  <a:rPr lang="cs-CZ" dirty="0"/>
                  <a:t>The inverse of a matrix plays a role similar to that of a reciprocal in scalar algebra:  </a:t>
                </a:r>
                <a:r>
                  <a:rPr lang="cs-CZ" i="1" dirty="0"/>
                  <a:t>x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cs-CZ" b="1" i="1" dirty="0"/>
                  <a:t> = </a:t>
                </a:r>
                <a:r>
                  <a:rPr lang="cs-CZ" dirty="0"/>
                  <a:t>1</a:t>
                </a:r>
              </a:p>
              <a:p>
                <a:r>
                  <a:rPr lang="cs-CZ" dirty="0"/>
                  <a:t>Post-multiplying </a:t>
                </a:r>
                <a:r>
                  <a:rPr lang="cs-CZ" b="1" i="1" dirty="0"/>
                  <a:t>A </a:t>
                </a:r>
                <a:r>
                  <a:rPr lang="cs-CZ" dirty="0"/>
                  <a:t>by the inverse of </a:t>
                </a:r>
                <a:r>
                  <a:rPr lang="cs-CZ" b="1" i="1" dirty="0"/>
                  <a:t>B</a:t>
                </a:r>
                <a:r>
                  <a:rPr lang="cs-CZ" dirty="0"/>
                  <a:t> is analogous to „dividing“ </a:t>
                </a:r>
                <a:r>
                  <a:rPr lang="cs-CZ" b="1" i="1" dirty="0"/>
                  <a:t>A </a:t>
                </a:r>
                <a:r>
                  <a:rPr lang="cs-CZ" dirty="0"/>
                  <a:t>by </a:t>
                </a:r>
                <a:r>
                  <a:rPr lang="cs-CZ" b="1" i="1" dirty="0"/>
                  <a:t>B</a:t>
                </a:r>
                <a:r>
                  <a:rPr lang="cs-CZ" dirty="0"/>
                  <a:t> (assuming the matrices are conformable for multiplication)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011" t="-1985" r="-1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302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b="1" dirty="0"/>
              <a:t>Solving </a:t>
            </a:r>
            <a:r>
              <a:rPr lang="cs-CZ" dirty="0"/>
              <a:t>equations: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Consider the equation  </a:t>
            </a:r>
            <a:r>
              <a:rPr lang="cs-CZ" b="1" i="1" dirty="0"/>
              <a:t>Ax = b</a:t>
            </a:r>
            <a:r>
              <a:rPr lang="cs-CZ" dirty="0"/>
              <a:t>, where </a:t>
            </a:r>
            <a:r>
              <a:rPr lang="cs-CZ" b="1" i="1" dirty="0"/>
              <a:t>A</a:t>
            </a:r>
            <a:r>
              <a:rPr lang="cs-CZ" dirty="0"/>
              <a:t> is a N x N non-singular matrix, </a:t>
            </a:r>
            <a:r>
              <a:rPr lang="cs-CZ" b="1" i="1" dirty="0"/>
              <a:t>b</a:t>
            </a:r>
            <a:r>
              <a:rPr lang="cs-CZ" dirty="0"/>
              <a:t> is a N x 1 vector and </a:t>
            </a:r>
            <a:r>
              <a:rPr lang="cs-CZ" b="1" i="1" dirty="0"/>
              <a:t>x</a:t>
            </a:r>
            <a:r>
              <a:rPr lang="cs-CZ" dirty="0"/>
              <a:t> is a N x 1 vector. We know the elements of </a:t>
            </a:r>
            <a:r>
              <a:rPr lang="cs-CZ" b="1" i="1" dirty="0"/>
              <a:t>A</a:t>
            </a:r>
            <a:r>
              <a:rPr lang="cs-CZ" dirty="0"/>
              <a:t> and </a:t>
            </a:r>
            <a:r>
              <a:rPr lang="cs-CZ" b="1" i="1" dirty="0"/>
              <a:t>b</a:t>
            </a:r>
            <a:r>
              <a:rPr lang="cs-CZ" dirty="0"/>
              <a:t> and wish to solve for </a:t>
            </a:r>
            <a:r>
              <a:rPr lang="cs-CZ" b="1" i="1" dirty="0"/>
              <a:t>x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b="1" i="1" dirty="0"/>
              <a:t>Ax = b</a:t>
            </a:r>
          </a:p>
          <a:p>
            <a:pPr marL="0" indent="0" algn="ctr">
              <a:buNone/>
            </a:pPr>
            <a:r>
              <a:rPr lang="cs-CZ" b="1" i="1" dirty="0"/>
              <a:t>A</a:t>
            </a:r>
            <a:r>
              <a:rPr lang="cs-CZ" b="1" i="1" baseline="30000" dirty="0"/>
              <a:t>-1</a:t>
            </a:r>
            <a:r>
              <a:rPr lang="cs-CZ" b="1" i="1" dirty="0"/>
              <a:t>Ax = A</a:t>
            </a:r>
            <a:r>
              <a:rPr lang="cs-CZ" b="1" i="1" baseline="30000" dirty="0"/>
              <a:t>-1</a:t>
            </a:r>
            <a:r>
              <a:rPr lang="cs-CZ" b="1" i="1" dirty="0"/>
              <a:t>b</a:t>
            </a:r>
          </a:p>
          <a:p>
            <a:pPr marL="0" indent="0" algn="ctr">
              <a:buNone/>
            </a:pPr>
            <a:r>
              <a:rPr lang="cs-CZ" b="1" i="1" dirty="0"/>
              <a:t>Ix = A</a:t>
            </a:r>
            <a:r>
              <a:rPr lang="cs-CZ" b="1" i="1" baseline="30000" dirty="0"/>
              <a:t>-1</a:t>
            </a:r>
            <a:r>
              <a:rPr lang="cs-CZ" b="1" i="1" dirty="0"/>
              <a:t>b</a:t>
            </a:r>
          </a:p>
          <a:p>
            <a:pPr marL="0" indent="0" algn="ctr">
              <a:buNone/>
            </a:pPr>
            <a:r>
              <a:rPr lang="cs-CZ" b="1" i="1" dirty="0"/>
              <a:t>x = A</a:t>
            </a:r>
            <a:r>
              <a:rPr lang="cs-CZ" b="1" i="1" baseline="30000" dirty="0"/>
              <a:t>-1</a:t>
            </a:r>
            <a:r>
              <a:rPr lang="cs-CZ" b="1" i="1" dirty="0"/>
              <a:t>b</a:t>
            </a:r>
          </a:p>
          <a:p>
            <a:pPr marL="0" indent="0" algn="ctr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496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Solving </a:t>
                </a:r>
                <a:r>
                  <a:rPr lang="cs-CZ" dirty="0"/>
                  <a:t>equations:</a:t>
                </a:r>
              </a:p>
              <a:p>
                <a:pPr marL="0" indent="0" algn="ctr">
                  <a:buNone/>
                </a:pPr>
                <a:r>
                  <a:rPr lang="cs-CZ" i="1" dirty="0"/>
                  <a:t>4x + 5y = 4</a:t>
                </a:r>
              </a:p>
              <a:p>
                <a:pPr marL="0" indent="0" algn="ctr">
                  <a:buNone/>
                </a:pPr>
                <a:r>
                  <a:rPr lang="cs-CZ" i="1" dirty="0"/>
                  <a:t>3x + 1y = 3</a:t>
                </a:r>
              </a:p>
              <a:p>
                <a:r>
                  <a:rPr lang="cs-CZ" dirty="0"/>
                  <a:t>In matrix form: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solving: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2052" cy="4912800"/>
              </a:xfrm>
              <a:blipFill>
                <a:blip r:embed="rId2"/>
                <a:stretch>
                  <a:fillRect l="-1180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117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b="1" dirty="0"/>
              <a:t>Eigenvalues </a:t>
            </a:r>
            <a:r>
              <a:rPr lang="cs-CZ" dirty="0"/>
              <a:t>and </a:t>
            </a:r>
            <a:r>
              <a:rPr lang="cs-CZ" b="1" dirty="0"/>
              <a:t>Eigenvectors</a:t>
            </a:r>
          </a:p>
          <a:p>
            <a:r>
              <a:rPr lang="cs-CZ" dirty="0"/>
              <a:t>Suppose that </a:t>
            </a:r>
            <a:r>
              <a:rPr lang="cs-CZ" b="1" i="1" dirty="0"/>
              <a:t>S</a:t>
            </a:r>
            <a:r>
              <a:rPr lang="cs-CZ" dirty="0"/>
              <a:t> is a square symmetric matrix of order </a:t>
            </a:r>
            <a:r>
              <a:rPr lang="cs-CZ" i="1" dirty="0"/>
              <a:t>p</a:t>
            </a:r>
            <a:r>
              <a:rPr lang="cs-CZ" dirty="0"/>
              <a:t>. If </a:t>
            </a:r>
            <a:r>
              <a:rPr lang="cs-CZ" b="1" i="1" dirty="0"/>
              <a:t>u</a:t>
            </a:r>
            <a:r>
              <a:rPr lang="cs-CZ" dirty="0"/>
              <a:t> is a column vector of order </a:t>
            </a:r>
            <a:r>
              <a:rPr lang="cs-CZ" i="1" dirty="0"/>
              <a:t>p</a:t>
            </a:r>
            <a:r>
              <a:rPr lang="cs-CZ" dirty="0"/>
              <a:t> and </a:t>
            </a:r>
            <a:r>
              <a:rPr lang="cs-CZ" i="1" dirty="0"/>
              <a:t>v</a:t>
            </a:r>
            <a:r>
              <a:rPr lang="cs-CZ" dirty="0"/>
              <a:t> is a scalar, such that:</a:t>
            </a:r>
          </a:p>
          <a:p>
            <a:pPr marL="0" indent="0" algn="ctr">
              <a:buNone/>
            </a:pPr>
            <a:r>
              <a:rPr lang="cs-CZ" b="1" i="1" dirty="0"/>
              <a:t>Su = </a:t>
            </a:r>
            <a:r>
              <a:rPr lang="cs-CZ" i="1" dirty="0"/>
              <a:t>v</a:t>
            </a:r>
            <a:r>
              <a:rPr lang="cs-CZ" b="1" i="1" dirty="0"/>
              <a:t>u</a:t>
            </a:r>
          </a:p>
          <a:p>
            <a:pPr marL="0" indent="0">
              <a:buNone/>
            </a:pPr>
            <a:r>
              <a:rPr lang="cs-CZ" dirty="0"/>
              <a:t>...then </a:t>
            </a:r>
            <a:r>
              <a:rPr lang="cs-CZ" i="1" dirty="0"/>
              <a:t>v</a:t>
            </a:r>
            <a:r>
              <a:rPr lang="cs-CZ" dirty="0"/>
              <a:t> is said to be an </a:t>
            </a:r>
            <a:r>
              <a:rPr lang="cs-CZ" i="1" dirty="0"/>
              <a:t>eigenvalue</a:t>
            </a:r>
            <a:r>
              <a:rPr lang="cs-CZ" dirty="0"/>
              <a:t> (or characteristic root) of </a:t>
            </a:r>
            <a:r>
              <a:rPr lang="cs-CZ" b="1" i="1" dirty="0"/>
              <a:t>S</a:t>
            </a:r>
            <a:r>
              <a:rPr lang="cs-CZ" dirty="0"/>
              <a:t> and </a:t>
            </a:r>
            <a:r>
              <a:rPr lang="cs-CZ" b="1" i="1" dirty="0"/>
              <a:t>u</a:t>
            </a:r>
            <a:r>
              <a:rPr lang="cs-CZ" dirty="0"/>
              <a:t> is said to be an </a:t>
            </a:r>
            <a:r>
              <a:rPr lang="cs-CZ" i="1" dirty="0"/>
              <a:t>eigenvector </a:t>
            </a:r>
            <a:r>
              <a:rPr lang="cs-CZ" dirty="0"/>
              <a:t>(or characteristic vector) of </a:t>
            </a:r>
            <a:r>
              <a:rPr lang="cs-CZ" b="1" i="1" dirty="0"/>
              <a:t>S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i="1" dirty="0"/>
              <a:t>S</a:t>
            </a:r>
            <a:r>
              <a:rPr lang="cs-CZ" dirty="0"/>
              <a:t> will have </a:t>
            </a:r>
            <a:r>
              <a:rPr lang="cs-CZ" i="1" dirty="0"/>
              <a:t>p</a:t>
            </a:r>
            <a:r>
              <a:rPr lang="cs-CZ" dirty="0"/>
              <a:t> eigenvalues and </a:t>
            </a:r>
            <a:r>
              <a:rPr lang="cs-CZ" i="1" dirty="0"/>
              <a:t>p</a:t>
            </a:r>
            <a:r>
              <a:rPr lang="cs-CZ" dirty="0"/>
              <a:t> associated eigenvectors. 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435590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b="1" dirty="0"/>
              <a:t>Eigenvalues </a:t>
            </a:r>
            <a:r>
              <a:rPr lang="cs-CZ" dirty="0"/>
              <a:t>and </a:t>
            </a:r>
            <a:r>
              <a:rPr lang="cs-CZ" b="1" dirty="0"/>
              <a:t>Eigenvectors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If all </a:t>
            </a:r>
            <a:r>
              <a:rPr lang="cs-CZ" i="1" dirty="0"/>
              <a:t>p</a:t>
            </a:r>
            <a:r>
              <a:rPr lang="cs-CZ" dirty="0"/>
              <a:t> eigenvalues are positive, the matrix is </a:t>
            </a:r>
            <a:r>
              <a:rPr lang="cs-CZ" i="1" dirty="0"/>
              <a:t>positive definite</a:t>
            </a:r>
            <a:r>
              <a:rPr lang="cs-CZ" dirty="0"/>
              <a:t>. If one or more eigenvalues are zero and the rest is positive, the matrix is </a:t>
            </a:r>
            <a:r>
              <a:rPr lang="cs-CZ" i="1" dirty="0"/>
              <a:t>nonnegative definite</a:t>
            </a:r>
            <a:r>
              <a:rPr lang="cs-CZ" dirty="0"/>
              <a:t>. If one or more eigenvalues are negative, the matrix is </a:t>
            </a:r>
            <a:r>
              <a:rPr lang="cs-CZ" i="1" dirty="0"/>
              <a:t>negative definite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The determinant of </a:t>
            </a:r>
            <a:r>
              <a:rPr lang="cs-CZ" b="1" i="1" dirty="0"/>
              <a:t>S</a:t>
            </a:r>
            <a:r>
              <a:rPr lang="cs-CZ" dirty="0"/>
              <a:t>, det(</a:t>
            </a:r>
            <a:r>
              <a:rPr lang="cs-CZ" b="1" i="1" dirty="0"/>
              <a:t>S</a:t>
            </a:r>
            <a:r>
              <a:rPr lang="cs-CZ" dirty="0"/>
              <a:t>), equals the product of the eigenvalues of </a:t>
            </a:r>
            <a:r>
              <a:rPr lang="cs-CZ" b="1" i="1" dirty="0"/>
              <a:t>S</a:t>
            </a:r>
            <a:br>
              <a:rPr lang="cs-CZ" dirty="0"/>
            </a:br>
            <a:r>
              <a:rPr lang="cs-CZ" dirty="0"/>
              <a:t>Thus, if one or more eigenvalues are zero, the matrix is singular.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6223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Functions</a:t>
            </a:r>
            <a:r>
              <a:rPr lang="en-US" dirty="0"/>
              <a:t>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052" cy="4912800"/>
          </a:xfrm>
        </p:spPr>
        <p:txBody>
          <a:bodyPr>
            <a:normAutofit/>
          </a:bodyPr>
          <a:lstStyle/>
          <a:p>
            <a:r>
              <a:rPr lang="cs-CZ" b="1" dirty="0"/>
              <a:t>Eigenvalues </a:t>
            </a:r>
            <a:r>
              <a:rPr lang="cs-CZ" dirty="0"/>
              <a:t>and </a:t>
            </a:r>
            <a:r>
              <a:rPr lang="cs-CZ" b="1" dirty="0"/>
              <a:t>Eigenvectors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The eigenvalues can be arranged in descending order as the diagonal elements in a diagonal matrix </a:t>
            </a:r>
            <a:r>
              <a:rPr lang="cs-CZ" b="1" i="1" dirty="0"/>
              <a:t>D</a:t>
            </a:r>
            <a:r>
              <a:rPr lang="cs-CZ" dirty="0"/>
              <a:t>, and the corresponding eigenvectors can be arranged as columns of matrix </a:t>
            </a:r>
            <a:r>
              <a:rPr lang="cs-CZ" b="1" i="1" dirty="0"/>
              <a:t>U</a:t>
            </a:r>
            <a:r>
              <a:rPr lang="cs-CZ" dirty="0"/>
              <a:t>. Then:</a:t>
            </a:r>
            <a:br>
              <a:rPr lang="en-US" dirty="0"/>
            </a:br>
            <a:br>
              <a:rPr lang="en-US" dirty="0"/>
            </a:br>
            <a:r>
              <a:rPr lang="cs-CZ" b="1" i="1" dirty="0"/>
              <a:t>U </a:t>
            </a:r>
            <a:r>
              <a:rPr lang="cs-CZ" dirty="0"/>
              <a:t>is orthogonal, that is, </a:t>
            </a:r>
            <a:r>
              <a:rPr lang="cs-CZ" b="1" i="1" dirty="0"/>
              <a:t>U</a:t>
            </a:r>
            <a:r>
              <a:rPr lang="en-US" b="1" i="1" dirty="0"/>
              <a:t>’U = I</a:t>
            </a:r>
            <a:br>
              <a:rPr lang="en-US" b="1" i="1" dirty="0"/>
            </a:br>
            <a:r>
              <a:rPr lang="en-US" dirty="0"/>
              <a:t>The “</a:t>
            </a:r>
            <a:r>
              <a:rPr lang="en-US" dirty="0" err="1"/>
              <a:t>eigenstructure</a:t>
            </a:r>
            <a:r>
              <a:rPr lang="en-US" dirty="0"/>
              <a:t>” of </a:t>
            </a:r>
            <a:r>
              <a:rPr lang="en-US" b="1" i="1" dirty="0"/>
              <a:t>S</a:t>
            </a:r>
            <a:r>
              <a:rPr lang="en-US" dirty="0"/>
              <a:t> can be given in this form: </a:t>
            </a:r>
            <a:r>
              <a:rPr lang="en-US" b="1" i="1" dirty="0"/>
              <a:t>SU = UD</a:t>
            </a:r>
            <a:br>
              <a:rPr lang="en-US" b="1" i="1" dirty="0"/>
            </a:br>
            <a:r>
              <a:rPr lang="en-US" dirty="0"/>
              <a:t>It also holds that </a:t>
            </a:r>
            <a:r>
              <a:rPr lang="en-US" b="1" i="1" dirty="0"/>
              <a:t>S = UDU’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491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Linear combinations of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7812" cy="4912800"/>
          </a:xfrm>
        </p:spPr>
        <p:txBody>
          <a:bodyPr>
            <a:normAutofit/>
          </a:bodyPr>
          <a:lstStyle/>
          <a:p>
            <a:r>
              <a:rPr lang="en-US" dirty="0"/>
              <a:t>Matrix equations are handy for representing linear combinations of random variables</a:t>
            </a:r>
          </a:p>
          <a:p>
            <a:r>
              <a:rPr lang="en-US" dirty="0"/>
              <a:t>Let </a:t>
            </a:r>
            <a:r>
              <a:rPr lang="en-US" b="1" i="1" dirty="0"/>
              <a:t>x</a:t>
            </a:r>
            <a:r>
              <a:rPr lang="en-US" dirty="0"/>
              <a:t> be a column vector of order </a:t>
            </a:r>
            <a:r>
              <a:rPr lang="en-US" i="1" dirty="0"/>
              <a:t>p</a:t>
            </a:r>
            <a:r>
              <a:rPr lang="en-US" dirty="0"/>
              <a:t> containing scores for a random individual on variables 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dirty="0"/>
              <a:t>, x</a:t>
            </a:r>
            <a:r>
              <a:rPr lang="en-US" i="1" baseline="-25000" dirty="0"/>
              <a:t>2</a:t>
            </a:r>
            <a:r>
              <a:rPr lang="en-US" i="1" dirty="0"/>
              <a:t>, …, </a:t>
            </a:r>
            <a:r>
              <a:rPr lang="en-US" i="1" dirty="0" err="1"/>
              <a:t>x</a:t>
            </a:r>
            <a:r>
              <a:rPr lang="en-US" i="1" baseline="-25000" dirty="0" err="1"/>
              <a:t>p</a:t>
            </a:r>
            <a:endParaRPr lang="en-US" i="1" dirty="0"/>
          </a:p>
          <a:p>
            <a:r>
              <a:rPr lang="en-US" dirty="0"/>
              <a:t>Let </a:t>
            </a:r>
            <a:r>
              <a:rPr lang="en-US" b="1" i="1" dirty="0"/>
              <a:t>z</a:t>
            </a:r>
            <a:r>
              <a:rPr lang="en-US" dirty="0"/>
              <a:t> be a column vector of order </a:t>
            </a:r>
            <a:r>
              <a:rPr lang="en-US" i="1" dirty="0"/>
              <a:t>m</a:t>
            </a:r>
            <a:r>
              <a:rPr lang="en-US" dirty="0"/>
              <a:t> containing scores for a random individual on variables </a:t>
            </a:r>
            <a:r>
              <a:rPr lang="en-US" i="1" dirty="0"/>
              <a:t>z</a:t>
            </a:r>
            <a:r>
              <a:rPr lang="en-US" i="1" baseline="-25000" dirty="0"/>
              <a:t>1</a:t>
            </a:r>
            <a:r>
              <a:rPr lang="en-US" i="1" dirty="0"/>
              <a:t>, z</a:t>
            </a:r>
            <a:r>
              <a:rPr lang="en-US" i="1" baseline="-25000" dirty="0"/>
              <a:t>2</a:t>
            </a:r>
            <a:r>
              <a:rPr lang="en-US" i="1" dirty="0"/>
              <a:t>, …, </a:t>
            </a:r>
            <a:r>
              <a:rPr lang="en-US" i="1" dirty="0" err="1"/>
              <a:t>z</a:t>
            </a:r>
            <a:r>
              <a:rPr lang="en-US" i="1" baseline="-25000" dirty="0" err="1"/>
              <a:t>m</a:t>
            </a:r>
            <a:endParaRPr lang="en-US" i="1" dirty="0"/>
          </a:p>
          <a:p>
            <a:r>
              <a:rPr lang="en-US" dirty="0"/>
              <a:t>We will represent the variables in </a:t>
            </a:r>
            <a:r>
              <a:rPr lang="en-US" b="1" i="1" dirty="0"/>
              <a:t>x</a:t>
            </a:r>
            <a:r>
              <a:rPr lang="en-US" dirty="0"/>
              <a:t> as linear functions of the variables in </a:t>
            </a:r>
            <a:r>
              <a:rPr lang="en-US" b="1" i="1" dirty="0"/>
              <a:t>z.</a:t>
            </a:r>
            <a:br>
              <a:rPr lang="en-US" b="1" i="1" dirty="0"/>
            </a:br>
            <a:r>
              <a:rPr lang="en-US" dirty="0"/>
              <a:t>Let </a:t>
            </a:r>
            <a:r>
              <a:rPr lang="en-US" b="1" i="1" dirty="0"/>
              <a:t>A</a:t>
            </a:r>
            <a:r>
              <a:rPr lang="en-US" dirty="0"/>
              <a:t> be a matrix of order </a:t>
            </a:r>
            <a:r>
              <a:rPr lang="en-US" i="1" dirty="0"/>
              <a:t>p</a:t>
            </a:r>
            <a:r>
              <a:rPr lang="en-US" dirty="0"/>
              <a:t> x </a:t>
            </a:r>
            <a:r>
              <a:rPr lang="en-US" i="1" dirty="0"/>
              <a:t>m</a:t>
            </a:r>
            <a:r>
              <a:rPr lang="en-US" dirty="0"/>
              <a:t> containing coefficients </a:t>
            </a:r>
            <a:r>
              <a:rPr lang="en-US" i="1" dirty="0" err="1"/>
              <a:t>a</a:t>
            </a:r>
            <a:r>
              <a:rPr lang="en-US" i="1" baseline="-25000" dirty="0" err="1"/>
              <a:t>jk</a:t>
            </a:r>
            <a:r>
              <a:rPr lang="en-US" dirty="0"/>
              <a:t> representing the linear effects of </a:t>
            </a:r>
            <a:r>
              <a:rPr lang="en-US" i="1" dirty="0" err="1"/>
              <a:t>z</a:t>
            </a:r>
            <a:r>
              <a:rPr lang="en-US" i="1" baseline="-25000" dirty="0" err="1"/>
              <a:t>k</a:t>
            </a:r>
            <a:r>
              <a:rPr lang="en-US" dirty="0"/>
              <a:t> on </a:t>
            </a:r>
            <a:r>
              <a:rPr lang="en-US" i="1" dirty="0" err="1"/>
              <a:t>x</a:t>
            </a:r>
            <a:r>
              <a:rPr lang="en-US" i="1" baseline="-25000" dirty="0" err="1"/>
              <a:t>j</a:t>
            </a:r>
            <a:r>
              <a:rPr lang="en-US" dirty="0"/>
              <a:t> </a:t>
            </a:r>
          </a:p>
          <a:p>
            <a:r>
              <a:rPr lang="en-US" dirty="0"/>
              <a:t>Let </a:t>
            </a:r>
            <a:r>
              <a:rPr lang="el-GR" b="1" i="1" dirty="0"/>
              <a:t>μ</a:t>
            </a:r>
            <a:r>
              <a:rPr lang="en-US" dirty="0"/>
              <a:t> be a column vector of order </a:t>
            </a:r>
            <a:r>
              <a:rPr lang="en-US" i="1" dirty="0"/>
              <a:t>p</a:t>
            </a:r>
            <a:r>
              <a:rPr lang="en-US" dirty="0"/>
              <a:t> containing fixed constants </a:t>
            </a:r>
            <a:r>
              <a:rPr lang="el-GR" i="1" dirty="0"/>
              <a:t>μ</a:t>
            </a:r>
            <a:r>
              <a:rPr lang="en-US" i="1" baseline="-25000" dirty="0"/>
              <a:t>1</a:t>
            </a:r>
            <a:r>
              <a:rPr lang="en-US" i="1" dirty="0"/>
              <a:t>, </a:t>
            </a:r>
            <a:r>
              <a:rPr lang="el-GR" i="1" dirty="0"/>
              <a:t>μ</a:t>
            </a:r>
            <a:r>
              <a:rPr lang="en-US" i="1" baseline="-25000" dirty="0"/>
              <a:t>2</a:t>
            </a:r>
            <a:r>
              <a:rPr lang="en-US" i="1" dirty="0"/>
              <a:t>, …, </a:t>
            </a:r>
            <a:r>
              <a:rPr lang="el-GR" i="1" dirty="0"/>
              <a:t>μ</a:t>
            </a:r>
            <a:r>
              <a:rPr lang="en-US" i="1" baseline="-25000" dirty="0"/>
              <a:t>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246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Linear combinations of random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Then, we can represent the variables in </a:t>
                </a:r>
                <a:r>
                  <a:rPr lang="en-US" b="1" i="1" dirty="0"/>
                  <a:t>x</a:t>
                </a:r>
                <a:r>
                  <a:rPr lang="en-US" dirty="0"/>
                  <a:t> as linear functions of the variables in </a:t>
                </a:r>
                <a:r>
                  <a:rPr lang="en-US" b="1" i="1" dirty="0"/>
                  <a:t>z</a:t>
                </a:r>
                <a:r>
                  <a:rPr lang="en-US" dirty="0"/>
                  <a:t> and the constants in </a:t>
                </a:r>
                <a:r>
                  <a:rPr lang="el-GR" b="1" i="1" dirty="0"/>
                  <a:t>μ</a:t>
                </a:r>
                <a:r>
                  <a:rPr lang="en-US" b="1" i="1" dirty="0"/>
                  <a:t> </a:t>
                </a:r>
                <a:r>
                  <a:rPr lang="en-US" dirty="0"/>
                  <a:t>using the following matrix equation:</a:t>
                </a:r>
              </a:p>
              <a:p>
                <a:pPr marL="0" indent="0" algn="ctr">
                  <a:buNone/>
                </a:pPr>
                <a:r>
                  <a:rPr lang="en-US" b="1" i="1" dirty="0"/>
                  <a:t>x = </a:t>
                </a:r>
                <a:r>
                  <a:rPr lang="el-GR" b="1" i="1" dirty="0"/>
                  <a:t>μ</a:t>
                </a:r>
                <a:r>
                  <a:rPr lang="en-US" b="1" i="1" dirty="0"/>
                  <a:t> + </a:t>
                </a:r>
                <a:r>
                  <a:rPr lang="en-US" b="1" i="1" dirty="0" err="1"/>
                  <a:t>Az</a:t>
                </a:r>
                <a:endParaRPr lang="en-US" b="1" i="1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𝑝𝑚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i="1" dirty="0"/>
              </a:p>
              <a:p>
                <a:pPr marL="0" indent="0">
                  <a:buNone/>
                </a:pPr>
                <a:r>
                  <a:rPr lang="en-US" dirty="0"/>
                  <a:t>…thus: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𝑝𝑚</m:t>
                          </m:r>
                        </m:sub>
                      </m:sSub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matrix equation actually contains the whole set of linear equations</a:t>
                </a:r>
                <a:endParaRPr lang="cs-CZ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  <a:blipFill>
                <a:blip r:embed="rId2"/>
                <a:stretch>
                  <a:fillRect l="-1141" t="-1985" b="-2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05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2708" y="1825624"/>
                <a:ext cx="11408898" cy="464551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Scalar</a:t>
                </a:r>
                <a:r>
                  <a:rPr lang="en-US" dirty="0"/>
                  <a:t>: A single value, e.g., </a:t>
                </a:r>
                <a:r>
                  <a:rPr lang="en-US" i="1" dirty="0"/>
                  <a:t>k = 3, z = 0.7</a:t>
                </a:r>
                <a:endParaRPr lang="en-US" dirty="0"/>
              </a:p>
              <a:p>
                <a:r>
                  <a:rPr lang="en-US" b="1" dirty="0"/>
                  <a:t>Matrix: </a:t>
                </a:r>
                <a:r>
                  <a:rPr lang="en-US" dirty="0"/>
                  <a:t>A rectangular table of </a:t>
                </a:r>
                <a:r>
                  <a:rPr lang="en-US" i="1" dirty="0"/>
                  <a:t>elements</a:t>
                </a:r>
                <a:r>
                  <a:rPr lang="en-US" dirty="0"/>
                  <a:t> (numbers, symbols…):</a:t>
                </a:r>
              </a:p>
              <a:p>
                <a:endParaRPr lang="en-US" dirty="0"/>
              </a:p>
              <a:p>
                <a:pPr marL="457200" lvl="1" indent="0" algn="ctr">
                  <a:buNone/>
                </a:pPr>
                <a:r>
                  <a:rPr lang="en-US" sz="2800" b="1" i="1" dirty="0"/>
                  <a:t>A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3.0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0.2</m:t>
                                  </m:r>
                                </m:e>
                                <m:e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8.5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4.6</m:t>
                                  </m:r>
                                </m:e>
                                <m:e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−2.3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algn="ctr">
                  <a:buNone/>
                </a:pPr>
                <a:endParaRPr lang="cs-CZ" sz="2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cs-CZ" i="1" dirty="0">
                    <a:ea typeface="Cambria Math" panose="02040503050406030204" pitchFamily="18" charset="0"/>
                  </a:rPr>
                  <a:t>a</a:t>
                </a:r>
                <a:r>
                  <a:rPr lang="cs-CZ" i="1" baseline="-25000" dirty="0">
                    <a:ea typeface="Cambria Math" panose="02040503050406030204" pitchFamily="18" charset="0"/>
                  </a:rPr>
                  <a:t>ij</a:t>
                </a:r>
                <a:r>
                  <a:rPr lang="cs-CZ" dirty="0">
                    <a:ea typeface="Cambria Math" panose="02040503050406030204" pitchFamily="18" charset="0"/>
                  </a:rPr>
                  <a:t> = element in row </a:t>
                </a:r>
                <a:r>
                  <a:rPr lang="cs-CZ" i="1" dirty="0">
                    <a:ea typeface="Cambria Math" panose="02040503050406030204" pitchFamily="18" charset="0"/>
                  </a:rPr>
                  <a:t>i</a:t>
                </a:r>
                <a:r>
                  <a:rPr lang="cs-CZ" dirty="0">
                    <a:ea typeface="Cambria Math" panose="02040503050406030204" pitchFamily="18" charset="0"/>
                  </a:rPr>
                  <a:t> and column </a:t>
                </a:r>
                <a:r>
                  <a:rPr lang="cs-CZ" i="1" dirty="0">
                    <a:ea typeface="Cambria Math" panose="02040503050406030204" pitchFamily="18" charset="0"/>
                  </a:rPr>
                  <a:t>j</a:t>
                </a:r>
                <a:r>
                  <a:rPr lang="cs-CZ" dirty="0">
                    <a:ea typeface="Cambria Math" panose="02040503050406030204" pitchFamily="18" charset="0"/>
                  </a:rPr>
                  <a:t> of matrix </a:t>
                </a:r>
                <a:r>
                  <a:rPr lang="cs-CZ" b="1" i="1" dirty="0">
                    <a:ea typeface="Cambria Math" panose="02040503050406030204" pitchFamily="18" charset="0"/>
                  </a:rPr>
                  <a:t>A</a:t>
                </a:r>
                <a:endParaRPr lang="cs-CZ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cs-CZ" i="1" dirty="0">
                    <a:ea typeface="Cambria Math" panose="02040503050406030204" pitchFamily="18" charset="0"/>
                  </a:rPr>
                  <a:t>a</a:t>
                </a:r>
                <a:r>
                  <a:rPr lang="cs-CZ" i="1" baseline="-25000" dirty="0">
                    <a:ea typeface="Cambria Math" panose="02040503050406030204" pitchFamily="18" charset="0"/>
                  </a:rPr>
                  <a:t>11</a:t>
                </a:r>
                <a:r>
                  <a:rPr lang="cs-CZ" dirty="0">
                    <a:ea typeface="Cambria Math" panose="02040503050406030204" pitchFamily="18" charset="0"/>
                  </a:rPr>
                  <a:t> = 1.0, </a:t>
                </a:r>
                <a:r>
                  <a:rPr lang="cs-CZ" i="1" dirty="0">
                    <a:ea typeface="Cambria Math" panose="02040503050406030204" pitchFamily="18" charset="0"/>
                  </a:rPr>
                  <a:t>a</a:t>
                </a:r>
                <a:r>
                  <a:rPr lang="cs-CZ" i="1" baseline="-25000" dirty="0">
                    <a:ea typeface="Cambria Math" panose="02040503050406030204" pitchFamily="18" charset="0"/>
                  </a:rPr>
                  <a:t>21</a:t>
                </a:r>
                <a:r>
                  <a:rPr lang="cs-CZ" i="1" dirty="0">
                    <a:ea typeface="Cambria Math" panose="02040503050406030204" pitchFamily="18" charset="0"/>
                  </a:rPr>
                  <a:t> </a:t>
                </a:r>
                <a:r>
                  <a:rPr lang="cs-CZ" dirty="0">
                    <a:ea typeface="Cambria Math" panose="02040503050406030204" pitchFamily="18" charset="0"/>
                  </a:rPr>
                  <a:t>= 0.2</a:t>
                </a:r>
              </a:p>
              <a:p>
                <a:pPr marL="0" indent="0"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An uppercase letter (like </a:t>
                </a:r>
                <a:r>
                  <a:rPr lang="cs-CZ" b="1" i="1" dirty="0">
                    <a:ea typeface="Cambria Math" panose="02040503050406030204" pitchFamily="18" charset="0"/>
                  </a:rPr>
                  <a:t>A</a:t>
                </a:r>
                <a:r>
                  <a:rPr lang="cs-CZ" dirty="0">
                    <a:ea typeface="Cambria Math" panose="02040503050406030204" pitchFamily="18" charset="0"/>
                  </a:rPr>
                  <a:t>) names the matrix and stands for all the elements</a:t>
                </a:r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2708" y="1825624"/>
                <a:ext cx="11408898" cy="4645513"/>
              </a:xfrm>
              <a:blipFill>
                <a:blip r:embed="rId2"/>
                <a:stretch>
                  <a:fillRect l="-1068" t="-2097" b="-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161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intermezzo – expected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7812" cy="4912800"/>
          </a:xfrm>
        </p:spPr>
        <p:txBody>
          <a:bodyPr>
            <a:normAutofit/>
          </a:bodyPr>
          <a:lstStyle/>
          <a:p>
            <a:r>
              <a:rPr lang="en-US" dirty="0"/>
              <a:t>Wiki: “The </a:t>
            </a:r>
            <a:r>
              <a:rPr lang="en-US" i="1" dirty="0"/>
              <a:t>expected value</a:t>
            </a:r>
            <a:r>
              <a:rPr lang="en-US" dirty="0"/>
              <a:t> of random variable is the long-run average value of repetitions of the experiment it represents”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...so, the </a:t>
            </a:r>
            <a:r>
              <a:rPr lang="en-US" i="1" dirty="0"/>
              <a:t>expected value </a:t>
            </a:r>
            <a:r>
              <a:rPr lang="en-US" dirty="0"/>
              <a:t>is the variable’s </a:t>
            </a:r>
            <a:r>
              <a:rPr lang="en-US" b="1" dirty="0"/>
              <a:t>mean</a:t>
            </a:r>
            <a:r>
              <a:rPr lang="en-US" dirty="0"/>
              <a:t>.</a:t>
            </a:r>
          </a:p>
          <a:p>
            <a:endParaRPr lang="en-US" b="1" dirty="0"/>
          </a:p>
          <a:p>
            <a:r>
              <a:rPr lang="en-US" dirty="0"/>
              <a:t>E[</a:t>
            </a:r>
            <a:r>
              <a:rPr lang="en-US" i="1" dirty="0"/>
              <a:t>X</a:t>
            </a:r>
            <a:r>
              <a:rPr lang="en-US" dirty="0"/>
              <a:t>] = </a:t>
            </a:r>
            <a:r>
              <a:rPr lang="el-GR" dirty="0"/>
              <a:t>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33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intermezzo – expected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Now, consider the (scalar) formula for the </a:t>
                </a:r>
                <a:r>
                  <a:rPr lang="en-US" b="1" dirty="0"/>
                  <a:t>variance</a:t>
                </a:r>
                <a:r>
                  <a:rPr lang="en-US" dirty="0"/>
                  <a:t> of a random variable:</a:t>
                </a:r>
              </a:p>
              <a:p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…which is the “mean squared deviation from the mean”, right?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As an expected value: E[(X – </a:t>
                </a:r>
                <a:r>
                  <a:rPr lang="el-GR" dirty="0"/>
                  <a:t>μ</a:t>
                </a:r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]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  <a:blipFill>
                <a:blip r:embed="rId2"/>
                <a:stretch>
                  <a:fillRect l="-114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0803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intermezzo – expected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Now consider the (scalar) formula for </a:t>
                </a:r>
                <a:r>
                  <a:rPr lang="en-US" b="1" dirty="0"/>
                  <a:t>covariance</a:t>
                </a:r>
              </a:p>
              <a:p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…which is the “mean cross-product of deviations from the mean” (</a:t>
                </a:r>
                <a:r>
                  <a:rPr lang="en-US" dirty="0" err="1"/>
                  <a:t>sorta</a:t>
                </a:r>
                <a:r>
                  <a:rPr lang="en-US" dirty="0"/>
                  <a:t>)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As an expected value: E[(X – </a:t>
                </a:r>
                <a:r>
                  <a:rPr lang="el-GR" dirty="0"/>
                  <a:t>μ</a:t>
                </a:r>
                <a:r>
                  <a:rPr lang="en-US" baseline="-25000" dirty="0"/>
                  <a:t>x</a:t>
                </a:r>
                <a:r>
                  <a:rPr lang="en-US" dirty="0"/>
                  <a:t>)(Y - </a:t>
                </a:r>
                <a:r>
                  <a:rPr lang="el-GR" dirty="0"/>
                  <a:t>μ</a:t>
                </a:r>
                <a:r>
                  <a:rPr lang="en-US" baseline="-25000" dirty="0"/>
                  <a:t>y</a:t>
                </a:r>
                <a:r>
                  <a:rPr lang="en-US" dirty="0"/>
                  <a:t>)]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  <a:blipFill>
                <a:blip r:embed="rId2"/>
                <a:stretch>
                  <a:fillRect l="-1141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6429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Covariance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7812" cy="4912800"/>
          </a:xfrm>
        </p:spPr>
        <p:txBody>
          <a:bodyPr>
            <a:normAutofit/>
          </a:bodyPr>
          <a:lstStyle/>
          <a:p>
            <a:r>
              <a:rPr lang="en-US" dirty="0"/>
              <a:t>Now suppose that </a:t>
            </a:r>
            <a:r>
              <a:rPr lang="en-US" b="1" i="1" dirty="0"/>
              <a:t>x</a:t>
            </a:r>
            <a:r>
              <a:rPr lang="en-US" dirty="0"/>
              <a:t> is a vector of order </a:t>
            </a:r>
            <a:r>
              <a:rPr lang="en-US" i="1" dirty="0"/>
              <a:t>p</a:t>
            </a:r>
            <a:r>
              <a:rPr lang="en-US" dirty="0"/>
              <a:t> containing scores on </a:t>
            </a:r>
            <a:r>
              <a:rPr lang="en-US" i="1" dirty="0"/>
              <a:t>p</a:t>
            </a:r>
            <a:r>
              <a:rPr lang="en-US" dirty="0"/>
              <a:t> variables for a random individual selected from some population, and </a:t>
            </a:r>
            <a:r>
              <a:rPr lang="el-GR" b="1" i="1" dirty="0"/>
              <a:t>μ</a:t>
            </a:r>
            <a:r>
              <a:rPr lang="en-US" b="1" i="1" dirty="0"/>
              <a:t> </a:t>
            </a:r>
            <a:r>
              <a:rPr lang="en-US" dirty="0"/>
              <a:t>is a vector of order </a:t>
            </a:r>
            <a:r>
              <a:rPr lang="en-US" i="1" dirty="0"/>
              <a:t>p</a:t>
            </a:r>
            <a:r>
              <a:rPr lang="en-US" dirty="0"/>
              <a:t> containing the population means of these </a:t>
            </a:r>
            <a:r>
              <a:rPr lang="en-US" i="1" dirty="0"/>
              <a:t>p</a:t>
            </a:r>
            <a:r>
              <a:rPr lang="en-US" dirty="0"/>
              <a:t> variables. </a:t>
            </a:r>
          </a:p>
          <a:p>
            <a:r>
              <a:rPr lang="en-US" dirty="0"/>
              <a:t>Then, vector 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 stands for the vector </a:t>
            </a:r>
            <a:r>
              <a:rPr lang="en-US" b="1" i="1" dirty="0"/>
              <a:t>x</a:t>
            </a:r>
            <a:r>
              <a:rPr lang="en-US" dirty="0"/>
              <a:t> with the population means subtracted (it represents deviations from the mean)</a:t>
            </a:r>
          </a:p>
          <a:p>
            <a:endParaRPr lang="en-US" dirty="0"/>
          </a:p>
          <a:p>
            <a:r>
              <a:rPr lang="en-US" dirty="0"/>
              <a:t>Let’s multiply this vector by its transpose: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 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)’</a:t>
            </a:r>
          </a:p>
        </p:txBody>
      </p:sp>
    </p:spTree>
    <p:extLst>
      <p:ext uri="{BB962C8B-B14F-4D97-AF65-F5344CB8AC3E}">
        <p14:creationId xmlns:p14="http://schemas.microsoft.com/office/powerpoint/2010/main" val="3768137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Covariance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7812" cy="4912800"/>
          </a:xfrm>
        </p:spPr>
        <p:txBody>
          <a:bodyPr>
            <a:normAutofit/>
          </a:bodyPr>
          <a:lstStyle/>
          <a:p>
            <a:r>
              <a:rPr lang="en-US" dirty="0"/>
              <a:t>Let’s multiply this vector by its transpose: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 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)’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…and take the expectation:</a:t>
            </a:r>
          </a:p>
          <a:p>
            <a:pPr marL="0" indent="0" algn="ctr">
              <a:buNone/>
            </a:pPr>
            <a:r>
              <a:rPr lang="en-US" dirty="0"/>
              <a:t>E[(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 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)’]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118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Covariance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E[(</a:t>
                </a:r>
                <a:r>
                  <a:rPr lang="en-US" b="1" i="1" dirty="0"/>
                  <a:t>x – </a:t>
                </a:r>
                <a:r>
                  <a:rPr lang="el-GR" b="1" i="1" dirty="0"/>
                  <a:t>μ</a:t>
                </a:r>
                <a:r>
                  <a:rPr lang="en-US" dirty="0"/>
                  <a:t>) (</a:t>
                </a:r>
                <a:r>
                  <a:rPr lang="en-US" b="1" i="1" dirty="0"/>
                  <a:t>x – </a:t>
                </a:r>
                <a:r>
                  <a:rPr lang="el-GR" b="1" i="1" dirty="0"/>
                  <a:t>μ</a:t>
                </a:r>
                <a:r>
                  <a:rPr lang="en-US" dirty="0"/>
                  <a:t>)’]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Expanding, we get the expectation of: 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…which gives us the variance/covariance matrix of the manifest variables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217812" cy="4912800"/>
              </a:xfrm>
              <a:blipFill>
                <a:blip r:embed="rId2"/>
                <a:stretch>
                  <a:fillRect l="-978" t="-1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983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Covariance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17812" cy="491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E[(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 (</a:t>
            </a:r>
            <a:r>
              <a:rPr lang="en-US" b="1" i="1" dirty="0"/>
              <a:t>x – </a:t>
            </a:r>
            <a:r>
              <a:rPr lang="el-GR" b="1" i="1" dirty="0"/>
              <a:t>μ</a:t>
            </a:r>
            <a:r>
              <a:rPr lang="en-US" dirty="0"/>
              <a:t>)’]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variance-covariance matrix is a </a:t>
            </a:r>
            <a:r>
              <a:rPr lang="en-US" i="1" dirty="0"/>
              <a:t>p </a:t>
            </a:r>
            <a:r>
              <a:rPr lang="en-US" dirty="0"/>
              <a:t>x </a:t>
            </a:r>
            <a:r>
              <a:rPr lang="en-US" i="1" dirty="0"/>
              <a:t>p</a:t>
            </a:r>
            <a:r>
              <a:rPr lang="en-US" dirty="0"/>
              <a:t> symmetric matrix with variances on the diagonal and covariances off the diagonal</a:t>
            </a:r>
          </a:p>
        </p:txBody>
      </p:sp>
    </p:spTree>
    <p:extLst>
      <p:ext uri="{BB962C8B-B14F-4D97-AF65-F5344CB8AC3E}">
        <p14:creationId xmlns:p14="http://schemas.microsoft.com/office/powerpoint/2010/main" val="120617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2708" y="1825624"/>
                <a:ext cx="11408898" cy="4645513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Data matrix: </a:t>
                </a:r>
                <a:r>
                  <a:rPr lang="cs-CZ" dirty="0"/>
                  <a:t>Each element is a score for an individual on a variable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marL="457200" lvl="1" indent="0" algn="ctr">
                  <a:buNone/>
                </a:pPr>
                <a:r>
                  <a:rPr lang="cs-CZ" sz="2800" b="1" i="1" dirty="0"/>
                  <a:t>X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2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cs-CZ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cs-CZ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sz="2800" dirty="0">
                  <a:ea typeface="Cambria Math" panose="02040503050406030204" pitchFamily="18" charset="0"/>
                </a:endParaRPr>
              </a:p>
              <a:p>
                <a:r>
                  <a:rPr lang="cs-CZ" i="1" dirty="0">
                    <a:ea typeface="Cambria Math" panose="02040503050406030204" pitchFamily="18" charset="0"/>
                  </a:rPr>
                  <a:t>x</a:t>
                </a:r>
                <a:r>
                  <a:rPr lang="cs-CZ" i="1" baseline="-25000" dirty="0">
                    <a:ea typeface="Cambria Math" panose="02040503050406030204" pitchFamily="18" charset="0"/>
                  </a:rPr>
                  <a:t>ij </a:t>
                </a:r>
                <a:r>
                  <a:rPr lang="cs-CZ" i="1" dirty="0">
                    <a:ea typeface="Cambria Math" panose="02040503050406030204" pitchFamily="18" charset="0"/>
                  </a:rPr>
                  <a:t> </a:t>
                </a:r>
                <a:r>
                  <a:rPr lang="cs-CZ" dirty="0">
                    <a:ea typeface="Cambria Math" panose="02040503050406030204" pitchFamily="18" charset="0"/>
                  </a:rPr>
                  <a:t>= score for the </a:t>
                </a:r>
                <a:r>
                  <a:rPr lang="cs-CZ" i="1" dirty="0">
                    <a:ea typeface="Cambria Math" panose="02040503050406030204" pitchFamily="18" charset="0"/>
                  </a:rPr>
                  <a:t>i</a:t>
                </a:r>
                <a:r>
                  <a:rPr lang="cs-CZ" dirty="0">
                    <a:ea typeface="Cambria Math" panose="02040503050406030204" pitchFamily="18" charset="0"/>
                  </a:rPr>
                  <a:t>-th individual on the </a:t>
                </a:r>
                <a:r>
                  <a:rPr lang="cs-CZ" i="1" dirty="0">
                    <a:ea typeface="Cambria Math" panose="02040503050406030204" pitchFamily="18" charset="0"/>
                  </a:rPr>
                  <a:t>j</a:t>
                </a:r>
                <a:r>
                  <a:rPr lang="cs-CZ" dirty="0">
                    <a:ea typeface="Cambria Math" panose="02040503050406030204" pitchFamily="18" charset="0"/>
                  </a:rPr>
                  <a:t>-th variable</a:t>
                </a:r>
                <a:endParaRPr lang="en-US" i="1" baseline="-25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2708" y="1825624"/>
                <a:ext cx="11408898" cy="4645513"/>
              </a:xfrm>
              <a:blipFill>
                <a:blip r:embed="rId2"/>
                <a:stretch>
                  <a:fillRect l="-962" t="-2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951828" y="2644726"/>
            <a:ext cx="3938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/>
              <a:t>p </a:t>
            </a:r>
            <a:r>
              <a:rPr lang="cs-CZ" sz="2800" dirty="0"/>
              <a:t>= 3</a:t>
            </a:r>
            <a:r>
              <a:rPr lang="cs-CZ" sz="2800" i="1" dirty="0"/>
              <a:t> </a:t>
            </a:r>
            <a:r>
              <a:rPr lang="cs-CZ" sz="2800" dirty="0"/>
              <a:t>manifest variables</a:t>
            </a:r>
            <a:r>
              <a:rPr lang="cs-CZ" i="1" dirty="0"/>
              <a:t> 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086579" y="3625160"/>
            <a:ext cx="3066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/>
              <a:t>N </a:t>
            </a:r>
            <a:r>
              <a:rPr lang="cs-CZ" sz="2800" dirty="0"/>
              <a:t>= 4 subjects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3255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8" y="1825624"/>
            <a:ext cx="11408898" cy="4645513"/>
          </a:xfrm>
        </p:spPr>
        <p:txBody>
          <a:bodyPr>
            <a:normAutofit/>
          </a:bodyPr>
          <a:lstStyle/>
          <a:p>
            <a:r>
              <a:rPr lang="cs-CZ" b="1" dirty="0"/>
              <a:t>Order</a:t>
            </a:r>
            <a:r>
              <a:rPr lang="cs-CZ" dirty="0"/>
              <a:t>: The size of a matrix. </a:t>
            </a:r>
          </a:p>
          <a:p>
            <a:r>
              <a:rPr lang="cs-CZ" dirty="0"/>
              <a:t>A matrix with </a:t>
            </a:r>
            <a:r>
              <a:rPr lang="cs-CZ" i="1" dirty="0"/>
              <a:t>N</a:t>
            </a:r>
            <a:r>
              <a:rPr lang="cs-CZ" dirty="0"/>
              <a:t> rows and </a:t>
            </a:r>
            <a:r>
              <a:rPr lang="cs-CZ" i="1" dirty="0"/>
              <a:t>p</a:t>
            </a:r>
            <a:r>
              <a:rPr lang="cs-CZ" dirty="0"/>
              <a:t> columns is of order </a:t>
            </a:r>
            <a:r>
              <a:rPr lang="cs-CZ" i="1" dirty="0"/>
              <a:t>N x p</a:t>
            </a:r>
          </a:p>
          <a:p>
            <a:endParaRPr lang="cs-CZ" i="1" dirty="0"/>
          </a:p>
          <a:p>
            <a:r>
              <a:rPr lang="cs-CZ" b="1" dirty="0"/>
              <a:t>Square matrix</a:t>
            </a:r>
            <a:r>
              <a:rPr lang="cs-CZ" dirty="0"/>
              <a:t>: A matrix with the same number of rows and columns</a:t>
            </a:r>
          </a:p>
          <a:p>
            <a:r>
              <a:rPr lang="cs-CZ" b="1" dirty="0"/>
              <a:t>Vector</a:t>
            </a:r>
            <a:r>
              <a:rPr lang="cs-CZ" dirty="0"/>
              <a:t>: A matrix with a single column (column vector) or a single row (row vector)</a:t>
            </a:r>
          </a:p>
          <a:p>
            <a:pPr marL="0" indent="0">
              <a:buNone/>
            </a:pP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942697"/>
                  </p:ext>
                </p:extLst>
              </p:nvPr>
            </p:nvGraphicFramePr>
            <p:xfrm>
              <a:off x="1983543" y="4487524"/>
              <a:ext cx="9045528" cy="198361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522764">
                      <a:extLst>
                        <a:ext uri="{9D8B030D-6E8A-4147-A177-3AD203B41FA5}">
                          <a16:colId xmlns:a16="http://schemas.microsoft.com/office/drawing/2014/main" val="1843172"/>
                        </a:ext>
                      </a:extLst>
                    </a:gridCol>
                    <a:gridCol w="4522764">
                      <a:extLst>
                        <a:ext uri="{9D8B030D-6E8A-4147-A177-3AD203B41FA5}">
                          <a16:colId xmlns:a16="http://schemas.microsoft.com/office/drawing/2014/main" val="28522709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cs-CZ" sz="2800" dirty="0"/>
                            <a:t>v</a:t>
                          </a:r>
                          <a:r>
                            <a:rPr lang="cs-CZ" sz="2800" baseline="0" dirty="0"/>
                            <a:t> 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sz="2800" smtClean="0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cs-CZ" dirty="0"/>
                            <a:t>    </a:t>
                          </a:r>
                          <a:r>
                            <a:rPr lang="cs-CZ" sz="2400" dirty="0"/>
                            <a:t>m x 1 column</a:t>
                          </a:r>
                          <a:r>
                            <a:rPr lang="cs-CZ" sz="2400" baseline="0" dirty="0"/>
                            <a:t> vector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sz="2800" dirty="0"/>
                        </a:p>
                        <a:p>
                          <a:pPr algn="ctr"/>
                          <a:r>
                            <a:rPr lang="cs-CZ" sz="2400" dirty="0"/>
                            <a:t>1 x m row vector</a:t>
                          </a:r>
                        </a:p>
                        <a:p>
                          <a:r>
                            <a:rPr lang="cs-CZ" sz="2800" baseline="0" dirty="0"/>
                            <a:t>w 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5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sz="2800" smtClean="0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r>
                                          <a:rPr lang="cs-CZ" sz="2800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  <m:r>
                                          <a:rPr lang="cs-CZ" sz="2800" baseline="-2500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54907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942697"/>
                  </p:ext>
                </p:extLst>
              </p:nvPr>
            </p:nvGraphicFramePr>
            <p:xfrm>
              <a:off x="1983543" y="4487524"/>
              <a:ext cx="9045528" cy="198361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522764">
                      <a:extLst>
                        <a:ext uri="{9D8B030D-6E8A-4147-A177-3AD203B41FA5}">
                          <a16:colId xmlns:a16="http://schemas.microsoft.com/office/drawing/2014/main" val="1843172"/>
                        </a:ext>
                      </a:extLst>
                    </a:gridCol>
                    <a:gridCol w="4522764">
                      <a:extLst>
                        <a:ext uri="{9D8B030D-6E8A-4147-A177-3AD203B41FA5}">
                          <a16:colId xmlns:a16="http://schemas.microsoft.com/office/drawing/2014/main" val="2852270916"/>
                        </a:ext>
                      </a:extLst>
                    </a:gridCol>
                  </a:tblGrid>
                  <a:tr h="19836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r="-99865" b="-18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35" b="-18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54907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2010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31446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Transpose </a:t>
                </a:r>
                <a:r>
                  <a:rPr lang="cs-CZ" dirty="0"/>
                  <a:t>of matrix </a:t>
                </a:r>
                <a:r>
                  <a:rPr lang="cs-CZ" b="1" i="1" dirty="0"/>
                  <a:t>A </a:t>
                </a:r>
                <a:r>
                  <a:rPr lang="cs-CZ" dirty="0"/>
                  <a:t>is a new matrix, </a:t>
                </a:r>
                <a:r>
                  <a:rPr lang="cs-CZ" b="1" i="1" dirty="0"/>
                  <a:t>A</a:t>
                </a:r>
                <a:r>
                  <a:rPr lang="en-US" b="1" i="1" dirty="0"/>
                  <a:t>’</a:t>
                </a:r>
                <a:r>
                  <a:rPr lang="cs-CZ" dirty="0"/>
                  <a:t>, formed by writing the rows</a:t>
                </a:r>
              </a:p>
              <a:p>
                <a:pPr marL="0" indent="0">
                  <a:buNone/>
                </a:pPr>
                <a:r>
                  <a:rPr lang="cs-CZ" dirty="0"/>
                  <a:t>of </a:t>
                </a:r>
                <a:r>
                  <a:rPr lang="cs-CZ" b="1" i="1" dirty="0"/>
                  <a:t>A</a:t>
                </a:r>
                <a:r>
                  <a:rPr lang="cs-CZ" dirty="0"/>
                  <a:t> as the columns of </a:t>
                </a:r>
                <a:r>
                  <a:rPr lang="en-US" b="1" i="1" dirty="0"/>
                  <a:t>A’</a:t>
                </a:r>
                <a:r>
                  <a:rPr lang="cs-CZ" dirty="0"/>
                  <a:t>:</a:t>
                </a:r>
                <a:endParaRPr lang="en-US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If </a:t>
                </a:r>
                <a:r>
                  <a:rPr lang="cs-CZ" b="1" i="1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0.9</m:t>
                              </m:r>
                            </m:e>
                          </m:mr>
                          <m:m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0.6</m:t>
                              </m:r>
                            </m: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1.2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cs-CZ" dirty="0"/>
                  <a:t>	then the transpose is </a:t>
                </a:r>
                <a:r>
                  <a:rPr lang="en-US" dirty="0"/>
                  <a:t>     </a:t>
                </a:r>
                <a:r>
                  <a:rPr lang="cs-CZ" b="1" i="1" dirty="0"/>
                  <a:t>A</a:t>
                </a:r>
                <a:r>
                  <a:rPr lang="en-US" b="1" i="1" dirty="0"/>
                  <a:t>’ =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1.2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 transpose of a </a:t>
                </a:r>
                <a:r>
                  <a:rPr lang="en-US" i="1" dirty="0"/>
                  <a:t>P x M </a:t>
                </a:r>
                <a:r>
                  <a:rPr lang="en-US" dirty="0"/>
                  <a:t>matrix </a:t>
                </a:r>
                <a:r>
                  <a:rPr lang="en-US" b="1" i="1" dirty="0"/>
                  <a:t>A</a:t>
                </a:r>
                <a:r>
                  <a:rPr lang="en-US" dirty="0"/>
                  <a:t> is a </a:t>
                </a:r>
                <a:r>
                  <a:rPr lang="en-US" i="1" dirty="0"/>
                  <a:t>M x P</a:t>
                </a:r>
                <a:r>
                  <a:rPr lang="en-US" dirty="0"/>
                  <a:t> matrix </a:t>
                </a:r>
                <a:r>
                  <a:rPr lang="en-US" b="1" i="1" dirty="0"/>
                  <a:t>A’ </a:t>
                </a:r>
                <a:r>
                  <a:rPr lang="en-US" dirty="0"/>
                  <a:t>(or </a:t>
                </a:r>
                <a:r>
                  <a:rPr lang="en-US" b="1" i="1" dirty="0"/>
                  <a:t>A</a:t>
                </a:r>
                <a:r>
                  <a:rPr lang="en-US" b="1" i="1" baseline="30000" dirty="0"/>
                  <a:t>T</a:t>
                </a:r>
                <a:r>
                  <a:rPr lang="en-US" dirty="0"/>
                  <a:t>)</a:t>
                </a:r>
              </a:p>
              <a:p>
                <a:r>
                  <a:rPr lang="en-US" b="1" dirty="0"/>
                  <a:t>Equality of matrices:</a:t>
                </a:r>
                <a:r>
                  <a:rPr lang="en-US" dirty="0"/>
                  <a:t> Two matrices are equal if and only if they are of the same order and all their corresponding elements are equal.</a:t>
                </a:r>
              </a:p>
              <a:p>
                <a:endParaRPr lang="cs-CZ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31446"/>
              </a:xfrm>
              <a:blipFill>
                <a:blip r:embed="rId2"/>
                <a:stretch>
                  <a:fillRect l="-1217" t="-2105" r="-580" b="-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46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Arithmetic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687717"/>
              </a:xfrm>
            </p:spPr>
            <p:txBody>
              <a:bodyPr/>
              <a:lstStyle/>
              <a:p>
                <a:r>
                  <a:rPr lang="en-US" b="1" dirty="0"/>
                  <a:t>Addition and subtraction: </a:t>
                </a:r>
                <a:r>
                  <a:rPr lang="en-US" dirty="0"/>
                  <a:t>Only possible if matrices are of the same order (</a:t>
                </a:r>
                <a:r>
                  <a:rPr lang="en-US" i="1" dirty="0"/>
                  <a:t>conformable</a:t>
                </a:r>
                <a:r>
                  <a:rPr lang="cs-CZ" dirty="0"/>
                  <a:t> for addition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Corresponding elements of </a:t>
                </a:r>
                <a:r>
                  <a:rPr lang="en-US" b="1" i="1" dirty="0"/>
                  <a:t>A </a:t>
                </a:r>
                <a:r>
                  <a:rPr lang="en-US" dirty="0"/>
                  <a:t>and </a:t>
                </a:r>
                <a:r>
                  <a:rPr lang="en-US" b="1" i="1" dirty="0"/>
                  <a:t>B</a:t>
                </a:r>
                <a:r>
                  <a:rPr lang="en-US" dirty="0"/>
                  <a:t> are summed to form </a:t>
                </a:r>
                <a:r>
                  <a:rPr lang="en-US" b="1" i="1" dirty="0"/>
                  <a:t>C</a:t>
                </a:r>
                <a:r>
                  <a:rPr lang="en-US" dirty="0"/>
                  <a:t>. </a:t>
                </a:r>
              </a:p>
              <a:p>
                <a:r>
                  <a:rPr lang="en-US" b="1" i="1" dirty="0"/>
                  <a:t>C = A + B </a:t>
                </a:r>
                <a:r>
                  <a:rPr lang="en-US" dirty="0"/>
                  <a:t>;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ij</a:t>
                </a:r>
                <a:r>
                  <a:rPr lang="en-US" i="1" dirty="0"/>
                  <a:t> =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ij</a:t>
                </a:r>
                <a:r>
                  <a:rPr lang="en-US" i="1" dirty="0"/>
                  <a:t> + </a:t>
                </a:r>
                <a:r>
                  <a:rPr lang="en-US" i="1" dirty="0" err="1"/>
                  <a:t>b</a:t>
                </a:r>
                <a:r>
                  <a:rPr lang="en-US" i="1" baseline="-25000" dirty="0" err="1"/>
                  <a:t>ij</a:t>
                </a:r>
                <a:r>
                  <a:rPr lang="en-US" i="1" baseline="-25000" dirty="0"/>
                  <a:t> </a:t>
                </a:r>
                <a:r>
                  <a:rPr lang="en-US" dirty="0"/>
                  <a:t> for all </a:t>
                </a:r>
                <a:r>
                  <a:rPr lang="en-US" i="1" dirty="0" err="1"/>
                  <a:t>i</a:t>
                </a:r>
                <a:r>
                  <a:rPr lang="en-US" dirty="0"/>
                  <a:t> and </a:t>
                </a:r>
                <a:r>
                  <a:rPr lang="en-US" i="1" dirty="0"/>
                  <a:t>j</a:t>
                </a:r>
              </a:p>
              <a:p>
                <a:pPr marL="0" indent="0">
                  <a:buNone/>
                </a:pPr>
                <a:endParaRPr lang="en-US" b="1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Commutative law: </a:t>
                </a:r>
                <a:r>
                  <a:rPr lang="en-US" b="1" i="1" dirty="0"/>
                  <a:t>A + B = B + 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Associative law: </a:t>
                </a:r>
                <a:r>
                  <a:rPr lang="en-US" b="1" i="1" dirty="0"/>
                  <a:t>(A + B) + C = A + (B + C)</a:t>
                </a:r>
              </a:p>
              <a:p>
                <a:pPr marL="0" indent="0">
                  <a:buNone/>
                </a:pPr>
                <a:r>
                  <a:rPr lang="en-US" dirty="0"/>
                  <a:t>The transpose of a sum is the sum of the transposes: </a:t>
                </a:r>
                <a:r>
                  <a:rPr lang="en-US" b="1" i="1" dirty="0"/>
                  <a:t>(A + B)’ = A’ + B’</a:t>
                </a:r>
                <a:endParaRPr lang="en-US" dirty="0"/>
              </a:p>
              <a:p>
                <a:endParaRPr lang="en-US" i="1" dirty="0"/>
              </a:p>
              <a:p>
                <a:endParaRPr lang="cs-CZ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687717"/>
              </a:xfrm>
              <a:blipFill>
                <a:blip r:embed="rId2"/>
                <a:stretch>
                  <a:fillRect l="-1217" t="-2081" b="-1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57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Scalar multiplication</a:t>
                </a:r>
                <a:r>
                  <a:rPr lang="en-US" dirty="0"/>
                  <a:t>:</a:t>
                </a:r>
              </a:p>
              <a:p>
                <a:endParaRPr lang="en-US" b="1" dirty="0"/>
              </a:p>
              <a:p>
                <a:pPr marL="0" indent="0" algn="ctr">
                  <a:buNone/>
                </a:pPr>
                <a:r>
                  <a:rPr lang="en-US" b="1" i="1" dirty="0"/>
                  <a:t>C = B</a:t>
                </a:r>
                <a:r>
                  <a:rPr lang="en-US" i="1" dirty="0"/>
                  <a:t>a</a:t>
                </a:r>
                <a:r>
                  <a:rPr lang="en-US" b="1" i="1" dirty="0"/>
                  <a:t> = </a:t>
                </a:r>
                <a:r>
                  <a:rPr lang="en-US" i="1" dirty="0" err="1"/>
                  <a:t>a</a:t>
                </a:r>
                <a:r>
                  <a:rPr lang="en-US" b="1" i="1" dirty="0" err="1"/>
                  <a:t>B</a:t>
                </a:r>
                <a:r>
                  <a:rPr lang="en-US" b="1" i="1" dirty="0"/>
                  <a:t> </a:t>
                </a:r>
                <a:r>
                  <a:rPr lang="en-US" dirty="0"/>
                  <a:t>; </a:t>
                </a:r>
                <a:r>
                  <a:rPr lang="en-US" i="1" dirty="0" err="1"/>
                  <a:t>c</a:t>
                </a:r>
                <a:r>
                  <a:rPr lang="en-US" i="1" baseline="-25000" dirty="0" err="1"/>
                  <a:t>ij</a:t>
                </a:r>
                <a:r>
                  <a:rPr lang="en-US" i="1" dirty="0"/>
                  <a:t> = </a:t>
                </a:r>
                <a:r>
                  <a:rPr lang="en-US" i="1" dirty="0" err="1"/>
                  <a:t>a∙b</a:t>
                </a:r>
                <a:r>
                  <a:rPr lang="en-US" i="1" baseline="-25000" dirty="0" err="1"/>
                  <a:t>ij</a:t>
                </a:r>
                <a:endParaRPr lang="en-US" baseline="-25000" dirty="0"/>
              </a:p>
              <a:p>
                <a:pPr marL="0" indent="0" algn="ctr">
                  <a:buNone/>
                </a:pPr>
                <a:endParaRPr lang="en-US" b="1" i="1" baseline="-25000" dirty="0"/>
              </a:p>
              <a:p>
                <a:pPr marL="0" indent="0" algn="ctr">
                  <a:buNone/>
                </a:pPr>
                <a:r>
                  <a:rPr lang="en-US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2=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248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Matrix multiplication </a:t>
            </a:r>
            <a:r>
              <a:rPr lang="cs-CZ" dirty="0"/>
              <a:t>is </a:t>
            </a:r>
            <a:r>
              <a:rPr lang="cs-CZ" b="1" dirty="0"/>
              <a:t>not</a:t>
            </a:r>
            <a:r>
              <a:rPr lang="cs-CZ" dirty="0"/>
              <a:t> what you might think it is!</a:t>
            </a:r>
            <a:endParaRPr lang="cs-CZ" b="1" dirty="0"/>
          </a:p>
          <a:p>
            <a:r>
              <a:rPr lang="en-US" b="1" dirty="0"/>
              <a:t>Matrix multiplication</a:t>
            </a:r>
            <a:r>
              <a:rPr lang="en-US" dirty="0"/>
              <a:t>: </a:t>
            </a:r>
            <a:r>
              <a:rPr lang="en-US" b="1" i="1" dirty="0"/>
              <a:t>A </a:t>
            </a:r>
            <a:r>
              <a:rPr lang="en-US" dirty="0"/>
              <a:t>and </a:t>
            </a:r>
            <a:r>
              <a:rPr lang="en-US" b="1" i="1" dirty="0"/>
              <a:t>B</a:t>
            </a:r>
            <a:r>
              <a:rPr lang="en-US" dirty="0"/>
              <a:t> have to be </a:t>
            </a:r>
            <a:r>
              <a:rPr lang="en-US" i="1" dirty="0"/>
              <a:t>conformable </a:t>
            </a:r>
            <a:r>
              <a:rPr lang="en-US" dirty="0"/>
              <a:t>for multiplication. Matrices are conformable if the number of columns in the first matrix equals the number of rows in the second. </a:t>
            </a:r>
          </a:p>
          <a:p>
            <a:endParaRPr lang="en-US" i="1" dirty="0"/>
          </a:p>
          <a:p>
            <a:pPr marL="0" indent="0" algn="ctr">
              <a:buNone/>
            </a:pPr>
            <a:r>
              <a:rPr lang="en-US" b="1" i="1" dirty="0"/>
              <a:t>A          B     = AB =      C</a:t>
            </a:r>
          </a:p>
          <a:p>
            <a:pPr marL="0" indent="0">
              <a:buNone/>
            </a:pPr>
            <a:r>
              <a:rPr lang="en-US" sz="2000" i="1" dirty="0"/>
              <a:t>			           n x p         </a:t>
            </a:r>
            <a:r>
              <a:rPr lang="en-US" sz="2000" i="1" dirty="0" err="1"/>
              <a:t>p</a:t>
            </a:r>
            <a:r>
              <a:rPr lang="en-US" sz="2000" i="1" dirty="0"/>
              <a:t> x m		n x m</a:t>
            </a:r>
          </a:p>
          <a:p>
            <a:r>
              <a:rPr lang="en-US" dirty="0"/>
              <a:t>The product</a:t>
            </a:r>
            <a:r>
              <a:rPr lang="cs-CZ" dirty="0"/>
              <a:t> matrix</a:t>
            </a:r>
            <a:r>
              <a:rPr lang="en-US" dirty="0"/>
              <a:t> has as many rows as the first matrix and as many columns as the second matrix. </a:t>
            </a:r>
          </a:p>
          <a:p>
            <a:r>
              <a:rPr lang="en-US" dirty="0"/>
              <a:t>In this case, </a:t>
            </a:r>
            <a:r>
              <a:rPr lang="en-US" b="1" i="1" dirty="0"/>
              <a:t>B </a:t>
            </a:r>
            <a:r>
              <a:rPr lang="en-US" dirty="0"/>
              <a:t>was being </a:t>
            </a:r>
            <a:r>
              <a:rPr lang="en-US" i="1" dirty="0"/>
              <a:t>pre</a:t>
            </a:r>
            <a:r>
              <a:rPr lang="cs-CZ" i="1" dirty="0"/>
              <a:t>-</a:t>
            </a:r>
            <a:r>
              <a:rPr lang="en-US" i="1" dirty="0"/>
              <a:t>multiplied</a:t>
            </a:r>
            <a:r>
              <a:rPr lang="en-US" dirty="0"/>
              <a:t> by </a:t>
            </a:r>
            <a:r>
              <a:rPr lang="en-US" b="1" i="1" dirty="0"/>
              <a:t>A</a:t>
            </a:r>
            <a:r>
              <a:rPr lang="cs-CZ" dirty="0"/>
              <a:t> (and </a:t>
            </a:r>
            <a:r>
              <a:rPr lang="cs-CZ" b="1" i="1" dirty="0"/>
              <a:t>A </a:t>
            </a:r>
            <a:r>
              <a:rPr lang="cs-CZ" dirty="0"/>
              <a:t>was being </a:t>
            </a:r>
            <a:r>
              <a:rPr lang="cs-CZ" i="1" dirty="0"/>
              <a:t>post-multiplied by B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6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1979</Words>
  <Application>Microsoft Office PowerPoint</Application>
  <PresentationFormat>Widescreen</PresentationFormat>
  <Paragraphs>242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Office Theme</vt:lpstr>
      <vt:lpstr>Matrix algebra</vt:lpstr>
      <vt:lpstr>Prologue</vt:lpstr>
      <vt:lpstr>Definitions</vt:lpstr>
      <vt:lpstr>Definitions</vt:lpstr>
      <vt:lpstr>Definitions</vt:lpstr>
      <vt:lpstr>Definitions</vt:lpstr>
      <vt:lpstr>Arithmetic operations</vt:lpstr>
      <vt:lpstr>Multiplication</vt:lpstr>
      <vt:lpstr>Multiplication</vt:lpstr>
      <vt:lpstr>Multiplication</vt:lpstr>
      <vt:lpstr>Multiplication</vt:lpstr>
      <vt:lpstr>Multiplication</vt:lpstr>
      <vt:lpstr>Kinds of matrices</vt:lpstr>
      <vt:lpstr>Kinds of matrices</vt:lpstr>
      <vt:lpstr>Kinds of matrices</vt:lpstr>
      <vt:lpstr>Kinds of matrices</vt:lpstr>
      <vt:lpstr>Kinds of matrices</vt:lpstr>
      <vt:lpstr>Kinds of matrices</vt:lpstr>
      <vt:lpstr>Functions of matrices</vt:lpstr>
      <vt:lpstr>Functions of matrices</vt:lpstr>
      <vt:lpstr>Functions of matrices</vt:lpstr>
      <vt:lpstr>Functions of matrices</vt:lpstr>
      <vt:lpstr>Functions of matrices</vt:lpstr>
      <vt:lpstr>Functions of matrices</vt:lpstr>
      <vt:lpstr>Functions of matrices</vt:lpstr>
      <vt:lpstr>Functions of matrices</vt:lpstr>
      <vt:lpstr>Functions of matrices</vt:lpstr>
      <vt:lpstr>Linear combinations of random variables</vt:lpstr>
      <vt:lpstr>Linear combinations of random variables</vt:lpstr>
      <vt:lpstr>An intermezzo – expected values</vt:lpstr>
      <vt:lpstr>An intermezzo – expected values</vt:lpstr>
      <vt:lpstr>An intermezzo – expected values</vt:lpstr>
      <vt:lpstr>Covariance matrix</vt:lpstr>
      <vt:lpstr>Covariance matrix</vt:lpstr>
      <vt:lpstr>Covariance matrix</vt:lpstr>
      <vt:lpstr>Covariance matrix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69</cp:revision>
  <dcterms:created xsi:type="dcterms:W3CDTF">2017-09-24T20:13:48Z</dcterms:created>
  <dcterms:modified xsi:type="dcterms:W3CDTF">2018-09-24T05:58:25Z</dcterms:modified>
</cp:coreProperties>
</file>