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13-Nov-19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Deciding on the number of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</a:t>
            </a:r>
            <a:r>
              <a:rPr lang="en-US" sz="2800" dirty="0"/>
              <a:t>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Sources of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When performing EFA (or most statistical analyses, actually), we face two sources of error: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Sampling error (our </a:t>
            </a:r>
            <a:r>
              <a:rPr lang="en-US" b="1" dirty="0"/>
              <a:t>R </a:t>
            </a:r>
            <a:r>
              <a:rPr lang="en-US" dirty="0"/>
              <a:t>is not our </a:t>
            </a:r>
            <a:r>
              <a:rPr lang="en-US" b="1" dirty="0"/>
              <a:t>P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Model error (even if we had </a:t>
            </a:r>
            <a:r>
              <a:rPr lang="en-US" b="1" dirty="0"/>
              <a:t>P</a:t>
            </a:r>
            <a:r>
              <a:rPr lang="en-US" dirty="0"/>
              <a:t>, it would not fit perfectly – all models 		       are wrong)</a:t>
            </a:r>
          </a:p>
        </p:txBody>
      </p:sp>
    </p:spTree>
    <p:extLst>
      <p:ext uri="{BB962C8B-B14F-4D97-AF65-F5344CB8AC3E}">
        <p14:creationId xmlns:p14="http://schemas.microsoft.com/office/powerpoint/2010/main" val="3291507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OK, so, we established there is not such thing as the </a:t>
            </a:r>
            <a:r>
              <a:rPr lang="en-US" i="1" dirty="0"/>
              <a:t>true number of factors</a:t>
            </a:r>
          </a:p>
          <a:p>
            <a:endParaRPr lang="en-US" i="1" dirty="0"/>
          </a:p>
          <a:p>
            <a:r>
              <a:rPr lang="en-US" dirty="0"/>
              <a:t>Our objective, then, is to identify the plausible number of </a:t>
            </a:r>
            <a:r>
              <a:rPr lang="en-US" i="1" dirty="0"/>
              <a:t>major common factors</a:t>
            </a:r>
          </a:p>
          <a:p>
            <a:endParaRPr lang="en-US" i="1" dirty="0"/>
          </a:p>
          <a:p>
            <a:r>
              <a:rPr lang="en-US" dirty="0"/>
              <a:t>What kind of information is available?</a:t>
            </a:r>
          </a:p>
        </p:txBody>
      </p:sp>
    </p:spTree>
    <p:extLst>
      <p:ext uri="{BB962C8B-B14F-4D97-AF65-F5344CB8AC3E}">
        <p14:creationId xmlns:p14="http://schemas.microsoft.com/office/powerpoint/2010/main" val="2175787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information available: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Rules of thumb (mostly based on eigenvalues)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Statistical tests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Common sense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Informed judgement</a:t>
            </a:r>
          </a:p>
        </p:txBody>
      </p:sp>
    </p:spTree>
    <p:extLst>
      <p:ext uri="{BB962C8B-B14F-4D97-AF65-F5344CB8AC3E}">
        <p14:creationId xmlns:p14="http://schemas.microsoft.com/office/powerpoint/2010/main" val="354803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Sometimes known as the </a:t>
            </a:r>
            <a:r>
              <a:rPr lang="en-US" i="1" dirty="0"/>
              <a:t>Kaiser criterion</a:t>
            </a:r>
            <a:r>
              <a:rPr lang="en-US" dirty="0"/>
              <a:t> or the </a:t>
            </a:r>
            <a:r>
              <a:rPr lang="en-US" i="1" dirty="0"/>
              <a:t>Kaiser-Guttman criterion</a:t>
            </a:r>
            <a:r>
              <a:rPr lang="en-US" dirty="0"/>
              <a:t>. </a:t>
            </a:r>
          </a:p>
          <a:p>
            <a:endParaRPr lang="en-US" i="1" dirty="0"/>
          </a:p>
          <a:p>
            <a:r>
              <a:rPr lang="en-US" dirty="0"/>
              <a:t>According to Guttman (1954), if the model holds exactly in the population, the number of eigenvalues greater than 1 provides a lower bound to the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168006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Although there is theoretical justification for this rule at the population level and in the ideal case the model holds exactly, it is routinely used with sample correlation matrices. </a:t>
            </a:r>
          </a:p>
          <a:p>
            <a:endParaRPr lang="en-US" dirty="0"/>
          </a:p>
          <a:p>
            <a:r>
              <a:rPr lang="en-US" dirty="0"/>
              <a:t>People use this VERY often. It has been repeatedly demonstrated to be misleading.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8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Furthermore, the theoretical justification only applies to the population correlation matrix, but most EFA software gives you the eigenvalues for the sample </a:t>
            </a:r>
            <a:r>
              <a:rPr lang="en-US" i="1" dirty="0"/>
              <a:t>reduced</a:t>
            </a:r>
            <a:r>
              <a:rPr lang="en-US" dirty="0"/>
              <a:t> correlation matrix.</a:t>
            </a:r>
          </a:p>
          <a:p>
            <a:endParaRPr lang="en-US" dirty="0"/>
          </a:p>
          <a:p>
            <a:r>
              <a:rPr lang="en-US" dirty="0"/>
              <a:t>It can serve you as a guide or a reference point, but dogmatic application will (probably) lead you nowhere.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2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Cattell (1966). Simply plot the eigenvalues of the sample correlation or reduced sample correlation matrix and look at the last large discontinuity. </a:t>
            </a:r>
          </a:p>
          <a:p>
            <a:endParaRPr lang="en-US" dirty="0"/>
          </a:p>
          <a:p>
            <a:r>
              <a:rPr lang="en-US" dirty="0"/>
              <a:t>Let’s look at an example.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pic>
        <p:nvPicPr>
          <p:cNvPr id="2050" name="Picture 2" descr="https://www.ibm.com/support/knowledgecenter/en/SSLVMB_sub/spss/images/images_m-r/out_fac_scree_telco_01.jpg">
            <a:extLst>
              <a:ext uri="{FF2B5EF4-FFF2-40B4-BE49-F238E27FC236}">
                <a16:creationId xmlns:a16="http://schemas.microsoft.com/office/drawing/2014/main" id="{37B00EF2-E9EA-4BB7-8053-09E91C496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065" y="1488445"/>
            <a:ext cx="6525870" cy="536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8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In this case, we would choose </a:t>
            </a:r>
            <a:r>
              <a:rPr lang="en-US" i="1" dirty="0"/>
              <a:t>m = 3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This procedure is very subjective and does not have any theoretical justification. Only an informal rationale is available – if there exists </a:t>
            </a:r>
            <a:r>
              <a:rPr lang="en-US" i="1" dirty="0"/>
              <a:t>m</a:t>
            </a:r>
            <a:r>
              <a:rPr lang="en-US" dirty="0"/>
              <a:t> factors, then there will be </a:t>
            </a:r>
            <a:r>
              <a:rPr lang="en-US" i="1" dirty="0"/>
              <a:t>m</a:t>
            </a:r>
            <a:r>
              <a:rPr lang="en-US" dirty="0"/>
              <a:t> relatively large eigenvalues. The rest of the eigenvalues (small) will only represent noise. 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14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As before, this method can be informative to some extent, but should not be used exclusively.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objective of exploratory (unrestricted) factor analysis is to determine the </a:t>
            </a:r>
            <a:r>
              <a:rPr lang="en-US" b="1" dirty="0"/>
              <a:t>number </a:t>
            </a:r>
            <a:r>
              <a:rPr lang="en-US" dirty="0"/>
              <a:t>and </a:t>
            </a:r>
            <a:r>
              <a:rPr lang="en-US" b="1" dirty="0"/>
              <a:t>nature</a:t>
            </a:r>
            <a:r>
              <a:rPr lang="en-US" dirty="0"/>
              <a:t> of the common factors.</a:t>
            </a:r>
          </a:p>
          <a:p>
            <a:endParaRPr lang="en-US" dirty="0"/>
          </a:p>
          <a:p>
            <a:r>
              <a:rPr lang="en-US" dirty="0"/>
              <a:t>Deciding on the number of factors to extract is key, also because subsequent analyses (such as rotation) depend on this decision.</a:t>
            </a:r>
          </a:p>
          <a:p>
            <a:endParaRPr lang="en-US" dirty="0"/>
          </a:p>
          <a:p>
            <a:r>
              <a:rPr lang="en-US" dirty="0"/>
              <a:t>There’s a lot of literature out there on the how-many-factors problem. Unfortunately, most of this literature focuses on developing mechanistical rules that will indicate the “true”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243869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Using the likelihood-ratio test statistic to test a hypothesis that the model fits perfectly in the population.</a:t>
            </a:r>
          </a:p>
          <a:p>
            <a:r>
              <a:rPr lang="en-US" dirty="0"/>
              <a:t>We’ve covered this one already. </a:t>
            </a:r>
          </a:p>
          <a:p>
            <a:r>
              <a:rPr lang="en-US" dirty="0"/>
              <a:t>For a model with </a:t>
            </a:r>
            <a:r>
              <a:rPr lang="en-US" i="1" dirty="0"/>
              <a:t>m</a:t>
            </a:r>
            <a:r>
              <a:rPr lang="en-US" dirty="0"/>
              <a:t> factors, rejecting the null hypothesis means we need more factors. When we fail to reject the null, we should stop adding more factors.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44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Problems!</a:t>
            </a:r>
          </a:p>
          <a:p>
            <a:r>
              <a:rPr lang="en-US" dirty="0"/>
              <a:t>The null hypothesis is not true, we know that, so what’s the point in testing it? </a:t>
            </a:r>
          </a:p>
          <a:p>
            <a:r>
              <a:rPr lang="en-US" dirty="0"/>
              <a:t>Sequential tests are not independent.</a:t>
            </a:r>
          </a:p>
          <a:p>
            <a:r>
              <a:rPr lang="en-US" dirty="0"/>
              <a:t>Functionally a test of sample size.</a:t>
            </a:r>
          </a:p>
          <a:p>
            <a:r>
              <a:rPr lang="en-US" dirty="0"/>
              <a:t>Mechanistical.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2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RMSEA</a:t>
            </a:r>
          </a:p>
          <a:p>
            <a:endParaRPr lang="en-US" b="1" dirty="0"/>
          </a:p>
          <a:p>
            <a:r>
              <a:rPr lang="en-US" dirty="0"/>
              <a:t>Selecting the number of factors (or selecting a couple of plausible numbers of factors) is fundamentally a problem of model fit. </a:t>
            </a:r>
          </a:p>
          <a:p>
            <a:r>
              <a:rPr lang="en-US" dirty="0"/>
              <a:t>We can sequentially estimate models with increasing numbers of factors and look at changes in model fit. </a:t>
            </a:r>
          </a:p>
          <a:p>
            <a:r>
              <a:rPr lang="en-US" dirty="0"/>
              <a:t>Encourages mechanistical use. Don’t rely too much on the suggested values for RMSEA.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1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Tucker-Lewis Index (TLI)</a:t>
            </a:r>
            <a:endParaRPr lang="en-US" b="1" dirty="0"/>
          </a:p>
          <a:p>
            <a:r>
              <a:rPr lang="cs-CZ" dirty="0"/>
              <a:t>The TLI is a so-called </a:t>
            </a:r>
            <a:r>
              <a:rPr lang="cs-CZ" i="1" dirty="0"/>
              <a:t>incremental</a:t>
            </a:r>
            <a:r>
              <a:rPr lang="cs-CZ" dirty="0"/>
              <a:t> fit index. What does that mean?</a:t>
            </a:r>
            <a:endParaRPr lang="en-US" dirty="0"/>
          </a:p>
          <a:p>
            <a:r>
              <a:rPr lang="cs-CZ" dirty="0"/>
              <a:t>The index is based on comparing the fit of a model with </a:t>
            </a:r>
            <a:r>
              <a:rPr lang="cs-CZ" i="1" dirty="0"/>
              <a:t>m</a:t>
            </a:r>
            <a:r>
              <a:rPr lang="cs-CZ" dirty="0"/>
              <a:t> factors to the fit of two reference models. </a:t>
            </a:r>
            <a:endParaRPr lang="en-US" dirty="0"/>
          </a:p>
          <a:p>
            <a:r>
              <a:rPr lang="cs-CZ" dirty="0"/>
              <a:t>The first one is the „world</a:t>
            </a:r>
            <a:r>
              <a:rPr lang="en-US" dirty="0"/>
              <a:t>’s worst model”, the so-called “null model”, with </a:t>
            </a:r>
            <a:r>
              <a:rPr lang="en-US" i="1" dirty="0"/>
              <a:t>m = 0</a:t>
            </a:r>
            <a:r>
              <a:rPr lang="en-US" dirty="0"/>
              <a:t>. This model implies zero correlation between the MVs in the population</a:t>
            </a:r>
          </a:p>
          <a:p>
            <a:r>
              <a:rPr lang="en-US" dirty="0"/>
              <a:t>The second one is the “world’s best model”, the so-called “ideal model”, which fits perfectly in the population.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The model is based on the properties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-distributed likelihood ratio test statistic. When a particular model is “correct”, the expected value of the test statistic is the number of degrees of freedom of the 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distribution,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𝑑𝑓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Therefore, we would expect the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den>
                    </m:f>
                  </m:oMath>
                </a14:m>
                <a:r>
                  <a:rPr lang="en-US" dirty="0"/>
                  <a:t> to be roughly 1 for a “correct model”. As the model fits worse, the ratio becomes larger than 1. </a:t>
                </a:r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019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If we have a model with </a:t>
                </a:r>
                <a:r>
                  <a:rPr lang="en-US" i="1" dirty="0"/>
                  <a:t>m</a:t>
                </a:r>
                <a:r>
                  <a:rPr lang="en-US" dirty="0"/>
                  <a:t> common factors, we can compute the ratio as: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…and we can compute the same ratio for the null model: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34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As the null model will probably fit the data very badly, we would expect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to be very large. For an ideal model, we would expect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to be roughly 1. </a:t>
                </a:r>
              </a:p>
              <a:p>
                <a:r>
                  <a:rPr lang="en-US" dirty="0"/>
                  <a:t>The TLI is then defined as: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566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The numerator represents the improvement in fit of the model with </a:t>
                </a:r>
                <a:r>
                  <a:rPr lang="en-US" i="1" dirty="0"/>
                  <a:t>m</a:t>
                </a:r>
                <a:r>
                  <a:rPr lang="en-US" dirty="0"/>
                  <a:t> factors over the null model. The denominator represents the improvement in fit of the ideal model over the null model. </a:t>
                </a:r>
              </a:p>
              <a:p>
                <a:r>
                  <a:rPr lang="en-US" dirty="0"/>
                  <a:t>The ratio represents where does the </a:t>
                </a:r>
                <a:r>
                  <a:rPr lang="en-US" i="1" dirty="0"/>
                  <a:t>m</a:t>
                </a:r>
                <a:r>
                  <a:rPr lang="en-US" dirty="0"/>
                  <a:t>-factor model stand on the continuum between the “worst fit” and the “best fit”.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626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A value over .90 is desirable, preferably higher than that.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994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prior hypotheses about the number of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no need for a single “right answer” at the exploratory phase of an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some rules-of-thumb as a source of guidance, but don’t rely on them blindly (scree plot, eigenvalues…)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the results of goodness of fit tests and measures of fit, including RMSEA and TLI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Based on what you have observed, decide about the optimal number of factors, or a couple of alternatives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960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very misguided. </a:t>
            </a:r>
          </a:p>
          <a:p>
            <a:endParaRPr lang="en-US" dirty="0"/>
          </a:p>
          <a:p>
            <a:r>
              <a:rPr lang="en-US" dirty="0"/>
              <a:t>First of all, there is no such thing as “the true number of factors”. </a:t>
            </a:r>
          </a:p>
          <a:p>
            <a:endParaRPr lang="en-US" dirty="0"/>
          </a:p>
          <a:p>
            <a:r>
              <a:rPr lang="en-US" dirty="0"/>
              <a:t>Second, mechanistical rules – while sometimes useful – do not work every time. </a:t>
            </a:r>
          </a:p>
        </p:txBody>
      </p:sp>
    </p:spTree>
    <p:extLst>
      <p:ext uri="{BB962C8B-B14F-4D97-AF65-F5344CB8AC3E}">
        <p14:creationId xmlns:p14="http://schemas.microsoft.com/office/powerpoint/2010/main" val="1060410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Go the extra mile and extract one or more additional factors, and see what happens – it’s better to “over-factor” than to “under-factor”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Look for converging evidence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Use your judgment and knowledge about the data. If someone says you are not allowed to, they are wrong.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6124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not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/>
          </a:p>
          <a:p>
            <a:r>
              <a:rPr lang="en-US"/>
              <a:t>Use </a:t>
            </a:r>
            <a:r>
              <a:rPr lang="en-US" dirty="0"/>
              <a:t>one piece of evidence or one mechanistical approach by itself</a:t>
            </a:r>
          </a:p>
          <a:p>
            <a:r>
              <a:rPr lang="en-US" dirty="0"/>
              <a:t>Not consider multiple sources of information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683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recognize that no parsimonious model will hold exactly.</a:t>
            </a:r>
          </a:p>
          <a:p>
            <a:endParaRPr lang="en-US" dirty="0"/>
          </a:p>
          <a:p>
            <a:r>
              <a:rPr lang="en-US" dirty="0"/>
              <a:t>We must use informed judgement and need to take into account various sources of information. </a:t>
            </a:r>
          </a:p>
          <a:p>
            <a:endParaRPr lang="en-US" dirty="0"/>
          </a:p>
          <a:p>
            <a:r>
              <a:rPr lang="en-US" dirty="0"/>
              <a:t>At times, the decision won’t be easy and all the available information will not clearly point us in either direction. </a:t>
            </a:r>
          </a:p>
        </p:txBody>
      </p:sp>
    </p:spTree>
    <p:extLst>
      <p:ext uri="{BB962C8B-B14F-4D97-AF65-F5344CB8AC3E}">
        <p14:creationId xmlns:p14="http://schemas.microsoft.com/office/powerpoint/2010/main" val="416494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researchers use the mechanistical rules or rules of thumb without careful judgement or understanding. </a:t>
            </a:r>
          </a:p>
          <a:p>
            <a:endParaRPr lang="en-US" dirty="0"/>
          </a:p>
          <a:p>
            <a:r>
              <a:rPr lang="en-US" dirty="0"/>
              <a:t>This is not effective and can result in misleading solutions or interpretations. </a:t>
            </a:r>
          </a:p>
          <a:p>
            <a:endParaRPr lang="en-US" dirty="0"/>
          </a:p>
          <a:p>
            <a:r>
              <a:rPr lang="en-US" dirty="0"/>
              <a:t>The mechanical rules can (and often do) provide useful information, but none can be effectively used by itself, without considering other information. </a:t>
            </a:r>
          </a:p>
        </p:txBody>
      </p:sp>
    </p:spTree>
    <p:extLst>
      <p:ext uri="{BB962C8B-B14F-4D97-AF65-F5344CB8AC3E}">
        <p14:creationId xmlns:p14="http://schemas.microsoft.com/office/powerpoint/2010/main" val="68154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trade-off in what we do – we would like to find such a number of factors so that the model would fit reasonably well, but still provides a considerable degree of parsimony. </a:t>
            </a:r>
          </a:p>
          <a:p>
            <a:endParaRPr lang="en-US" dirty="0"/>
          </a:p>
          <a:p>
            <a:r>
              <a:rPr lang="en-US" b="1" dirty="0"/>
              <a:t>Ideal situation</a:t>
            </a:r>
            <a:r>
              <a:rPr lang="en-US" dirty="0"/>
              <a:t>: to find a model that fits reasonably well, while a model with fewer factors fits significantly worse and a model with more factors doesn’t fit significantly better. </a:t>
            </a:r>
          </a:p>
          <a:p>
            <a:endParaRPr lang="en-US" dirty="0"/>
          </a:p>
          <a:p>
            <a:r>
              <a:rPr lang="en-US" dirty="0"/>
              <a:t>Also, the identified factors have to be meaningful and interpretable.</a:t>
            </a:r>
          </a:p>
        </p:txBody>
      </p:sp>
    </p:spTree>
    <p:extLst>
      <p:ext uri="{BB962C8B-B14F-4D97-AF65-F5344CB8AC3E}">
        <p14:creationId xmlns:p14="http://schemas.microsoft.com/office/powerpoint/2010/main" val="83042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Pitt </a:t>
            </a:r>
            <a:r>
              <a:rPr lang="en-US"/>
              <a:t>&amp; Myung (2002)</a:t>
            </a:r>
            <a:endParaRPr lang="en-US" dirty="0"/>
          </a:p>
        </p:txBody>
      </p:sp>
      <p:pic>
        <p:nvPicPr>
          <p:cNvPr id="1026" name="Picture 2" descr="https://ars.els-cdn.com/content/image/1-s2.0-S1364661302019642-gr1.jpg">
            <a:extLst>
              <a:ext uri="{FF2B5EF4-FFF2-40B4-BE49-F238E27FC236}">
                <a16:creationId xmlns:a16="http://schemas.microsoft.com/office/drawing/2014/main" id="{193D5B6E-E638-4275-B0D5-97200021D1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9" y="1281124"/>
            <a:ext cx="6345381" cy="546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19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Nowadays, simply doing an EFA is not enough (oh, the old days…). So it is also important to view EFA as a step in the entire factor analysis process – it is very likely that you will subsequently perform a CFA on similar data, so EFA can work as a tool for limiting the space of potential models and identifying a couple of candidate models (with a reasonable number and interpretability of the common factors)</a:t>
            </a:r>
          </a:p>
        </p:txBody>
      </p:sp>
    </p:spTree>
    <p:extLst>
      <p:ext uri="{BB962C8B-B14F-4D97-AF65-F5344CB8AC3E}">
        <p14:creationId xmlns:p14="http://schemas.microsoft.com/office/powerpoint/2010/main" val="404909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EFA, CFA, UFA, RFA…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have been using the terms </a:t>
            </a:r>
            <a:r>
              <a:rPr lang="en-US" i="1" dirty="0"/>
              <a:t>exploratory</a:t>
            </a:r>
            <a:r>
              <a:rPr lang="en-US" dirty="0"/>
              <a:t>, </a:t>
            </a:r>
            <a:r>
              <a:rPr lang="en-US" i="1" dirty="0"/>
              <a:t>confirmatory, restricted, unrestricted, …, </a:t>
            </a:r>
            <a:r>
              <a:rPr lang="en-US" dirty="0"/>
              <a:t>in a pretty chaotic way sometimes, so let me explain. </a:t>
            </a:r>
          </a:p>
          <a:p>
            <a:endParaRPr lang="en-US" dirty="0"/>
          </a:p>
          <a:p>
            <a:r>
              <a:rPr lang="en-US" dirty="0"/>
              <a:t>Traditionally, people recognize EFA (exploratory) and CFA (confirmatory). But this sounds a bit more like it’s about the purpose and not about the model itself. </a:t>
            </a:r>
          </a:p>
          <a:p>
            <a:endParaRPr lang="en-US" dirty="0"/>
          </a:p>
          <a:p>
            <a:r>
              <a:rPr lang="en-US" dirty="0"/>
              <a:t>Better to use </a:t>
            </a:r>
            <a:r>
              <a:rPr lang="en-US" i="1" dirty="0"/>
              <a:t>restricted</a:t>
            </a:r>
            <a:r>
              <a:rPr lang="en-US" dirty="0"/>
              <a:t> (typically CFA) and </a:t>
            </a:r>
            <a:r>
              <a:rPr lang="en-US" i="1" dirty="0"/>
              <a:t>unrestricted</a:t>
            </a:r>
            <a:r>
              <a:rPr lang="en-US" dirty="0"/>
              <a:t> (typically EFA) factor analysis. This simply refers to whether there are any restrictions on </a:t>
            </a:r>
            <a:r>
              <a:rPr lang="el-GR" b="1" dirty="0"/>
              <a:t>Λ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57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12823</TotalTime>
  <Words>1624</Words>
  <Application>Microsoft Office PowerPoint</Application>
  <PresentationFormat>Widescreen</PresentationFormat>
  <Paragraphs>167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Office Theme</vt:lpstr>
      <vt:lpstr>Deciding on the number of factors</vt:lpstr>
      <vt:lpstr>Introduction</vt:lpstr>
      <vt:lpstr>Introduction</vt:lpstr>
      <vt:lpstr>Introduction</vt:lpstr>
      <vt:lpstr>Introduction</vt:lpstr>
      <vt:lpstr>Introduction</vt:lpstr>
      <vt:lpstr>Pitt &amp; Myung (2002)</vt:lpstr>
      <vt:lpstr>Introduction</vt:lpstr>
      <vt:lpstr>EFA, CFA, UFA, RFA…</vt:lpstr>
      <vt:lpstr>Sources of error</vt:lpstr>
      <vt:lpstr>Number of factors</vt:lpstr>
      <vt:lpstr>Number of factors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Goodness of fit tests</vt:lpstr>
      <vt:lpstr>Goodness of fit tests</vt:lpstr>
      <vt:lpstr>Fit indices</vt:lpstr>
      <vt:lpstr>Fit indices</vt:lpstr>
      <vt:lpstr>Fit indices</vt:lpstr>
      <vt:lpstr>Fit indices</vt:lpstr>
      <vt:lpstr>Fit indices</vt:lpstr>
      <vt:lpstr>Fit indices</vt:lpstr>
      <vt:lpstr>Fit indices</vt:lpstr>
      <vt:lpstr>Selecting the number of factors</vt:lpstr>
      <vt:lpstr>Selecting the number of factors</vt:lpstr>
      <vt:lpstr>What not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259</cp:revision>
  <dcterms:created xsi:type="dcterms:W3CDTF">2017-09-24T20:13:48Z</dcterms:created>
  <dcterms:modified xsi:type="dcterms:W3CDTF">2019-11-13T16:32:17Z</dcterms:modified>
</cp:coreProperties>
</file>