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7" r:id="rId3"/>
    <p:sldId id="268" r:id="rId4"/>
    <p:sldId id="269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93" r:id="rId18"/>
    <p:sldId id="294" r:id="rId19"/>
    <p:sldId id="314" r:id="rId20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226355-D57A-447F-A1B9-921A569148F3}">
  <a:tblStyle styleId="{B5226355-D57A-447F-A1B9-921A569148F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4" name="Google Shape;2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zdroje.muni.cz/" TargetMode="External"/><Relationship Id="rId4" Type="http://schemas.openxmlformats.org/officeDocument/2006/relationships/hyperlink" Target="http://knihovna.fss.muni.cz/ezdroj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zdroje.muni.cz/vzdaleny_pristup/?lang=c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nihovna.fss.muni.cz/ezdroje.ph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www.tandfebooks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owledge.sagepub.com/" TargetMode="External"/><Relationship Id="rId5" Type="http://schemas.openxmlformats.org/officeDocument/2006/relationships/hyperlink" Target="http://knihovna.fss.muni.cz/ezdroje.php?podsekce=&amp;ukol=2&amp;subukol=1&amp;id=61" TargetMode="External"/><Relationship Id="rId4" Type="http://schemas.openxmlformats.org/officeDocument/2006/relationships/hyperlink" Target="http://go.galegroup.com/ps/start.do?p=GVRL&amp;u=masaryk&amp;authCount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nitoring.anopress.cz/Anopres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devzdej.cz/" TargetMode="External"/><Relationship Id="rId5" Type="http://schemas.openxmlformats.org/officeDocument/2006/relationships/hyperlink" Target="http://theses.cz/" TargetMode="External"/><Relationship Id="rId4" Type="http://schemas.openxmlformats.org/officeDocument/2006/relationships/hyperlink" Target="http://is.muni.cz/thesi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://knihovna.fss.muni.cz/ezdroje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nihovna.fss.muni.cz/jaksipujcit.php?podsekce=65" TargetMode="External"/><Relationship Id="rId5" Type="http://schemas.openxmlformats.org/officeDocument/2006/relationships/hyperlink" Target="http://knihovna.fss.muni.cz/jaksipujcit.php?podsekce=53" TargetMode="External"/><Relationship Id="rId4" Type="http://schemas.openxmlformats.org/officeDocument/2006/relationships/hyperlink" Target="http://knihovna.fss.muni.cz/jaksipujcit.php?podsekce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nihovny.cz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://www.mzk.cz/katalogy-databaze/online-katalog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kis.cuni.cz/" TargetMode="External"/><Relationship Id="rId5" Type="http://schemas.openxmlformats.org/officeDocument/2006/relationships/hyperlink" Target="http://aleph.muni.cz/" TargetMode="External"/><Relationship Id="rId4" Type="http://schemas.openxmlformats.org/officeDocument/2006/relationships/hyperlink" Target="https://katalog.muni.cz/" TargetMode="External"/><Relationship Id="rId9" Type="http://schemas.openxmlformats.org/officeDocument/2006/relationships/hyperlink" Target="http://aleph.nkp.cz/F/?func=file&amp;file_name=find-b&amp;local_base=skc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336500" y="2097825"/>
            <a:ext cx="8396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Informační zdroje pro studenty SAN108</a:t>
            </a:r>
            <a:endParaRPr sz="4400" b="1" dirty="0">
              <a:solidFill>
                <a:srgbClr val="0000D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336500" y="3768459"/>
            <a:ext cx="6858000" cy="9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cs-CZ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Mgr. Dana Mazancová, </a:t>
            </a:r>
            <a:r>
              <a:rPr lang="cs-CZ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cs-CZ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336499" y="5652600"/>
            <a:ext cx="6858000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Brno, </a:t>
            </a:r>
            <a:r>
              <a:rPr lang="cs-CZ" sz="2400" dirty="0">
                <a:solidFill>
                  <a:schemeClr val="dk1"/>
                </a:solidFill>
              </a:rPr>
              <a:t>17. října 2019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3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Licencované zdroje II.</a:t>
            </a:r>
            <a:endParaRPr sz="4000"/>
          </a:p>
        </p:txBody>
      </p:sp>
      <p:sp>
        <p:nvSpPr>
          <p:cNvPr id="257" name="Google Shape;257;p33"/>
          <p:cNvSpPr txBox="1"/>
          <p:nvPr/>
        </p:nvSpPr>
        <p:spPr>
          <a:xfrm>
            <a:off x="177650" y="1751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 úplatu - </a:t>
            </a: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 studenty MU zdarma ☺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informace jsou </a:t>
            </a: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prověřené</a:t>
            </a:r>
            <a:r>
              <a:rPr lang="cs-CZ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(prochází recenzním řízením)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články většinou dostupné dříve než v tištěné podobě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doporučený zdroj pro psaní seminárních a závěrečných prací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>
            <a:spLocks noGrp="1"/>
          </p:cNvSpPr>
          <p:nvPr>
            <p:ph type="title"/>
          </p:nvPr>
        </p:nvSpPr>
        <p:spPr>
          <a:xfrm>
            <a:off x="739958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Jak se dostanu k licencovaným zdrojům?</a:t>
            </a:r>
            <a:endParaRPr sz="4000" dirty="0"/>
          </a:p>
        </p:txBody>
      </p:sp>
      <p:sp>
        <p:nvSpPr>
          <p:cNvPr id="264" name="Google Shape;264;p34"/>
          <p:cNvSpPr txBox="1"/>
          <p:nvPr/>
        </p:nvSpPr>
        <p:spPr>
          <a:xfrm>
            <a:off x="131550" y="2121099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stránky knihovny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cs-CZ" sz="3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http://knihovna.fss.muni.cz/ezdroje</a:t>
            </a: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92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databáze k oborům vyučovaným na FSS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Noto Sans Symbols"/>
              <a:buNone/>
            </a:pPr>
            <a:endParaRPr sz="24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Portál elektronických informačních zdrojů MU</a:t>
            </a: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cs-CZ" sz="3000" b="1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http://ezdroje.muni.cz/</a:t>
            </a:r>
            <a:endParaRPr sz="3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databáze i z dalších oborů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Jak se dostanu k licencovaným zdrojům mimo počítačovou síť univerzity?</a:t>
            </a:r>
            <a:endParaRPr sz="4000"/>
          </a:p>
        </p:txBody>
      </p:sp>
      <p:sp>
        <p:nvSpPr>
          <p:cNvPr id="271" name="Google Shape;271;p35"/>
          <p:cNvSpPr txBox="1"/>
          <p:nvPr/>
        </p:nvSpPr>
        <p:spPr>
          <a:xfrm>
            <a:off x="131550" y="29753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001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Nastavte si na počítači </a:t>
            </a:r>
            <a:r>
              <a:rPr lang="cs-CZ" sz="2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vzdálený přístup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Shibboleth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EZproxy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odborné časopisy? I.</a:t>
            </a:r>
            <a:endParaRPr sz="3600"/>
          </a:p>
        </p:txBody>
      </p:sp>
      <p:sp>
        <p:nvSpPr>
          <p:cNvPr id="278" name="Google Shape;278;p36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EBSCO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JSTOR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ProQuest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Sage Journals Online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ScienceDirect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SpringerLink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❑"/>
            </a:pPr>
            <a:r>
              <a:rPr lang="cs-CZ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Wiley Online Library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416346" y="1756830"/>
            <a:ext cx="3394800" cy="36003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highlight>
                <a:srgbClr val="6FA8D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/>
          <p:nvPr/>
        </p:nvSpPr>
        <p:spPr>
          <a:xfrm>
            <a:off x="5560362" y="1794711"/>
            <a:ext cx="3312300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Multioborové databáze jsou dobrým   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startovním místem pro vyhledávání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cs-CZ" sz="2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Můžete je prohledávat hromadně prostřednictvím </a:t>
            </a:r>
            <a:r>
              <a:rPr lang="cs-CZ" sz="2400" b="0" i="1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discovery</a:t>
            </a:r>
            <a:endParaRPr sz="2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Ebooky</a:t>
            </a:r>
            <a:endParaRPr sz="4000"/>
          </a:p>
        </p:txBody>
      </p:sp>
      <p:sp>
        <p:nvSpPr>
          <p:cNvPr id="287" name="Google Shape;287;p37"/>
          <p:cNvSpPr txBox="1"/>
          <p:nvPr/>
        </p:nvSpPr>
        <p:spPr>
          <a:xfrm>
            <a:off x="131550" y="1984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Gale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Virtual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Reference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Library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 (encyklopedie)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Ebsco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eBooks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Sage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Knowledge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Taylor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&amp; Francis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2921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None/>
            </a:pPr>
            <a:endParaRPr sz="2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Informace z médií</a:t>
            </a:r>
            <a:endParaRPr sz="4000"/>
          </a:p>
        </p:txBody>
      </p:sp>
      <p:sp>
        <p:nvSpPr>
          <p:cNvPr id="294" name="Google Shape;294;p38"/>
          <p:cNvSpPr txBox="1"/>
          <p:nvPr/>
        </p:nvSpPr>
        <p:spPr>
          <a:xfrm>
            <a:off x="131550" y="19847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Denní tisk, TV a rozhlasové vysílání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Anopress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 Monitoring Online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 txBox="1">
            <a:spLocks noGrp="1"/>
          </p:cNvSpPr>
          <p:nvPr>
            <p:ph type="title"/>
          </p:nvPr>
        </p:nvSpPr>
        <p:spPr>
          <a:xfrm>
            <a:off x="628650" y="7006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Závěrečné práce</a:t>
            </a:r>
            <a:endParaRPr sz="4000"/>
          </a:p>
        </p:txBody>
      </p:sp>
      <p:sp>
        <p:nvSpPr>
          <p:cNvPr id="301" name="Google Shape;301;p39"/>
          <p:cNvSpPr txBox="1"/>
          <p:nvPr/>
        </p:nvSpPr>
        <p:spPr>
          <a:xfrm>
            <a:off x="442268" y="2261427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Archiv závěrečných prací MU - Thesis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Vysokoškolské kvalifikační práce </a:t>
            </a:r>
            <a:r>
              <a:rPr lang="cs-CZ" sz="2800" u="sng" dirty="0">
                <a:solidFill>
                  <a:schemeClr val="hlink"/>
                </a:solidFill>
                <a:hlinkClick r:id="rId5"/>
              </a:rPr>
              <a:t>-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cs-CZ" sz="2800" b="0" i="0" u="sng" strike="noStrike" cap="none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Theses</a:t>
            </a:r>
            <a:endParaRPr lang="cs-CZ" sz="2800" u="sng" dirty="0">
              <a:solidFill>
                <a:schemeClr val="hlink"/>
              </a:solidFill>
            </a:endParaRPr>
          </a:p>
          <a:p>
            <a:pPr marL="508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cs-CZ" sz="28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08000" lvl="8" indent="-457200"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800" u="sng" dirty="0">
                <a:solidFill>
                  <a:schemeClr val="hlink"/>
                </a:solidFill>
                <a:hlinkClick r:id="rId6"/>
              </a:rPr>
              <a:t>Odevzdej.cz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/>
          <p:nvPr/>
        </p:nvSpPr>
        <p:spPr>
          <a:xfrm>
            <a:off x="522975" y="1929000"/>
            <a:ext cx="8022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6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1"/>
          <p:cNvSpPr txBox="1"/>
          <p:nvPr/>
        </p:nvSpPr>
        <p:spPr>
          <a:xfrm>
            <a:off x="522167" y="585034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 vyhledávání odborných informací </a:t>
            </a:r>
            <a:r>
              <a:rPr lang="cs-CZ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používejte </a:t>
            </a: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licencované informační zdroje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Ověřené, kvalitní, jedinečné informace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Seznam databází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Stránky knihovny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Portál elektronických informačních zdrojů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Mimo počítačovou síť MU </a:t>
            </a:r>
            <a:r>
              <a:rPr lang="cs-CZ" sz="3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nastavte</a:t>
            </a:r>
            <a:r>
              <a:rPr lang="cs-CZ" sz="3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vzdálený přístup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Např. </a:t>
            </a:r>
            <a:r>
              <a:rPr lang="cs-CZ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OpenVPN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2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Shibboleth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775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1"/>
          <p:cNvSpPr txBox="1">
            <a:spLocks noGrp="1"/>
          </p:cNvSpPr>
          <p:nvPr>
            <p:ph type="title"/>
          </p:nvPr>
        </p:nvSpPr>
        <p:spPr>
          <a:xfrm>
            <a:off x="19825" y="129217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Děkuji Vám za pozornost</a:t>
            </a:r>
            <a:endParaRPr sz="4000" dirty="0"/>
          </a:p>
        </p:txBody>
      </p:sp>
      <p:sp>
        <p:nvSpPr>
          <p:cNvPr id="536" name="Google Shape;536;p71"/>
          <p:cNvSpPr txBox="1"/>
          <p:nvPr/>
        </p:nvSpPr>
        <p:spPr>
          <a:xfrm>
            <a:off x="151375" y="22913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Mgr. Dana Mazancová, </a:t>
            </a:r>
            <a:r>
              <a:rPr lang="cs-CZ" sz="35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cs-CZ" sz="3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mazancov@fss.muni.cz</a:t>
            </a: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</a:rPr>
              <a:t>infozdroje@fss.muni.cz</a:t>
            </a:r>
            <a:endParaRPr sz="4000" b="1" dirty="0">
              <a:solidFill>
                <a:srgbClr val="0000DC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3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4"/>
          <p:cNvSpPr/>
          <p:nvPr/>
        </p:nvSpPr>
        <p:spPr>
          <a:xfrm>
            <a:off x="5292080" y="2420888"/>
            <a:ext cx="1080000" cy="360000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>
            <a:off x="3563888" y="2348880"/>
            <a:ext cx="1224000" cy="0"/>
          </a:xfrm>
          <a:prstGeom prst="straightConnector1">
            <a:avLst/>
          </a:prstGeom>
          <a:noFill/>
          <a:ln w="476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19254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7785" y="404664"/>
            <a:ext cx="6516216" cy="645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/>
          <p:nvPr/>
        </p:nvSpPr>
        <p:spPr>
          <a:xfrm>
            <a:off x="539552" y="3573016"/>
            <a:ext cx="20883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79513" y="2996952"/>
            <a:ext cx="24483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5508104" y="1340768"/>
            <a:ext cx="9360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5292080" y="994420"/>
            <a:ext cx="648000" cy="28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7361549" y="798675"/>
            <a:ext cx="208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doaj.org</a:t>
            </a:r>
            <a:endParaRPr sz="3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451" y="0"/>
            <a:ext cx="9144000" cy="54634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4" name="Google Shape;184;p24"/>
          <p:cNvGraphicFramePr/>
          <p:nvPr/>
        </p:nvGraphicFramePr>
        <p:xfrm>
          <a:off x="-2700808" y="5949280"/>
          <a:ext cx="12097350" cy="1005850"/>
        </p:xfrm>
        <a:graphic>
          <a:graphicData uri="http://schemas.openxmlformats.org/drawingml/2006/table">
            <a:tbl>
              <a:tblPr>
                <a:noFill/>
                <a:tableStyleId>{B5226355-D57A-447F-A1B9-921A569148F3}</a:tableStyleId>
              </a:tblPr>
              <a:tblGrid>
                <a:gridCol w="604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000"/>
                        <a:buFont typeface="Arial"/>
                        <a:buNone/>
                      </a:pPr>
                      <a:r>
                        <a:rPr lang="cs-CZ" sz="3000" b="1" u="none" strike="noStrike" cap="none">
                          <a:solidFill>
                            <a:srgbClr val="FF0000"/>
                          </a:solidFill>
                        </a:rPr>
                        <a:t>http://apps.webofknowledge.com/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5" name="Google Shape;185;p24"/>
          <p:cNvSpPr txBox="1"/>
          <p:nvPr/>
        </p:nvSpPr>
        <p:spPr>
          <a:xfrm>
            <a:off x="457200" y="1124744"/>
            <a:ext cx="82296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457200" y="2348880"/>
            <a:ext cx="8229600" cy="3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-28818"/>
            <a:ext cx="4644008" cy="352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50241" y="-33850"/>
            <a:ext cx="4493757" cy="3534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 descr="mous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" y="3500438"/>
            <a:ext cx="4644009" cy="335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44007" y="3500436"/>
            <a:ext cx="4499992" cy="337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/>
          <p:nvPr/>
        </p:nvSpPr>
        <p:spPr>
          <a:xfrm>
            <a:off x="-6234" y="764704"/>
            <a:ext cx="4644000" cy="2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Informační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>
                <a:solidFill>
                  <a:srgbClr val="FFFF00"/>
                </a:solidFill>
                <a:latin typeface="Tahoma"/>
                <a:ea typeface="Tahoma"/>
                <a:cs typeface="Tahoma"/>
                <a:sym typeface="Tahoma"/>
              </a:rPr>
              <a:t> zdroje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Informační zdroje</a:t>
            </a:r>
            <a:endParaRPr sz="4000"/>
          </a:p>
        </p:txBody>
      </p:sp>
      <p:sp>
        <p:nvSpPr>
          <p:cNvPr id="198" name="Google Shape;198;p25"/>
          <p:cNvSpPr txBox="1"/>
          <p:nvPr/>
        </p:nvSpPr>
        <p:spPr>
          <a:xfrm>
            <a:off x="177650" y="16755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Knihy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Periodika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odborné časopisy, magazíny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Referenční díla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encyklopedie, slovníky, tezaury, mapy, atlasy, bibliografie, adresáře, ročenky      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Další zdroje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závěrečné práce, materiály z konferencí, vládní publikace, šedá literatura, noviny, newslettery)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Internet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296075" y="64090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Získávání dokumentů</a:t>
            </a:r>
            <a:r>
              <a:rPr lang="cs-CZ" sz="3240" b="1">
                <a:solidFill>
                  <a:srgbClr val="0000FF"/>
                </a:solidFill>
                <a:latin typeface="Tahoma"/>
                <a:ea typeface="Tahoma"/>
                <a:cs typeface="Tahoma"/>
                <a:sym typeface="Tahoma"/>
              </a:rPr>
              <a:t>*</a:t>
            </a:r>
            <a:endParaRPr sz="4000">
              <a:solidFill>
                <a:srgbClr val="0000FF"/>
              </a:solidFill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177650" y="167555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❑"/>
            </a:pPr>
            <a:r>
              <a:rPr lang="cs-CZ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Výpůjčka z knihovny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Výpůjčka/dodání dokumentu z jiné knihovny v  ČR/zahraničí -   MVS/MMVS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E-prezenčka, Copy on Demand (CoD)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 Licencované databáze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4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❑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Internet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9612" marR="0" lvl="0" indent="-20955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-CZ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*jako dokument budeme pro potřeby naší výuky označovat texty, obrázky, fotky, videa tj. jakoukoli formu grafického znázornění informací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908025" y="1929000"/>
            <a:ext cx="7288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Kde hledat informační zdroje</a:t>
            </a:r>
            <a:endParaRPr sz="6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 txBox="1"/>
          <p:nvPr/>
        </p:nvSpPr>
        <p:spPr>
          <a:xfrm>
            <a:off x="927900" y="451200"/>
            <a:ext cx="7288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cs-CZ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Knihovny</a:t>
            </a:r>
            <a:endParaRPr sz="6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2A55558-E33E-4057-B872-B8E8E6B9D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790"/>
            <a:ext cx="3195961" cy="24946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AF96F60-D727-4102-AC81-9CD6C454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240" y="2627790"/>
            <a:ext cx="3364637" cy="24946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59CD739-8A18-4D7E-84A1-DB8514516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157" y="2627790"/>
            <a:ext cx="1970843" cy="24946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Katalogy knihoven</a:t>
            </a:r>
            <a:endParaRPr sz="4000"/>
          </a:p>
        </p:txBody>
      </p:sp>
      <p:sp>
        <p:nvSpPr>
          <p:cNvPr id="233" name="Google Shape;233;p30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0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Lze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prohledávat buď jednotlivě (např. 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Katalog MU,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 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UK,</a:t>
            </a: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MZK...)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Nebo použít tzv. 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souborné katalogy: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u="sng" dirty="0">
                <a:solidFill>
                  <a:schemeClr val="hlink"/>
                </a:solidFill>
                <a:hlinkClick r:id="rId8"/>
              </a:rPr>
              <a:t>Knihovny.cz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Souborný katalog ČR (CASLIN) 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Licencované zdroje I.</a:t>
            </a:r>
            <a:endParaRPr sz="4000"/>
          </a:p>
        </p:txBody>
      </p:sp>
      <p:sp>
        <p:nvSpPr>
          <p:cNvPr id="241" name="Google Shape;241;p31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další výrazy - komerční zdroje/databáze, elektronické informační zdroje, </a:t>
            </a: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e-zdroje, EIZ, 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databáze, dokumenty v elektronické podobě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dostupné prostřednictvím </a:t>
            </a: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databází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volně dostupné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❖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komerční (licencované)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>
            <a:spLocks noGrp="1"/>
          </p:cNvSpPr>
          <p:nvPr>
            <p:ph type="title"/>
          </p:nvPr>
        </p:nvSpPr>
        <p:spPr>
          <a:xfrm>
            <a:off x="628650" y="6211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Databáze</a:t>
            </a:r>
            <a:endParaRPr sz="4000"/>
          </a:p>
        </p:txBody>
      </p:sp>
      <p:sp>
        <p:nvSpPr>
          <p:cNvPr id="249" name="Google Shape;249;p32"/>
          <p:cNvSpPr txBox="1"/>
          <p:nvPr/>
        </p:nvSpPr>
        <p:spPr>
          <a:xfrm>
            <a:off x="205150" y="1586925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525750" y="1753425"/>
            <a:ext cx="7989600" cy="30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Bibliografické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pouze základní  "identifikační" údaje o dokumentech (název, autor, rok vydání atd.) + abstrakt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Fulltextové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plné texty dokumentů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❑"/>
            </a:pPr>
            <a:r>
              <a:rPr lang="cs-CZ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Multioborové </a:t>
            </a:r>
            <a:r>
              <a:rPr lang="cs-CZ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dokumenty z různých oborů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rozsáhlé databáze – např. </a:t>
            </a:r>
            <a:r>
              <a:rPr lang="cs-CZ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ProQuest, Wiley, EBSCO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❖"/>
            </a:pPr>
            <a:r>
              <a:rPr lang="cs-CZ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není možné mít zaplacený přístup ke všem kolekcím, tj. ke všem fulltextům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512</Words>
  <Application>Microsoft Office PowerPoint</Application>
  <PresentationFormat>Předvádění na obrazovce (4:3)</PresentationFormat>
  <Paragraphs>120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Wingdings</vt:lpstr>
      <vt:lpstr>Noto Sans Symbols</vt:lpstr>
      <vt:lpstr>Calibri</vt:lpstr>
      <vt:lpstr>Tahoma</vt:lpstr>
      <vt:lpstr>Motiv Office</vt:lpstr>
      <vt:lpstr>Informační zdroje pro studenty SAN108</vt:lpstr>
      <vt:lpstr>Prezentace aplikace PowerPoint</vt:lpstr>
      <vt:lpstr>Informační zdroje</vt:lpstr>
      <vt:lpstr>Získávání dokumentů*</vt:lpstr>
      <vt:lpstr>Prezentace aplikace PowerPoint</vt:lpstr>
      <vt:lpstr>Prezentace aplikace PowerPoint</vt:lpstr>
      <vt:lpstr>Katalogy knihoven</vt:lpstr>
      <vt:lpstr>Licencované zdroje I.</vt:lpstr>
      <vt:lpstr>Databáze</vt:lpstr>
      <vt:lpstr>Licencované zdroje II.</vt:lpstr>
      <vt:lpstr>Jak se dostanu k licencovaným zdrojům?</vt:lpstr>
      <vt:lpstr>Jak se dostanu k licencovaným zdrojům mimo počítačovou síť univerzity?</vt:lpstr>
      <vt:lpstr>Kde hledat odborné časopisy? I.</vt:lpstr>
      <vt:lpstr>Ebooky</vt:lpstr>
      <vt:lpstr>Informace z médií</vt:lpstr>
      <vt:lpstr>Závěrečné práce</vt:lpstr>
      <vt:lpstr>Prezentace aplikace PowerPoint</vt:lpstr>
      <vt:lpstr>Prezentace aplikace PowerPoint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zdroje pro studenty SOC549</dc:title>
  <dc:creator>Dana Mazancová</dc:creator>
  <cp:lastModifiedBy>Dana Mazancová</cp:lastModifiedBy>
  <cp:revision>11</cp:revision>
  <cp:lastPrinted>2019-09-24T08:50:52Z</cp:lastPrinted>
  <dcterms:modified xsi:type="dcterms:W3CDTF">2019-10-15T11:09:24Z</dcterms:modified>
</cp:coreProperties>
</file>