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5"/>
  </p:notesMasterIdLst>
  <p:sldIdLst>
    <p:sldId id="307" r:id="rId2"/>
    <p:sldId id="30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310" r:id="rId35"/>
    <p:sldId id="290" r:id="rId36"/>
    <p:sldId id="291" r:id="rId37"/>
    <p:sldId id="374" r:id="rId38"/>
    <p:sldId id="340" r:id="rId39"/>
    <p:sldId id="300" r:id="rId40"/>
    <p:sldId id="315" r:id="rId41"/>
    <p:sldId id="372" r:id="rId42"/>
    <p:sldId id="373" r:id="rId43"/>
    <p:sldId id="299" r:id="rId44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6" roundtripDataSignature="AMtx7miGdpkSIoLjELd/Yv2Tnn37gTeEi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Humpolík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6" Type="http://customschemas.google.com/relationships/presentationmetadata" Target="meta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77" Type="http://schemas.openxmlformats.org/officeDocument/2006/relationships/commentAuthors" Target="commentAuthors.xml"/><Relationship Id="rId8" Type="http://schemas.openxmlformats.org/officeDocument/2006/relationships/slide" Target="slides/slide7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18T09:10:37.729" idx="1">
    <p:pos x="6000" y="0"/>
    <p:text>datum!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Dhv8PM8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6" name="Google Shape;266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3" name="Google Shape;273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60a1333d9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4" name="Google Shape;284;g60a1333d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5" name="Google Shape;295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1" name="Google Shape;301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8" name="Google Shape;308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0" name="Google Shape;100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1" name="Google Shape;341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8" name="Google Shape;348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3" name="Google Shape;363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69" name="Google Shape;369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613ab93460_0_11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6" name="Google Shape;346;g613ab93460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41b513c6b4_0_14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08" name="Google Shape;408;g41b513c6b4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41b513c6b4_0_14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08" name="Google Shape;408;g41b513c6b4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81111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613c9f9505_0_10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1" name="Google Shape;421;g613c9f95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613c9f9505_0_10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28" name="Google Shape;428;g613c9f9505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609c77370a_1_235:notes"/>
          <p:cNvSpPr txBox="1">
            <a:spLocks noGrp="1"/>
          </p:cNvSpPr>
          <p:nvPr>
            <p:ph type="body" idx="1"/>
          </p:nvPr>
        </p:nvSpPr>
        <p:spPr>
          <a:xfrm>
            <a:off x="673788" y="5187736"/>
            <a:ext cx="5390305" cy="424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2" name="Google Shape;442;g609c77370a_1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13ab93460_0_1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613ab9346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13ab93460_0_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g613ab9346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ckcollege.com/blog/2011/11/23/infographic-get-more-out-of-google.html" TargetMode="Externa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ebscohost.com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andfonline.com/" TargetMode="External"/><Relationship Id="rId4" Type="http://schemas.openxmlformats.org/officeDocument/2006/relationships/hyperlink" Target="https://journals.sagepub.com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ackcollege.com/blog/2011/11/23/infographic-get-more-out-of-google.html" TargetMode="External"/><Relationship Id="rId4" Type="http://schemas.openxmlformats.org/officeDocument/2006/relationships/hyperlink" Target="https://www.airsassociation.org/airs-articles/item/16220-how-to-access-the-dark-web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zdroje@fss.muni.cz" TargetMode="External"/><Relationship Id="rId5" Type="http://schemas.openxmlformats.org/officeDocument/2006/relationships/hyperlink" Target="mailto:nedomova@fss.muni.cz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ive.cz/clanky/pet-nejlepsich-nastroju-pro-tvorbu-myslenkovych-map/sc-3-a-172981/default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36500" y="2317072"/>
            <a:ext cx="8396400" cy="175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Základy práce s informačními zdroji pro bakalářské  studenty SAN</a:t>
            </a:r>
            <a:endParaRPr sz="4400" b="1" dirty="0">
              <a:solidFill>
                <a:srgbClr val="0000DC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4735380" y="5393651"/>
            <a:ext cx="4266577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sz="2600" b="1" dirty="0">
                <a:solidFill>
                  <a:srgbClr val="0000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Ing. Martina Nedomová, </a:t>
            </a:r>
            <a:r>
              <a:rPr lang="cs-CZ" sz="2600" b="1" dirty="0" err="1">
                <a:solidFill>
                  <a:srgbClr val="0000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DiS</a:t>
            </a:r>
            <a:r>
              <a:rPr lang="cs-CZ" sz="2600" b="1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600" dirty="0">
              <a:solidFill>
                <a:srgbClr val="0000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25276" y="5803520"/>
            <a:ext cx="3543043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600" b="1" i="0" u="none" strike="noStrike" cap="none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Brno, </a:t>
            </a:r>
            <a:r>
              <a:rPr lang="cs-CZ" sz="26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21. 11. 2019</a:t>
            </a:r>
            <a:endParaRPr sz="2600" b="1" i="0" u="none" strike="noStrike" cap="none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3. Výběr zdrojů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9" name="Google Shape;179;g609c77370a_1_54"/>
          <p:cNvSpPr txBox="1"/>
          <p:nvPr/>
        </p:nvSpPr>
        <p:spPr>
          <a:xfrm>
            <a:off x="263100" y="2139709"/>
            <a:ext cx="79005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Specializované odborné databáze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Knihovní katalogy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Specializované vyhledávače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odb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informací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Repozitáře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Knihovny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Další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609c77370a_1_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13ab93460_0_33"/>
          <p:cNvSpPr txBox="1"/>
          <p:nvPr/>
        </p:nvSpPr>
        <p:spPr>
          <a:xfrm>
            <a:off x="503274" y="546100"/>
            <a:ext cx="8443017" cy="88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2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Google (</a:t>
            </a:r>
            <a:r>
              <a:rPr lang="cs-CZ" sz="3200" b="1" i="0" u="none" strike="noStrike" cap="none" dirty="0" err="1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Scholar</a:t>
            </a:r>
            <a:r>
              <a:rPr lang="cs-CZ" sz="32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) - tipy pro vyhledávání</a:t>
            </a:r>
            <a:endParaRPr sz="32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95" name="Google Shape;195;g613ab93460_0_33"/>
          <p:cNvSpPr txBox="1"/>
          <p:nvPr/>
        </p:nvSpPr>
        <p:spPr>
          <a:xfrm>
            <a:off x="503275" y="1949599"/>
            <a:ext cx="8196225" cy="4167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Profil</a:t>
            </a:r>
          </a:p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př. Kateřina Lišková</a:t>
            </a:r>
            <a:endParaRPr lang="cs-CZ" sz="2400" b="1" i="1" dirty="0"/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Definice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indent="0">
              <a:buNone/>
              <a:defRPr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 př. </a:t>
            </a:r>
            <a:r>
              <a:rPr lang="cs-CZ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:“</a:t>
            </a:r>
            <a:r>
              <a:rPr lang="cs-CZ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stratification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Vyhledávání stránek, které jsou podobné určité adrese URL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0">
              <a:lnSpc>
                <a:spcPct val="80000"/>
              </a:lnSpc>
              <a:spcBef>
                <a:spcPts val="546"/>
              </a:spcBef>
              <a:buSzPts val="2400"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 př. </a:t>
            </a:r>
            <a:r>
              <a:rPr lang="cs-CZ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: soc.fss.muni.cz</a:t>
            </a:r>
          </a:p>
          <a:p>
            <a:pPr lvl="0">
              <a:lnSpc>
                <a:spcPct val="80000"/>
              </a:lnSpc>
              <a:spcBef>
                <a:spcPts val="546"/>
              </a:spcBef>
              <a:buSzPts val="2400"/>
            </a:pPr>
            <a:endParaRPr sz="2400" b="1" i="1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Typ dokumentu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filetype:pdf</a:t>
            </a:r>
            <a:endParaRPr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g613ab93460_0_3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613ab93460_0_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1394347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g613ab93460_0_40"/>
          <p:cNvSpPr txBox="1"/>
          <p:nvPr/>
        </p:nvSpPr>
        <p:spPr>
          <a:xfrm>
            <a:off x="950825" y="6013750"/>
            <a:ext cx="69621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0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Infographic</a:t>
            </a:r>
            <a:r>
              <a:rPr lang="cs-CZ" sz="3200" b="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cs-CZ" sz="3200" b="0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</a:t>
            </a:r>
            <a:r>
              <a:rPr lang="cs-CZ" sz="3200" b="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More </a:t>
            </a:r>
            <a:r>
              <a:rPr lang="cs-CZ" sz="3200" b="0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</a:t>
            </a:r>
            <a:r>
              <a:rPr lang="cs-CZ" sz="3200" b="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3200" b="0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cs-CZ" sz="3200" b="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Google</a:t>
            </a:r>
            <a:endParaRPr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06e0347b6_0_26"/>
          <p:cNvSpPr txBox="1"/>
          <p:nvPr/>
        </p:nvSpPr>
        <p:spPr>
          <a:xfrm>
            <a:off x="628650" y="642551"/>
            <a:ext cx="7886700" cy="4439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4.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Boolovský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model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16" name="Google Shape;216;g613ab93460_0_60"/>
          <p:cNvSpPr txBox="1"/>
          <p:nvPr/>
        </p:nvSpPr>
        <p:spPr>
          <a:xfrm>
            <a:off x="503275" y="1949599"/>
            <a:ext cx="7751039" cy="364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Logický součin, průnik - operátor </a:t>
            </a:r>
            <a:r>
              <a:rPr lang="cs-CZ" sz="296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AND</a:t>
            </a:r>
            <a:endParaRPr sz="32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Logický součet, sjednocení - operátor </a:t>
            </a:r>
            <a:r>
              <a:rPr lang="cs-CZ" sz="296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OR</a:t>
            </a:r>
            <a:endParaRPr sz="32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Logická negace - operátor </a:t>
            </a:r>
            <a:r>
              <a:rPr lang="cs-CZ" sz="296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NOT</a:t>
            </a:r>
            <a:endParaRPr sz="296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Krácení termínů </a:t>
            </a: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(</a:t>
            </a:r>
            <a:r>
              <a:rPr lang="cs-CZ" sz="296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truncation</a:t>
            </a: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</a:t>
            </a:r>
            <a:endParaRPr sz="32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Vyhledávání prostřednictvím </a:t>
            </a:r>
            <a:r>
              <a:rPr lang="cs-CZ" sz="296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fráze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g613ab93460_0_60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Strategie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Boolovského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modelu</a:t>
            </a:r>
            <a:endParaRPr sz="4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4" name="Google Shape;224;g613ab93460_0_66"/>
          <p:cNvSpPr txBox="1"/>
          <p:nvPr/>
        </p:nvSpPr>
        <p:spPr>
          <a:xfrm>
            <a:off x="503275" y="1668162"/>
            <a:ext cx="8297525" cy="3626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nejrozšířenější</a:t>
            </a: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kombinace termínů pomocí logických operátorů AND, OR, NOT</a:t>
            </a: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g613ab93460_0_66"/>
          <p:cNvSpPr txBox="1"/>
          <p:nvPr/>
        </p:nvSpPr>
        <p:spPr>
          <a:xfrm>
            <a:off x="0" y="6536217"/>
            <a:ext cx="8800800" cy="28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Zdroj: http://spencerjardine.blogspot.cz/2012/02/boolean-search-strategies-videos.html</a:t>
            </a:r>
            <a:endParaRPr sz="1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36" name="Google Shape;236;g613ab93460_0_71"/>
          <p:cNvSpPr txBox="1"/>
          <p:nvPr/>
        </p:nvSpPr>
        <p:spPr>
          <a:xfrm>
            <a:off x="424350" y="1545025"/>
            <a:ext cx="86241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Vyhledání jen těch dokumentů, ve kterých se 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vyskytují obě klíčová slova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Výsledek průzkumu se 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zužuje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Můžeme jej znázornit jako 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průnik množin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613ab93460_0_71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8515" y="4333700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g613ab93460_0_71"/>
          <p:cNvSpPr txBox="1"/>
          <p:nvPr/>
        </p:nvSpPr>
        <p:spPr>
          <a:xfrm>
            <a:off x="4736400" y="6210953"/>
            <a:ext cx="3108960" cy="476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  <a:defRPr/>
            </a:pP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etnicita</a:t>
            </a:r>
          </a:p>
        </p:txBody>
      </p:sp>
      <p:sp>
        <p:nvSpPr>
          <p:cNvPr id="241" name="Google Shape;241;g613ab93460_0_71"/>
          <p:cNvSpPr txBox="1"/>
          <p:nvPr/>
        </p:nvSpPr>
        <p:spPr>
          <a:xfrm>
            <a:off x="6579570" y="6217100"/>
            <a:ext cx="2468880" cy="476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  <a:defRPr/>
            </a:pP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školy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50BF82B-B26A-448E-806A-51E87022E9C7}"/>
              </a:ext>
            </a:extLst>
          </p:cNvPr>
          <p:cNvSpPr txBox="1"/>
          <p:nvPr/>
        </p:nvSpPr>
        <p:spPr>
          <a:xfrm>
            <a:off x="559295" y="4944861"/>
            <a:ext cx="2885242" cy="461665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př. etnicita AND školy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48" name="Google Shape;248;g613ab93460_0_77"/>
          <p:cNvSpPr txBox="1"/>
          <p:nvPr/>
        </p:nvSpPr>
        <p:spPr>
          <a:xfrm>
            <a:off x="424350" y="1591056"/>
            <a:ext cx="8299520" cy="3474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Logický součet, sjednocení</a:t>
            </a:r>
            <a:endParaRPr lang="cs-CZ"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Vyhledání dokumentů, které obsahují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alespoň jeden ze zadaných výrazů</a:t>
            </a:r>
            <a:endParaRPr lang="cs-CZ"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rozšiřuje</a:t>
            </a:r>
            <a:endParaRPr lang="cs-CZ"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sjednocení množin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15321" y="4265046"/>
            <a:ext cx="3871149" cy="1601458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g613ab93460_0_77"/>
          <p:cNvSpPr txBox="1"/>
          <p:nvPr/>
        </p:nvSpPr>
        <p:spPr>
          <a:xfrm>
            <a:off x="4739607" y="6067378"/>
            <a:ext cx="1801936" cy="787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  <a:defRPr/>
            </a:pPr>
            <a:r>
              <a:rPr lang="cs-CZ" altLang="cs-CZ" sz="2400" kern="1200" dirty="0">
                <a:solidFill>
                  <a:prstClr val="black"/>
                </a:solidFill>
                <a:latin typeface="Calibri"/>
              </a:rPr>
              <a:t>imigrace</a:t>
            </a:r>
            <a:endParaRPr lang="cs-CZ" sz="2400" kern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613ab93460_0_77"/>
          <p:cNvSpPr txBox="1"/>
          <p:nvPr/>
        </p:nvSpPr>
        <p:spPr>
          <a:xfrm>
            <a:off x="6630320" y="5976925"/>
            <a:ext cx="2288210" cy="621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Tx/>
              <a:defRPr/>
            </a:pPr>
            <a:r>
              <a:rPr lang="cs-CZ" sz="2400" kern="1200" dirty="0">
                <a:solidFill>
                  <a:prstClr val="black"/>
                </a:solidFill>
                <a:latin typeface="Calibri"/>
              </a:rPr>
              <a:t>přistěhovalectví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2AC17CD-6AC8-45E9-B8E6-92D44482E277}"/>
              </a:ext>
            </a:extLst>
          </p:cNvPr>
          <p:cNvSpPr txBox="1"/>
          <p:nvPr/>
        </p:nvSpPr>
        <p:spPr>
          <a:xfrm>
            <a:off x="357530" y="4941741"/>
            <a:ext cx="4214470" cy="461665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př. imigrace OR přistěhovalectví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012E58-57F6-4728-8C0E-7C3D04413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464949"/>
            <a:ext cx="7886700" cy="57120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35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EIZ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50 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základy vyhledávacích technik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tvorba rešeršního dotazu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praktické vyhledávání v databázích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>
                <a:solidFill>
                  <a:srgbClr val="FF0000"/>
                </a:solidFill>
              </a:rPr>
              <a:t>zadání praktického úkolu</a:t>
            </a:r>
          </a:p>
          <a:p>
            <a:pPr marL="457200" lvl="1" indent="0">
              <a:buNone/>
            </a:pPr>
            <a:endParaRPr lang="cs-CZ" altLang="cs-CZ" sz="25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50 min.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dotazy k úkolům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EBSCO </a:t>
            </a:r>
            <a:r>
              <a:rPr lang="cs-CZ" altLang="cs-CZ" sz="2500" dirty="0" err="1"/>
              <a:t>Discovery</a:t>
            </a:r>
            <a:r>
              <a:rPr lang="cs-CZ" altLang="cs-CZ" sz="2500" dirty="0"/>
              <a:t> </a:t>
            </a:r>
            <a:r>
              <a:rPr lang="cs-CZ" altLang="cs-CZ" sz="2500" dirty="0" err="1"/>
              <a:t>Service</a:t>
            </a:r>
            <a:r>
              <a:rPr lang="cs-CZ" altLang="cs-CZ" sz="2500" dirty="0"/>
              <a:t> a další nadstavbové nástroje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elektronické knihy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>
                <a:solidFill>
                  <a:srgbClr val="FF0000"/>
                </a:solidFill>
              </a:rPr>
              <a:t>zadání praktického úkolu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532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59" name="Google Shape;259;g41b513c6b4_0_3"/>
          <p:cNvSpPr txBox="1"/>
          <p:nvPr/>
        </p:nvSpPr>
        <p:spPr>
          <a:xfrm>
            <a:off x="424350" y="1545025"/>
            <a:ext cx="833304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Logická negace</a:t>
            </a: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19100"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Vyloučí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ty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záznamy o dokumentech,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které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obsahují označené klíčové slovo</a:t>
            </a: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19100"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Záleží na pořadí klíčových slov</a:t>
            </a: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19100"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zužuje</a:t>
            </a:r>
            <a:endParaRPr sz="26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6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6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61" name="Google Shape;261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76673" y="3913633"/>
            <a:ext cx="3380718" cy="1563062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g41b513c6b4_0_3"/>
          <p:cNvSpPr txBox="1"/>
          <p:nvPr/>
        </p:nvSpPr>
        <p:spPr>
          <a:xfrm>
            <a:off x="5044631" y="5514556"/>
            <a:ext cx="2022401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  <a:defRPr/>
            </a:pPr>
            <a:r>
              <a:rPr lang="cs-CZ" altLang="cs-CZ" sz="2400" kern="1200" dirty="0">
                <a:solidFill>
                  <a:prstClr val="black"/>
                </a:solidFill>
                <a:latin typeface="Calibri"/>
              </a:rPr>
              <a:t>dobrovolná bezdětnost</a:t>
            </a:r>
            <a:endParaRPr lang="cs-CZ" sz="2400" kern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41b513c6b4_0_3"/>
          <p:cNvSpPr txBox="1"/>
          <p:nvPr/>
        </p:nvSpPr>
        <p:spPr>
          <a:xfrm>
            <a:off x="6970991" y="5514556"/>
            <a:ext cx="2448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  <a:defRPr/>
            </a:pPr>
            <a:r>
              <a:rPr lang="cs-CZ" altLang="cs-CZ" sz="2400" kern="1200" dirty="0">
                <a:solidFill>
                  <a:prstClr val="black"/>
                </a:solidFill>
                <a:latin typeface="Calibri"/>
              </a:rPr>
              <a:t>Evropa</a:t>
            </a:r>
            <a:endParaRPr lang="cs-CZ" sz="2400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08E7E27-6AE7-49CD-9470-7F3C7484C52C}"/>
              </a:ext>
            </a:extLst>
          </p:cNvPr>
          <p:cNvSpPr txBox="1"/>
          <p:nvPr/>
        </p:nvSpPr>
        <p:spPr>
          <a:xfrm>
            <a:off x="424350" y="4669654"/>
            <a:ext cx="3606112" cy="83099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př. dobrovolná bezdětnost NOT Evropa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70" name="Google Shape;270;g41b513c6b4_0_9"/>
          <p:cNvSpPr txBox="1"/>
          <p:nvPr/>
        </p:nvSpPr>
        <p:spPr>
          <a:xfrm>
            <a:off x="424350" y="1545025"/>
            <a:ext cx="8559993" cy="3897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Hledaný termín je zkrácen na kořen slova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Systém dohledá všechny možné tvary podle tohoto kořenu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Přípony nebo koncovky jsou nahrazeny zástupným   znakem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Výsledek vyhledávání se rozšiřuje 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76300" marR="0" lvl="1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Pozn. vyhledávací nástroje mohou využívat různé 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700" b="1" i="1" dirty="0">
                <a:latin typeface="Calibri" panose="020F0502020204030204" pitchFamily="34" charset="0"/>
                <a:cs typeface="Calibri" panose="020F0502020204030204" pitchFamily="34" charset="0"/>
              </a:rPr>
              <a:t>př. </a:t>
            </a:r>
            <a:r>
              <a:rPr lang="cs-CZ" altLang="cs-CZ" sz="27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sociol</a:t>
            </a:r>
            <a:r>
              <a:rPr lang="en-US" altLang="cs-CZ" sz="2700" b="1" i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altLang="cs-CZ" sz="2700" b="1" i="1" dirty="0">
                <a:latin typeface="Calibri" panose="020F0502020204030204" pitchFamily="34" charset="0"/>
                <a:cs typeface="Calibri" panose="020F0502020204030204" pitchFamily="34" charset="0"/>
              </a:rPr>
              <a:t> - sociologický, sociologie, sociolog, sociology atd. </a:t>
            </a: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6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Vyhledávání prostřednictvím fráze</a:t>
            </a:r>
            <a:endParaRPr sz="36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81" name="Google Shape;281;g613ab93460_0_83"/>
          <p:cNvSpPr txBox="1"/>
          <p:nvPr/>
        </p:nvSpPr>
        <p:spPr>
          <a:xfrm>
            <a:off x="424350" y="1873300"/>
            <a:ext cx="8262350" cy="452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Slovní spojení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Všechny slova se musí vyskytovat v přesném pořadí a uvedeném tvaru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Nejčastěji se využívají uvozovky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Výsledek vyhledávání se zužuje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př. "sociologie města"</a:t>
            </a: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60a1333d90_0_0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60a1333d90_0_0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Příklady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60a1333d90_0_0"/>
          <p:cNvSpPr txBox="1"/>
          <p:nvPr/>
        </p:nvSpPr>
        <p:spPr>
          <a:xfrm>
            <a:off x="342999" y="1708952"/>
            <a:ext cx="8880900" cy="38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rial"/>
              <a:buNone/>
            </a:pPr>
            <a:r>
              <a:rPr lang="cs-CZ" sz="2400" dirty="0" err="1">
                <a:solidFill>
                  <a:schemeClr val="tx1"/>
                </a:solidFill>
              </a:rPr>
              <a:t>h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ome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schooling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socialization</a:t>
            </a:r>
            <a:endParaRPr sz="2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4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rial"/>
              <a:buNone/>
            </a:pPr>
            <a:r>
              <a:rPr lang="cs-CZ" sz="24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Složitý dotaz s využitím booleovských operátorů</a:t>
            </a:r>
            <a:endParaRPr sz="2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home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schooling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home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education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alternative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education</a:t>
            </a:r>
            <a:r>
              <a:rPr lang="cs-CZ" sz="2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 AND </a:t>
            </a:r>
            <a:r>
              <a:rPr lang="cs-CZ" sz="2400" b="0" i="0" u="none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socialization</a:t>
            </a:r>
            <a:endParaRPr sz="24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g613ab93460_0_91"/>
          <p:cNvSpPr txBox="1"/>
          <p:nvPr/>
        </p:nvSpPr>
        <p:spPr>
          <a:xfrm>
            <a:off x="628650" y="766357"/>
            <a:ext cx="7886700" cy="4802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5. Technika vyhledávání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05" name="Google Shape;305;g41b513c6b4_0_15"/>
          <p:cNvSpPr txBox="1"/>
          <p:nvPr/>
        </p:nvSpPr>
        <p:spPr>
          <a:xfrm>
            <a:off x="424350" y="2117325"/>
            <a:ext cx="8603536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257630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g41b513c6b4_0_22"/>
          <p:cNvSpPr txBox="1"/>
          <p:nvPr/>
        </p:nvSpPr>
        <p:spPr>
          <a:xfrm>
            <a:off x="628650" y="492076"/>
            <a:ext cx="7886700" cy="542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6. Vlastní vyhledávací proces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18" name="Google Shape;318;g41b513c6b4_0_29"/>
          <p:cNvSpPr txBox="1"/>
          <p:nvPr/>
        </p:nvSpPr>
        <p:spPr>
          <a:xfrm>
            <a:off x="424350" y="2117325"/>
            <a:ext cx="83973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Málokdy získáte relevantní záznamy po prvním vyhledávání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Každý zdroj má vlastní pravidla vyhledávání a je 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41b513c6b4_0_35"/>
          <p:cNvSpPr txBox="1"/>
          <p:nvPr/>
        </p:nvSpPr>
        <p:spPr>
          <a:xfrm>
            <a:off x="424350" y="640900"/>
            <a:ext cx="84656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6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Máte-li málo výsledků vyhledávání:</a:t>
            </a:r>
            <a:endParaRPr sz="36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25" name="Google Shape;325;g41b513c6b4_0_35"/>
          <p:cNvSpPr txBox="1"/>
          <p:nvPr/>
        </p:nvSpPr>
        <p:spPr>
          <a:xfrm>
            <a:off x="424350" y="2117325"/>
            <a:ext cx="837675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Rozšiřte dotaz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přidejte další klíčová slova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Zrušte omezení 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např. typ dokumentu, dílčí databáze, jenom slova v názvu apod.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41b513c6b4_0_41"/>
          <p:cNvSpPr txBox="1"/>
          <p:nvPr/>
        </p:nvSpPr>
        <p:spPr>
          <a:xfrm>
            <a:off x="342050" y="640900"/>
            <a:ext cx="88809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6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Máte-li mnoho výsledků vyhledávání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g41b513c6b4_0_41"/>
          <p:cNvSpPr txBox="1"/>
          <p:nvPr/>
        </p:nvSpPr>
        <p:spPr>
          <a:xfrm>
            <a:off x="414475" y="1554874"/>
            <a:ext cx="8488225" cy="405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Zužte dotaz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konkretizujte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lépe definujte klíčová slova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zaměřte se pouze na nějakou oblast apod.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Přidejte omezení 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např. jenom slova v názvu, konkrétní země, typ dokumentu apod.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"/>
          <p:cNvSpPr txBox="1"/>
          <p:nvPr/>
        </p:nvSpPr>
        <p:spPr>
          <a:xfrm>
            <a:off x="513750" y="1929000"/>
            <a:ext cx="7957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Vyhledávání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9c77370a_1_134"/>
          <p:cNvSpPr txBox="1"/>
          <p:nvPr/>
        </p:nvSpPr>
        <p:spPr>
          <a:xfrm>
            <a:off x="282925" y="557311"/>
            <a:ext cx="860707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6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7. Hodnocení vyhledaných záznamů</a:t>
            </a:r>
            <a:endParaRPr sz="36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45" name="Google Shape;345;g609c77370a_1_134"/>
          <p:cNvSpPr txBox="1"/>
          <p:nvPr/>
        </p:nvSpPr>
        <p:spPr>
          <a:xfrm>
            <a:off x="414475" y="1554874"/>
            <a:ext cx="8259625" cy="452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relevance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důvěryhodnost zdroje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838200" marR="0" lvl="1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pravidelná aktualizace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odbornost</a:t>
            </a:r>
            <a:endParaRPr sz="30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oogle Shape;350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495301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rgbClr val="B7B7B7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rgbClr val="B7B7B7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9c77370a_1_150"/>
          <p:cNvSpPr txBox="1"/>
          <p:nvPr/>
        </p:nvSpPr>
        <p:spPr>
          <a:xfrm>
            <a:off x="282925" y="571825"/>
            <a:ext cx="861977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 Další operace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0" name="Google Shape;360;g609c77370a_1_150"/>
          <p:cNvSpPr txBox="1"/>
          <p:nvPr/>
        </p:nvSpPr>
        <p:spPr>
          <a:xfrm>
            <a:off x="414475" y="1554875"/>
            <a:ext cx="8386625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tisk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uložení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export do citačního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manageru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(např.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  <a:t>EndNote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  <a:t> Web,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4"/>
              </a:rPr>
              <a:t>Zotero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4"/>
              </a:rPr>
              <a:t>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5"/>
              </a:rPr>
              <a:t>Citace.com)</a:t>
            </a:r>
            <a:endParaRPr sz="3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8192E8-98C8-43D2-BB86-7DD465922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81000"/>
            <a:ext cx="7886700" cy="6248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altLang="cs-CZ" sz="3000" b="1" dirty="0">
                <a:latin typeface="Calibri" panose="020F0502020204030204" pitchFamily="34" charset="0"/>
              </a:rPr>
              <a:t>Tipy pro úspěšné vyhledávání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2800" dirty="0">
                <a:latin typeface="Calibri" panose="020F0502020204030204" pitchFamily="34" charset="0"/>
              </a:rPr>
              <a:t>Ujasněte si </a:t>
            </a:r>
            <a:r>
              <a:rPr lang="cs-CZ" altLang="cs-CZ" sz="2800" b="1" dirty="0">
                <a:latin typeface="Calibri" panose="020F0502020204030204" pitchFamily="34" charset="0"/>
              </a:rPr>
              <a:t>téma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2800" dirty="0">
                <a:latin typeface="Calibri" panose="020F0502020204030204" pitchFamily="34" charset="0"/>
              </a:rPr>
              <a:t>Vyberte si vhodné </a:t>
            </a:r>
            <a:r>
              <a:rPr lang="cs-CZ" altLang="cs-CZ" sz="2800" b="1" dirty="0">
                <a:latin typeface="Calibri" panose="020F0502020204030204" pitchFamily="34" charset="0"/>
              </a:rPr>
              <a:t>zdroje</a:t>
            </a:r>
            <a:r>
              <a:rPr lang="cs-CZ" altLang="cs-CZ" sz="2800" dirty="0">
                <a:latin typeface="Calibri" panose="020F0502020204030204" pitchFamily="34" charset="0"/>
              </a:rPr>
              <a:t> odborných informací (např. licencované databáze)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2800" dirty="0">
                <a:latin typeface="Calibri" panose="020F0502020204030204" pitchFamily="34" charset="0"/>
              </a:rPr>
              <a:t>Nadefinujte dotaz; </a:t>
            </a:r>
            <a:r>
              <a:rPr lang="cs-CZ" altLang="cs-CZ" sz="2800" b="1" dirty="0">
                <a:latin typeface="Calibri" panose="020F0502020204030204" pitchFamily="34" charset="0"/>
              </a:rPr>
              <a:t>klíčová slova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2800" dirty="0">
                <a:latin typeface="Calibri" panose="020F0502020204030204" pitchFamily="34" charset="0"/>
              </a:rPr>
              <a:t>Zvolte vhodný </a:t>
            </a:r>
            <a:r>
              <a:rPr lang="cs-CZ" altLang="cs-CZ" sz="2800" b="1" dirty="0">
                <a:latin typeface="Calibri" panose="020F0502020204030204" pitchFamily="34" charset="0"/>
              </a:rPr>
              <a:t>vyhledávací postup </a:t>
            </a:r>
            <a:r>
              <a:rPr lang="cs-CZ" altLang="cs-CZ" sz="2800" dirty="0">
                <a:latin typeface="Calibri" panose="020F0502020204030204" pitchFamily="34" charset="0"/>
              </a:rPr>
              <a:t>(stavební kameny, osekávání)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2800" dirty="0">
                <a:latin typeface="Calibri" panose="020F0502020204030204" pitchFamily="34" charset="0"/>
              </a:rPr>
              <a:t>Vyberte vhodnou </a:t>
            </a:r>
            <a:r>
              <a:rPr lang="cs-CZ" altLang="cs-CZ" sz="2800" b="1" dirty="0">
                <a:latin typeface="Calibri" panose="020F0502020204030204" pitchFamily="34" charset="0"/>
              </a:rPr>
              <a:t>vyhledávací techniku </a:t>
            </a:r>
            <a:r>
              <a:rPr lang="cs-CZ" altLang="cs-CZ" sz="2800" dirty="0">
                <a:latin typeface="Calibri" panose="020F0502020204030204" pitchFamily="34" charset="0"/>
              </a:rPr>
              <a:t>(prohlížení, jednoduché nebo pokročilé vyhledávání) a </a:t>
            </a:r>
            <a:r>
              <a:rPr lang="cs-CZ" altLang="cs-CZ" sz="2800" b="1" dirty="0">
                <a:latin typeface="Calibri" panose="020F0502020204030204" pitchFamily="34" charset="0"/>
              </a:rPr>
              <a:t>hodnoťte</a:t>
            </a:r>
            <a:r>
              <a:rPr lang="cs-CZ" altLang="cs-CZ" sz="2800" dirty="0">
                <a:latin typeface="Calibri" panose="020F0502020204030204" pitchFamily="34" charset="0"/>
              </a:rPr>
              <a:t> vyhledané </a:t>
            </a:r>
            <a:r>
              <a:rPr lang="cs-CZ" altLang="cs-CZ" sz="2800" b="1" dirty="0">
                <a:latin typeface="Calibri" panose="020F0502020204030204" pitchFamily="34" charset="0"/>
              </a:rPr>
              <a:t>záznamy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3000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i="1" dirty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500" b="1" i="1" dirty="0"/>
          </a:p>
          <a:p>
            <a:r>
              <a:rPr lang="cs-CZ" altLang="cs-CZ" sz="2600" b="1" i="1" kern="1200" dirty="0">
                <a:solidFill>
                  <a:srgbClr val="111111"/>
                </a:solidFill>
                <a:latin typeface="Calibri" panose="020F0502020204030204" pitchFamily="34" charset="0"/>
              </a:rPr>
              <a:t>Pište si poznámky! </a:t>
            </a:r>
            <a:r>
              <a:rPr lang="cs-CZ" altLang="cs-CZ" sz="2600" i="1" kern="1200" dirty="0">
                <a:solidFill>
                  <a:srgbClr val="111111"/>
                </a:solidFill>
                <a:latin typeface="Calibri" panose="020F0502020204030204" pitchFamily="34" charset="0"/>
              </a:rPr>
              <a:t>Budete vědět, které zdroje jste již prohledali, jakou formu dotazu jste použili, jaká klíčová slova jste přidávali apod.</a:t>
            </a:r>
          </a:p>
          <a:p>
            <a:r>
              <a:rPr lang="cs-CZ" sz="2600" dirty="0"/>
              <a:t>Usnadněte si práci a používejte citační </a:t>
            </a:r>
            <a:r>
              <a:rPr lang="cs-CZ" sz="2600" dirty="0" err="1"/>
              <a:t>managery</a:t>
            </a:r>
            <a:r>
              <a:rPr lang="cs-CZ" sz="2600" dirty="0"/>
              <a:t>.</a:t>
            </a:r>
          </a:p>
          <a:p>
            <a:pPr marL="114300" indent="0">
              <a:buNone/>
            </a:pPr>
            <a:endParaRPr lang="cs-CZ" sz="2400" dirty="0"/>
          </a:p>
        </p:txBody>
      </p:sp>
      <p:sp>
        <p:nvSpPr>
          <p:cNvPr id="7" name="Výbuch: osmicípý 6">
            <a:extLst>
              <a:ext uri="{FF2B5EF4-FFF2-40B4-BE49-F238E27FC236}">
                <a16:creationId xmlns:a16="http://schemas.microsoft.com/office/drawing/2014/main" id="{5CA98FDA-1987-4B43-AF3C-1D8D4A54E226}"/>
              </a:ext>
            </a:extLst>
          </p:cNvPr>
          <p:cNvSpPr/>
          <p:nvPr/>
        </p:nvSpPr>
        <p:spPr>
          <a:xfrm>
            <a:off x="327025" y="4088942"/>
            <a:ext cx="1003299" cy="1181100"/>
          </a:xfrm>
          <a:prstGeom prst="irregularSeal1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8FF4D899-6E06-455F-9326-6CFEC26D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4464048"/>
            <a:ext cx="8635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</a:rPr>
              <a:t>TIPY</a:t>
            </a:r>
          </a:p>
        </p:txBody>
      </p:sp>
    </p:spTree>
    <p:extLst>
      <p:ext uri="{BB962C8B-B14F-4D97-AF65-F5344CB8AC3E}">
        <p14:creationId xmlns:p14="http://schemas.microsoft.com/office/powerpoint/2010/main" val="3595949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Google Shape;365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g613ab93460_0_104"/>
          <p:cNvSpPr txBox="1"/>
          <p:nvPr/>
        </p:nvSpPr>
        <p:spPr>
          <a:xfrm>
            <a:off x="836400" y="2348346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613ab93460_0_109"/>
          <p:cNvSpPr txBox="1">
            <a:spLocks noGrp="1"/>
          </p:cNvSpPr>
          <p:nvPr>
            <p:ph type="title"/>
          </p:nvPr>
        </p:nvSpPr>
        <p:spPr>
          <a:xfrm>
            <a:off x="393699" y="339183"/>
            <a:ext cx="8356600" cy="10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6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Praktické vyhledávání  v databázích </a:t>
            </a:r>
            <a:endParaRPr sz="3600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13ab93460_0_109"/>
          <p:cNvSpPr txBox="1"/>
          <p:nvPr/>
        </p:nvSpPr>
        <p:spPr>
          <a:xfrm>
            <a:off x="326212" y="1107582"/>
            <a:ext cx="8491575" cy="552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1" indent="-457200" algn="just">
              <a:buSzPct val="90000"/>
              <a:buFont typeface="Wingdings" panose="05000000000000000000" pitchFamily="2" charset="2"/>
              <a:buChar char="q"/>
            </a:pPr>
            <a:r>
              <a:rPr lang="cs-CZ" altLang="cs-CZ" sz="2600" b="1" dirty="0">
                <a:latin typeface="Calibri" panose="020F0502020204030204" pitchFamily="34" charset="0"/>
                <a:hlinkClick r:id="rId3"/>
              </a:rPr>
              <a:t>EBSCO</a:t>
            </a:r>
            <a:r>
              <a:rPr lang="cs-CZ" altLang="cs-CZ" sz="2600" b="1" dirty="0">
                <a:latin typeface="Calibri" panose="020F0502020204030204" pitchFamily="34" charset="0"/>
              </a:rPr>
              <a:t> - </a:t>
            </a:r>
            <a:r>
              <a:rPr lang="cs-CZ" altLang="cs-CZ" sz="2400" dirty="0">
                <a:latin typeface="Calibri" panose="020F0502020204030204" pitchFamily="34" charset="0"/>
              </a:rPr>
              <a:t>dílčí databáze </a:t>
            </a:r>
            <a:r>
              <a:rPr lang="cs-CZ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SocINDEX</a:t>
            </a: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with</a:t>
            </a: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Full Text -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      světová sociologická vyhledávací databáze. Zahrnuje více </a:t>
            </a: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      než 2,1 miliónu záznamů s předmětovými hesly ze </a:t>
            </a: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      sociologického tezauru o více než 20 000 termínech.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2600" b="1" dirty="0" err="1">
                <a:latin typeface="Calibri" panose="020F0502020204030204" pitchFamily="34" charset="0"/>
                <a:hlinkClick r:id="rId4"/>
              </a:rPr>
              <a:t>Sage</a:t>
            </a:r>
            <a:r>
              <a:rPr lang="cs-CZ" altLang="cs-CZ" sz="2600" b="1" dirty="0">
                <a:latin typeface="Calibri" panose="020F0502020204030204" pitchFamily="34" charset="0"/>
                <a:hlinkClick r:id="rId4"/>
              </a:rPr>
              <a:t> </a:t>
            </a:r>
            <a:r>
              <a:rPr lang="cs-CZ" altLang="cs-CZ" sz="2600" b="1" dirty="0" err="1">
                <a:latin typeface="Calibri" panose="020F0502020204030204" pitchFamily="34" charset="0"/>
                <a:hlinkClick r:id="rId4"/>
              </a:rPr>
              <a:t>Journals</a:t>
            </a:r>
            <a:r>
              <a:rPr lang="cs-CZ" altLang="cs-CZ" sz="2600" b="1" dirty="0">
                <a:latin typeface="Calibri" panose="020F0502020204030204" pitchFamily="34" charset="0"/>
                <a:hlinkClick r:id="rId4"/>
              </a:rPr>
              <a:t> Online </a:t>
            </a:r>
            <a:r>
              <a:rPr lang="cs-CZ" altLang="cs-CZ" sz="2600" dirty="0">
                <a:latin typeface="Calibri" panose="020F0502020204030204" pitchFamily="34" charset="0"/>
              </a:rPr>
              <a:t>– </a:t>
            </a:r>
            <a:r>
              <a:rPr lang="cs-CZ" sz="2400" dirty="0">
                <a:latin typeface="Calibri" panose="020F0502020204030204" pitchFamily="34" charset="0"/>
              </a:rPr>
              <a:t>zahrnuje 555 titulů časopisů od vydavatelství </a:t>
            </a:r>
            <a:r>
              <a:rPr lang="cs-CZ" sz="2400" dirty="0" err="1">
                <a:latin typeface="Calibri" panose="020F0502020204030204" pitchFamily="34" charset="0"/>
              </a:rPr>
              <a:t>Sage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Publications</a:t>
            </a:r>
            <a:r>
              <a:rPr lang="cs-CZ" sz="2400" dirty="0">
                <a:latin typeface="Calibri" panose="020F0502020204030204" pitchFamily="34" charset="0"/>
              </a:rPr>
              <a:t> od roku 1999 do současnosti. V rámci předplatného jsou dostupné i časopisy v tzv. hlubokém archivu </a:t>
            </a:r>
            <a:r>
              <a:rPr lang="cs-CZ" sz="2400" dirty="0" err="1">
                <a:latin typeface="Calibri" panose="020F0502020204030204" pitchFamily="34" charset="0"/>
              </a:rPr>
              <a:t>Sage</a:t>
            </a:r>
            <a:r>
              <a:rPr lang="cs-CZ" sz="2400" dirty="0">
                <a:latin typeface="Calibri" panose="020F0502020204030204" pitchFamily="34" charset="0"/>
              </a:rPr>
              <a:t> (</a:t>
            </a:r>
            <a:r>
              <a:rPr lang="cs-CZ" sz="2400" dirty="0" err="1">
                <a:latin typeface="Calibri" panose="020F0502020204030204" pitchFamily="34" charset="0"/>
              </a:rPr>
              <a:t>Sage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Deep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Backfile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Package</a:t>
            </a:r>
            <a:r>
              <a:rPr lang="cs-CZ" sz="2400" dirty="0">
                <a:latin typeface="Calibri" panose="020F0502020204030204" pitchFamily="34" charset="0"/>
              </a:rPr>
              <a:t>), který obsahuje archivní ročníky cca 450 časopisů, a to počínaje vždy prvním vydaným číslem až do konce roku 1998.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600" b="1" dirty="0" err="1">
                <a:latin typeface="Calibri" panose="020F0502020204030204" pitchFamily="34" charset="0"/>
                <a:hlinkClick r:id="rId5"/>
              </a:rPr>
              <a:t>Taylor</a:t>
            </a:r>
            <a:r>
              <a:rPr lang="cs-CZ" sz="2600" b="1" dirty="0">
                <a:latin typeface="Calibri" panose="020F0502020204030204" pitchFamily="34" charset="0"/>
                <a:hlinkClick r:id="rId5"/>
              </a:rPr>
              <a:t> &amp; Francis Online </a:t>
            </a:r>
            <a:r>
              <a:rPr lang="cs-CZ" sz="2600" dirty="0">
                <a:latin typeface="Calibri" panose="020F0502020204030204" pitchFamily="34" charset="0"/>
                <a:hlinkClick r:id="rId5"/>
              </a:rPr>
              <a:t>- </a:t>
            </a:r>
            <a:r>
              <a:rPr lang="cs-CZ" sz="2400" dirty="0">
                <a:latin typeface="Calibri" panose="020F0502020204030204" pitchFamily="34" charset="0"/>
              </a:rPr>
              <a:t>kolekce </a:t>
            </a:r>
            <a:r>
              <a:rPr lang="cs-CZ" sz="2400" dirty="0" err="1">
                <a:latin typeface="Calibri" panose="020F0502020204030204" pitchFamily="34" charset="0"/>
              </a:rPr>
              <a:t>Social</a:t>
            </a:r>
            <a:r>
              <a:rPr lang="cs-CZ" sz="2400" dirty="0">
                <a:latin typeface="Calibri" panose="020F0502020204030204" pitchFamily="34" charset="0"/>
              </a:rPr>
              <a:t> Science &amp; </a:t>
            </a:r>
            <a:r>
              <a:rPr lang="cs-CZ" sz="2400" dirty="0" err="1">
                <a:latin typeface="Calibri" panose="020F0502020204030204" pitchFamily="34" charset="0"/>
              </a:rPr>
              <a:t>Humanities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Library</a:t>
            </a:r>
            <a:r>
              <a:rPr lang="cs-CZ" sz="2400" dirty="0">
                <a:latin typeface="Calibri" panose="020F0502020204030204" pitchFamily="34" charset="0"/>
              </a:rPr>
              <a:t> (SSH </a:t>
            </a:r>
            <a:r>
              <a:rPr lang="cs-CZ" sz="2400" dirty="0" err="1">
                <a:latin typeface="Calibri" panose="020F0502020204030204" pitchFamily="34" charset="0"/>
              </a:rPr>
              <a:t>Library</a:t>
            </a:r>
            <a:r>
              <a:rPr lang="cs-CZ" sz="2400" dirty="0">
                <a:latin typeface="Calibri" panose="020F0502020204030204" pitchFamily="34" charset="0"/>
              </a:rPr>
              <a:t>) obsahuje více jak 1400 titulů v rámci 14 </a:t>
            </a:r>
            <a:r>
              <a:rPr lang="cs-CZ" sz="2400" dirty="0" err="1">
                <a:latin typeface="Calibri" panose="020F0502020204030204" pitchFamily="34" charset="0"/>
              </a:rPr>
              <a:t>subkolekcí</a:t>
            </a:r>
            <a:r>
              <a:rPr lang="cs-CZ" sz="2400" dirty="0">
                <a:latin typeface="Calibri" panose="020F0502020204030204" pitchFamily="34" charset="0"/>
              </a:rPr>
              <a:t> (Sociology and </a:t>
            </a:r>
            <a:r>
              <a:rPr lang="cs-CZ" sz="2400" dirty="0" err="1">
                <a:latin typeface="Calibri" panose="020F0502020204030204" pitchFamily="34" charset="0"/>
              </a:rPr>
              <a:t>Related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Disciplines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sz="2600" dirty="0">
              <a:latin typeface="Calibri" panose="020F0502020204030204" pitchFamily="34" charset="0"/>
            </a:endParaRPr>
          </a:p>
          <a:p>
            <a:pPr algn="just" eaLnBrk="1" hangingPunct="1"/>
            <a:endParaRPr lang="cs-CZ" altLang="cs-CZ" sz="2600" b="1" dirty="0"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2912" marR="0" lvl="0" indent="-442912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2912" marR="0" lvl="0" indent="-442912" algn="l" rtl="0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111111"/>
                </a:solidFill>
                <a:latin typeface="Arial"/>
                <a:ea typeface="Arial"/>
                <a:cs typeface="Arial"/>
                <a:sym typeface="Arial"/>
              </a:rPr>
              <a:t>                  </a:t>
            </a:r>
            <a:endParaRPr sz="3000" b="0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2912" marR="0" lvl="0" indent="-442912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2912" marR="0" lvl="0" indent="-442912" algn="l" rtl="0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2912" marR="0" lvl="0" indent="-442912" algn="l" rtl="0">
              <a:lnSpc>
                <a:spcPct val="12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28712" marR="0" lvl="0" indent="-419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11111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073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90000"/>
              </a:lnSpc>
              <a:buSzPts val="6000"/>
            </a:pPr>
            <a:r>
              <a:rPr lang="cs-CZ" sz="6000" b="1" dirty="0">
                <a:solidFill>
                  <a:schemeClr val="bg1"/>
                </a:solidFill>
              </a:rPr>
              <a:t>Zadání 1. praktického úkolu</a:t>
            </a:r>
            <a:endParaRPr sz="60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g613ab93460_0_1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g613ab93460_0_116"/>
          <p:cNvSpPr txBox="1"/>
          <p:nvPr/>
        </p:nvSpPr>
        <p:spPr>
          <a:xfrm>
            <a:off x="2210350" y="2516250"/>
            <a:ext cx="4489800" cy="25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cs-CZ" sz="7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7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41b513c6b4_0_145"/>
          <p:cNvSpPr txBox="1"/>
          <p:nvPr/>
        </p:nvSpPr>
        <p:spPr>
          <a:xfrm>
            <a:off x="231032" y="313362"/>
            <a:ext cx="8493033" cy="654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q"/>
            </a:pPr>
            <a:r>
              <a:rPr lang="cs-CZ" sz="3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Psaní závěrečných prací</a:t>
            </a:r>
          </a:p>
          <a:p>
            <a:pPr marL="7416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Font typeface="Wingdings" panose="05000000000000000000" pitchFamily="2" charset="2"/>
              <a:buChar char="v"/>
            </a:pPr>
            <a:r>
              <a:rPr lang="cs-CZ" sz="3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Volba tématu →</a:t>
            </a:r>
            <a:r>
              <a:rPr lang="cs-CZ" sz="3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Kontrola v Archivu závěrečných prací IS MU</a:t>
            </a:r>
          </a:p>
          <a:p>
            <a:pPr marL="742950" lvl="0" indent="-285750" algn="l" rtl="0">
              <a:spcBef>
                <a:spcPts val="56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3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Informační průzkum – kde hledat …</a:t>
            </a:r>
            <a:endParaRPr sz="3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0" lvl="1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41000"/>
              <a:buFont typeface="Wingdings" panose="05000000000000000000" pitchFamily="2" charset="2"/>
              <a:buChar char="v"/>
            </a:pPr>
            <a:r>
              <a:rPr lang="cs-CZ" sz="3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Katalogy knihoven</a:t>
            </a:r>
            <a:endParaRPr sz="3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3238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41000"/>
              <a:buChar char="❖"/>
            </a:pPr>
            <a:r>
              <a:rPr lang="cs-CZ" sz="3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Licencované zdroje</a:t>
            </a:r>
            <a:endParaRPr sz="3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3238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41000"/>
              <a:buChar char="❖"/>
            </a:pPr>
            <a:r>
              <a:rPr lang="cs-CZ" sz="3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Veřejné dostupné zdroje</a:t>
            </a:r>
          </a:p>
          <a:p>
            <a:pPr marL="742950" lvl="1" indent="-3238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Char char="❖"/>
            </a:pPr>
            <a:endParaRPr lang="cs-CZ" sz="3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19100">
              <a:buSzPts val="2400"/>
              <a:buFont typeface="Noto Sans Symbols"/>
              <a:buChar char="❑"/>
            </a:pPr>
            <a:r>
              <a:rPr 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Pro vyhledávání odborných informací 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používejte </a:t>
            </a:r>
            <a:r>
              <a:rPr 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licencované informační zdroje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31800">
              <a:spcBef>
                <a:spcPts val="560"/>
              </a:spcBef>
              <a:buSzPct val="100000"/>
              <a:buChar char="❖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Ověřené, kvalitní, jedinečné informace</a:t>
            </a:r>
          </a:p>
          <a:p>
            <a:pPr marL="457200" lvl="1"/>
            <a:endParaRPr lang="cs-CZ" alt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49221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613ab93460_0_0"/>
          <p:cNvSpPr txBox="1">
            <a:spLocks noGrp="1"/>
          </p:cNvSpPr>
          <p:nvPr>
            <p:ph type="body" idx="1"/>
          </p:nvPr>
        </p:nvSpPr>
        <p:spPr>
          <a:xfrm>
            <a:off x="628650" y="458638"/>
            <a:ext cx="7886700" cy="531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Téma a klíčová slova</a:t>
            </a:r>
            <a:endParaRPr b="1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Další specifikace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Výběr zdrojů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 err="1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Boolovský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model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Technika vyhledávání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Vlastní vyhledávací proces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Hodnocení vyhledaných záznamů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Další operace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endParaRPr sz="3220" i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41b513c6b4_0_145"/>
          <p:cNvSpPr txBox="1"/>
          <p:nvPr/>
        </p:nvSpPr>
        <p:spPr>
          <a:xfrm>
            <a:off x="204399" y="174661"/>
            <a:ext cx="8493033" cy="654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457200">
              <a:spcBef>
                <a:spcPts val="2800"/>
              </a:spcBef>
              <a:buFont typeface="Wingdings" panose="05000000000000000000" pitchFamily="2" charset="2"/>
              <a:buChar char="q"/>
            </a:pPr>
            <a:r>
              <a:rPr lang="cs-CZ" alt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Seznam databází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Stránky knihovny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Portál elektronických informačních zdrojů</a:t>
            </a:r>
          </a:p>
          <a:p>
            <a:pPr marL="457200" indent="-457200">
              <a:spcBef>
                <a:spcPts val="2800"/>
              </a:spcBef>
              <a:buFont typeface="Wingdings" panose="05000000000000000000" pitchFamily="2" charset="2"/>
              <a:buChar char="q"/>
            </a:pPr>
            <a:r>
              <a:rPr lang="cs-CZ" alt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 Mimo počítačovou síť MU </a:t>
            </a:r>
            <a:r>
              <a:rPr lang="cs-CZ" alt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si nastavte</a:t>
            </a:r>
            <a:r>
              <a:rPr lang="cs-CZ" alt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 vzdálený přístup </a:t>
            </a:r>
            <a:endParaRPr lang="cs-CZ" alt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OpenVPN</a:t>
            </a:r>
            <a:r>
              <a:rPr lang="cs-CZ" alt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Shibboleth</a:t>
            </a:r>
            <a:r>
              <a:rPr lang="cs-CZ" alt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atd.</a:t>
            </a:r>
          </a:p>
          <a:p>
            <a:pPr marL="418950" lvl="1"/>
            <a:endParaRPr lang="cs-CZ" alt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12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613c9f9505_0_102"/>
          <p:cNvSpPr txBox="1">
            <a:spLocks noGrp="1"/>
          </p:cNvSpPr>
          <p:nvPr>
            <p:ph type="title"/>
          </p:nvPr>
        </p:nvSpPr>
        <p:spPr>
          <a:xfrm>
            <a:off x="282925" y="5718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Literatura</a:t>
            </a:r>
            <a:endParaRPr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5" name="Google Shape;425;g613c9f9505_0_102"/>
          <p:cNvSpPr txBox="1"/>
          <p:nvPr/>
        </p:nvSpPr>
        <p:spPr>
          <a:xfrm>
            <a:off x="282925" y="1659125"/>
            <a:ext cx="8434947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KATUŠČÁK, D., B. DROBÍKOVÁ, R. PAPÍK. 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psát závěrečné a kvalifikační práce.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Nitra: Enigma, 2008, 161 s. ISBN 978-80-89132-70-6.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algn="just" rtl="0">
              <a:spcBef>
                <a:spcPts val="48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8100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BOTHMA,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Navigating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literacy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society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toolkit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3rd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Cape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Town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2011, 208 s. ISBN 9781775782278. 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algn="just" rtl="0">
              <a:spcBef>
                <a:spcPts val="48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8100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GRÖPPEL-WEGENER,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Alke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Claire PENKETH.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fishscale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400" i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academicness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Staffordshire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Staffordshire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university, [2013]. A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Tactile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Academia </a:t>
            </a:r>
            <a:r>
              <a:rPr lang="cs-CZ" sz="24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ISBN 978-0-9927884-0-7.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" name="Google Shape;430;g613c9f9505_0_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g613c9f9505_0_108"/>
          <p:cNvSpPr txBox="1">
            <a:spLocks noGrp="1"/>
          </p:cNvSpPr>
          <p:nvPr>
            <p:ph type="title"/>
          </p:nvPr>
        </p:nvSpPr>
        <p:spPr>
          <a:xfrm>
            <a:off x="282925" y="5718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Obrázky</a:t>
            </a:r>
            <a:endParaRPr sz="4000"/>
          </a:p>
        </p:txBody>
      </p:sp>
      <p:sp>
        <p:nvSpPr>
          <p:cNvPr id="432" name="Google Shape;432;g613c9f9505_0_108"/>
          <p:cNvSpPr txBox="1"/>
          <p:nvPr/>
        </p:nvSpPr>
        <p:spPr>
          <a:xfrm>
            <a:off x="282925" y="1659125"/>
            <a:ext cx="854209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❑"/>
            </a:pPr>
            <a:r>
              <a:rPr lang="cs-CZ" sz="2400" u="sng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https://www.airsassociation.org/airs-articles/item/16220-how-to-access-the-dark-web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</a:t>
            </a:r>
            <a:r>
              <a:rPr lang="cs-CZ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web)</a:t>
            </a:r>
          </a:p>
          <a:p>
            <a:pPr marL="457200" lvl="0" indent="-419100">
              <a:buClr>
                <a:schemeClr val="dk1"/>
              </a:buClr>
              <a:buSzPts val="3000"/>
              <a:buChar char="❑"/>
            </a:pP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https://www.hackcollege.com/blog/2011/11/23/infographic-get-more-out-of-google.html</a:t>
            </a:r>
            <a:r>
              <a:rPr lang="cs-CZ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google</a:t>
            </a:r>
            <a:r>
              <a:rPr lang="cs-CZ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lvl="0" indent="-419100">
              <a:buClr>
                <a:schemeClr val="dk1"/>
              </a:buClr>
              <a:buSzPts val="3000"/>
              <a:buChar char="❑"/>
            </a:pPr>
            <a:endParaRPr sz="2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Google Shape;444;g609c77370a_1_23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g609c77370a_1_235"/>
          <p:cNvSpPr txBox="1"/>
          <p:nvPr/>
        </p:nvSpPr>
        <p:spPr>
          <a:xfrm>
            <a:off x="858525" y="2197425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dirty="0">
                <a:solidFill>
                  <a:schemeClr val="lt1"/>
                </a:solidFill>
              </a:rPr>
              <a:t>Zadání 2. praktického úkolu</a:t>
            </a:r>
            <a:endParaRPr sz="5310" b="1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dirty="0">
              <a:solidFill>
                <a:srgbClr val="FFFFFF"/>
              </a:solidFill>
            </a:endParaRPr>
          </a:p>
        </p:txBody>
      </p:sp>
      <p:pic>
        <p:nvPicPr>
          <p:cNvPr id="4" name="Google Shape;88;p1">
            <a:extLst>
              <a:ext uri="{FF2B5EF4-FFF2-40B4-BE49-F238E27FC236}">
                <a16:creationId xmlns:a16="http://schemas.microsoft.com/office/drawing/2014/main" id="{94CEAA75-26E5-4907-9C68-442BD70CA85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42"/>
            <a:ext cx="9144000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459;g609c77370a_1_242">
            <a:extLst>
              <a:ext uri="{FF2B5EF4-FFF2-40B4-BE49-F238E27FC236}">
                <a16:creationId xmlns:a16="http://schemas.microsoft.com/office/drawing/2014/main" id="{18503148-A911-472A-99CA-AC93331BAB76}"/>
              </a:ext>
            </a:extLst>
          </p:cNvPr>
          <p:cNvSpPr txBox="1"/>
          <p:nvPr/>
        </p:nvSpPr>
        <p:spPr>
          <a:xfrm>
            <a:off x="93146" y="2047324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1" dirty="0">
                <a:solidFill>
                  <a:srgbClr val="0000DC"/>
                </a:solidFill>
              </a:rPr>
              <a:t>Děkujeme vám za pozornost</a:t>
            </a:r>
            <a:endParaRPr sz="4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460;g609c77370a_1_242">
            <a:extLst>
              <a:ext uri="{FF2B5EF4-FFF2-40B4-BE49-F238E27FC236}">
                <a16:creationId xmlns:a16="http://schemas.microsoft.com/office/drawing/2014/main" id="{F9A9EAF9-31AF-4579-8842-763DB838C1B4}"/>
              </a:ext>
            </a:extLst>
          </p:cNvPr>
          <p:cNvSpPr txBox="1"/>
          <p:nvPr/>
        </p:nvSpPr>
        <p:spPr>
          <a:xfrm>
            <a:off x="-255382" y="2347418"/>
            <a:ext cx="9144000" cy="1493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i="0" u="none" strike="noStrike" cap="none" dirty="0">
                <a:solidFill>
                  <a:srgbClr val="0000CC"/>
                </a:solidFill>
              </a:rPr>
              <a:t>Ing. Martina Nedomová, </a:t>
            </a:r>
            <a:r>
              <a:rPr lang="cs-CZ" sz="3000" b="1" i="0" u="none" strike="noStrike" cap="none" dirty="0" err="1">
                <a:solidFill>
                  <a:srgbClr val="0000CC"/>
                </a:solidFill>
              </a:rPr>
              <a:t>DiS</a:t>
            </a:r>
            <a:r>
              <a:rPr lang="cs-CZ" sz="3000" b="1" i="0" u="none" strike="noStrike" cap="none" dirty="0">
                <a:solidFill>
                  <a:srgbClr val="0000CC"/>
                </a:solidFill>
              </a:rPr>
              <a:t>.</a:t>
            </a: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>
                <a:solidFill>
                  <a:srgbClr val="0000CC"/>
                </a:solidFill>
              </a:rPr>
              <a:t>Mgr. Dana Mazancová, </a:t>
            </a:r>
            <a:r>
              <a:rPr lang="cs-CZ" sz="3000" b="1" dirty="0" err="1">
                <a:solidFill>
                  <a:srgbClr val="0000CC"/>
                </a:solidFill>
              </a:rPr>
              <a:t>DiS</a:t>
            </a:r>
            <a:r>
              <a:rPr lang="cs-CZ" sz="3000" b="1" dirty="0">
                <a:solidFill>
                  <a:srgbClr val="0000CC"/>
                </a:solidFill>
              </a:rPr>
              <a:t>.</a:t>
            </a:r>
            <a:endParaRPr sz="3000" i="0" u="none" strike="noStrike" cap="none" dirty="0">
              <a:solidFill>
                <a:srgbClr val="0000CC"/>
              </a:solidFill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lang="cs-CZ" sz="2800" b="1" i="0" u="sng" strike="noStrike" cap="none" dirty="0">
              <a:solidFill>
                <a:srgbClr val="0000CC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2400" b="1" i="0" u="sng" strike="noStrike" cap="none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nedomova@fss.muni.cz</a:t>
            </a:r>
            <a:endParaRPr lang="cs-CZ" sz="2400" b="1" i="0" u="sng" strike="noStrike" cap="none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2400" b="1" u="sng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mazancov@fss.muni.cz</a:t>
            </a:r>
            <a:endParaRPr sz="2400" b="1" i="0" u="none" strike="noStrike" cap="none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2400" b="1" i="0" u="none" strike="noStrike" cap="none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cs-CZ" sz="3500" b="1" i="0" u="sng" strike="noStrike" cap="none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infozdroje@fss.muni.cz</a:t>
            </a:r>
            <a:endParaRPr sz="3500" i="0" u="none" strike="noStrike" cap="none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>
            <a:spLocks noGrp="1"/>
          </p:cNvSpPr>
          <p:nvPr>
            <p:ph type="title"/>
          </p:nvPr>
        </p:nvSpPr>
        <p:spPr>
          <a:xfrm>
            <a:off x="460875" y="6112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Téma a klíčová slova</a:t>
            </a:r>
            <a:endParaRPr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181250" y="1756587"/>
            <a:ext cx="8740328" cy="4928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80"/>
              <a:buFont typeface="Arial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 Zamyslete se o čem chcete psát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8066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je nutné mít dost informací o daném tématu (pokud se studiem problematiky začínáte, nebojte se využít učebnice, encyklopedie, radu vyučujícího apod.)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8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2480"/>
              <a:buFont typeface="Arial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2) Zformulujte téma nebo problém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80669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lze využít tzv. 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myšlenkových map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 grafické znázornění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7F7F7F"/>
              </a:buClr>
              <a:buSzPts val="2480"/>
              <a:buFont typeface="Arial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tématu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73685" algn="l" rtl="0">
              <a:lnSpc>
                <a:spcPct val="90000"/>
              </a:lnSpc>
              <a:spcBef>
                <a:spcPts val="77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aplikace - 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  <a:t>Pět nejlepších nástrojů pro tvorbu myšlenkových map</a:t>
            </a:r>
            <a:endParaRPr sz="2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13ab93460_0_1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613ab93460_0_13"/>
          <p:cNvSpPr txBox="1"/>
          <p:nvPr/>
        </p:nvSpPr>
        <p:spPr>
          <a:xfrm>
            <a:off x="0" y="6525350"/>
            <a:ext cx="8121816" cy="332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cs-CZ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Zdroj: https://s-media-cache-ak0.pinimg.com/736x/b1/8c/7d/b18c7dde7e01870bd4715b308241c155.jpg</a:t>
            </a:r>
            <a:endParaRPr sz="1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120" name="Google Shape;120;g613ab93460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0825" y="332650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13ab93460_0_20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Téma a klíčová slova II.</a:t>
            </a:r>
            <a:endParaRPr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0" name="Google Shape;150;g613ab93460_0_20"/>
          <p:cNvSpPr txBox="1"/>
          <p:nvPr/>
        </p:nvSpPr>
        <p:spPr>
          <a:xfrm>
            <a:off x="296075" y="1698172"/>
            <a:ext cx="8539006" cy="4677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Vyjádřete téma ve formě</a:t>
            </a:r>
            <a:endParaRPr sz="2000" b="0" i="1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74955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❖"/>
            </a:pPr>
            <a:r>
              <a:rPr lang="cs-CZ" sz="2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klíčových slov (hesel) </a:t>
            </a:r>
            <a:endParaRPr sz="2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 používejte zejména </a:t>
            </a:r>
            <a:r>
              <a:rPr lang="cs-CZ" sz="20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podstatná jména</a:t>
            </a:r>
            <a:r>
              <a:rPr lang="cs-CZ" sz="2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endParaRPr sz="2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1143000" marR="0" lvl="2" indent="-217805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příd. jména, zájmena a slovesa pouze pokud jsou opravdu</a:t>
            </a:r>
            <a:endParaRPr sz="2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nezbytné</a:t>
            </a:r>
            <a:endParaRPr sz="2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1143000" marR="0" lvl="2" indent="-217805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vyhýbejte se tzv. stop </a:t>
            </a:r>
            <a:r>
              <a:rPr lang="cs-CZ" sz="20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words</a:t>
            </a: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(předložky, spojky, členy v </a:t>
            </a:r>
            <a:endParaRPr sz="2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cizích jazycích)</a:t>
            </a:r>
            <a:endParaRPr sz="20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lvl="0">
              <a:spcBef>
                <a:spcPts val="434"/>
              </a:spcBef>
              <a:buSzPts val="2000"/>
            </a:pPr>
            <a:r>
              <a:rPr lang="cs-CZ" sz="20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      př. </a:t>
            </a:r>
            <a:r>
              <a:rPr lang="cs-CZ" sz="2000" b="1" i="1" u="none" strike="noStrike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</a:t>
            </a:r>
            <a:r>
              <a:rPr lang="cs-CZ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opulační politika, porodnost, demografie</a:t>
            </a:r>
            <a:endParaRPr sz="2000" b="1" i="1" u="none" strike="noStrike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0" indent="-285750" algn="l" rtl="0">
              <a:lnSpc>
                <a:spcPct val="6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742950" marR="0" lvl="1" indent="-274955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❖"/>
            </a:pPr>
            <a:r>
              <a:rPr lang="cs-CZ" sz="2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Pozn. v katalozích knihoven můžete nalézt i tzv. </a:t>
            </a:r>
            <a:r>
              <a:rPr lang="cs-CZ" sz="2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předmětová hesla </a:t>
            </a:r>
            <a:endParaRPr sz="20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lvl="0">
              <a:spcBef>
                <a:spcPts val="434"/>
              </a:spcBef>
              <a:buSzPts val="2000"/>
            </a:pPr>
            <a:r>
              <a:rPr lang="cs-CZ" sz="2000" b="1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př. </a:t>
            </a:r>
            <a:r>
              <a:rPr lang="cs-CZ" sz="2000" b="1" i="1" u="none" strike="noStrike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</a:t>
            </a:r>
            <a:r>
              <a:rPr lang="cs-CZ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ezdětnost – sociologické aspekty</a:t>
            </a:r>
            <a:endParaRPr sz="2000" b="0" i="0" u="none" strike="noStrike" cap="none" dirty="0">
              <a:solidFill>
                <a:schemeClr val="tx1"/>
              </a:solidFill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999999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specifikace</a:t>
            </a:r>
            <a:endParaRPr sz="28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Výběr zdrojů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model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Další operace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13ab93460_0_26"/>
          <p:cNvSpPr txBox="1"/>
          <p:nvPr/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2. Další specifikace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63" name="Google Shape;163;g613ab93460_0_26"/>
          <p:cNvSpPr txBox="1"/>
          <p:nvPr/>
        </p:nvSpPr>
        <p:spPr>
          <a:xfrm>
            <a:off x="187500" y="2127224"/>
            <a:ext cx="8880900" cy="39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Před začátkem vlastního procesu vyhledávání je  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třeba si ujasnit: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časové rozmezí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typy dokumentů (např. </a:t>
            </a:r>
            <a:r>
              <a:rPr lang="cs-CZ" sz="2800" b="0" i="0" u="none" strike="noStrike" cap="none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odb</a:t>
            </a: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časopisy, kapitoly z knih, příspěvky z konferencí, zpravodajství)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typ dat (text, audio, video)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jazyk dokumentů (většina světové produkce je   v AJ)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forma (odborná</a:t>
            </a:r>
            <a:r>
              <a:rPr lang="cs-CZ" sz="28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x populárně naučná)</a:t>
            </a:r>
            <a:endParaRPr sz="28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1435</Words>
  <Application>Microsoft Office PowerPoint</Application>
  <PresentationFormat>Předvádění na obrazovce (4:3)</PresentationFormat>
  <Paragraphs>381</Paragraphs>
  <Slides>43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bakalářské  studenty SAN</vt:lpstr>
      <vt:lpstr>Prezentace aplikace PowerPoint</vt:lpstr>
      <vt:lpstr>Prezentace aplikace PowerPoint</vt:lpstr>
      <vt:lpstr>Prezentace aplikace PowerPoint</vt:lpstr>
      <vt:lpstr>Téma a klíčová slova</vt:lpstr>
      <vt:lpstr>Prezentace aplikace PowerPoint</vt:lpstr>
      <vt:lpstr>Téma a klíčová slova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vyhledávání  v databázích   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Obrázky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bakalářské  studenty ENS</dc:title>
  <dc:creator>Aneta Pilátová</dc:creator>
  <cp:lastModifiedBy>Martina Nedomová</cp:lastModifiedBy>
  <cp:revision>51</cp:revision>
  <cp:lastPrinted>2019-10-31T09:38:26Z</cp:lastPrinted>
  <dcterms:created xsi:type="dcterms:W3CDTF">2019-07-22T10:37:01Z</dcterms:created>
  <dcterms:modified xsi:type="dcterms:W3CDTF">2019-11-22T08:45:44Z</dcterms:modified>
</cp:coreProperties>
</file>