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2"/>
  </p:notesMasterIdLst>
  <p:sldIdLst>
    <p:sldId id="256" r:id="rId2"/>
    <p:sldId id="267" r:id="rId3"/>
    <p:sldId id="268" r:id="rId4"/>
    <p:sldId id="269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93" r:id="rId18"/>
    <p:sldId id="294" r:id="rId19"/>
    <p:sldId id="315" r:id="rId20"/>
    <p:sldId id="314" r:id="rId21"/>
  </p:sldIdLst>
  <p:sldSz cx="9144000" cy="6858000" type="screen4x3"/>
  <p:notesSz cx="6797675" cy="9928225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5226355-D57A-447F-A1B9-921A569148F3}">
  <a:tblStyle styleId="{B5226355-D57A-447F-A1B9-921A569148F3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61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51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30091"/>
            <a:ext cx="2945659" cy="498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2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3" name="Google Shape;25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3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0" name="Google Shape;26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4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7" name="Google Shape;26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5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4" name="Google Shape;27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6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3" name="Google Shape;28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8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0" name="Google Shape;29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9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7" name="Google Shape;29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53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9" name="Google Shape;379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54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5" name="Google Shape;385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54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5" name="Google Shape;385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10903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2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1" name="Google Shape;17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59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2" name="Google Shape;532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3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4" name="Google Shape;19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4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1" name="Google Shape;20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6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6" name="Google Shape;21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8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2" name="Google Shape;22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9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9" name="Google Shape;22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0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7" name="Google Shape;23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1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5" name="Google Shape;24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části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zdroje.muni.cz/" TargetMode="External"/><Relationship Id="rId4" Type="http://schemas.openxmlformats.org/officeDocument/2006/relationships/hyperlink" Target="http://knihovna.fss.muni.cz/ezdroje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zdroje.muni.cz/vzdaleny_pristup/?lang=cs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knihovna.fss.muni.cz/ezdroje.php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hyperlink" Target="http://www.tandfebooks.com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knowledge.sagepub.com/" TargetMode="External"/><Relationship Id="rId5" Type="http://schemas.openxmlformats.org/officeDocument/2006/relationships/hyperlink" Target="http://knihovna.fss.muni.cz/ezdroje.php?podsekce=&amp;ukol=2&amp;subukol=1&amp;id=61" TargetMode="External"/><Relationship Id="rId4" Type="http://schemas.openxmlformats.org/officeDocument/2006/relationships/hyperlink" Target="http://go.galegroup.com/ps/start.do?p=GVRL&amp;u=masaryk&amp;authCount=1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onitoring.anopress.cz/Anopress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devzdej.cz/" TargetMode="External"/><Relationship Id="rId5" Type="http://schemas.openxmlformats.org/officeDocument/2006/relationships/hyperlink" Target="http://theses.cz/" TargetMode="External"/><Relationship Id="rId4" Type="http://schemas.openxmlformats.org/officeDocument/2006/relationships/hyperlink" Target="http://is.muni.cz/thesis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hyperlink" Target="http://knihovna.fss.muni.cz/ezdroje.php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knihovna.fss.muni.cz/jaksipujcit.php?podsekce=65" TargetMode="External"/><Relationship Id="rId5" Type="http://schemas.openxmlformats.org/officeDocument/2006/relationships/hyperlink" Target="http://knihovna.fss.muni.cz/jaksipujcit.php?podsekce=53" TargetMode="External"/><Relationship Id="rId4" Type="http://schemas.openxmlformats.org/officeDocument/2006/relationships/hyperlink" Target="http://knihovna.fss.muni.cz/jaksipujcit.php?podsekce=1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hyperlink" Target="http://aleph.nkp.cz/F/?func=file&amp;file_name=find-b&amp;local_base=skc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knihovny.cz/" TargetMode="External"/><Relationship Id="rId5" Type="http://schemas.openxmlformats.org/officeDocument/2006/relationships/hyperlink" Target="https://ckis.cuni.cz/" TargetMode="External"/><Relationship Id="rId4" Type="http://schemas.openxmlformats.org/officeDocument/2006/relationships/hyperlink" Target="https://aleph.muni.cz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42"/>
            <a:ext cx="9144000" cy="6857716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3"/>
          <p:cNvSpPr txBox="1">
            <a:spLocks noGrp="1"/>
          </p:cNvSpPr>
          <p:nvPr>
            <p:ph type="ctrTitle"/>
          </p:nvPr>
        </p:nvSpPr>
        <p:spPr>
          <a:xfrm>
            <a:off x="336500" y="2097825"/>
            <a:ext cx="8396400" cy="1151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400"/>
              <a:buFont typeface="Arial"/>
              <a:buNone/>
            </a:pPr>
            <a:r>
              <a:rPr lang="cs-CZ" sz="4400" b="1" dirty="0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rPr>
              <a:t>Informační zdroje pro studenty SOC</a:t>
            </a:r>
            <a:endParaRPr sz="4400" b="1" dirty="0">
              <a:solidFill>
                <a:srgbClr val="0000D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3"/>
          <p:cNvSpPr txBox="1">
            <a:spLocks noGrp="1"/>
          </p:cNvSpPr>
          <p:nvPr>
            <p:ph type="subTitle" idx="1"/>
          </p:nvPr>
        </p:nvSpPr>
        <p:spPr>
          <a:xfrm>
            <a:off x="336500" y="3768459"/>
            <a:ext cx="6858000" cy="9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cs-CZ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Mgr. Dana Mazancová, </a:t>
            </a:r>
            <a:r>
              <a:rPr lang="cs-CZ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</a:t>
            </a:r>
            <a:r>
              <a:rPr lang="cs-CZ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3"/>
          <p:cNvSpPr txBox="1"/>
          <p:nvPr/>
        </p:nvSpPr>
        <p:spPr>
          <a:xfrm>
            <a:off x="336499" y="5652600"/>
            <a:ext cx="6858000" cy="470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cs-CZ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Brno, </a:t>
            </a:r>
            <a:r>
              <a:rPr lang="cs-CZ" sz="2400" dirty="0">
                <a:solidFill>
                  <a:schemeClr val="dk1"/>
                </a:solidFill>
              </a:rPr>
              <a:t>22. října 2019</a:t>
            </a: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9144003" cy="6858171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3"/>
          <p:cNvSpPr txBox="1">
            <a:spLocks noGrp="1"/>
          </p:cNvSpPr>
          <p:nvPr>
            <p:ph type="title"/>
          </p:nvPr>
        </p:nvSpPr>
        <p:spPr>
          <a:xfrm>
            <a:off x="296075" y="640908"/>
            <a:ext cx="78867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000"/>
              <a:buFont typeface="Arial"/>
              <a:buNone/>
            </a:pPr>
            <a:r>
              <a:rPr lang="cs-CZ" sz="4000" b="1" dirty="0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rPr>
              <a:t>Licencované zdroje II.</a:t>
            </a:r>
            <a:endParaRPr sz="4000" dirty="0"/>
          </a:p>
        </p:txBody>
      </p:sp>
      <p:sp>
        <p:nvSpPr>
          <p:cNvPr id="257" name="Google Shape;257;p33"/>
          <p:cNvSpPr txBox="1"/>
          <p:nvPr/>
        </p:nvSpPr>
        <p:spPr>
          <a:xfrm>
            <a:off x="177650" y="1751750"/>
            <a:ext cx="8880900" cy="45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❑"/>
            </a:pPr>
            <a:r>
              <a:rPr lang="cs-CZ"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za úplatu - </a:t>
            </a:r>
            <a:r>
              <a:rPr lang="cs-CZ" sz="3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 studenty MU zdarma ☺</a:t>
            </a:r>
            <a:endParaRPr sz="3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❑"/>
            </a:pPr>
            <a:r>
              <a:rPr lang="cs-CZ"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informace jsou </a:t>
            </a:r>
            <a:r>
              <a:rPr lang="cs-CZ" sz="3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prověřené</a:t>
            </a:r>
            <a:r>
              <a:rPr lang="cs-CZ"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(prochází recenzním řízením)</a:t>
            </a:r>
            <a:endParaRPr sz="3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❑"/>
            </a:pPr>
            <a:r>
              <a:rPr lang="cs-CZ"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články většinou dostupné dříve než v tištěné podobě</a:t>
            </a:r>
            <a:endParaRPr sz="3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❑"/>
            </a:pPr>
            <a:r>
              <a:rPr lang="cs-CZ" sz="3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doporučený zdroj pro psaní seminárních a závěrečných prací</a:t>
            </a:r>
            <a:endParaRPr sz="3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9144003" cy="6858171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34"/>
          <p:cNvSpPr txBox="1">
            <a:spLocks noGrp="1"/>
          </p:cNvSpPr>
          <p:nvPr>
            <p:ph type="title"/>
          </p:nvPr>
        </p:nvSpPr>
        <p:spPr>
          <a:xfrm>
            <a:off x="739958" y="640908"/>
            <a:ext cx="78867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000"/>
              <a:buFont typeface="Arial"/>
              <a:buNone/>
            </a:pPr>
            <a:r>
              <a:rPr lang="cs-CZ" sz="4000" b="1" dirty="0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rPr>
              <a:t>Jak se dostanu k licencovaným zdrojům?</a:t>
            </a:r>
            <a:endParaRPr sz="4000" dirty="0"/>
          </a:p>
        </p:txBody>
      </p:sp>
      <p:sp>
        <p:nvSpPr>
          <p:cNvPr id="264" name="Google Shape;264;p34"/>
          <p:cNvSpPr txBox="1"/>
          <p:nvPr/>
        </p:nvSpPr>
        <p:spPr>
          <a:xfrm>
            <a:off x="131550" y="2121099"/>
            <a:ext cx="8880900" cy="45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001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❑"/>
            </a:pPr>
            <a:r>
              <a:rPr lang="cs-CZ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stránky knihovny</a:t>
            </a:r>
            <a:r>
              <a:rPr lang="cs-CZ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cs-CZ" sz="3000" b="1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http://knihovna.fss.muni.cz/ezdroje</a:t>
            </a:r>
            <a:endParaRPr sz="3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57300" marR="0" lvl="2" indent="-349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❖"/>
            </a:pPr>
            <a:r>
              <a:rPr lang="cs-CZ" sz="24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databáze k oborům vyučovaným na FSS</a:t>
            </a: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Noto Sans Symbols"/>
              <a:buNone/>
            </a:pPr>
            <a:endParaRPr sz="2400" b="0" i="1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1" indent="-3175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❑"/>
            </a:pPr>
            <a:r>
              <a:rPr lang="cs-CZ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Portál elektronických informačních zdrojů MU</a:t>
            </a:r>
            <a:r>
              <a:rPr lang="cs-CZ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cs-CZ" sz="3000" b="1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http://ezdroje.muni.cz/</a:t>
            </a:r>
            <a:endParaRPr sz="3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57300" marR="0" lvl="2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❖"/>
            </a:pPr>
            <a:r>
              <a:rPr lang="cs-CZ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databáze i z dalších oborů</a:t>
            </a: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9144003" cy="6858171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5"/>
          <p:cNvSpPr txBox="1">
            <a:spLocks noGrp="1"/>
          </p:cNvSpPr>
          <p:nvPr>
            <p:ph type="title"/>
          </p:nvPr>
        </p:nvSpPr>
        <p:spPr>
          <a:xfrm>
            <a:off x="296075" y="640908"/>
            <a:ext cx="78867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000"/>
              <a:buFont typeface="Arial"/>
              <a:buNone/>
            </a:pPr>
            <a:r>
              <a:rPr lang="cs-CZ" sz="4000" b="1" dirty="0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rPr>
              <a:t>Jak se dostanu k licencovaným zdrojům mimo počítačovou síť univerzity?</a:t>
            </a:r>
            <a:endParaRPr sz="4000" dirty="0"/>
          </a:p>
        </p:txBody>
      </p:sp>
      <p:sp>
        <p:nvSpPr>
          <p:cNvPr id="271" name="Google Shape;271;p35"/>
          <p:cNvSpPr txBox="1"/>
          <p:nvPr/>
        </p:nvSpPr>
        <p:spPr>
          <a:xfrm>
            <a:off x="131550" y="2975350"/>
            <a:ext cx="8880900" cy="45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001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❑"/>
            </a:pPr>
            <a:r>
              <a:rPr lang="cs-CZ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Nastavte si na počítači </a:t>
            </a:r>
            <a:r>
              <a:rPr lang="cs-CZ" sz="2400" b="1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vzdálený přístup</a:t>
            </a:r>
            <a:endParaRPr sz="2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marR="0" lvl="2" indent="-4191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❖"/>
            </a:pPr>
            <a:r>
              <a:rPr lang="cs-CZ" sz="24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OpenVPN</a:t>
            </a:r>
            <a:endParaRPr sz="2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marR="0" lvl="2" indent="-4191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❖"/>
            </a:pPr>
            <a:r>
              <a:rPr lang="cs-CZ" sz="24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Shibboleth</a:t>
            </a:r>
            <a:endParaRPr sz="2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marR="0" lvl="2" indent="-4191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❖"/>
            </a:pPr>
            <a:r>
              <a:rPr lang="cs-CZ" sz="24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EZproxy</a:t>
            </a:r>
            <a:endParaRPr sz="2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9144003" cy="6858171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6"/>
          <p:cNvSpPr txBox="1">
            <a:spLocks noGrp="1"/>
          </p:cNvSpPr>
          <p:nvPr>
            <p:ph type="title"/>
          </p:nvPr>
        </p:nvSpPr>
        <p:spPr>
          <a:xfrm>
            <a:off x="296075" y="640908"/>
            <a:ext cx="78867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000"/>
              <a:buFont typeface="Arial"/>
              <a:buNone/>
            </a:pPr>
            <a:r>
              <a:rPr lang="cs-CZ" sz="3600" b="1" dirty="0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rPr>
              <a:t>Kde hledat odborné časopisy? I.</a:t>
            </a:r>
            <a:endParaRPr sz="3600" dirty="0"/>
          </a:p>
        </p:txBody>
      </p:sp>
      <p:sp>
        <p:nvSpPr>
          <p:cNvPr id="278" name="Google Shape;278;p36"/>
          <p:cNvSpPr txBox="1"/>
          <p:nvPr/>
        </p:nvSpPr>
        <p:spPr>
          <a:xfrm>
            <a:off x="360150" y="1635000"/>
            <a:ext cx="8880900" cy="45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❑"/>
            </a:pPr>
            <a:r>
              <a:rPr lang="cs-CZ" sz="3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EBSCO </a:t>
            </a:r>
            <a:endParaRPr sz="3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❑"/>
            </a:pPr>
            <a:r>
              <a:rPr lang="cs-CZ" sz="3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JSTOR</a:t>
            </a:r>
            <a:endParaRPr sz="3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❑"/>
            </a:pPr>
            <a:r>
              <a:rPr lang="cs-CZ" sz="32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ProQuest</a:t>
            </a:r>
            <a:endParaRPr sz="32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❑"/>
            </a:pPr>
            <a:r>
              <a:rPr lang="cs-CZ" sz="32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Sage</a:t>
            </a:r>
            <a:r>
              <a:rPr lang="cs-CZ" sz="3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2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Journals</a:t>
            </a:r>
            <a:r>
              <a:rPr lang="cs-CZ" sz="3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Online</a:t>
            </a:r>
            <a:endParaRPr sz="3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❑"/>
            </a:pPr>
            <a:r>
              <a:rPr lang="cs-CZ" sz="32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ScienceDirect</a:t>
            </a:r>
            <a:endParaRPr sz="32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❑"/>
            </a:pPr>
            <a:r>
              <a:rPr lang="cs-CZ" sz="32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SpringerLink</a:t>
            </a:r>
            <a:endParaRPr sz="32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❑"/>
            </a:pPr>
            <a:r>
              <a:rPr lang="cs-CZ" sz="32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Wiley</a:t>
            </a:r>
            <a:r>
              <a:rPr lang="cs-CZ" sz="3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Online </a:t>
            </a:r>
            <a:r>
              <a:rPr lang="cs-CZ" sz="32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Library</a:t>
            </a:r>
            <a:endParaRPr sz="32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36"/>
          <p:cNvSpPr/>
          <p:nvPr/>
        </p:nvSpPr>
        <p:spPr>
          <a:xfrm>
            <a:off x="5416346" y="1756830"/>
            <a:ext cx="3394800" cy="3600300"/>
          </a:xfrm>
          <a:prstGeom prst="rect">
            <a:avLst/>
          </a:prstGeom>
          <a:solidFill>
            <a:srgbClr val="A4C2F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highlight>
                <a:srgbClr val="6FA8DC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36"/>
          <p:cNvSpPr txBox="1"/>
          <p:nvPr/>
        </p:nvSpPr>
        <p:spPr>
          <a:xfrm>
            <a:off x="5560362" y="1794711"/>
            <a:ext cx="3312300" cy="36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cs-CZ" sz="24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Multioborové databáze jsou dobrým               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cs-CZ" sz="24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startovním místem pro vyhledávání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cs-CZ" sz="24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Můžete je prohledávat hromadně prostřednictvím </a:t>
            </a:r>
            <a:r>
              <a:rPr lang="cs-CZ" sz="2400" b="0" i="1" u="sng" strike="noStrike" cap="none" dirty="0" err="1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discovery</a:t>
            </a:r>
            <a:endParaRPr sz="24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9144003" cy="6858171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7"/>
          <p:cNvSpPr txBox="1">
            <a:spLocks noGrp="1"/>
          </p:cNvSpPr>
          <p:nvPr>
            <p:ph type="title"/>
          </p:nvPr>
        </p:nvSpPr>
        <p:spPr>
          <a:xfrm>
            <a:off x="628650" y="700658"/>
            <a:ext cx="78867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000"/>
              <a:buFont typeface="Arial"/>
              <a:buNone/>
            </a:pPr>
            <a:r>
              <a:rPr lang="cs-CZ" sz="4000" b="1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rPr>
              <a:t>Ebooky</a:t>
            </a:r>
            <a:endParaRPr sz="4000"/>
          </a:p>
        </p:txBody>
      </p:sp>
      <p:sp>
        <p:nvSpPr>
          <p:cNvPr id="287" name="Google Shape;287;p37"/>
          <p:cNvSpPr txBox="1"/>
          <p:nvPr/>
        </p:nvSpPr>
        <p:spPr>
          <a:xfrm>
            <a:off x="131550" y="1984750"/>
            <a:ext cx="8880900" cy="45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❑"/>
            </a:pPr>
            <a:r>
              <a:rPr lang="cs-CZ" sz="28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Gale </a:t>
            </a:r>
            <a:r>
              <a:rPr lang="cs-CZ" sz="2800" b="0" i="0" u="sng" strike="noStrike" cap="none" dirty="0" err="1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Virtual</a:t>
            </a:r>
            <a:r>
              <a:rPr lang="cs-CZ" sz="28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 Reference </a:t>
            </a:r>
            <a:r>
              <a:rPr lang="cs-CZ" sz="2800" b="0" i="0" u="sng" strike="noStrike" cap="none" dirty="0" err="1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Library</a:t>
            </a:r>
            <a:r>
              <a:rPr lang="cs-CZ" sz="28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 (encyklopedie)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❑"/>
            </a:pPr>
            <a:r>
              <a:rPr lang="cs-CZ" sz="2800" b="0" i="0" u="sng" strike="noStrike" cap="none" dirty="0" err="1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Ebsco</a:t>
            </a:r>
            <a:r>
              <a:rPr lang="cs-CZ" sz="28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 </a:t>
            </a:r>
            <a:r>
              <a:rPr lang="cs-CZ" sz="2800" b="0" i="0" u="sng" strike="noStrike" cap="none" dirty="0" err="1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eBooks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457200" algn="l" rtl="0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❑"/>
            </a:pPr>
            <a:r>
              <a:rPr lang="cs-CZ" sz="2800" b="0" i="0" u="sng" strike="noStrike" cap="none" dirty="0" err="1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Sage</a:t>
            </a:r>
            <a:r>
              <a:rPr lang="cs-CZ" sz="28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 </a:t>
            </a:r>
            <a:r>
              <a:rPr lang="cs-CZ" sz="2800" b="0" i="0" u="sng" strike="noStrike" cap="none" dirty="0" err="1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Knowledge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457200" algn="l" rtl="0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❑"/>
            </a:pPr>
            <a:r>
              <a:rPr lang="cs-CZ" sz="2800" b="0" i="0" u="sng" strike="noStrike" cap="none" dirty="0" err="1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Taylor</a:t>
            </a:r>
            <a:r>
              <a:rPr lang="cs-CZ" sz="28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 &amp; Francis 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2921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Noto Sans Symbols"/>
              <a:buNone/>
            </a:pPr>
            <a:endParaRPr sz="26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9144003" cy="6858171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38"/>
          <p:cNvSpPr txBox="1">
            <a:spLocks noGrp="1"/>
          </p:cNvSpPr>
          <p:nvPr>
            <p:ph type="title"/>
          </p:nvPr>
        </p:nvSpPr>
        <p:spPr>
          <a:xfrm>
            <a:off x="628650" y="700658"/>
            <a:ext cx="78867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000"/>
              <a:buFont typeface="Arial"/>
              <a:buNone/>
            </a:pPr>
            <a:r>
              <a:rPr lang="cs-CZ" sz="4000" b="1" dirty="0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rPr>
              <a:t>Informace z médií</a:t>
            </a:r>
            <a:endParaRPr sz="4000" dirty="0"/>
          </a:p>
        </p:txBody>
      </p:sp>
      <p:sp>
        <p:nvSpPr>
          <p:cNvPr id="294" name="Google Shape;294;p38"/>
          <p:cNvSpPr txBox="1"/>
          <p:nvPr/>
        </p:nvSpPr>
        <p:spPr>
          <a:xfrm>
            <a:off x="131550" y="1984750"/>
            <a:ext cx="8880900" cy="45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❑"/>
            </a:pPr>
            <a:r>
              <a:rPr lang="cs-CZ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Denní tisk, TV a rozhlasové vysílání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❖"/>
            </a:pPr>
            <a:r>
              <a:rPr lang="cs-CZ" sz="2800" b="0" i="0" u="sng" strike="noStrike" cap="none" dirty="0" err="1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Anopress</a:t>
            </a:r>
            <a:r>
              <a:rPr lang="cs-CZ" sz="28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 Monitoring Online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9144003" cy="6858171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39"/>
          <p:cNvSpPr txBox="1">
            <a:spLocks noGrp="1"/>
          </p:cNvSpPr>
          <p:nvPr>
            <p:ph type="title"/>
          </p:nvPr>
        </p:nvSpPr>
        <p:spPr>
          <a:xfrm>
            <a:off x="628650" y="700658"/>
            <a:ext cx="78867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000"/>
              <a:buFont typeface="Arial"/>
              <a:buNone/>
            </a:pPr>
            <a:r>
              <a:rPr lang="cs-CZ" sz="4000" b="1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rPr>
              <a:t>Závěrečné práce</a:t>
            </a:r>
            <a:endParaRPr sz="4000"/>
          </a:p>
        </p:txBody>
      </p:sp>
      <p:sp>
        <p:nvSpPr>
          <p:cNvPr id="301" name="Google Shape;301;p39"/>
          <p:cNvSpPr txBox="1"/>
          <p:nvPr/>
        </p:nvSpPr>
        <p:spPr>
          <a:xfrm>
            <a:off x="442268" y="2261427"/>
            <a:ext cx="8880900" cy="45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❑"/>
            </a:pPr>
            <a:r>
              <a:rPr lang="cs-CZ" sz="28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Archiv závěrečných prací MU - Thesis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❑"/>
            </a:pPr>
            <a:r>
              <a:rPr lang="cs-CZ" sz="28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Vysokoškolské kvalifikační práce </a:t>
            </a:r>
            <a:r>
              <a:rPr lang="cs-CZ" sz="2800" u="sng" dirty="0">
                <a:solidFill>
                  <a:schemeClr val="hlink"/>
                </a:solidFill>
                <a:hlinkClick r:id="rId5"/>
              </a:rPr>
              <a:t>-</a:t>
            </a:r>
            <a:r>
              <a:rPr lang="cs-CZ" sz="28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 </a:t>
            </a:r>
            <a:r>
              <a:rPr lang="cs-CZ" sz="2800" b="0" i="0" u="sng" strike="noStrike" cap="none" dirty="0" err="1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Theses</a:t>
            </a:r>
            <a:endParaRPr lang="cs-CZ" sz="2800" u="sng" dirty="0">
              <a:solidFill>
                <a:schemeClr val="hlink"/>
              </a:solidFill>
            </a:endParaRPr>
          </a:p>
          <a:p>
            <a:pPr marL="508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endParaRPr lang="cs-CZ" sz="2800" b="0" i="0" u="sng" strike="noStrike" cap="none" dirty="0">
              <a:solidFill>
                <a:schemeClr val="hlink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0" lvl="8" indent="-457200">
              <a:buClr>
                <a:schemeClr val="dk1"/>
              </a:buClr>
              <a:buSzPts val="2800"/>
              <a:buFont typeface="Wingdings" panose="05000000000000000000" pitchFamily="2" charset="2"/>
              <a:buChar char="v"/>
            </a:pPr>
            <a:r>
              <a:rPr lang="cs-CZ" sz="2800" u="sng" dirty="0">
                <a:solidFill>
                  <a:schemeClr val="hlink"/>
                </a:solidFill>
                <a:hlinkClick r:id="rId6"/>
              </a:rPr>
              <a:t>Odevzdej.cz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" y="0"/>
            <a:ext cx="9143772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50"/>
          <p:cNvSpPr txBox="1"/>
          <p:nvPr/>
        </p:nvSpPr>
        <p:spPr>
          <a:xfrm>
            <a:off x="522975" y="1929000"/>
            <a:ext cx="80223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cs-CZ" sz="6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Shrnutí</a:t>
            </a:r>
            <a:endParaRPr sz="6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endParaRPr sz="60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9144003" cy="6858171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51"/>
          <p:cNvSpPr txBox="1"/>
          <p:nvPr/>
        </p:nvSpPr>
        <p:spPr>
          <a:xfrm>
            <a:off x="522167" y="585034"/>
            <a:ext cx="8880900" cy="45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oto Sans Symbols"/>
              <a:buChar char="❑"/>
            </a:pPr>
            <a:r>
              <a:rPr lang="cs-CZ" sz="3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 vyhledávání odborných informací </a:t>
            </a:r>
            <a:r>
              <a:rPr lang="cs-CZ" sz="3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používejte </a:t>
            </a:r>
            <a:r>
              <a:rPr lang="cs-CZ" sz="3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licencované informační zdroje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❖"/>
            </a:pPr>
            <a:r>
              <a:rPr lang="cs-CZ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Ověřené, kvalitní, jedinečné informace</a:t>
            </a:r>
            <a:endParaRPr sz="2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❑"/>
            </a:pPr>
            <a:r>
              <a:rPr lang="cs-CZ" sz="3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Seznam databází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❖"/>
            </a:pPr>
            <a:r>
              <a:rPr lang="cs-CZ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Stránky knihovny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❖"/>
            </a:pPr>
            <a:r>
              <a:rPr lang="cs-CZ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Portál elektronických informačních zdrojů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oto Sans Symbols"/>
              <a:buChar char="❑"/>
            </a:pPr>
            <a:r>
              <a:rPr lang="cs-CZ" sz="3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Mimo počítačovou síť MU </a:t>
            </a:r>
            <a:r>
              <a:rPr lang="cs-CZ" sz="3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 nastavte</a:t>
            </a:r>
            <a:r>
              <a:rPr lang="cs-CZ" sz="3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vzdálený přístup</a:t>
            </a:r>
            <a:endParaRPr sz="3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❖"/>
            </a:pPr>
            <a:r>
              <a:rPr lang="cs-CZ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Např. </a:t>
            </a:r>
            <a:r>
              <a:rPr lang="cs-CZ" sz="2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OpenVPN</a:t>
            </a:r>
            <a:r>
              <a:rPr lang="cs-CZ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cs-CZ" sz="2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Shibboleth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2775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9144003" cy="6858171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51"/>
          <p:cNvSpPr txBox="1"/>
          <p:nvPr/>
        </p:nvSpPr>
        <p:spPr>
          <a:xfrm>
            <a:off x="522167" y="585034"/>
            <a:ext cx="8880900" cy="5229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R="0" lvl="0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dk1"/>
              </a:buClr>
              <a:buSzPts val="3000"/>
            </a:pPr>
            <a:r>
              <a:rPr lang="cs-CZ" sz="3400" b="1" u="sng" dirty="0">
                <a:solidFill>
                  <a:schemeClr val="dk1"/>
                </a:solidFill>
              </a:rPr>
              <a:t>Seminář:</a:t>
            </a:r>
          </a:p>
          <a:p>
            <a:pPr marR="0" lvl="0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dk1"/>
              </a:buClr>
              <a:buSzPts val="3000"/>
            </a:pPr>
            <a:r>
              <a:rPr lang="cs-CZ" sz="3000" b="1" dirty="0">
                <a:solidFill>
                  <a:schemeClr val="dk1"/>
                </a:solidFill>
              </a:rPr>
              <a:t>Skupina 01: </a:t>
            </a:r>
            <a:br>
              <a:rPr lang="cs-CZ" sz="3000" b="1" dirty="0">
                <a:solidFill>
                  <a:schemeClr val="dk1"/>
                </a:solidFill>
              </a:rPr>
            </a:br>
            <a:r>
              <a:rPr lang="cs-CZ" sz="3000" b="1" dirty="0">
                <a:solidFill>
                  <a:schemeClr val="dk1"/>
                </a:solidFill>
              </a:rPr>
              <a:t>pondělí 4. 11. 2019 10:00    PC25</a:t>
            </a:r>
          </a:p>
          <a:p>
            <a:pPr>
              <a:spcBef>
                <a:spcPts val="2800"/>
              </a:spcBef>
              <a:buClr>
                <a:schemeClr val="dk1"/>
              </a:buClr>
              <a:buSzPts val="3000"/>
            </a:pPr>
            <a:r>
              <a:rPr lang="cs-CZ" sz="3000" b="1" dirty="0">
                <a:solidFill>
                  <a:schemeClr val="dk1"/>
                </a:solidFill>
              </a:rPr>
              <a:t>Skupina 02: </a:t>
            </a:r>
            <a:br>
              <a:rPr lang="cs-CZ" sz="3000" b="1" dirty="0">
                <a:solidFill>
                  <a:schemeClr val="dk1"/>
                </a:solidFill>
              </a:rPr>
            </a:br>
            <a:r>
              <a:rPr lang="cs-CZ" sz="3000" b="1" dirty="0">
                <a:solidFill>
                  <a:schemeClr val="dk1"/>
                </a:solidFill>
              </a:rPr>
              <a:t>pondělí 4. 11. 2019 12:00    PC25</a:t>
            </a:r>
          </a:p>
          <a:p>
            <a:pPr>
              <a:spcBef>
                <a:spcPts val="2800"/>
              </a:spcBef>
              <a:buClr>
                <a:schemeClr val="dk1"/>
              </a:buClr>
              <a:buSzPts val="3000"/>
            </a:pPr>
            <a:r>
              <a:rPr lang="cs-CZ" sz="3000" b="1" dirty="0">
                <a:solidFill>
                  <a:schemeClr val="dk1"/>
                </a:solidFill>
              </a:rPr>
              <a:t>Skupina 03: </a:t>
            </a:r>
            <a:br>
              <a:rPr lang="cs-CZ" sz="3000" b="1" dirty="0">
                <a:solidFill>
                  <a:schemeClr val="dk1"/>
                </a:solidFill>
              </a:rPr>
            </a:br>
            <a:r>
              <a:rPr lang="cs-CZ" sz="3000" b="1" dirty="0">
                <a:solidFill>
                  <a:schemeClr val="dk1"/>
                </a:solidFill>
              </a:rPr>
              <a:t>čtvrtek 7. 11. 2019 12:00    PC26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❑"/>
            </a:pPr>
            <a:endParaRPr lang="cs-CZ" sz="3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❑"/>
            </a:pPr>
            <a:endParaRPr lang="cs-CZ" sz="3000" b="1" dirty="0">
              <a:solidFill>
                <a:schemeClr val="dk1"/>
              </a:solidFill>
            </a:endParaRPr>
          </a:p>
          <a:p>
            <a: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2775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0696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4"/>
          <p:cNvSpPr/>
          <p:nvPr/>
        </p:nvSpPr>
        <p:spPr>
          <a:xfrm>
            <a:off x="5292080" y="2420888"/>
            <a:ext cx="1080000" cy="360000"/>
          </a:xfrm>
          <a:prstGeom prst="ellipse">
            <a:avLst/>
          </a:prstGeom>
          <a:noFill/>
          <a:ln w="508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5" name="Google Shape;175;p24"/>
          <p:cNvCxnSpPr/>
          <p:nvPr/>
        </p:nvCxnSpPr>
        <p:spPr>
          <a:xfrm>
            <a:off x="3563888" y="2348880"/>
            <a:ext cx="1224000" cy="0"/>
          </a:xfrm>
          <a:prstGeom prst="straightConnector1">
            <a:avLst/>
          </a:prstGeom>
          <a:noFill/>
          <a:ln w="476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76" name="Google Shape;176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4192543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27785" y="404664"/>
            <a:ext cx="6516216" cy="6453335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4"/>
          <p:cNvSpPr/>
          <p:nvPr/>
        </p:nvSpPr>
        <p:spPr>
          <a:xfrm>
            <a:off x="539552" y="3573016"/>
            <a:ext cx="2088300" cy="216000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4"/>
          <p:cNvSpPr/>
          <p:nvPr/>
        </p:nvSpPr>
        <p:spPr>
          <a:xfrm>
            <a:off x="179513" y="2996952"/>
            <a:ext cx="2448300" cy="288000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24"/>
          <p:cNvSpPr/>
          <p:nvPr/>
        </p:nvSpPr>
        <p:spPr>
          <a:xfrm>
            <a:off x="5508104" y="1340768"/>
            <a:ext cx="936000" cy="288000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24"/>
          <p:cNvSpPr/>
          <p:nvPr/>
        </p:nvSpPr>
        <p:spPr>
          <a:xfrm>
            <a:off x="5292080" y="994420"/>
            <a:ext cx="648000" cy="288000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24"/>
          <p:cNvSpPr txBox="1"/>
          <p:nvPr/>
        </p:nvSpPr>
        <p:spPr>
          <a:xfrm>
            <a:off x="7361549" y="798675"/>
            <a:ext cx="2088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cs-CZ" sz="3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doaj.org</a:t>
            </a:r>
            <a:endParaRPr sz="30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3" name="Google Shape;183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6451" y="0"/>
            <a:ext cx="9144000" cy="546344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84" name="Google Shape;184;p24"/>
          <p:cNvGraphicFramePr/>
          <p:nvPr/>
        </p:nvGraphicFramePr>
        <p:xfrm>
          <a:off x="-2700808" y="5949280"/>
          <a:ext cx="12097350" cy="1005850"/>
        </p:xfrm>
        <a:graphic>
          <a:graphicData uri="http://schemas.openxmlformats.org/drawingml/2006/table">
            <a:tbl>
              <a:tblPr>
                <a:noFill/>
                <a:tableStyleId>{B5226355-D57A-447F-A1B9-921A569148F3}</a:tableStyleId>
              </a:tblPr>
              <a:tblGrid>
                <a:gridCol w="604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4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rPr lang="cs-CZ" sz="3000" b="1" u="none" strike="noStrike" cap="none">
                          <a:solidFill>
                            <a:srgbClr val="FF0000"/>
                          </a:solidFill>
                        </a:rPr>
                        <a:t>http://apps.webofknowledge.com/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5" name="Google Shape;185;p24"/>
          <p:cNvSpPr txBox="1"/>
          <p:nvPr/>
        </p:nvSpPr>
        <p:spPr>
          <a:xfrm>
            <a:off x="457200" y="1124744"/>
            <a:ext cx="8229600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24"/>
          <p:cNvSpPr txBox="1"/>
          <p:nvPr/>
        </p:nvSpPr>
        <p:spPr>
          <a:xfrm>
            <a:off x="457200" y="2348880"/>
            <a:ext cx="8229600" cy="37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7" name="Google Shape;187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" y="-28818"/>
            <a:ext cx="4644008" cy="3529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50241" y="-33850"/>
            <a:ext cx="4493757" cy="3534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4" descr="mous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" y="3500438"/>
            <a:ext cx="4644009" cy="3357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644007" y="3500436"/>
            <a:ext cx="4499992" cy="3375669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4"/>
          <p:cNvSpPr txBox="1"/>
          <p:nvPr/>
        </p:nvSpPr>
        <p:spPr>
          <a:xfrm>
            <a:off x="-6234" y="764704"/>
            <a:ext cx="4644000" cy="22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cs-CZ" sz="6000" b="1" i="0" u="none" strike="noStrike" cap="none" dirty="0">
                <a:solidFill>
                  <a:srgbClr val="FFFF00"/>
                </a:solidFill>
                <a:latin typeface="Tahoma"/>
                <a:ea typeface="Tahoma"/>
                <a:cs typeface="Tahoma"/>
                <a:sym typeface="Tahoma"/>
              </a:rPr>
              <a:t>Informační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cs-CZ" sz="6000" b="1" i="0" u="none" strike="noStrike" cap="none" dirty="0">
                <a:solidFill>
                  <a:srgbClr val="FFFF00"/>
                </a:solidFill>
                <a:latin typeface="Tahoma"/>
                <a:ea typeface="Tahoma"/>
                <a:cs typeface="Tahoma"/>
                <a:sym typeface="Tahoma"/>
              </a:rPr>
              <a:t> zdroje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Google Shape;534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9144003" cy="6858171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71"/>
          <p:cNvSpPr txBox="1">
            <a:spLocks noGrp="1"/>
          </p:cNvSpPr>
          <p:nvPr>
            <p:ph type="title"/>
          </p:nvPr>
        </p:nvSpPr>
        <p:spPr>
          <a:xfrm>
            <a:off x="19825" y="1292175"/>
            <a:ext cx="91440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000"/>
              <a:buFont typeface="Arial"/>
              <a:buNone/>
            </a:pPr>
            <a:r>
              <a:rPr lang="cs-CZ" sz="4000" b="1" dirty="0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rPr>
              <a:t>Děkuji Vám za pozornost</a:t>
            </a:r>
            <a:endParaRPr sz="4000" dirty="0"/>
          </a:p>
        </p:txBody>
      </p:sp>
      <p:sp>
        <p:nvSpPr>
          <p:cNvPr id="536" name="Google Shape;536;p71"/>
          <p:cNvSpPr txBox="1"/>
          <p:nvPr/>
        </p:nvSpPr>
        <p:spPr>
          <a:xfrm>
            <a:off x="151375" y="2291350"/>
            <a:ext cx="8880900" cy="3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endParaRPr sz="4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</a:pPr>
            <a:r>
              <a:rPr lang="cs-CZ" sz="35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Mgr. Dana Mazancová, </a:t>
            </a:r>
            <a:r>
              <a:rPr lang="cs-CZ" sz="35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</a:t>
            </a:r>
            <a:r>
              <a:rPr lang="cs-CZ" sz="35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35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</a:pPr>
            <a:r>
              <a:rPr lang="cs-CZ" sz="35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mazancov@fss.muni.cz</a:t>
            </a:r>
            <a:endParaRPr sz="35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39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cs-CZ" sz="4000" b="1" dirty="0">
                <a:solidFill>
                  <a:srgbClr val="0000DC"/>
                </a:solidFill>
              </a:rPr>
              <a:t>infozdroje@fss.muni.cz</a:t>
            </a:r>
            <a:endParaRPr sz="4000" b="1" dirty="0">
              <a:solidFill>
                <a:srgbClr val="0000D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endParaRPr sz="35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9144003" cy="6858171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5"/>
          <p:cNvSpPr txBox="1">
            <a:spLocks noGrp="1"/>
          </p:cNvSpPr>
          <p:nvPr>
            <p:ph type="title"/>
          </p:nvPr>
        </p:nvSpPr>
        <p:spPr>
          <a:xfrm>
            <a:off x="296075" y="640908"/>
            <a:ext cx="78867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000"/>
              <a:buFont typeface="Arial"/>
              <a:buNone/>
            </a:pPr>
            <a:r>
              <a:rPr lang="cs-CZ" sz="4000" b="1" dirty="0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rPr>
              <a:t>Informační zdroje</a:t>
            </a:r>
            <a:endParaRPr sz="4000" dirty="0"/>
          </a:p>
        </p:txBody>
      </p:sp>
      <p:sp>
        <p:nvSpPr>
          <p:cNvPr id="198" name="Google Shape;198;p25"/>
          <p:cNvSpPr txBox="1"/>
          <p:nvPr/>
        </p:nvSpPr>
        <p:spPr>
          <a:xfrm>
            <a:off x="177650" y="1675550"/>
            <a:ext cx="8880900" cy="45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❑"/>
            </a:pPr>
            <a:r>
              <a:rPr lang="cs-CZ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Knihy</a:t>
            </a:r>
            <a:endParaRPr sz="3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❑"/>
            </a:pPr>
            <a:r>
              <a:rPr lang="cs-CZ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Periodika</a:t>
            </a:r>
            <a:r>
              <a:rPr lang="cs-CZ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❖"/>
            </a:pPr>
            <a:r>
              <a:rPr lang="cs-CZ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odborné časopisy, magazíny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❑"/>
            </a:pPr>
            <a:r>
              <a:rPr lang="cs-CZ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Referenční díla</a:t>
            </a:r>
            <a:endParaRPr sz="3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❖"/>
            </a:pPr>
            <a:r>
              <a:rPr lang="cs-CZ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encyklopedie, slovníky, tezaury, mapy, atlasy, bibliografie, adresáře, ročenky       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❑"/>
            </a:pPr>
            <a:r>
              <a:rPr lang="cs-CZ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Další zdroje</a:t>
            </a:r>
            <a:endParaRPr sz="3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❖"/>
            </a:pPr>
            <a:r>
              <a:rPr lang="cs-CZ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závěrečné práce, materiály z konferencí, vládní publikace, šedá literatura, noviny, </a:t>
            </a:r>
            <a:r>
              <a:rPr lang="cs-CZ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newslettery</a:t>
            </a:r>
            <a:r>
              <a:rPr lang="cs-CZ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❑"/>
            </a:pPr>
            <a:r>
              <a:rPr lang="cs-CZ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Internet</a:t>
            </a:r>
            <a:endParaRPr sz="3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9144003" cy="6858171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6"/>
          <p:cNvSpPr txBox="1">
            <a:spLocks noGrp="1"/>
          </p:cNvSpPr>
          <p:nvPr>
            <p:ph type="title"/>
          </p:nvPr>
        </p:nvSpPr>
        <p:spPr>
          <a:xfrm>
            <a:off x="296075" y="640908"/>
            <a:ext cx="78867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000"/>
              <a:buFont typeface="Arial"/>
              <a:buNone/>
            </a:pPr>
            <a:r>
              <a:rPr lang="cs-CZ" sz="4000" b="1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rPr>
              <a:t>Získávání dokumentů</a:t>
            </a:r>
            <a:r>
              <a:rPr lang="cs-CZ" sz="3240" b="1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*</a:t>
            </a:r>
            <a:endParaRPr sz="4000">
              <a:solidFill>
                <a:srgbClr val="0000FF"/>
              </a:solidFill>
            </a:endParaRPr>
          </a:p>
        </p:txBody>
      </p:sp>
      <p:sp>
        <p:nvSpPr>
          <p:cNvPr id="205" name="Google Shape;205;p26"/>
          <p:cNvSpPr txBox="1"/>
          <p:nvPr/>
        </p:nvSpPr>
        <p:spPr>
          <a:xfrm>
            <a:off x="177650" y="1675550"/>
            <a:ext cx="8880900" cy="45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❑"/>
            </a:pPr>
            <a:r>
              <a:rPr lang="cs-CZ" sz="24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Výpůjčka z knihovny</a:t>
            </a: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4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❑"/>
            </a:pPr>
            <a:r>
              <a:rPr lang="cs-CZ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4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Výpůjčka/dodání dokumentu z jiné knihovny v  ČR/zahraničí -   MVS/MMVS</a:t>
            </a: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4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❑"/>
            </a:pPr>
            <a:r>
              <a:rPr lang="cs-CZ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4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E-</a:t>
            </a:r>
            <a:r>
              <a:rPr lang="cs-CZ" sz="2400" b="0" i="0" u="sng" strike="noStrike" cap="none" dirty="0" err="1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prezenčka</a:t>
            </a:r>
            <a:r>
              <a:rPr lang="cs-CZ" sz="24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, Copy on </a:t>
            </a:r>
            <a:r>
              <a:rPr lang="cs-CZ" sz="2400" b="0" i="0" u="sng" strike="noStrike" cap="none" dirty="0" err="1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Demand</a:t>
            </a:r>
            <a:r>
              <a:rPr lang="cs-CZ" sz="24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 (</a:t>
            </a:r>
            <a:r>
              <a:rPr lang="cs-CZ" sz="2400" b="0" i="0" u="sng" strike="noStrike" cap="none" dirty="0" err="1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CoD</a:t>
            </a:r>
            <a:r>
              <a:rPr lang="cs-CZ" sz="24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)</a:t>
            </a: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4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❑"/>
            </a:pPr>
            <a:r>
              <a:rPr lang="cs-CZ" sz="24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 Licencované databáze</a:t>
            </a: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4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❑"/>
            </a:pPr>
            <a:r>
              <a:rPr lang="cs-CZ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Internet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09612" marR="0" lvl="0" indent="-209550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cs-CZ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*jako dokument budeme pro potřeby naší výuky označovat texty, obrázky, fotky, videa tj. jakoukoli formu grafického znázornění informací</a:t>
            </a:r>
            <a:endParaRPr sz="2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" y="0"/>
            <a:ext cx="9143772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8"/>
          <p:cNvSpPr txBox="1"/>
          <p:nvPr/>
        </p:nvSpPr>
        <p:spPr>
          <a:xfrm>
            <a:off x="908025" y="1929000"/>
            <a:ext cx="72882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cs-CZ" sz="6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Kde hledat informační zdroje</a:t>
            </a:r>
            <a:endParaRPr sz="60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" y="0"/>
            <a:ext cx="9143772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9"/>
          <p:cNvSpPr txBox="1"/>
          <p:nvPr/>
        </p:nvSpPr>
        <p:spPr>
          <a:xfrm>
            <a:off x="927900" y="451200"/>
            <a:ext cx="72882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cs-CZ" sz="6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Knihovny</a:t>
            </a:r>
            <a:endParaRPr sz="60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2A55558-E33E-4057-B872-B8E8E6B9D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27790"/>
            <a:ext cx="3195961" cy="249462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CAF96F60-D727-4102-AC81-9CD6C45411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2240" y="2627790"/>
            <a:ext cx="3364637" cy="2494626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659CD739-8A18-4D7E-84A1-DB8514516D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3157" y="2627790"/>
            <a:ext cx="1970843" cy="249462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9144003" cy="6858171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0"/>
          <p:cNvSpPr txBox="1">
            <a:spLocks noGrp="1"/>
          </p:cNvSpPr>
          <p:nvPr>
            <p:ph type="title"/>
          </p:nvPr>
        </p:nvSpPr>
        <p:spPr>
          <a:xfrm>
            <a:off x="628650" y="621158"/>
            <a:ext cx="78867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000"/>
              <a:buFont typeface="Arial"/>
              <a:buNone/>
            </a:pPr>
            <a:r>
              <a:rPr lang="cs-CZ" sz="4000" b="1" dirty="0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rPr>
              <a:t>Katalogy knihoven</a:t>
            </a:r>
            <a:endParaRPr sz="4000" dirty="0"/>
          </a:p>
        </p:txBody>
      </p:sp>
      <p:sp>
        <p:nvSpPr>
          <p:cNvPr id="233" name="Google Shape;233;p30"/>
          <p:cNvSpPr txBox="1"/>
          <p:nvPr/>
        </p:nvSpPr>
        <p:spPr>
          <a:xfrm>
            <a:off x="205150" y="1586925"/>
            <a:ext cx="8880900" cy="3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30"/>
          <p:cNvSpPr txBox="1"/>
          <p:nvPr/>
        </p:nvSpPr>
        <p:spPr>
          <a:xfrm>
            <a:off x="525750" y="1753425"/>
            <a:ext cx="7989600" cy="30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❑"/>
            </a:pPr>
            <a:r>
              <a:rPr lang="cs-CZ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Lze</a:t>
            </a:r>
            <a:r>
              <a:rPr lang="cs-CZ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prohledávat buď jednotlivě (např. </a:t>
            </a:r>
            <a:r>
              <a:rPr lang="cs-CZ" sz="28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Katalog MU,</a:t>
            </a:r>
            <a:r>
              <a:rPr lang="cs-CZ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UK,</a:t>
            </a:r>
            <a:r>
              <a:rPr lang="cs-CZ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800" u="sng" dirty="0">
                <a:solidFill>
                  <a:schemeClr val="hlink"/>
                </a:solidFill>
              </a:rPr>
              <a:t>MZK</a:t>
            </a:r>
            <a:r>
              <a:rPr lang="cs-CZ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…)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❑"/>
            </a:pPr>
            <a:r>
              <a:rPr lang="cs-CZ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Nebo použít tzv. </a:t>
            </a:r>
            <a:r>
              <a:rPr lang="cs-CZ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souborné katalogy: 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cs-CZ" sz="2800" u="sng" dirty="0">
                <a:solidFill>
                  <a:schemeClr val="hlink"/>
                </a:solidFill>
                <a:hlinkClick r:id="rId6"/>
              </a:rPr>
              <a:t>Knihovny.cz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cs-CZ" sz="28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Souborný katalog ČR (CASLIN) 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9144003" cy="6858171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1"/>
          <p:cNvSpPr txBox="1">
            <a:spLocks noGrp="1"/>
          </p:cNvSpPr>
          <p:nvPr>
            <p:ph type="title"/>
          </p:nvPr>
        </p:nvSpPr>
        <p:spPr>
          <a:xfrm>
            <a:off x="628650" y="621158"/>
            <a:ext cx="78867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000"/>
              <a:buFont typeface="Arial"/>
              <a:buNone/>
            </a:pPr>
            <a:r>
              <a:rPr lang="cs-CZ" sz="4000" b="1" dirty="0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rPr>
              <a:t>Licencované zdroje I.</a:t>
            </a:r>
            <a:endParaRPr sz="4000" dirty="0"/>
          </a:p>
        </p:txBody>
      </p:sp>
      <p:sp>
        <p:nvSpPr>
          <p:cNvPr id="241" name="Google Shape;241;p31"/>
          <p:cNvSpPr txBox="1"/>
          <p:nvPr/>
        </p:nvSpPr>
        <p:spPr>
          <a:xfrm>
            <a:off x="205150" y="1586925"/>
            <a:ext cx="8880900" cy="3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31"/>
          <p:cNvSpPr txBox="1"/>
          <p:nvPr/>
        </p:nvSpPr>
        <p:spPr>
          <a:xfrm>
            <a:off x="525750" y="1753425"/>
            <a:ext cx="7989600" cy="30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❑"/>
            </a:pPr>
            <a:r>
              <a:rPr lang="cs-CZ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další výrazy - komerční zdroje/databáze, elektronické informační zdroje, </a:t>
            </a:r>
            <a:r>
              <a:rPr lang="cs-CZ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e-zdroje, EIZ, </a:t>
            </a:r>
            <a:r>
              <a:rPr lang="cs-CZ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databáze, dokumenty v elektronické podobě</a:t>
            </a:r>
            <a:endParaRPr sz="3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65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❑"/>
            </a:pPr>
            <a:r>
              <a:rPr lang="cs-CZ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dostupné prostřednictvím </a:t>
            </a:r>
            <a:r>
              <a:rPr lang="cs-CZ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databází</a:t>
            </a:r>
            <a:endParaRPr sz="3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457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cs-CZ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volně dostupné</a:t>
            </a:r>
            <a:r>
              <a:rPr lang="cs-CZ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457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❖"/>
            </a:pPr>
            <a:r>
              <a:rPr lang="cs-CZ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komerční (licencované)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9144003" cy="6858171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2"/>
          <p:cNvSpPr txBox="1">
            <a:spLocks noGrp="1"/>
          </p:cNvSpPr>
          <p:nvPr>
            <p:ph type="title"/>
          </p:nvPr>
        </p:nvSpPr>
        <p:spPr>
          <a:xfrm>
            <a:off x="628650" y="621158"/>
            <a:ext cx="78867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000"/>
              <a:buFont typeface="Arial"/>
              <a:buNone/>
            </a:pPr>
            <a:r>
              <a:rPr lang="cs-CZ" sz="4000" b="1" dirty="0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rPr>
              <a:t>Databáze</a:t>
            </a:r>
            <a:endParaRPr sz="4000" dirty="0"/>
          </a:p>
        </p:txBody>
      </p:sp>
      <p:sp>
        <p:nvSpPr>
          <p:cNvPr id="249" name="Google Shape;249;p32"/>
          <p:cNvSpPr txBox="1"/>
          <p:nvPr/>
        </p:nvSpPr>
        <p:spPr>
          <a:xfrm>
            <a:off x="205150" y="1586925"/>
            <a:ext cx="8880900" cy="3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32"/>
          <p:cNvSpPr txBox="1"/>
          <p:nvPr/>
        </p:nvSpPr>
        <p:spPr>
          <a:xfrm>
            <a:off x="525750" y="1753425"/>
            <a:ext cx="7989600" cy="30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❑"/>
            </a:pPr>
            <a:r>
              <a:rPr lang="cs-CZ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Bibliografické</a:t>
            </a:r>
            <a:r>
              <a:rPr lang="cs-CZ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– pouze základní  "identifikační" údaje o dokumentech (název, autor, rok vydání atd.) + abstrakt</a:t>
            </a:r>
            <a:endParaRPr sz="3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651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❑"/>
            </a:pPr>
            <a:r>
              <a:rPr lang="cs-CZ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Fulltextové</a:t>
            </a:r>
            <a:r>
              <a:rPr lang="cs-CZ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– plné texty dokumentů</a:t>
            </a:r>
            <a:endParaRPr sz="3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651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❑"/>
            </a:pPr>
            <a:r>
              <a:rPr lang="cs-CZ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Multioborové </a:t>
            </a:r>
            <a:r>
              <a:rPr lang="cs-CZ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 dokumenty z různých oborů </a:t>
            </a:r>
            <a:endParaRPr sz="3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cs-CZ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rozsáhlé databáze – např. </a:t>
            </a:r>
            <a:r>
              <a:rPr lang="cs-CZ" sz="24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ProQuest</a:t>
            </a:r>
            <a:r>
              <a:rPr lang="cs-CZ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cs-CZ" sz="24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Wiley</a:t>
            </a:r>
            <a:r>
              <a:rPr lang="cs-CZ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EBSCO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❖"/>
            </a:pPr>
            <a:r>
              <a:rPr lang="cs-CZ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není možné mít zaplacený přístup ke všem kolekcím, tj. ke všem fulltextům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517</Words>
  <Application>Microsoft Office PowerPoint</Application>
  <PresentationFormat>Předvádění na obrazovce (4:3)</PresentationFormat>
  <Paragraphs>127</Paragraphs>
  <Slides>20</Slides>
  <Notes>20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6" baseType="lpstr">
      <vt:lpstr>Arial</vt:lpstr>
      <vt:lpstr>Calibri</vt:lpstr>
      <vt:lpstr>Noto Sans Symbols</vt:lpstr>
      <vt:lpstr>Tahoma</vt:lpstr>
      <vt:lpstr>Wingdings</vt:lpstr>
      <vt:lpstr>Motiv Office</vt:lpstr>
      <vt:lpstr>Informační zdroje pro studenty SOC</vt:lpstr>
      <vt:lpstr>Prezentace aplikace PowerPoint</vt:lpstr>
      <vt:lpstr>Informační zdroje</vt:lpstr>
      <vt:lpstr>Získávání dokumentů*</vt:lpstr>
      <vt:lpstr>Prezentace aplikace PowerPoint</vt:lpstr>
      <vt:lpstr>Prezentace aplikace PowerPoint</vt:lpstr>
      <vt:lpstr>Katalogy knihoven</vt:lpstr>
      <vt:lpstr>Licencované zdroje I.</vt:lpstr>
      <vt:lpstr>Databáze</vt:lpstr>
      <vt:lpstr>Licencované zdroje II.</vt:lpstr>
      <vt:lpstr>Jak se dostanu k licencovaným zdrojům?</vt:lpstr>
      <vt:lpstr>Jak se dostanu k licencovaným zdrojům mimo počítačovou síť univerzity?</vt:lpstr>
      <vt:lpstr>Kde hledat odborné časopisy? I.</vt:lpstr>
      <vt:lpstr>Ebooky</vt:lpstr>
      <vt:lpstr>Informace z médií</vt:lpstr>
      <vt:lpstr>Závěrečné práce</vt:lpstr>
      <vt:lpstr>Prezentace aplikace PowerPoint</vt:lpstr>
      <vt:lpstr>Prezentace aplikace PowerPoint</vt:lpstr>
      <vt:lpstr>Prezentace aplikace PowerPoint</vt:lpstr>
      <vt:lpstr>Děkuji Vám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Informační zdroje pro studenty SOC549</dc:title>
  <dc:creator>Dana Mazancová</dc:creator>
  <cp:lastModifiedBy>Blanka Farkašová</cp:lastModifiedBy>
  <cp:revision>20</cp:revision>
  <cp:lastPrinted>2019-09-24T08:50:52Z</cp:lastPrinted>
  <dcterms:modified xsi:type="dcterms:W3CDTF">2019-10-22T07:52:20Z</dcterms:modified>
</cp:coreProperties>
</file>