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6" r:id="rId3"/>
    <p:sldId id="302" r:id="rId4"/>
    <p:sldId id="258" r:id="rId5"/>
    <p:sldId id="259" r:id="rId6"/>
    <p:sldId id="280" r:id="rId7"/>
    <p:sldId id="279" r:id="rId8"/>
    <p:sldId id="281" r:id="rId9"/>
    <p:sldId id="298" r:id="rId10"/>
    <p:sldId id="299" r:id="rId11"/>
    <p:sldId id="295" r:id="rId12"/>
    <p:sldId id="282" r:id="rId13"/>
    <p:sldId id="284" r:id="rId14"/>
    <p:sldId id="283" r:id="rId15"/>
    <p:sldId id="285" r:id="rId16"/>
    <p:sldId id="297" r:id="rId17"/>
    <p:sldId id="286" r:id="rId18"/>
    <p:sldId id="300" r:id="rId19"/>
    <p:sldId id="287" r:id="rId20"/>
    <p:sldId id="288" r:id="rId21"/>
    <p:sldId id="289" r:id="rId22"/>
    <p:sldId id="30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2" autoAdjust="0"/>
    <p:restoredTop sz="82986" autoAdjust="0"/>
  </p:normalViewPr>
  <p:slideViewPr>
    <p:cSldViewPr>
      <p:cViewPr varScale="1">
        <p:scale>
          <a:sx n="81" d="100"/>
          <a:sy n="81" d="100"/>
        </p:scale>
        <p:origin x="9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5" Type="http://schemas.openxmlformats.org/officeDocument/2006/relationships/slide" Target="slides/slide6.xml"/><Relationship Id="rId15" Type="http://schemas.openxmlformats.org/officeDocument/2006/relationships/slide" Target="slides/slide20.xml"/><Relationship Id="rId10" Type="http://schemas.openxmlformats.org/officeDocument/2006/relationships/slide" Target="slides/slide1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C102-CB5F-455B-96BC-43E65179D372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173D-6B6A-417C-B5A5-10003D9EED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7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80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5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95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949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r>
              <a:rPr lang="cs-CZ" b="1" baseline="0" dirty="0" smtClean="0"/>
              <a:t> na bezmocnost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87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1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3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Napadají vás situace?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1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3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03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2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88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279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0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smtClean="0"/>
              <a:t>Jak si představíte oběť DN 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6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b="1" dirty="0" smtClean="0"/>
          </a:p>
          <a:p>
            <a:r>
              <a:rPr lang="cs-CZ" sz="1000" b="1" dirty="0" smtClean="0"/>
              <a:t>Video + diskuze</a:t>
            </a:r>
            <a:endParaRPr lang="cs-CZ" sz="1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25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– kdo je oběť?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3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88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9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Proč</a:t>
            </a:r>
            <a:r>
              <a:rPr lang="cs-CZ" b="1" baseline="0" dirty="0" smtClean="0"/>
              <a:t> neodejde - diskuze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0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1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2. 10. 2019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 </a:t>
            </a:r>
            <a:r>
              <a:rPr lang="cs-CZ" sz="4400" b="1" dirty="0" smtClean="0"/>
              <a:t>Psychologie oběti</a:t>
            </a:r>
            <a:r>
              <a:rPr lang="cs-CZ" sz="4000" b="1" dirty="0" smtClean="0"/>
              <a:t> </a:t>
            </a:r>
          </a:p>
          <a:p>
            <a:pPr marL="0" indent="0" algn="ctr">
              <a:buNone/>
            </a:pPr>
            <a:r>
              <a:rPr lang="cs-CZ" sz="4000" b="1" dirty="0" smtClean="0"/>
              <a:t>domácího násilí</a:t>
            </a:r>
          </a:p>
          <a:p>
            <a:pPr marL="0" lvl="1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cs-CZ" altLang="cs-CZ" sz="1800" b="1" dirty="0" smtClean="0">
              <a:solidFill>
                <a:schemeClr val="bg1">
                  <a:lumMod val="50000"/>
                </a:schemeClr>
              </a:solidFill>
              <a:latin typeface="Source Sans Pro"/>
              <a:ea typeface="+mj-ea"/>
              <a:cs typeface="+mj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21088"/>
            <a:ext cx="278462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9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</a:t>
            </a:r>
            <a:r>
              <a:rPr lang="cs-CZ" sz="4000" b="1" dirty="0">
                <a:latin typeface="Source Sans Pro"/>
              </a:rPr>
              <a:t>syndrom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760" y="1860848"/>
            <a:ext cx="8568952" cy="499715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Source Sans Pro"/>
              </a:rPr>
              <a:t>Vzniká v situacích</a:t>
            </a:r>
            <a:r>
              <a:rPr lang="cs-CZ" dirty="0" smtClean="0">
                <a:latin typeface="Source Sans Pro"/>
              </a:rPr>
              <a:t>:</a:t>
            </a:r>
            <a:endParaRPr lang="cs-CZ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závislosti oběti na </a:t>
            </a:r>
            <a:r>
              <a:rPr lang="cs-CZ" dirty="0" smtClean="0">
                <a:latin typeface="Source Sans Pro"/>
              </a:rPr>
              <a:t>pachateli</a:t>
            </a:r>
          </a:p>
          <a:p>
            <a:r>
              <a:rPr lang="cs-CZ" dirty="0">
                <a:latin typeface="Source Sans Pro"/>
              </a:rPr>
              <a:t>nemožnosti utéct (i domnělé) </a:t>
            </a:r>
          </a:p>
          <a:p>
            <a:r>
              <a:rPr lang="cs-CZ" dirty="0">
                <a:latin typeface="Source Sans Pro"/>
              </a:rPr>
              <a:t>ohrožení </a:t>
            </a:r>
            <a:r>
              <a:rPr lang="cs-CZ" dirty="0" smtClean="0">
                <a:latin typeface="Source Sans Pro"/>
              </a:rPr>
              <a:t>života, zdraví </a:t>
            </a:r>
          </a:p>
          <a:p>
            <a:r>
              <a:rPr lang="cs-CZ" dirty="0">
                <a:latin typeface="Source Sans Pro"/>
              </a:rPr>
              <a:t>čas od času vstřícného pachatelova chování vůči oběti </a:t>
            </a:r>
          </a:p>
          <a:p>
            <a:r>
              <a:rPr lang="cs-CZ" dirty="0" smtClean="0">
                <a:latin typeface="Source Sans Pro"/>
              </a:rPr>
              <a:t>izolace od ostatních lidí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869160"/>
            <a:ext cx="3607744" cy="18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60" y="701824"/>
            <a:ext cx="8229600" cy="1143000"/>
          </a:xfrm>
        </p:spPr>
        <p:txBody>
          <a:bodyPr/>
          <a:lstStyle/>
          <a:p>
            <a:r>
              <a:rPr lang="cs-CZ" sz="1000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Syndrom týrané ženy / partnera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460" y="2332037"/>
            <a:ext cx="8229600" cy="4525963"/>
          </a:xfrm>
        </p:spPr>
        <p:txBody>
          <a:bodyPr/>
          <a:lstStyle/>
          <a:p>
            <a:pPr lvl="0"/>
            <a:r>
              <a:rPr lang="cs-CZ" sz="4000" dirty="0"/>
              <a:t>sebezničující reakce</a:t>
            </a:r>
          </a:p>
          <a:p>
            <a:pPr lvl="0"/>
            <a:endParaRPr lang="cs-CZ" sz="1400" dirty="0" smtClean="0"/>
          </a:p>
          <a:p>
            <a:pPr lvl="0"/>
            <a:r>
              <a:rPr lang="cs-CZ" sz="4000" dirty="0" smtClean="0"/>
              <a:t>naučená bezmocnost</a:t>
            </a:r>
          </a:p>
          <a:p>
            <a:pPr lvl="0"/>
            <a:endParaRPr lang="cs-CZ" sz="1400" dirty="0" smtClean="0"/>
          </a:p>
          <a:p>
            <a:r>
              <a:rPr lang="cs-CZ" sz="4000" dirty="0" smtClean="0"/>
              <a:t>posttraumatická stresová porucha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33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869160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= přirozená strategie </a:t>
            </a:r>
            <a:r>
              <a:rPr lang="cs-CZ" altLang="cs-CZ" dirty="0" smtClean="0">
                <a:latin typeface="Source Sans Pro"/>
              </a:rPr>
              <a:t>vyr</a:t>
            </a:r>
            <a:r>
              <a:rPr lang="cs-CZ" altLang="cs-CZ" dirty="0">
                <a:latin typeface="Source Sans Pro"/>
              </a:rPr>
              <a:t>ovnání se s </a:t>
            </a:r>
            <a:endParaRPr lang="cs-CZ" altLang="cs-CZ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opakovaným </a:t>
            </a:r>
            <a:r>
              <a:rPr lang="cs-CZ" dirty="0">
                <a:latin typeface="Source Sans Pro"/>
              </a:rPr>
              <a:t>a nevypočitatelným </a:t>
            </a:r>
            <a:r>
              <a:rPr lang="cs-CZ" altLang="cs-CZ" dirty="0" smtClean="0">
                <a:latin typeface="Source Sans Pro"/>
              </a:rPr>
              <a:t>násilím</a:t>
            </a:r>
            <a:r>
              <a:rPr lang="cs-CZ" altLang="cs-CZ" b="1" dirty="0" smtClean="0">
                <a:latin typeface="Source Sans Pro"/>
              </a:rPr>
              <a:t> </a:t>
            </a:r>
            <a:endParaRPr lang="cs-CZ" altLang="cs-CZ" b="1" dirty="0">
              <a:latin typeface="Source Sans Pro"/>
            </a:endParaRPr>
          </a:p>
          <a:p>
            <a:pPr marL="0" indent="0">
              <a:buNone/>
            </a:pPr>
            <a:endParaRPr lang="cs-CZ" altLang="cs-CZ" sz="800" b="1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= důsledek </a:t>
            </a:r>
            <a:r>
              <a:rPr lang="cs-CZ" u="sng" dirty="0">
                <a:latin typeface="Source Sans Pro"/>
              </a:rPr>
              <a:t>tzv. paradoxní vazby</a:t>
            </a:r>
            <a:r>
              <a:rPr lang="cs-CZ" dirty="0">
                <a:latin typeface="Source Sans Pro"/>
              </a:rPr>
              <a:t> týrané ženy </a:t>
            </a:r>
            <a:r>
              <a:rPr lang="cs-CZ" dirty="0" smtClean="0">
                <a:latin typeface="Source Sans Pro"/>
              </a:rPr>
              <a:t>   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na partnera,</a:t>
            </a: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           ta vzniká zejména při nevypočitatelném 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střídání dvou modalit chování pachatele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– slušné a špatné zacházení </a:t>
            </a:r>
            <a:r>
              <a:rPr lang="cs-CZ" altLang="cs-CZ" sz="2400" dirty="0" smtClean="0">
                <a:latin typeface="Source Sans Pro"/>
              </a:rPr>
              <a:t>(</a:t>
            </a:r>
            <a:r>
              <a:rPr lang="cs-CZ" altLang="cs-CZ" sz="2400" dirty="0" err="1" smtClean="0">
                <a:latin typeface="Source Sans Pro"/>
              </a:rPr>
              <a:t>Jekyll</a:t>
            </a:r>
            <a:r>
              <a:rPr lang="cs-CZ" altLang="cs-CZ" sz="2400" dirty="0" smtClean="0">
                <a:latin typeface="Source Sans Pro"/>
              </a:rPr>
              <a:t> a Hyde).</a:t>
            </a: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dirty="0" smtClean="0">
              <a:latin typeface="Source Sans Pro"/>
            </a:endParaRP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sz="2800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reakce </a:t>
            </a:r>
            <a:r>
              <a:rPr lang="cs-CZ" sz="3200" dirty="0" smtClean="0">
                <a:latin typeface="Source Sans Pro"/>
              </a:rPr>
              <a:t/>
            </a:r>
            <a:br>
              <a:rPr lang="cs-CZ" sz="3200" dirty="0" smtClean="0">
                <a:latin typeface="Source Sans Pro"/>
              </a:rPr>
            </a:br>
            <a:endParaRPr lang="cs-CZ" sz="32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110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= manipulace </a:t>
            </a:r>
            <a:r>
              <a:rPr lang="cs-CZ" dirty="0">
                <a:latin typeface="Source Sans Pro"/>
              </a:rPr>
              <a:t>s realitou </a:t>
            </a:r>
            <a:r>
              <a:rPr lang="cs-CZ" dirty="0" smtClean="0">
                <a:latin typeface="Source Sans Pro"/>
              </a:rPr>
              <a:t>                              </a:t>
            </a:r>
          </a:p>
          <a:p>
            <a:pPr marL="0" indent="0">
              <a:buNone/>
            </a:pP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</a:t>
            </a:r>
            <a:r>
              <a:rPr lang="cs-CZ" sz="2800" b="1" dirty="0" smtClean="0"/>
              <a:t>- </a:t>
            </a:r>
            <a:r>
              <a:rPr lang="cs-CZ" sz="2800" dirty="0" smtClean="0">
                <a:latin typeface="Source Sans Pro"/>
              </a:rPr>
              <a:t>oběť si vytváří vlastní </a:t>
            </a:r>
            <a:r>
              <a:rPr lang="cs-CZ" sz="2800" dirty="0">
                <a:latin typeface="Source Sans Pro"/>
              </a:rPr>
              <a:t>mentální skript </a:t>
            </a:r>
            <a:r>
              <a:rPr lang="cs-CZ" sz="2800" dirty="0" smtClean="0">
                <a:latin typeface="Source Sans Pro"/>
              </a:rPr>
              <a:t>světa</a:t>
            </a:r>
            <a:r>
              <a:rPr lang="cs-CZ" sz="2800" dirty="0">
                <a:latin typeface="Source Sans Pro"/>
              </a:rPr>
              <a:t>, </a:t>
            </a:r>
            <a:r>
              <a:rPr lang="cs-CZ" sz="2800" dirty="0" smtClean="0">
                <a:latin typeface="Source Sans Pro"/>
              </a:rPr>
              <a:t>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ve </a:t>
            </a:r>
            <a:r>
              <a:rPr lang="cs-CZ" sz="2800" dirty="0">
                <a:latin typeface="Source Sans Pro"/>
              </a:rPr>
              <a:t>kterém má i nevysvětlitelné </a:t>
            </a:r>
            <a:r>
              <a:rPr lang="cs-CZ" sz="2800" dirty="0" smtClean="0">
                <a:latin typeface="Source Sans Pro"/>
              </a:rPr>
              <a:t>násilí 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  své zdánlivě </a:t>
            </a:r>
            <a:r>
              <a:rPr lang="cs-CZ" sz="2800" u="sng" dirty="0" smtClean="0">
                <a:latin typeface="Source Sans Pro"/>
              </a:rPr>
              <a:t>logické důvody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u="sng" dirty="0" smtClean="0">
                <a:latin typeface="Source Sans Pro"/>
              </a:rPr>
              <a:t>vytváření přijatelnější reality</a:t>
            </a:r>
            <a:r>
              <a:rPr lang="cs-CZ" sz="2800" dirty="0" smtClean="0">
                <a:latin typeface="Source Sans Pro"/>
              </a:rPr>
              <a:t>, pomáhá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fungovat </a:t>
            </a:r>
            <a:r>
              <a:rPr lang="cs-CZ" sz="2800" dirty="0">
                <a:latin typeface="Source Sans Pro"/>
              </a:rPr>
              <a:t>v nezbytných životních rolích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- většinou je zde přítomno </a:t>
            </a:r>
            <a:r>
              <a:rPr lang="cs-CZ" sz="2800" u="sng" dirty="0" smtClean="0">
                <a:latin typeface="Source Sans Pro"/>
              </a:rPr>
              <a:t>sebeobviňování</a:t>
            </a:r>
          </a:p>
          <a:p>
            <a:endParaRPr lang="cs-CZ" sz="2800" dirty="0" smtClean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reakce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     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3888432" cy="2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752" y="1700808"/>
            <a:ext cx="9036496" cy="4968552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popírání viny útočníka</a:t>
            </a:r>
          </a:p>
          <a:p>
            <a:r>
              <a:rPr lang="cs-CZ" dirty="0">
                <a:latin typeface="Source Sans Pro"/>
              </a:rPr>
              <a:t>minimalizace následků, bagatelizace</a:t>
            </a:r>
          </a:p>
          <a:p>
            <a:r>
              <a:rPr lang="cs-CZ" dirty="0">
                <a:latin typeface="Source Sans Pro"/>
              </a:rPr>
              <a:t>popírání viktimizace (amnézie, disociace)</a:t>
            </a:r>
          </a:p>
          <a:p>
            <a:r>
              <a:rPr lang="cs-CZ" dirty="0">
                <a:latin typeface="Source Sans Pro"/>
              </a:rPr>
              <a:t>odmítání možností záchrany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>
                <a:latin typeface="Source Sans Pro"/>
              </a:rPr>
              <a:t>Nelze u týraných osob vnímat jako psychopatologii či charakterovou slabost!!!</a:t>
            </a:r>
            <a:endParaRPr lang="cs-CZ" altLang="cs-CZ" b="1" dirty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</a:t>
            </a:r>
            <a:r>
              <a:rPr lang="cs-CZ" sz="3600" dirty="0">
                <a:latin typeface="Source Sans Pro"/>
              </a:rPr>
              <a:t>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2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3600" dirty="0">
                <a:latin typeface="Source Sans Pro"/>
              </a:rPr>
              <a:t/>
            </a:r>
            <a:br>
              <a:rPr lang="cs-CZ" sz="3600" dirty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bezmocnost</a:t>
            </a:r>
            <a:endParaRPr lang="cs-CZ" sz="4000" dirty="0">
              <a:latin typeface="Source Sans Pro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v</a:t>
            </a:r>
            <a:r>
              <a:rPr lang="cs-CZ" dirty="0" smtClean="0">
                <a:latin typeface="Source Sans Pro"/>
              </a:rPr>
              <a:t>zniká u lidí, </a:t>
            </a:r>
            <a:r>
              <a:rPr lang="cs-CZ" dirty="0">
                <a:latin typeface="Source Sans Pro"/>
              </a:rPr>
              <a:t>kteří „uvízli v situacích vyvolávajících masivní úzkost</a:t>
            </a:r>
            <a:r>
              <a:rPr lang="cs-CZ" dirty="0" smtClean="0">
                <a:latin typeface="Source Sans Pro"/>
              </a:rPr>
              <a:t>“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stav </a:t>
            </a:r>
            <a:r>
              <a:rPr lang="cs-CZ" dirty="0">
                <a:latin typeface="Source Sans Pro"/>
              </a:rPr>
              <a:t>demotivace a rezignace, </a:t>
            </a:r>
            <a:r>
              <a:rPr lang="cs-CZ" dirty="0" smtClean="0">
                <a:latin typeface="Source Sans Pro"/>
              </a:rPr>
              <a:t>dojem</a:t>
            </a:r>
            <a:r>
              <a:rPr lang="cs-CZ" dirty="0">
                <a:latin typeface="Source Sans Pro"/>
              </a:rPr>
              <a:t>, že nemá smysl se o cokoli </a:t>
            </a:r>
            <a:r>
              <a:rPr lang="cs-CZ" dirty="0" smtClean="0">
                <a:latin typeface="Source Sans Pro"/>
              </a:rPr>
              <a:t>snažit</a:t>
            </a: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přesvědčení, že nelze na chodu událostí nic změnit, nemá smysl pokoušet se aktivně o nějaký zásah či </a:t>
            </a:r>
            <a:r>
              <a:rPr lang="cs-CZ" dirty="0" smtClean="0">
                <a:latin typeface="Source Sans Pro"/>
              </a:rPr>
              <a:t>změnu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3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dirty="0" smtClean="0">
                <a:latin typeface="Source Sans Pro"/>
              </a:rPr>
              <a:t/>
            </a:r>
            <a:br>
              <a:rPr lang="cs-CZ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</a:t>
            </a:r>
            <a:r>
              <a:rPr lang="cs-CZ" sz="4000" dirty="0">
                <a:latin typeface="Source Sans Pro"/>
              </a:rPr>
              <a:t>bezmocnost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004" y="1443886"/>
            <a:ext cx="8229600" cy="5225474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krajně </a:t>
            </a:r>
            <a:r>
              <a:rPr lang="cs-CZ" dirty="0" smtClean="0">
                <a:latin typeface="Source Sans Pro"/>
              </a:rPr>
              <a:t>nízké sebevědomí, </a:t>
            </a:r>
            <a:r>
              <a:rPr lang="cs-CZ" dirty="0">
                <a:latin typeface="Source Sans Pro"/>
              </a:rPr>
              <a:t>negativní </a:t>
            </a:r>
            <a:r>
              <a:rPr lang="cs-CZ" dirty="0" smtClean="0">
                <a:latin typeface="Source Sans Pro"/>
              </a:rPr>
              <a:t>sebehodnocení</a:t>
            </a:r>
          </a:p>
          <a:p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ztráta respektu ke své vlastní </a:t>
            </a:r>
            <a:r>
              <a:rPr lang="cs-CZ" dirty="0" smtClean="0">
                <a:latin typeface="Source Sans Pro"/>
              </a:rPr>
              <a:t>osobě</a:t>
            </a:r>
          </a:p>
          <a:p>
            <a:pPr lvl="0"/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nejistota, </a:t>
            </a:r>
            <a:r>
              <a:rPr lang="cs-CZ" dirty="0" smtClean="0">
                <a:latin typeface="Source Sans Pro"/>
              </a:rPr>
              <a:t>nerozhodnost</a:t>
            </a: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dirty="0" smtClean="0">
              <a:latin typeface="Source Sans Pro"/>
            </a:endParaRPr>
          </a:p>
          <a:p>
            <a:pPr marL="0" lvl="0" indent="0">
              <a:buNone/>
            </a:pPr>
            <a:r>
              <a:rPr lang="cs-CZ" dirty="0" smtClean="0">
                <a:latin typeface="Source Sans Pro"/>
              </a:rPr>
              <a:t>Bezmocnost </a:t>
            </a:r>
            <a:r>
              <a:rPr lang="cs-CZ" dirty="0">
                <a:latin typeface="Source Sans Pro"/>
              </a:rPr>
              <a:t>se přenáší i na jiné situace, než jsou ty, v nichž původně vznikla.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6" y="3284983"/>
            <a:ext cx="3839244" cy="21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82154"/>
          </a:xfrm>
        </p:spPr>
        <p:txBody>
          <a:bodyPr/>
          <a:lstStyle/>
          <a:p>
            <a:r>
              <a:rPr lang="cs-CZ" sz="36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Psychické trauma</a:t>
            </a:r>
            <a:r>
              <a:rPr lang="cs-CZ" sz="40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4000" b="1" dirty="0">
                <a:latin typeface="Source Sans Pro" pitchFamily="34" charset="-18"/>
                <a:cs typeface="Times New Roman" pitchFamily="18" charset="0"/>
              </a:rPr>
            </a:br>
            <a:endParaRPr lang="cs-CZ" sz="40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psychické zranění, duševní stav </a:t>
            </a:r>
            <a:r>
              <a:rPr lang="cs-CZ" dirty="0" smtClean="0">
                <a:latin typeface="Source Sans Pro"/>
              </a:rPr>
              <a:t>jako reakce na zážitek </a:t>
            </a:r>
            <a:r>
              <a:rPr lang="cs-CZ" dirty="0">
                <a:latin typeface="Source Sans Pro"/>
              </a:rPr>
              <a:t>mimo </a:t>
            </a:r>
            <a:r>
              <a:rPr lang="cs-CZ" dirty="0" smtClean="0">
                <a:latin typeface="Source Sans Pro"/>
              </a:rPr>
              <a:t>běžné zkušenosti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zážitek, který ve velké míře </a:t>
            </a:r>
            <a:r>
              <a:rPr lang="cs-CZ" u="sng" dirty="0">
                <a:latin typeface="Source Sans Pro"/>
              </a:rPr>
              <a:t>porušuje duševní </a:t>
            </a:r>
            <a:r>
              <a:rPr lang="cs-CZ" u="sng" dirty="0" smtClean="0">
                <a:latin typeface="Source Sans Pro"/>
              </a:rPr>
              <a:t>rovnováhu</a:t>
            </a:r>
          </a:p>
          <a:p>
            <a:pPr>
              <a:lnSpc>
                <a:spcPct val="80000"/>
              </a:lnSpc>
              <a:defRPr/>
            </a:pPr>
            <a:endParaRPr lang="cs-CZ" sz="110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 smtClean="0">
                <a:latin typeface="Source Sans Pro"/>
              </a:rPr>
              <a:t>náročnost zážitku </a:t>
            </a:r>
            <a:r>
              <a:rPr lang="cs-CZ" u="sng" dirty="0" smtClean="0">
                <a:latin typeface="Source Sans Pro"/>
              </a:rPr>
              <a:t>omezuje schopnost</a:t>
            </a:r>
            <a:r>
              <a:rPr lang="cs-CZ" dirty="0" smtClean="0">
                <a:latin typeface="Source Sans Pro"/>
              </a:rPr>
              <a:t> jej </a:t>
            </a:r>
            <a:r>
              <a:rPr lang="cs-CZ" dirty="0">
                <a:latin typeface="Source Sans Pro"/>
              </a:rPr>
              <a:t>vstřebat a </a:t>
            </a:r>
            <a:r>
              <a:rPr lang="cs-CZ" u="sng" dirty="0">
                <a:latin typeface="Source Sans Pro"/>
              </a:rPr>
              <a:t>vyrovnat se</a:t>
            </a: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s ním okamžitě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latin typeface="Source Sans Pro"/>
              </a:rPr>
              <a:t>dochází k </a:t>
            </a:r>
            <a:r>
              <a:rPr lang="cs-CZ" altLang="cs-CZ" u="sng" dirty="0" smtClean="0">
                <a:latin typeface="Source Sans Pro"/>
              </a:rPr>
              <a:t>vyřazení</a:t>
            </a:r>
            <a:r>
              <a:rPr lang="cs-CZ" altLang="cs-CZ" dirty="0" smtClean="0">
                <a:latin typeface="Source Sans Pro"/>
              </a:rPr>
              <a:t> biologických </a:t>
            </a:r>
            <a:r>
              <a:rPr lang="cs-CZ" altLang="cs-CZ" dirty="0">
                <a:latin typeface="Source Sans Pro"/>
              </a:rPr>
              <a:t>a </a:t>
            </a:r>
            <a:r>
              <a:rPr lang="cs-CZ" altLang="cs-CZ" dirty="0" smtClean="0">
                <a:latin typeface="Source Sans Pro"/>
              </a:rPr>
              <a:t>psychických </a:t>
            </a:r>
            <a:r>
              <a:rPr lang="cs-CZ" altLang="cs-CZ" u="sng" dirty="0" smtClean="0">
                <a:latin typeface="Source Sans Pro"/>
              </a:rPr>
              <a:t>adaptačních mechanismů</a:t>
            </a:r>
            <a:r>
              <a:rPr lang="cs-CZ" altLang="cs-CZ" dirty="0" smtClean="0">
                <a:latin typeface="Source Sans Pro"/>
              </a:rPr>
              <a:t> člověka</a:t>
            </a:r>
          </a:p>
          <a:p>
            <a:pPr>
              <a:lnSpc>
                <a:spcPct val="80000"/>
              </a:lnSpc>
              <a:defRPr/>
            </a:pPr>
            <a:endParaRPr lang="cs-CZ" altLang="cs-CZ" sz="1050" dirty="0">
              <a:latin typeface="Source Sans Pro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latin typeface="Source Sans Pro"/>
              </a:rPr>
              <a:t>má vliv na emoce, chování, myšlení, tělo</a:t>
            </a:r>
            <a:endParaRPr lang="cs-CZ" alt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Následky traumatu</a:t>
            </a:r>
            <a:endParaRPr lang="cs-CZ" sz="40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32373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a</a:t>
            </a:r>
            <a:r>
              <a:rPr lang="cs-CZ" dirty="0" smtClean="0">
                <a:latin typeface="Source Sans Pro"/>
              </a:rPr>
              <a:t>kutně - silná stresová reakce</a:t>
            </a:r>
          </a:p>
          <a:p>
            <a:pPr>
              <a:buFontTx/>
              <a:buChar char="→"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inhibice</a:t>
            </a:r>
            <a:r>
              <a:rPr lang="cs-CZ" dirty="0">
                <a:latin typeface="Source Sans Pro"/>
              </a:rPr>
              <a:t>, </a:t>
            </a:r>
            <a:r>
              <a:rPr lang="cs-CZ" dirty="0" smtClean="0">
                <a:latin typeface="Source Sans Pro"/>
              </a:rPr>
              <a:t>znehybnění</a:t>
            </a: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</a:t>
            </a:r>
            <a:r>
              <a:rPr lang="pt-BR" dirty="0" smtClean="0">
                <a:latin typeface="Source Sans Pro"/>
              </a:rPr>
              <a:t>zmaten</a:t>
            </a:r>
            <a:r>
              <a:rPr lang="cs-CZ" dirty="0" err="1" smtClean="0">
                <a:latin typeface="Source Sans Pro"/>
              </a:rPr>
              <a:t>ost</a:t>
            </a:r>
            <a:r>
              <a:rPr lang="pt-BR" dirty="0" smtClean="0">
                <a:latin typeface="Source Sans Pro"/>
              </a:rPr>
              <a:t>, agresiv</a:t>
            </a:r>
            <a:r>
              <a:rPr lang="cs-CZ" dirty="0" err="1" smtClean="0">
                <a:latin typeface="Source Sans Pro"/>
              </a:rPr>
              <a:t>ita</a:t>
            </a:r>
            <a:r>
              <a:rPr lang="cs-CZ" dirty="0" smtClean="0">
                <a:latin typeface="Source Sans Pro"/>
              </a:rPr>
              <a:t>, </a:t>
            </a:r>
            <a:r>
              <a:rPr lang="pt-BR" dirty="0" smtClean="0">
                <a:latin typeface="Source Sans Pro"/>
              </a:rPr>
              <a:t>dezorient</a:t>
            </a:r>
            <a:r>
              <a:rPr lang="cs-CZ" dirty="0" err="1" smtClean="0">
                <a:latin typeface="Source Sans Pro"/>
              </a:rPr>
              <a:t>ace</a:t>
            </a:r>
            <a:endParaRPr lang="cs-CZ" dirty="0">
              <a:latin typeface="Source Sans Pro"/>
            </a:endParaRP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bušení srdce, zrychlené dýchání, sucho v  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ústech, třes, zimnice či pocity na zvracení</a:t>
            </a:r>
          </a:p>
          <a:p>
            <a:pPr>
              <a:buFontTx/>
              <a:buChar char="→"/>
            </a:pPr>
            <a:endParaRPr lang="cs-CZ" sz="1050" dirty="0" smtClean="0">
              <a:latin typeface="Source Sans Pro"/>
            </a:endParaRPr>
          </a:p>
          <a:p>
            <a:pPr lvl="0"/>
            <a:r>
              <a:rPr lang="cs-CZ" dirty="0" smtClean="0">
                <a:latin typeface="Source Sans Pro"/>
              </a:rPr>
              <a:t>dlouhodobě - psychické </a:t>
            </a:r>
            <a:r>
              <a:rPr lang="cs-CZ" dirty="0">
                <a:latin typeface="Source Sans Pro"/>
              </a:rPr>
              <a:t>problémy, vážná onemocnění, neopodstatněné </a:t>
            </a:r>
            <a:r>
              <a:rPr lang="cs-CZ" dirty="0" smtClean="0">
                <a:latin typeface="Source Sans Pro"/>
              </a:rPr>
              <a:t>bolesti, poruchy kognitivních funkcí </a:t>
            </a:r>
            <a:r>
              <a:rPr lang="cs-CZ" sz="2400" dirty="0" smtClean="0">
                <a:latin typeface="Source Sans Pro"/>
              </a:rPr>
              <a:t>(paměť, pozornost)</a:t>
            </a:r>
            <a:endParaRPr lang="cs-CZ" sz="2400" dirty="0">
              <a:latin typeface="Source Sans Pro"/>
            </a:endParaRP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</a:t>
            </a:r>
            <a:r>
              <a:rPr lang="cs-CZ" dirty="0" smtClean="0">
                <a:latin typeface="Source Sans Pro"/>
              </a:rPr>
              <a:t>osttraumatická stresová porucha</a:t>
            </a: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89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Posttraumatická stresová porucha</a:t>
            </a:r>
            <a:endParaRPr lang="cs-CZ" sz="4000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45432"/>
            <a:ext cx="8640960" cy="51411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>
              <a:lnSpc>
                <a:spcPct val="80000"/>
              </a:lnSpc>
              <a:defRPr/>
            </a:pPr>
            <a:r>
              <a:rPr lang="cs-CZ" altLang="cs-CZ" u="sng" dirty="0" smtClean="0">
                <a:latin typeface="Source Sans Pro"/>
              </a:rPr>
              <a:t>duševní </a:t>
            </a:r>
            <a:r>
              <a:rPr lang="cs-CZ" altLang="cs-CZ" u="sng" dirty="0">
                <a:latin typeface="Source Sans Pro"/>
              </a:rPr>
              <a:t>porucha</a:t>
            </a:r>
            <a:r>
              <a:rPr lang="cs-CZ" altLang="cs-CZ" dirty="0">
                <a:latin typeface="Source Sans Pro"/>
              </a:rPr>
              <a:t>, která vzniká po náhlých, </a:t>
            </a:r>
            <a:r>
              <a:rPr lang="cs-CZ" altLang="cs-CZ" dirty="0" smtClean="0">
                <a:latin typeface="Source Sans Pro"/>
              </a:rPr>
              <a:t>život či </a:t>
            </a:r>
            <a:r>
              <a:rPr lang="cs-CZ" altLang="cs-CZ" dirty="0">
                <a:latin typeface="Source Sans Pro"/>
              </a:rPr>
              <a:t>osobní integritu ohrožujících </a:t>
            </a:r>
            <a:r>
              <a:rPr lang="cs-CZ" altLang="cs-CZ" dirty="0" smtClean="0">
                <a:latin typeface="Source Sans Pro"/>
              </a:rPr>
              <a:t>událostech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příznaky trvají </a:t>
            </a:r>
            <a:r>
              <a:rPr lang="cs-CZ" u="sng" dirty="0">
                <a:latin typeface="Source Sans Pro"/>
              </a:rPr>
              <a:t>déle než </a:t>
            </a:r>
            <a:r>
              <a:rPr lang="cs-CZ" u="sng" dirty="0" smtClean="0">
                <a:latin typeface="Source Sans Pro"/>
              </a:rPr>
              <a:t>měsíc</a:t>
            </a:r>
            <a:r>
              <a:rPr lang="cs-CZ" dirty="0" smtClean="0">
                <a:latin typeface="Source Sans Pro"/>
              </a:rPr>
              <a:t>, mohou </a:t>
            </a:r>
            <a:r>
              <a:rPr lang="cs-CZ" dirty="0">
                <a:latin typeface="Source Sans Pro"/>
              </a:rPr>
              <a:t>se objevit </a:t>
            </a:r>
            <a:r>
              <a:rPr lang="cs-CZ" dirty="0" smtClean="0">
                <a:latin typeface="Source Sans Pro"/>
              </a:rPr>
              <a:t>ihned, </a:t>
            </a:r>
            <a:r>
              <a:rPr lang="cs-CZ" dirty="0">
                <a:latin typeface="Source Sans Pro"/>
              </a:rPr>
              <a:t>většinou však s odstupem času, výjimečně za několik </a:t>
            </a:r>
            <a:r>
              <a:rPr lang="cs-CZ" dirty="0" smtClean="0">
                <a:latin typeface="Source Sans Pro"/>
              </a:rPr>
              <a:t>let </a:t>
            </a: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88" y="4941168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</a:t>
            </a:r>
            <a:endParaRPr lang="cs-CZ" sz="36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642" y="1628800"/>
            <a:ext cx="8672838" cy="51411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1. domácí násilí a jeho oběť obecně</a:t>
            </a:r>
          </a:p>
          <a:p>
            <a:pPr marL="514350" indent="-514350">
              <a:buAutoNum type="arabicPeriod"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2. psychologický profil oběti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+ potíže tělesné, psychické, v sociálním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 fungování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3. problematické chování oběti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4. stockholmský syndrom</a:t>
            </a:r>
          </a:p>
        </p:txBody>
      </p:sp>
    </p:spTree>
    <p:extLst>
      <p:ext uri="{BB962C8B-B14F-4D97-AF65-F5344CB8AC3E}">
        <p14:creationId xmlns:p14="http://schemas.microsoft.com/office/powerpoint/2010/main" val="207009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r</a:t>
            </a:r>
            <a:r>
              <a:rPr lang="cs-CZ" dirty="0" smtClean="0">
                <a:latin typeface="Source Sans Pro"/>
              </a:rPr>
              <a:t>ozpomínání na trauma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vzpomínky, děsivé sny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někdy </a:t>
            </a:r>
            <a:r>
              <a:rPr lang="cs-CZ" sz="2800" dirty="0">
                <a:latin typeface="Source Sans Pro"/>
              </a:rPr>
              <a:t>dojde k náhlému znovuprožití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hrůzných </a:t>
            </a:r>
            <a:r>
              <a:rPr lang="cs-CZ" sz="2800" dirty="0">
                <a:latin typeface="Source Sans Pro"/>
              </a:rPr>
              <a:t>emocí a vegetativních příznaků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bez vzpomínek </a:t>
            </a:r>
            <a:r>
              <a:rPr lang="cs-CZ" sz="2800" dirty="0">
                <a:latin typeface="Source Sans Pro"/>
              </a:rPr>
              <a:t>na </a:t>
            </a:r>
            <a:r>
              <a:rPr lang="cs-CZ" sz="2800" dirty="0" smtClean="0">
                <a:latin typeface="Source Sans Pro"/>
              </a:rPr>
              <a:t>traumatickou událost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egativní emoce, ztráta </a:t>
            </a:r>
            <a:r>
              <a:rPr lang="cs-CZ" dirty="0">
                <a:latin typeface="Source Sans Pro"/>
              </a:rPr>
              <a:t>pozitivních </a:t>
            </a:r>
            <a:r>
              <a:rPr lang="cs-CZ" dirty="0" smtClean="0">
                <a:latin typeface="Source Sans Pro"/>
              </a:rPr>
              <a:t>emocí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zabezpečovací a/nebo vyhýbavé </a:t>
            </a:r>
            <a:r>
              <a:rPr lang="cs-CZ" dirty="0" smtClean="0">
                <a:latin typeface="Source Sans Pro"/>
              </a:rPr>
              <a:t>chování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zvýšená psychická a tělesná </a:t>
            </a:r>
            <a:r>
              <a:rPr lang="cs-CZ" dirty="0" smtClean="0">
                <a:latin typeface="Source Sans Pro"/>
              </a:rPr>
              <a:t>vzrušivost</a:t>
            </a:r>
          </a:p>
          <a:p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Příznaky PTSD</a:t>
            </a:r>
            <a:endParaRPr lang="cs-CZ" sz="40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90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708900"/>
            <a:ext cx="8640960" cy="4960460"/>
          </a:xfrm>
        </p:spPr>
        <p:txBody>
          <a:bodyPr/>
          <a:lstStyle/>
          <a:p>
            <a:r>
              <a:rPr lang="cs-CZ" dirty="0" smtClean="0">
                <a:latin typeface="Source Sans Pro"/>
              </a:rPr>
              <a:t>narušený spánek</a:t>
            </a:r>
          </a:p>
          <a:p>
            <a:pPr marL="0" indent="0">
              <a:buNone/>
            </a:pPr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problémy se </a:t>
            </a:r>
            <a:r>
              <a:rPr lang="cs-CZ" dirty="0" smtClean="0">
                <a:latin typeface="Source Sans Pro"/>
              </a:rPr>
              <a:t>soustředěním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i</a:t>
            </a:r>
            <a:r>
              <a:rPr lang="cs-CZ" dirty="0" smtClean="0">
                <a:latin typeface="Source Sans Pro"/>
              </a:rPr>
              <a:t>mpulzivita, výbušnost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přehnané úlekové </a:t>
            </a:r>
            <a:r>
              <a:rPr lang="cs-CZ" dirty="0" smtClean="0">
                <a:latin typeface="Source Sans Pro"/>
              </a:rPr>
              <a:t>reakce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err="1" smtClean="0">
                <a:latin typeface="Source Sans Pro"/>
              </a:rPr>
              <a:t>hypervigilita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(zvýšená bdělost – „lekavost</a:t>
            </a:r>
            <a:r>
              <a:rPr lang="cs-CZ" dirty="0" smtClean="0">
                <a:latin typeface="Source Sans Pro"/>
              </a:rPr>
              <a:t>”)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změněné vzpomínky, odcizení</a:t>
            </a:r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6204"/>
          </a:xfrm>
        </p:spPr>
        <p:txBody>
          <a:bodyPr/>
          <a:lstStyle/>
          <a:p>
            <a:r>
              <a:rPr lang="cs-CZ" sz="4000" dirty="0" smtClean="0">
                <a:latin typeface="Source Sans Pro"/>
                <a:ea typeface="+mn-ea"/>
                <a:cs typeface="+mn-cs"/>
              </a:rPr>
              <a:t>Další možné příznaky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050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r>
              <a:rPr lang="cs-CZ" sz="4000" dirty="0" smtClean="0">
                <a:latin typeface="Source Sans Pro"/>
              </a:rPr>
              <a:t>Děkuji za pozornost! </a:t>
            </a: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Mgr. </a:t>
            </a:r>
            <a:r>
              <a:rPr lang="cs-CZ" sz="2800" dirty="0" err="1" smtClean="0">
                <a:latin typeface="Source Sans Pro"/>
              </a:rPr>
              <a:t>Rossmannová</a:t>
            </a:r>
            <a:r>
              <a:rPr lang="cs-CZ" sz="2800" dirty="0" smtClean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Tereza</a:t>
            </a: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Persefona </a:t>
            </a:r>
            <a:r>
              <a:rPr lang="cs-CZ" sz="2800" dirty="0" err="1" smtClean="0">
                <a:latin typeface="Source Sans Pro"/>
              </a:rPr>
              <a:t>z.s</a:t>
            </a:r>
            <a:r>
              <a:rPr lang="cs-CZ" sz="2800" dirty="0" smtClean="0">
                <a:latin typeface="Source Sans Pro"/>
              </a:rPr>
              <a:t>., Gorkého 17 Brno</a:t>
            </a:r>
            <a:endParaRPr lang="cs-CZ" sz="2800" dirty="0">
              <a:latin typeface="Source Sans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284984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240" y="1556792"/>
            <a:ext cx="843528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5. </a:t>
            </a:r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yndrom </a:t>
            </a:r>
            <a:r>
              <a:rPr lang="cs-CZ" dirty="0">
                <a:latin typeface="Source Sans Pro"/>
              </a:rPr>
              <a:t>týrané ženy </a:t>
            </a:r>
            <a:r>
              <a:rPr lang="cs-CZ" dirty="0" smtClean="0">
                <a:latin typeface="Source Sans Pro"/>
              </a:rPr>
              <a:t>/ partnera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      - sebezničující </a:t>
            </a:r>
            <a:r>
              <a:rPr lang="cs-CZ" dirty="0" smtClean="0">
                <a:latin typeface="Source Sans Pro"/>
              </a:rPr>
              <a:t>reakce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naučená bezmocnost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psychické trauma obecně +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posttraumatická stresová porucha</a:t>
            </a:r>
          </a:p>
          <a:p>
            <a:pPr marL="0" indent="0">
              <a:buNone/>
            </a:pPr>
            <a:endParaRPr lang="cs-CZ" dirty="0">
              <a:latin typeface="Source Sans Pro"/>
            </a:endParaRP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82" y="4797152"/>
            <a:ext cx="5111035" cy="18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2400" dirty="0" smtClean="0">
                <a:latin typeface="Source Sans Pro"/>
              </a:rPr>
              <a:t> 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Domácí </a:t>
            </a:r>
            <a:r>
              <a:rPr lang="cs-CZ" sz="4000" b="1" dirty="0">
                <a:latin typeface="Source Sans Pro"/>
              </a:rPr>
              <a:t>násilí…</a:t>
            </a:r>
            <a:br>
              <a:rPr lang="cs-CZ" sz="4000" b="1" dirty="0">
                <a:latin typeface="Source Sans Pro"/>
              </a:rPr>
            </a:br>
            <a: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46138"/>
            <a:ext cx="8229600" cy="5895230"/>
          </a:xfrm>
        </p:spPr>
        <p:txBody>
          <a:bodyPr/>
          <a:lstStyle/>
          <a:p>
            <a:pPr marL="0" indent="0">
              <a:buNone/>
            </a:pPr>
            <a:endParaRPr lang="cs-CZ" sz="4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…vzniká ve </a:t>
            </a:r>
            <a:r>
              <a:rPr lang="cs-CZ" dirty="0">
                <a:latin typeface="Source Sans Pro"/>
              </a:rPr>
              <a:t>všech typech rodinných a </a:t>
            </a:r>
            <a:r>
              <a:rPr lang="cs-CZ" dirty="0" smtClean="0">
                <a:latin typeface="Source Sans Pro"/>
              </a:rPr>
              <a:t>obdobných vztahů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…vyskytuje </a:t>
            </a:r>
            <a:r>
              <a:rPr lang="cs-CZ" dirty="0">
                <a:latin typeface="Source Sans Pro"/>
              </a:rPr>
              <a:t>se </a:t>
            </a:r>
            <a:r>
              <a:rPr lang="cs-CZ" u="sng" dirty="0">
                <a:latin typeface="Source Sans Pro"/>
              </a:rPr>
              <a:t>v rámci celé </a:t>
            </a:r>
            <a:r>
              <a:rPr lang="cs-CZ" u="sng" dirty="0" smtClean="0">
                <a:latin typeface="Source Sans Pro"/>
              </a:rPr>
              <a:t>společnosti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…týká </a:t>
            </a:r>
            <a:r>
              <a:rPr lang="cs-CZ" dirty="0">
                <a:latin typeface="Source Sans Pro"/>
              </a:rPr>
              <a:t>se všech bez ohledu na </a:t>
            </a:r>
            <a:r>
              <a:rPr lang="cs-CZ" dirty="0" smtClean="0">
                <a:latin typeface="Source Sans Pro"/>
              </a:rPr>
              <a:t>vzdělání</a:t>
            </a:r>
            <a:r>
              <a:rPr lang="cs-CZ" dirty="0">
                <a:latin typeface="Source Sans Pro"/>
              </a:rPr>
              <a:t>, sociální postavení, životní </a:t>
            </a:r>
            <a:r>
              <a:rPr lang="cs-CZ" dirty="0" smtClean="0">
                <a:latin typeface="Source Sans Pro"/>
              </a:rPr>
              <a:t>styl</a:t>
            </a:r>
            <a:r>
              <a:rPr lang="cs-CZ" dirty="0">
                <a:latin typeface="Source Sans Pro"/>
              </a:rPr>
              <a:t>, náboženskou orientaci, rasu a věk.</a:t>
            </a:r>
          </a:p>
          <a:p>
            <a:pPr>
              <a:buFontTx/>
              <a:buChar char="-"/>
            </a:pPr>
            <a:endParaRPr lang="cs-CZ" sz="4000" dirty="0">
              <a:latin typeface="Source Sans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4"/>
            <a:ext cx="1556651" cy="19956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869161"/>
            <a:ext cx="2417240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Oběť DN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646" y="1556792"/>
            <a:ext cx="8229600" cy="5069160"/>
          </a:xfrm>
        </p:spPr>
        <p:txBody>
          <a:bodyPr/>
          <a:lstStyle/>
          <a:p>
            <a:r>
              <a:rPr lang="cs-CZ" sz="2800" dirty="0" smtClean="0">
                <a:latin typeface="Source Sans Pro"/>
              </a:rPr>
              <a:t>má „</a:t>
            </a:r>
            <a:r>
              <a:rPr lang="cs-CZ" sz="2800" b="1" dirty="0" smtClean="0">
                <a:latin typeface="Source Sans Pro"/>
              </a:rPr>
              <a:t>dvojí tvář</a:t>
            </a:r>
            <a:r>
              <a:rPr lang="cs-CZ" sz="2800" dirty="0" smtClean="0">
                <a:latin typeface="Source Sans Pro"/>
              </a:rPr>
              <a:t>“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- </a:t>
            </a:r>
            <a:r>
              <a:rPr lang="cs-CZ" sz="2400" dirty="0" smtClean="0">
                <a:latin typeface="Source Sans Pro"/>
              </a:rPr>
              <a:t>nastavuje okolí pozitivní a optimistickou    </a:t>
            </a:r>
          </a:p>
          <a:p>
            <a:pPr marL="0" indent="0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masku, ve skutečnosti žije </a:t>
            </a:r>
            <a:r>
              <a:rPr lang="cs-CZ" sz="2400" dirty="0">
                <a:latin typeface="Source Sans Pro"/>
              </a:rPr>
              <a:t>v hrůze a </a:t>
            </a:r>
            <a:r>
              <a:rPr lang="cs-CZ" sz="2400" dirty="0" smtClean="0">
                <a:latin typeface="Source Sans Pro"/>
              </a:rPr>
              <a:t>strachu</a:t>
            </a:r>
          </a:p>
          <a:p>
            <a:pPr marL="0" indent="0">
              <a:buNone/>
            </a:pPr>
            <a:endParaRPr lang="cs-CZ" sz="1600" dirty="0" smtClean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být </a:t>
            </a:r>
            <a:r>
              <a:rPr lang="cs-CZ" sz="2800" b="1" dirty="0">
                <a:latin typeface="Source Sans Pro"/>
              </a:rPr>
              <a:t>sociálně izolována </a:t>
            </a:r>
            <a:r>
              <a:rPr lang="cs-CZ" sz="2800" dirty="0">
                <a:latin typeface="Source Sans Pro"/>
              </a:rPr>
              <a:t>kvůli ekonomické závislosti na partnerovi nebo </a:t>
            </a:r>
            <a:r>
              <a:rPr lang="cs-CZ" sz="2800" b="1" dirty="0">
                <a:latin typeface="Source Sans Pro"/>
              </a:rPr>
              <a:t>zastrašována</a:t>
            </a:r>
          </a:p>
          <a:p>
            <a:endParaRPr lang="cs-CZ" sz="1400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násilí </a:t>
            </a:r>
            <a:r>
              <a:rPr lang="cs-CZ" sz="2800" b="1" dirty="0">
                <a:latin typeface="Source Sans Pro"/>
              </a:rPr>
              <a:t>popírat</a:t>
            </a:r>
            <a:r>
              <a:rPr lang="cs-CZ" sz="2800" dirty="0">
                <a:latin typeface="Source Sans Pro"/>
              </a:rPr>
              <a:t> nebo odmítat závažnost hrozícího nebezpečí</a:t>
            </a:r>
          </a:p>
          <a:p>
            <a:endParaRPr lang="cs-CZ" sz="1600" b="1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prožívá</a:t>
            </a:r>
            <a:r>
              <a:rPr lang="cs-CZ" sz="2800" b="1" dirty="0">
                <a:latin typeface="Source Sans Pro"/>
              </a:rPr>
              <a:t> </a:t>
            </a:r>
            <a:r>
              <a:rPr lang="cs-CZ" sz="2800" dirty="0">
                <a:latin typeface="Source Sans Pro"/>
              </a:rPr>
              <a:t>silné </a:t>
            </a:r>
            <a:r>
              <a:rPr lang="cs-CZ" sz="2800" b="1" dirty="0">
                <a:latin typeface="Source Sans Pro"/>
              </a:rPr>
              <a:t>tělesné a emoční </a:t>
            </a:r>
            <a:r>
              <a:rPr lang="cs-CZ" sz="2800" b="1" dirty="0" smtClean="0">
                <a:latin typeface="Source Sans Pro"/>
              </a:rPr>
              <a:t>reakce</a:t>
            </a:r>
            <a:endParaRPr lang="cs-CZ" sz="2800" b="1" dirty="0">
              <a:latin typeface="Source Sans Pro"/>
            </a:endParaRPr>
          </a:p>
          <a:p>
            <a:pPr marL="0" indent="0">
              <a:buNone/>
            </a:pP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endParaRPr lang="cs-CZ" dirty="0" smtClean="0"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> </a:t>
            </a:r>
            <a:endParaRPr lang="cs-CZ" sz="3000" b="1" dirty="0">
              <a:solidFill>
                <a:schemeClr val="bg1"/>
              </a:solidFill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579296" cy="648072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latin typeface="Source Sans Pro" pitchFamily="34" charset="-18"/>
              </a:rPr>
              <a:t>                </a:t>
            </a:r>
            <a:r>
              <a:rPr lang="cs-CZ" b="1" dirty="0" smtClean="0">
                <a:latin typeface="Source Sans Pro" pitchFamily="34" charset="-18"/>
              </a:rPr>
              <a:t>Časté psychické potíže obětí DN</a:t>
            </a:r>
          </a:p>
          <a:p>
            <a:pPr marL="0" indent="0" algn="ctr">
              <a:buNone/>
            </a:pPr>
            <a:endParaRPr lang="cs-CZ" sz="2400" dirty="0">
              <a:latin typeface="Source Sans Pro" pitchFamily="34" charset="-18"/>
            </a:endParaRPr>
          </a:p>
          <a:p>
            <a:pPr marL="0" lvl="0" indent="0" algn="just">
              <a:buNone/>
            </a:pPr>
            <a:r>
              <a:rPr lang="cs-CZ" sz="2400" dirty="0" smtClean="0">
                <a:latin typeface="Source Sans Pro" pitchFamily="34" charset="-18"/>
              </a:rPr>
              <a:t>      </a:t>
            </a:r>
            <a:r>
              <a:rPr lang="cs-CZ" sz="2800" dirty="0">
                <a:latin typeface="Source Sans Pro" pitchFamily="34" charset="-18"/>
              </a:rPr>
              <a:t>- </a:t>
            </a:r>
            <a:r>
              <a:rPr lang="cs-CZ" sz="2800" dirty="0" smtClean="0">
                <a:latin typeface="Source Sans Pro"/>
              </a:rPr>
              <a:t>vina, stud, </a:t>
            </a:r>
            <a:r>
              <a:rPr lang="cs-CZ" sz="2800" dirty="0">
                <a:latin typeface="Source Sans Pro"/>
              </a:rPr>
              <a:t>úzkosti, </a:t>
            </a:r>
            <a:r>
              <a:rPr lang="cs-CZ" sz="2800" dirty="0" smtClean="0">
                <a:latin typeface="Source Sans Pro"/>
              </a:rPr>
              <a:t>strachy, </a:t>
            </a:r>
            <a:r>
              <a:rPr lang="cs-CZ" sz="2800" dirty="0">
                <a:latin typeface="Source Sans Pro"/>
              </a:rPr>
              <a:t>pochyby, </a:t>
            </a:r>
            <a:endParaRPr lang="cs-CZ" sz="2800" dirty="0" smtClean="0">
              <a:latin typeface="Source Sans Pro"/>
            </a:endParaRP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bezradnost, citová prázdnota, </a:t>
            </a:r>
            <a:r>
              <a:rPr lang="cs-CZ" sz="2800" dirty="0" smtClean="0">
                <a:latin typeface="Source Sans Pro"/>
              </a:rPr>
              <a:t>bezmoc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</a:t>
            </a:r>
            <a:r>
              <a:rPr lang="cs-CZ" sz="2800" dirty="0" smtClean="0">
                <a:latin typeface="Source Sans Pro"/>
              </a:rPr>
              <a:t>- </a:t>
            </a:r>
            <a:r>
              <a:rPr lang="cs-CZ" sz="2800" dirty="0" smtClean="0">
                <a:latin typeface="Source Sans Pro"/>
              </a:rPr>
              <a:t>zvýšená psychická zranitelnost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>
                <a:latin typeface="Source Sans Pro"/>
              </a:rPr>
              <a:t>noční </a:t>
            </a:r>
            <a:r>
              <a:rPr lang="cs-CZ" sz="2800" dirty="0" smtClean="0">
                <a:latin typeface="Source Sans Pro"/>
              </a:rPr>
              <a:t>můry, </a:t>
            </a:r>
            <a:r>
              <a:rPr lang="cs-CZ" sz="2800" dirty="0">
                <a:latin typeface="Source Sans Pro"/>
              </a:rPr>
              <a:t>vtíravé myšlenky přes </a:t>
            </a:r>
            <a:r>
              <a:rPr lang="cs-CZ" sz="2800" dirty="0" smtClean="0">
                <a:latin typeface="Source Sans Pro"/>
              </a:rPr>
              <a:t>den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- ztráta </a:t>
            </a:r>
            <a:r>
              <a:rPr lang="cs-CZ" sz="2800" dirty="0">
                <a:latin typeface="Source Sans Pro"/>
              </a:rPr>
              <a:t>sebevědomí</a:t>
            </a:r>
            <a:r>
              <a:rPr lang="cs-CZ" sz="2800" dirty="0" smtClean="0">
                <a:latin typeface="Source Sans Pro"/>
              </a:rPr>
              <a:t> a psychické stability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 err="1" smtClean="0">
                <a:latin typeface="Source Sans Pro"/>
              </a:rPr>
              <a:t>depresivita</a:t>
            </a:r>
            <a:r>
              <a:rPr lang="cs-CZ" sz="2800" dirty="0" smtClean="0">
                <a:latin typeface="Source Sans Pro"/>
              </a:rPr>
              <a:t>, emoční </a:t>
            </a:r>
            <a:r>
              <a:rPr lang="cs-CZ" sz="2800" dirty="0" smtClean="0">
                <a:latin typeface="Source Sans Pro"/>
              </a:rPr>
              <a:t>labilita, sebedestruktivní   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</a:t>
            </a:r>
            <a:r>
              <a:rPr lang="cs-CZ" sz="2800" dirty="0" smtClean="0">
                <a:latin typeface="Source Sans Pro"/>
              </a:rPr>
              <a:t>ladění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ztráta důvěry ve vlastní síly</a:t>
            </a:r>
            <a:endParaRPr lang="cs-CZ" sz="2800" dirty="0" smtClean="0">
              <a:latin typeface="Source Sans Pro"/>
            </a:endParaRP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nesoustředěnost</a:t>
            </a:r>
            <a:r>
              <a:rPr lang="cs-CZ" sz="2800" dirty="0">
                <a:latin typeface="Source Sans Pro"/>
              </a:rPr>
              <a:t>, neklid, </a:t>
            </a:r>
            <a:r>
              <a:rPr lang="cs-CZ" sz="2800" dirty="0" smtClean="0">
                <a:latin typeface="Source Sans Pro"/>
              </a:rPr>
              <a:t>vznětlivost</a:t>
            </a:r>
            <a:endParaRPr lang="cs-CZ" sz="2800" dirty="0" smtClean="0">
              <a:latin typeface="Source Sans Pro"/>
            </a:endParaRPr>
          </a:p>
          <a:p>
            <a:pPr marL="0" lvl="0" indent="0" algn="just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                                                    … a </a:t>
            </a:r>
            <a:r>
              <a:rPr lang="cs-CZ" sz="2400" dirty="0">
                <a:latin typeface="Source Sans Pro"/>
              </a:rPr>
              <a:t>mnoho </a:t>
            </a:r>
            <a:r>
              <a:rPr lang="cs-CZ" sz="2400" dirty="0" smtClean="0">
                <a:latin typeface="Source Sans Pro"/>
              </a:rPr>
              <a:t>dalších</a:t>
            </a:r>
            <a:endParaRPr lang="cs-CZ" sz="2400" dirty="0">
              <a:latin typeface="Source Sans Pro"/>
            </a:endParaRPr>
          </a:p>
          <a:p>
            <a:endParaRPr lang="cs-CZ" sz="24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3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>Další časté příznaky oběti</a:t>
            </a:r>
            <a:endParaRPr lang="cs-CZ" sz="36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cs-CZ" dirty="0" smtClean="0">
                <a:latin typeface="Source Sans Pro" pitchFamily="34" charset="-18"/>
              </a:rPr>
              <a:t>Tělesné symptomy </a:t>
            </a:r>
          </a:p>
          <a:p>
            <a:pPr marL="0" lvl="0" indent="0" algn="just">
              <a:buNone/>
            </a:pPr>
            <a:r>
              <a:rPr lang="cs-CZ" dirty="0">
                <a:latin typeface="Source Sans Pro" pitchFamily="34" charset="-18"/>
              </a:rPr>
              <a:t> </a:t>
            </a:r>
            <a:r>
              <a:rPr lang="cs-CZ" dirty="0" smtClean="0">
                <a:latin typeface="Source Sans Pro" pitchFamily="34" charset="-18"/>
              </a:rPr>
              <a:t>     - </a:t>
            </a:r>
            <a:r>
              <a:rPr lang="cs-CZ" sz="2400" dirty="0" smtClean="0">
                <a:latin typeface="Source Sans Pro" pitchFamily="34" charset="-18"/>
              </a:rPr>
              <a:t>somatizace,</a:t>
            </a:r>
            <a:r>
              <a:rPr lang="cs-CZ" dirty="0" smtClean="0">
                <a:latin typeface="Source Sans Pro" pitchFamily="34" charset="-18"/>
              </a:rPr>
              <a:t> </a:t>
            </a:r>
            <a:r>
              <a:rPr lang="cs-CZ" sz="2400" dirty="0" smtClean="0">
                <a:latin typeface="Source Sans Pro"/>
              </a:rPr>
              <a:t>bolesti</a:t>
            </a:r>
            <a:r>
              <a:rPr lang="cs-CZ" sz="2400" dirty="0" smtClean="0">
                <a:latin typeface="Source Sans Pro"/>
              </a:rPr>
              <a:t>, </a:t>
            </a:r>
            <a:r>
              <a:rPr lang="cs-CZ" sz="2400" dirty="0">
                <a:latin typeface="Source Sans Pro"/>
              </a:rPr>
              <a:t>žaludeční nebo střevní problémy, poruchy spánku, nechutenství, tlukot </a:t>
            </a:r>
            <a:r>
              <a:rPr lang="cs-CZ" sz="2400" dirty="0" smtClean="0">
                <a:latin typeface="Source Sans Pro"/>
              </a:rPr>
              <a:t>srdce, pocení</a:t>
            </a:r>
            <a:r>
              <a:rPr lang="cs-CZ" sz="2400" dirty="0">
                <a:latin typeface="Source Sans Pro"/>
              </a:rPr>
              <a:t>, lekavost, </a:t>
            </a:r>
            <a:r>
              <a:rPr lang="cs-CZ" sz="2400" dirty="0" smtClean="0">
                <a:latin typeface="Source Sans Pro"/>
              </a:rPr>
              <a:t>snížená obranyschopnost</a:t>
            </a:r>
          </a:p>
          <a:p>
            <a:pPr marL="0" lvl="0" indent="0" algn="just">
              <a:buNone/>
            </a:pPr>
            <a:endParaRPr lang="cs-CZ" sz="2400" dirty="0" smtClean="0">
              <a:latin typeface="Source Sans Pro"/>
            </a:endParaRPr>
          </a:p>
          <a:p>
            <a:r>
              <a:rPr lang="cs-CZ" dirty="0">
                <a:latin typeface="Source Sans Pro" pitchFamily="34" charset="-18"/>
              </a:rPr>
              <a:t>Potíže v sociálním fungování</a:t>
            </a:r>
          </a:p>
          <a:p>
            <a:pPr marL="0" indent="0">
              <a:buNone/>
            </a:pPr>
            <a:r>
              <a:rPr lang="cs-CZ" sz="2000" dirty="0">
                <a:latin typeface="Source Sans Pro" panose="020B0503030403020204" pitchFamily="34" charset="-18"/>
              </a:rPr>
              <a:t>       </a:t>
            </a:r>
            <a:r>
              <a:rPr lang="cs-CZ" sz="2000" dirty="0" smtClean="0">
                <a:latin typeface="Source Sans Pro" panose="020B0503030403020204" pitchFamily="34" charset="-18"/>
              </a:rPr>
              <a:t>  </a:t>
            </a:r>
            <a:r>
              <a:rPr lang="cs-CZ" sz="2000" dirty="0" smtClean="0">
                <a:latin typeface="Source Sans Pro" panose="020B0503030403020204"/>
              </a:rPr>
              <a:t>-  </a:t>
            </a:r>
            <a:r>
              <a:rPr lang="cs-CZ" sz="2400" dirty="0" smtClean="0">
                <a:latin typeface="Source Sans Pro" panose="020B0503030403020204"/>
              </a:rPr>
              <a:t>ztráta </a:t>
            </a:r>
            <a:r>
              <a:rPr lang="cs-CZ" sz="2400" dirty="0">
                <a:latin typeface="Source Sans Pro" panose="020B0503030403020204"/>
              </a:rPr>
              <a:t>důvěry v druhé lidi, pracovní neschopnost, nezájem o aktivity, izolace a vyhýbavé chování, neschopnost navazovat intimní vztahy, nadměrné užívání návykových </a:t>
            </a:r>
            <a:r>
              <a:rPr lang="cs-CZ" sz="2400" dirty="0" smtClean="0">
                <a:latin typeface="Source Sans Pro" panose="020B0503030403020204"/>
              </a:rPr>
              <a:t>látek</a:t>
            </a:r>
            <a:endParaRPr lang="cs-CZ" sz="2400" dirty="0">
              <a:latin typeface="Source Sans Pro" panose="020B0503030403020204"/>
            </a:endParaRPr>
          </a:p>
          <a:p>
            <a:pPr marL="0" lvl="0" indent="0" algn="just">
              <a:buNone/>
            </a:pPr>
            <a:endParaRPr lang="cs-CZ" sz="2400" dirty="0">
              <a:latin typeface="Source Sans Pro" panose="020B0503030403020204"/>
            </a:endParaRPr>
          </a:p>
          <a:p>
            <a:pPr marL="0" indent="0" algn="just">
              <a:buNone/>
            </a:pPr>
            <a:endParaRPr lang="cs-CZ" sz="2400" dirty="0" smtClean="0">
              <a:latin typeface="Source Sans Pro"/>
            </a:endParaRPr>
          </a:p>
          <a:p>
            <a:pPr marL="0" indent="0" algn="just">
              <a:buNone/>
            </a:pPr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>
              <a:latin typeface="Source Sans 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2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Manipulace s realitou: </a:t>
            </a:r>
            <a:r>
              <a:rPr lang="cs-CZ" altLang="cs-CZ" sz="2800" dirty="0" smtClean="0">
                <a:latin typeface="Source Sans Pro"/>
              </a:rPr>
              <a:t>oběť </a:t>
            </a:r>
            <a:r>
              <a:rPr lang="cs-CZ" altLang="cs-CZ" sz="2800" dirty="0">
                <a:latin typeface="Source Sans Pro"/>
              </a:rPr>
              <a:t>vidí realitu pokřiveným způsoben, hledá nějaké vysvětlení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Zablokované ventilování vzteku: </a:t>
            </a:r>
            <a:r>
              <a:rPr lang="cs-CZ" altLang="cs-CZ" sz="2800" dirty="0" smtClean="0">
                <a:latin typeface="Source Sans Pro"/>
              </a:rPr>
              <a:t>utíkání </a:t>
            </a:r>
            <a:r>
              <a:rPr lang="cs-CZ" altLang="cs-CZ" sz="2800" dirty="0">
                <a:latin typeface="Source Sans Pro"/>
              </a:rPr>
              <a:t>před konflikty, </a:t>
            </a:r>
            <a:r>
              <a:rPr lang="cs-CZ" altLang="cs-CZ" sz="2800" dirty="0" smtClean="0">
                <a:latin typeface="Source Sans Pro"/>
              </a:rPr>
              <a:t>neschopnost </a:t>
            </a:r>
            <a:r>
              <a:rPr lang="cs-CZ" altLang="cs-CZ" sz="2800" dirty="0">
                <a:latin typeface="Source Sans Pro"/>
              </a:rPr>
              <a:t>vyjadřovat své </a:t>
            </a:r>
            <a:r>
              <a:rPr lang="cs-CZ" altLang="cs-CZ" sz="2800" dirty="0" smtClean="0">
                <a:latin typeface="Source Sans Pro"/>
              </a:rPr>
              <a:t>pocity, potřeby, hranice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Disociace: </a:t>
            </a:r>
            <a:r>
              <a:rPr lang="cs-CZ" altLang="cs-CZ" sz="2800" dirty="0">
                <a:latin typeface="Source Sans Pro"/>
              </a:rPr>
              <a:t>otupění prožívání </a:t>
            </a:r>
            <a:r>
              <a:rPr lang="cs-CZ" altLang="cs-CZ" sz="2800" dirty="0" smtClean="0">
                <a:latin typeface="Source Sans Pro"/>
              </a:rPr>
              <a:t>emocí (slouží jako ochrana před </a:t>
            </a:r>
            <a:r>
              <a:rPr lang="cs-CZ" altLang="cs-CZ" sz="2800" dirty="0">
                <a:latin typeface="Source Sans Pro"/>
              </a:rPr>
              <a:t>plným prožíváním </a:t>
            </a:r>
            <a:r>
              <a:rPr lang="cs-CZ" altLang="cs-CZ" sz="2800" dirty="0" smtClean="0">
                <a:latin typeface="Source Sans Pro"/>
              </a:rPr>
              <a:t>bolesti)</a:t>
            </a:r>
            <a:endParaRPr lang="cs-CZ" altLang="cs-CZ" sz="2800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Minimalizace </a:t>
            </a:r>
            <a:r>
              <a:rPr lang="cs-CZ" altLang="cs-CZ" sz="2800" b="1" dirty="0">
                <a:latin typeface="Source Sans Pro"/>
              </a:rPr>
              <a:t>násilí: </a:t>
            </a:r>
            <a:r>
              <a:rPr lang="cs-CZ" altLang="cs-CZ" sz="2800" dirty="0" smtClean="0">
                <a:latin typeface="Source Sans Pro"/>
              </a:rPr>
              <a:t>bagatelizace </a:t>
            </a:r>
            <a:r>
              <a:rPr lang="cs-CZ" altLang="cs-CZ" sz="2800" dirty="0">
                <a:latin typeface="Source Sans Pro"/>
              </a:rPr>
              <a:t>a racionalizace násilí, sebeobviňování a pochyby o sobě </a:t>
            </a:r>
            <a:r>
              <a:rPr lang="cs-CZ" altLang="cs-CZ" sz="2800" dirty="0" smtClean="0">
                <a:latin typeface="Source Sans Pro"/>
              </a:rPr>
              <a:t>samé, popírání, utajování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Přílišná </a:t>
            </a:r>
            <a:r>
              <a:rPr lang="cs-CZ" altLang="cs-CZ" sz="2800" b="1" dirty="0">
                <a:latin typeface="Source Sans Pro"/>
              </a:rPr>
              <a:t>ochota vyhovět: </a:t>
            </a:r>
            <a:r>
              <a:rPr lang="cs-CZ" altLang="cs-CZ" sz="2800" dirty="0">
                <a:latin typeface="Source Sans Pro"/>
              </a:rPr>
              <a:t>naučený postup, uplatňuje i vůči jiným autoritám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Problematické </a:t>
            </a:r>
            <a:r>
              <a:rPr lang="cs-CZ" sz="3600" b="1" dirty="0">
                <a:latin typeface="Source Sans Pro"/>
              </a:rPr>
              <a:t>chování oběti</a:t>
            </a:r>
          </a:p>
        </p:txBody>
      </p:sp>
    </p:spTree>
    <p:extLst>
      <p:ext uri="{BB962C8B-B14F-4D97-AF65-F5344CB8AC3E}">
        <p14:creationId xmlns:p14="http://schemas.microsoft.com/office/powerpoint/2010/main" val="13000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syndrom</a:t>
            </a:r>
            <a:endParaRPr lang="cs-CZ" sz="4000" b="1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specifická </a:t>
            </a:r>
            <a:r>
              <a:rPr lang="cs-CZ" u="sng" dirty="0">
                <a:latin typeface="Source Sans Pro"/>
              </a:rPr>
              <a:t>pozitivní emoční i afektivní vazba </a:t>
            </a:r>
            <a:r>
              <a:rPr lang="cs-CZ" dirty="0">
                <a:latin typeface="Source Sans Pro"/>
              </a:rPr>
              <a:t>oběti </a:t>
            </a:r>
            <a:r>
              <a:rPr lang="cs-CZ" dirty="0" smtClean="0">
                <a:latin typeface="Source Sans Pro"/>
              </a:rPr>
              <a:t>na </a:t>
            </a:r>
            <a:r>
              <a:rPr lang="cs-CZ" dirty="0">
                <a:latin typeface="Source Sans Pro"/>
              </a:rPr>
              <a:t>pachateli trestného činu </a:t>
            </a:r>
            <a:endParaRPr lang="cs-CZ" dirty="0" smtClean="0">
              <a:latin typeface="Source Sans Pro"/>
            </a:endParaRPr>
          </a:p>
          <a:p>
            <a:r>
              <a:rPr lang="cs-CZ" u="sng" dirty="0">
                <a:latin typeface="Source Sans Pro"/>
              </a:rPr>
              <a:t>solidarizující chování </a:t>
            </a:r>
            <a:r>
              <a:rPr lang="cs-CZ" dirty="0">
                <a:latin typeface="Source Sans Pro"/>
              </a:rPr>
              <a:t>oběti s pachatelem, až zapírání uskutečněných trestných činů</a:t>
            </a:r>
          </a:p>
          <a:p>
            <a:r>
              <a:rPr lang="cs-CZ" dirty="0" smtClean="0">
                <a:latin typeface="Source Sans Pro"/>
              </a:rPr>
              <a:t>částečná </a:t>
            </a:r>
            <a:r>
              <a:rPr lang="cs-CZ" u="sng" dirty="0" smtClean="0">
                <a:latin typeface="Source Sans Pro"/>
              </a:rPr>
              <a:t>identifikace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s hodnotami a jednáním násilníka </a:t>
            </a:r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vzniká </a:t>
            </a:r>
            <a:r>
              <a:rPr lang="cs-CZ" dirty="0">
                <a:latin typeface="Source Sans Pro"/>
              </a:rPr>
              <a:t>z potřeby oběti nalézt alespoň trochu racionální vysvětlení pro vlastní postavení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673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3933</TotalTime>
  <Words>873</Words>
  <Application>Microsoft Office PowerPoint</Application>
  <PresentationFormat>Předvádění na obrazovce (4:3)</PresentationFormat>
  <Paragraphs>220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Source Sans Pro</vt:lpstr>
      <vt:lpstr>Times New Roman</vt:lpstr>
      <vt:lpstr>Wingdings</vt:lpstr>
      <vt:lpstr>Motiv systému Office</vt:lpstr>
      <vt:lpstr> </vt:lpstr>
      <vt:lpstr>   Obsah přednášky</vt:lpstr>
      <vt:lpstr>   Obsah přednášky </vt:lpstr>
      <vt:lpstr>    Domácí násilí…   </vt:lpstr>
      <vt:lpstr> Oběť DN</vt:lpstr>
      <vt:lpstr>   </vt:lpstr>
      <vt:lpstr> Další časté příznaky oběti</vt:lpstr>
      <vt:lpstr> Problematické chování oběti</vt:lpstr>
      <vt:lpstr>  Stockholmský syndrom</vt:lpstr>
      <vt:lpstr>    Stockholmský syndrom</vt:lpstr>
      <vt:lpstr>  Syndrom týrané ženy / partnera</vt:lpstr>
      <vt:lpstr> Sebezničující reakce  </vt:lpstr>
      <vt:lpstr>   Sebezničující reakce      </vt:lpstr>
      <vt:lpstr>   Sebezničující reakce</vt:lpstr>
      <vt:lpstr>    Naučená bezmocnost</vt:lpstr>
      <vt:lpstr>    Naučená bezmocnost</vt:lpstr>
      <vt:lpstr> Psychické trauma </vt:lpstr>
      <vt:lpstr>    Následky traumatu</vt:lpstr>
      <vt:lpstr> Posttraumatická stresová porucha</vt:lpstr>
      <vt:lpstr>    Příznaky PTSD</vt:lpstr>
      <vt:lpstr>Další možné příznaky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Urbánková</dc:creator>
  <cp:lastModifiedBy>tereza.urbankova</cp:lastModifiedBy>
  <cp:revision>155</cp:revision>
  <dcterms:created xsi:type="dcterms:W3CDTF">2016-08-17T09:55:24Z</dcterms:created>
  <dcterms:modified xsi:type="dcterms:W3CDTF">2019-10-02T10:47:43Z</dcterms:modified>
</cp:coreProperties>
</file>