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2" r:id="rId1"/>
  </p:sldMasterIdLst>
  <p:notesMasterIdLst>
    <p:notesMasterId r:id="rId29"/>
  </p:notesMasterIdLst>
  <p:handoutMasterIdLst>
    <p:handoutMasterId r:id="rId30"/>
  </p:handoutMasterIdLst>
  <p:sldIdLst>
    <p:sldId id="370" r:id="rId2"/>
    <p:sldId id="454" r:id="rId3"/>
    <p:sldId id="445" r:id="rId4"/>
    <p:sldId id="470" r:id="rId5"/>
    <p:sldId id="482" r:id="rId6"/>
    <p:sldId id="481" r:id="rId7"/>
    <p:sldId id="497" r:id="rId8"/>
    <p:sldId id="471" r:id="rId9"/>
    <p:sldId id="496" r:id="rId10"/>
    <p:sldId id="473" r:id="rId11"/>
    <p:sldId id="476" r:id="rId12"/>
    <p:sldId id="477" r:id="rId13"/>
    <p:sldId id="474" r:id="rId14"/>
    <p:sldId id="475" r:id="rId15"/>
    <p:sldId id="498" r:id="rId16"/>
    <p:sldId id="489" r:id="rId17"/>
    <p:sldId id="392" r:id="rId18"/>
    <p:sldId id="479" r:id="rId19"/>
    <p:sldId id="478" r:id="rId20"/>
    <p:sldId id="485" r:id="rId21"/>
    <p:sldId id="486" r:id="rId22"/>
    <p:sldId id="491" r:id="rId23"/>
    <p:sldId id="492" r:id="rId24"/>
    <p:sldId id="499" r:id="rId25"/>
    <p:sldId id="493" r:id="rId26"/>
    <p:sldId id="494" r:id="rId27"/>
    <p:sldId id="495" r:id="rId28"/>
  </p:sldIdLst>
  <p:sldSz cx="9144000" cy="6858000" type="screen4x3"/>
  <p:notesSz cx="6797675" cy="99282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ECA000"/>
    <a:srgbClr val="FF9900"/>
    <a:srgbClr val="9C9D9F"/>
    <a:srgbClr val="006600"/>
    <a:srgbClr val="FFC00F"/>
    <a:srgbClr val="FFC010"/>
    <a:srgbClr val="FFB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92" autoAdjust="0"/>
    <p:restoredTop sz="81205" autoAdjust="0"/>
  </p:normalViewPr>
  <p:slideViewPr>
    <p:cSldViewPr>
      <p:cViewPr varScale="1">
        <p:scale>
          <a:sx n="91" d="100"/>
          <a:sy n="91" d="100"/>
        </p:scale>
        <p:origin x="18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2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anose="020F0502020204030204" pitchFamily="34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Calibri" panose="020F0502020204030204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cs-CZ"/>
              <a:t>13.2.2015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anose="020F0502020204030204" pitchFamily="34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CC58FFE-9A29-49AB-960D-7BCD57EE6CE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4329359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cs-CZ"/>
              <a:t>13.2.2015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E3289F7-75B1-404C-9F5D-288CDBE1FA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355034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88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196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1435576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dirty="0" err="1" smtClean="0"/>
              <a:t>Modelovka</a:t>
            </a:r>
            <a:endParaRPr lang="cs-CZ" altLang="cs-CZ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18460860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Modelovka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5334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8852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5521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13.2.2015</a:t>
            </a:r>
          </a:p>
        </p:txBody>
      </p:sp>
    </p:spTree>
    <p:extLst>
      <p:ext uri="{BB962C8B-B14F-4D97-AF65-F5344CB8AC3E}">
        <p14:creationId xmlns:p14="http://schemas.microsoft.com/office/powerpoint/2010/main" val="27944123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9920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053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Obsah bezpečnostního balíčku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161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8570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1429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0389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1173D-6B6A-417C-B5A5-10003D9EEDAD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716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908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843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570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848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827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513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13.2.2015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816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EEFEFB3B-9262-4A6C-A736-65956D089AA7}" type="datetimeFigureOut">
              <a:rPr lang="cs-CZ"/>
              <a:pPr>
                <a:defRPr/>
              </a:pPr>
              <a:t>16. 10. 2019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A9C2FFA-499C-4A16-A1C6-4CD0BE8066E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3489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D09B9EB0-5E27-4A5B-A81F-213434E5C94D}" type="datetimeFigureOut">
              <a:rPr lang="cs-CZ"/>
              <a:pPr>
                <a:defRPr/>
              </a:pPr>
              <a:t>16. 10. 2019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5398FB4-86F6-4F14-B216-7F4212DC9E8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88531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F1B1287D-15EB-4679-95E7-74EABFE5CC1B}" type="datetimeFigureOut">
              <a:rPr lang="cs-CZ"/>
              <a:pPr>
                <a:defRPr/>
              </a:pPr>
              <a:t>16. 10. 2019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86E9082-0012-42B0-B4DB-BA4FDE469C4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79908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F015C584-9FF1-464D-A8AB-0299D9F3A848}" type="datetimeFigureOut">
              <a:rPr lang="cs-CZ"/>
              <a:pPr>
                <a:defRPr/>
              </a:pPr>
              <a:t>16. 10. 2019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E79506F-83D3-4598-9A13-2C49425F964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109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5D469559-EF01-4F74-AE37-AE79206694E1}" type="datetimeFigureOut">
              <a:rPr lang="cs-CZ"/>
              <a:pPr>
                <a:defRPr/>
              </a:pPr>
              <a:t>16. 10. 2019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5BF3B6D-4FB7-4B79-A669-136EF85CECD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0148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2E6C3C16-9C6C-44F7-8260-59838BE5A484}" type="datetimeFigureOut">
              <a:rPr lang="cs-CZ"/>
              <a:pPr>
                <a:defRPr/>
              </a:pPr>
              <a:t>16. 10. 2019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9605678-DD09-46C8-837E-5B0E04B07F6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15734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94050936-67AF-4833-A488-3AFD928E4EFA}" type="datetimeFigureOut">
              <a:rPr lang="cs-CZ"/>
              <a:pPr>
                <a:defRPr/>
              </a:pPr>
              <a:t>16. 10. 2019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59AA5CD-FE65-4DF9-8855-D3920B5CF654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89375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DBAE7886-F4A7-426A-9774-23AAD3CBDDDE}" type="datetimeFigureOut">
              <a:rPr lang="cs-CZ"/>
              <a:pPr>
                <a:defRPr/>
              </a:pPr>
              <a:t>16. 10. 2019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E416ED7-0151-44CC-9BED-2EDEB8D401F4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7524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73838FDC-944B-4FB4-98D2-5BBD45FBFCB1}" type="datetimeFigureOut">
              <a:rPr lang="cs-CZ"/>
              <a:pPr>
                <a:defRPr/>
              </a:pPr>
              <a:t>16. 10. 2019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15627D7-804C-46CF-883D-AAC18066ADB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528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DE92CD02-6E29-45A7-B1C8-CC18A621D0E5}" type="datetimeFigureOut">
              <a:rPr lang="cs-CZ"/>
              <a:pPr>
                <a:defRPr/>
              </a:pPr>
              <a:t>16. 10. 2019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C4276F-D4A7-49C6-AE73-9EC0258BA68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4063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1756A039-B718-4A37-88FC-3BC77E1C82E3}" type="datetimeFigureOut">
              <a:rPr lang="cs-CZ"/>
              <a:pPr>
                <a:defRPr/>
              </a:pPr>
              <a:t>16. 10. 2019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4B651DA-CA51-4A08-A68C-89501654CD37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427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07" r:id="rId1"/>
    <p:sldLayoutId id="2147484608" r:id="rId2"/>
    <p:sldLayoutId id="2147484609" r:id="rId3"/>
    <p:sldLayoutId id="2147484610" r:id="rId4"/>
    <p:sldLayoutId id="2147484611" r:id="rId5"/>
    <p:sldLayoutId id="2147484612" r:id="rId6"/>
    <p:sldLayoutId id="2147484613" r:id="rId7"/>
    <p:sldLayoutId id="2147484614" r:id="rId8"/>
    <p:sldLayoutId id="2147484615" r:id="rId9"/>
    <p:sldLayoutId id="2147484616" r:id="rId10"/>
    <p:sldLayoutId id="21474846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468313" y="1600200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b="1" smtClean="0">
                <a:latin typeface="Source Sans Pro"/>
              </a:rPr>
              <a:t>Principy poradenství</a:t>
            </a:r>
          </a:p>
        </p:txBody>
      </p:sp>
      <p:sp>
        <p:nvSpPr>
          <p:cNvPr id="2" name="Zástupný symbol pro obsah 4"/>
          <p:cNvSpPr>
            <a:spLocks noGrp="1"/>
          </p:cNvSpPr>
          <p:nvPr>
            <p:ph type="subTitle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endParaRPr lang="cs-CZ" altLang="cs-CZ" sz="2400" b="1" dirty="0" smtClean="0"/>
          </a:p>
          <a:p>
            <a:pPr eaLnBrk="1" hangingPunct="1">
              <a:buFontTx/>
              <a:buNone/>
              <a:defRPr/>
            </a:pPr>
            <a:endParaRPr lang="cs-CZ" altLang="cs-CZ" sz="2400" b="1" dirty="0" smtClean="0"/>
          </a:p>
          <a:p>
            <a:pPr eaLnBrk="1" hangingPunct="1">
              <a:buFontTx/>
              <a:buNone/>
              <a:defRPr/>
            </a:pPr>
            <a:endParaRPr lang="cs-CZ" altLang="cs-CZ" sz="2400" b="1" dirty="0" smtClean="0"/>
          </a:p>
        </p:txBody>
      </p:sp>
      <p:sp>
        <p:nvSpPr>
          <p:cNvPr id="6" name="Obdélník 5"/>
          <p:cNvSpPr/>
          <p:nvPr/>
        </p:nvSpPr>
        <p:spPr>
          <a:xfrm>
            <a:off x="250825" y="6084888"/>
            <a:ext cx="8751888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8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				        		</a:t>
            </a:r>
          </a:p>
        </p:txBody>
      </p:sp>
      <p:pic>
        <p:nvPicPr>
          <p:cNvPr id="5" name="Picture 4" descr="http://www.persefona.cz/img/sliderPoradenstv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64" y="2924945"/>
            <a:ext cx="9148564" cy="34563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endPos="0" dist="5000" dir="5400000" sy="-100000" algn="bl" rotWithShape="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/>
          <a:lstStyle/>
          <a:p>
            <a:r>
              <a:rPr lang="cs-CZ" sz="2000" dirty="0" smtClean="0">
                <a:latin typeface="Source Sans Pro"/>
              </a:rPr>
              <a:t>  </a:t>
            </a:r>
            <a:r>
              <a:rPr lang="cs-CZ" sz="4000" dirty="0" smtClean="0">
                <a:latin typeface="Source Sans Pro"/>
              </a:rPr>
              <a:t/>
            </a:r>
            <a:br>
              <a:rPr lang="cs-CZ" sz="4000" dirty="0" smtClean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Fáze poradenského procesu</a:t>
            </a:r>
            <a:br>
              <a:rPr lang="cs-CZ" sz="4000" dirty="0" smtClean="0">
                <a:latin typeface="Source Sans Pro"/>
              </a:rPr>
            </a:br>
            <a:r>
              <a:rPr lang="cs-CZ" sz="3200" dirty="0" smtClean="0">
                <a:latin typeface="Source Sans Pro"/>
              </a:rPr>
              <a:t>(</a:t>
            </a:r>
            <a:r>
              <a:rPr lang="cs-CZ" sz="3200" dirty="0" err="1" smtClean="0">
                <a:latin typeface="Source Sans Pro"/>
              </a:rPr>
              <a:t>Eganův</a:t>
            </a:r>
            <a:r>
              <a:rPr lang="cs-CZ" sz="3200" dirty="0" smtClean="0">
                <a:latin typeface="Source Sans Pro"/>
              </a:rPr>
              <a:t> model pomáhajícího procesu) </a:t>
            </a:r>
            <a:endParaRPr lang="cs-CZ" sz="3200" dirty="0">
              <a:latin typeface="Source Sans Pro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5013176"/>
          </a:xfrm>
        </p:spPr>
        <p:txBody>
          <a:bodyPr/>
          <a:lstStyle/>
          <a:p>
            <a:r>
              <a:rPr lang="de-DE" b="1" dirty="0" err="1">
                <a:latin typeface="Source Sans Pro"/>
              </a:rPr>
              <a:t>Fáze</a:t>
            </a:r>
            <a:r>
              <a:rPr lang="de-DE" b="1" dirty="0">
                <a:latin typeface="Source Sans Pro"/>
              </a:rPr>
              <a:t> 1: </a:t>
            </a:r>
            <a:r>
              <a:rPr lang="de-DE" b="1" dirty="0" err="1">
                <a:latin typeface="Source Sans Pro"/>
              </a:rPr>
              <a:t>Mapování</a:t>
            </a:r>
            <a:r>
              <a:rPr lang="de-DE" b="1" dirty="0">
                <a:latin typeface="Source Sans Pro"/>
              </a:rPr>
              <a:t> </a:t>
            </a:r>
            <a:r>
              <a:rPr lang="de-DE" b="1" dirty="0" err="1" smtClean="0">
                <a:latin typeface="Source Sans Pro"/>
              </a:rPr>
              <a:t>problému</a:t>
            </a:r>
            <a:endParaRPr lang="cs-CZ" b="1" dirty="0" smtClean="0">
              <a:latin typeface="Source Sans Pro"/>
            </a:endParaRP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- vytvoření bezpečného prostředí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- akceptace klientových postojů </a:t>
            </a:r>
            <a:r>
              <a:rPr lang="cs-CZ" dirty="0">
                <a:latin typeface="Source Sans Pro"/>
              </a:rPr>
              <a:t>a </a:t>
            </a:r>
            <a:r>
              <a:rPr lang="cs-CZ" dirty="0" smtClean="0">
                <a:latin typeface="Source Sans Pro"/>
              </a:rPr>
              <a:t>názorů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- zrcadlení emocí </a:t>
            </a:r>
            <a:r>
              <a:rPr lang="cs-CZ" dirty="0">
                <a:latin typeface="Source Sans Pro"/>
              </a:rPr>
              <a:t>a </a:t>
            </a:r>
            <a:r>
              <a:rPr lang="cs-CZ" dirty="0" smtClean="0">
                <a:latin typeface="Source Sans Pro"/>
              </a:rPr>
              <a:t>prostor </a:t>
            </a:r>
            <a:r>
              <a:rPr lang="cs-CZ" dirty="0">
                <a:latin typeface="Source Sans Pro"/>
              </a:rPr>
              <a:t>k </a:t>
            </a:r>
            <a:r>
              <a:rPr lang="cs-CZ" dirty="0" smtClean="0">
                <a:latin typeface="Source Sans Pro"/>
              </a:rPr>
              <a:t>ventilaci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     - vyjádření zájmu, otevřené otázky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- nedochází k</a:t>
            </a:r>
            <a:r>
              <a:rPr lang="cs-CZ" dirty="0">
                <a:latin typeface="Source Sans Pro"/>
              </a:rPr>
              <a:t> navrhování </a:t>
            </a:r>
            <a:r>
              <a:rPr lang="cs-CZ" dirty="0" smtClean="0">
                <a:latin typeface="Source Sans Pro"/>
              </a:rPr>
              <a:t>řešení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- cíl porozumět</a:t>
            </a:r>
          </a:p>
          <a:p>
            <a:pPr marL="0" indent="0">
              <a:buNone/>
            </a:pPr>
            <a:r>
              <a:rPr lang="cs-CZ" sz="1000" dirty="0">
                <a:latin typeface="Source Sans Pro"/>
              </a:rPr>
              <a:t> </a:t>
            </a:r>
            <a:r>
              <a:rPr lang="cs-CZ" sz="1000" dirty="0" smtClean="0">
                <a:latin typeface="Source Sans Pro"/>
              </a:rPr>
              <a:t> </a:t>
            </a:r>
          </a:p>
          <a:p>
            <a:pPr marL="0" indent="0" algn="ctr">
              <a:buNone/>
            </a:pPr>
            <a:r>
              <a:rPr lang="cs-CZ" b="1" dirty="0" smtClean="0">
                <a:latin typeface="Source Sans Pro"/>
              </a:rPr>
              <a:t>Pozor, ať mapování nepůsobí jako výslech!</a:t>
            </a:r>
            <a:endParaRPr lang="cs-CZ" b="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97604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476375" y="476672"/>
            <a:ext cx="619196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cs-CZ" sz="4000" dirty="0">
                <a:latin typeface="Source Sans Pro"/>
                <a:ea typeface="+mj-ea"/>
                <a:cs typeface="+mj-cs"/>
              </a:rPr>
              <a:t>Oblasti k mapování</a:t>
            </a:r>
          </a:p>
        </p:txBody>
      </p:sp>
      <p:sp>
        <p:nvSpPr>
          <p:cNvPr id="26627" name="Text Box 36"/>
          <p:cNvSpPr txBox="1">
            <a:spLocks noChangeArrowheads="1"/>
          </p:cNvSpPr>
          <p:nvPr/>
        </p:nvSpPr>
        <p:spPr bwMode="auto">
          <a:xfrm>
            <a:off x="-5680" y="1412776"/>
            <a:ext cx="91440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8775" indent="-358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5975" indent="-358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Situace obecně + prožívání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Chování násilné osoby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Formy násilí a intenzita, míra ohrožení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Očekávání, zakázka, cíl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latin typeface="Source Sans Pro"/>
              </a:rPr>
              <a:t>Zkušenosti s podobnou </a:t>
            </a:r>
            <a:r>
              <a:rPr lang="cs-CZ" sz="2800" dirty="0" smtClean="0">
                <a:latin typeface="Source Sans Pro"/>
              </a:rPr>
              <a:t>situací, </a:t>
            </a:r>
            <a:r>
              <a:rPr lang="cs-CZ" altLang="cs-CZ" sz="2800" dirty="0" smtClean="0">
                <a:latin typeface="Source Sans Pro"/>
              </a:rPr>
              <a:t>pokusy o řešení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Vztahy – partnerský, rodinné, přátelské, pracovní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Zaměstnání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endParaRPr lang="cs-CZ" altLang="cs-CZ" sz="2800" dirty="0" smtClean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78935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476375" y="548679"/>
            <a:ext cx="5975945" cy="611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cs-CZ" sz="4000" dirty="0">
                <a:latin typeface="Source Sans Pro"/>
                <a:ea typeface="+mj-ea"/>
                <a:cs typeface="+mj-cs"/>
              </a:rPr>
              <a:t>Oblasti k mapování</a:t>
            </a:r>
          </a:p>
        </p:txBody>
      </p:sp>
      <p:sp>
        <p:nvSpPr>
          <p:cNvPr id="28675" name="Text Box 36"/>
          <p:cNvSpPr txBox="1">
            <a:spLocks noChangeArrowheads="1"/>
          </p:cNvSpPr>
          <p:nvPr/>
        </p:nvSpPr>
        <p:spPr bwMode="auto">
          <a:xfrm>
            <a:off x="-31552" y="1628800"/>
            <a:ext cx="9073008" cy="5678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58775" indent="-358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5975" indent="-3587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Děti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Zdravotní stav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Finance (dluhy, sociální dávky, příjmy…)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Bydlení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Sociální sítě a podpůrné subjekty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Instituce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r>
              <a:rPr lang="cs-CZ" altLang="cs-CZ" sz="2800" dirty="0" smtClean="0">
                <a:latin typeface="Source Sans Pro"/>
              </a:rPr>
              <a:t>Zájmy a koníčky, jiné zdroje, </a:t>
            </a:r>
            <a:r>
              <a:rPr lang="cs-CZ" sz="2800" dirty="0" smtClean="0"/>
              <a:t>vyrovnávací </a:t>
            </a:r>
            <a:r>
              <a:rPr lang="cs-CZ" sz="2800" dirty="0"/>
              <a:t>strategie</a:t>
            </a:r>
          </a:p>
          <a:p>
            <a:pPr lvl="1" eaLnBrk="1" hangingPunct="1">
              <a:lnSpc>
                <a:spcPct val="150000"/>
              </a:lnSpc>
              <a:buClr>
                <a:srgbClr val="FF9900"/>
              </a:buClr>
              <a:buFont typeface="Arial" panose="020B0604020202020204" pitchFamily="34" charset="0"/>
              <a:buChar char="•"/>
            </a:pPr>
            <a:endParaRPr lang="cs-CZ" altLang="cs-CZ" sz="2800" dirty="0" smtClean="0">
              <a:latin typeface="Source Sans Pro"/>
            </a:endParaRPr>
          </a:p>
          <a:p>
            <a:pPr eaLnBrk="1" hangingPunct="1">
              <a:lnSpc>
                <a:spcPct val="150000"/>
              </a:lnSpc>
            </a:pPr>
            <a:endParaRPr lang="cs-CZ" alt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>
                <a:latin typeface="Source Sans Pro"/>
              </a:rPr>
              <a:t>  </a:t>
            </a:r>
            <a:r>
              <a:rPr lang="cs-CZ" sz="4000" dirty="0" smtClean="0">
                <a:latin typeface="Source Sans Pro"/>
              </a:rPr>
              <a:t/>
            </a:r>
            <a:br>
              <a:rPr lang="cs-CZ" sz="4000" dirty="0" smtClean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Fáze poradenského procesu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579296" cy="4997152"/>
          </a:xfrm>
        </p:spPr>
        <p:txBody>
          <a:bodyPr/>
          <a:lstStyle/>
          <a:p>
            <a:r>
              <a:rPr lang="cs-CZ" b="1" dirty="0">
                <a:latin typeface="Source Sans Pro"/>
              </a:rPr>
              <a:t>Fáze 2: Formulace zakázky a cíle klienta</a:t>
            </a:r>
            <a:endParaRPr lang="cs-CZ" dirty="0">
              <a:latin typeface="Source Sans Pro"/>
            </a:endParaRP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dirty="0" smtClean="0">
                <a:latin typeface="Source Sans Pro"/>
              </a:rPr>
              <a:t>- </a:t>
            </a:r>
            <a:r>
              <a:rPr lang="cs-CZ" dirty="0">
                <a:latin typeface="Source Sans Pro"/>
              </a:rPr>
              <a:t>zjistit, </a:t>
            </a:r>
            <a:r>
              <a:rPr lang="cs-CZ" dirty="0" smtClean="0">
                <a:latin typeface="Source Sans Pro"/>
              </a:rPr>
              <a:t>čeho </a:t>
            </a:r>
            <a:r>
              <a:rPr lang="cs-CZ" dirty="0">
                <a:latin typeface="Source Sans Pro"/>
              </a:rPr>
              <a:t>by chtěl </a:t>
            </a:r>
            <a:r>
              <a:rPr lang="cs-CZ" dirty="0" smtClean="0">
                <a:latin typeface="Source Sans Pro"/>
              </a:rPr>
              <a:t>klient dosáhnout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- hodnocení cílů, výběr cíle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- zkoumání reálnosti cíle   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   - hodnocení </a:t>
            </a:r>
            <a:r>
              <a:rPr lang="cs-CZ" dirty="0">
                <a:latin typeface="Source Sans Pro"/>
              </a:rPr>
              <a:t>možnosti k </a:t>
            </a:r>
            <a:r>
              <a:rPr lang="cs-CZ" dirty="0" smtClean="0">
                <a:latin typeface="Source Sans Pro"/>
              </a:rPr>
              <a:t>dosažení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- hledání konkrétního </a:t>
            </a:r>
            <a:r>
              <a:rPr lang="cs-CZ" dirty="0">
                <a:latin typeface="Source Sans Pro"/>
              </a:rPr>
              <a:t>řešení a </a:t>
            </a:r>
            <a:r>
              <a:rPr lang="cs-CZ" dirty="0" smtClean="0">
                <a:latin typeface="Source Sans Pro"/>
              </a:rPr>
              <a:t>zvažování 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     možných rizik </a:t>
            </a:r>
            <a:r>
              <a:rPr lang="cs-CZ" dirty="0">
                <a:latin typeface="Source Sans Pro"/>
              </a:rPr>
              <a:t>a </a:t>
            </a:r>
            <a:r>
              <a:rPr lang="cs-CZ" dirty="0" smtClean="0">
                <a:latin typeface="Source Sans Pro"/>
              </a:rPr>
              <a:t>předností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- sumarizace </a:t>
            </a:r>
            <a:r>
              <a:rPr lang="cs-CZ" dirty="0">
                <a:latin typeface="Source Sans Pro"/>
              </a:rPr>
              <a:t>a parafráze</a:t>
            </a:r>
          </a:p>
        </p:txBody>
      </p:sp>
    </p:spTree>
    <p:extLst>
      <p:ext uri="{BB962C8B-B14F-4D97-AF65-F5344CB8AC3E}">
        <p14:creationId xmlns:p14="http://schemas.microsoft.com/office/powerpoint/2010/main" val="2556280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r>
              <a:rPr lang="cs-CZ" sz="4000" dirty="0" smtClean="0">
                <a:latin typeface="Source Sans Pro"/>
              </a:rPr>
              <a:t>Fáze poradenského procesu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824536"/>
          </a:xfrm>
        </p:spPr>
        <p:txBody>
          <a:bodyPr/>
          <a:lstStyle/>
          <a:p>
            <a:r>
              <a:rPr lang="de-DE" b="1" dirty="0" err="1" smtClean="0">
                <a:latin typeface="Source Sans Pro"/>
              </a:rPr>
              <a:t>Fáze</a:t>
            </a:r>
            <a:r>
              <a:rPr lang="de-DE" b="1" dirty="0" smtClean="0">
                <a:latin typeface="Source Sans Pro"/>
              </a:rPr>
              <a:t> 3: </a:t>
            </a:r>
            <a:r>
              <a:rPr lang="de-DE" b="1" dirty="0" err="1" smtClean="0">
                <a:latin typeface="Source Sans Pro"/>
              </a:rPr>
              <a:t>Plán</a:t>
            </a:r>
            <a:r>
              <a:rPr lang="de-DE" b="1" dirty="0" smtClean="0">
                <a:latin typeface="Source Sans Pro"/>
              </a:rPr>
              <a:t> a </a:t>
            </a:r>
            <a:r>
              <a:rPr lang="de-DE" b="1" dirty="0" err="1" smtClean="0">
                <a:latin typeface="Source Sans Pro"/>
              </a:rPr>
              <a:t>prostředky</a:t>
            </a:r>
            <a:r>
              <a:rPr lang="de-DE" b="1" dirty="0" smtClean="0">
                <a:latin typeface="Source Sans Pro"/>
              </a:rPr>
              <a:t> k </a:t>
            </a:r>
            <a:r>
              <a:rPr lang="de-DE" b="1" dirty="0" err="1" smtClean="0">
                <a:latin typeface="Source Sans Pro"/>
              </a:rPr>
              <a:t>dosažení</a:t>
            </a:r>
            <a:r>
              <a:rPr lang="de-DE" b="1" dirty="0" smtClean="0">
                <a:latin typeface="Source Sans Pro"/>
              </a:rPr>
              <a:t> </a:t>
            </a:r>
            <a:r>
              <a:rPr lang="de-DE" b="1" dirty="0" err="1" smtClean="0">
                <a:latin typeface="Source Sans Pro"/>
              </a:rPr>
              <a:t>cíle</a:t>
            </a:r>
            <a:endParaRPr lang="cs-CZ" dirty="0" smtClean="0">
              <a:latin typeface="Source Sans Pro"/>
            </a:endParaRP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   - </a:t>
            </a:r>
            <a:r>
              <a:rPr lang="cs-CZ" dirty="0">
                <a:latin typeface="Source Sans Pro"/>
              </a:rPr>
              <a:t>jak dosáhnout zvolených </a:t>
            </a:r>
            <a:r>
              <a:rPr lang="cs-CZ" dirty="0" smtClean="0">
                <a:latin typeface="Source Sans Pro"/>
              </a:rPr>
              <a:t>cílů 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   - alternativy, důsledky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        - podpora k uskutečnění </a:t>
            </a:r>
            <a:r>
              <a:rPr lang="cs-CZ" dirty="0">
                <a:latin typeface="Source Sans Pro"/>
              </a:rPr>
              <a:t>kroků v </a:t>
            </a:r>
            <a:r>
              <a:rPr lang="cs-CZ" dirty="0" smtClean="0">
                <a:latin typeface="Source Sans Pro"/>
              </a:rPr>
              <a:t>praxi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        - zvyšování kompetencí klienta 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        - závěr, nabídka</a:t>
            </a:r>
            <a:endParaRPr lang="cs-CZ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380722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180" y="1628800"/>
            <a:ext cx="8687308" cy="5112568"/>
          </a:xfrm>
        </p:spPr>
        <p:txBody>
          <a:bodyPr/>
          <a:lstStyle/>
          <a:p>
            <a:r>
              <a:rPr lang="cs-CZ" dirty="0" smtClean="0"/>
              <a:t>Modelová situace </a:t>
            </a:r>
          </a:p>
          <a:p>
            <a:r>
              <a:rPr lang="cs-CZ" dirty="0"/>
              <a:t>R</a:t>
            </a:r>
            <a:r>
              <a:rPr lang="cs-CZ" dirty="0" smtClean="0"/>
              <a:t>ozdělení do trojic – poradce, klient, pozorovatel</a:t>
            </a:r>
            <a:endParaRPr lang="cs-CZ" dirty="0"/>
          </a:p>
          <a:p>
            <a:r>
              <a:rPr lang="cs-CZ" dirty="0" smtClean="0"/>
              <a:t>Cíl – navázat kontakt, zmapovat situaci, zvolit vhodné komunikační prostředky</a:t>
            </a:r>
          </a:p>
          <a:p>
            <a:r>
              <a:rPr lang="cs-CZ" dirty="0" smtClean="0"/>
              <a:t>5 min příprava, 20 min rozhovor, 5 min diskuze v </a:t>
            </a:r>
            <a:r>
              <a:rPr lang="cs-CZ" dirty="0" err="1" smtClean="0"/>
              <a:t>trojičkách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527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>
                <a:latin typeface="Source Sans Pro"/>
              </a:rPr>
              <a:t>  </a:t>
            </a:r>
            <a:r>
              <a:rPr lang="cs-CZ" sz="4000" b="1" dirty="0" smtClean="0">
                <a:latin typeface="Source Sans Pro"/>
              </a:rPr>
              <a:t/>
            </a:r>
            <a:br>
              <a:rPr lang="cs-CZ" sz="4000" b="1" dirty="0" smtClean="0">
                <a:latin typeface="Source Sans Pro"/>
              </a:rPr>
            </a:br>
            <a:r>
              <a:rPr lang="cs-CZ" sz="4000" b="1" dirty="0" smtClean="0">
                <a:latin typeface="Source Sans Pro"/>
              </a:rPr>
              <a:t>Příprava </a:t>
            </a:r>
            <a:r>
              <a:rPr lang="cs-CZ" sz="4000" b="1" dirty="0">
                <a:latin typeface="Source Sans Pro"/>
              </a:rPr>
              <a:t>bezpečnostního plánu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435280" cy="4968552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Source Sans Pro"/>
              </a:rPr>
              <a:t>I. Identifikace rizikových faktorů </a:t>
            </a:r>
            <a:endParaRPr lang="cs-CZ" dirty="0">
              <a:latin typeface="Source Sans Pro"/>
            </a:endParaRPr>
          </a:p>
          <a:p>
            <a:r>
              <a:rPr lang="cs-CZ" dirty="0" smtClean="0">
                <a:latin typeface="Source Sans Pro"/>
              </a:rPr>
              <a:t>prostor oběti pro </a:t>
            </a:r>
            <a:r>
              <a:rPr lang="cs-CZ" dirty="0">
                <a:latin typeface="Source Sans Pro"/>
              </a:rPr>
              <a:t>vyjádření </a:t>
            </a:r>
            <a:r>
              <a:rPr lang="cs-CZ" dirty="0" smtClean="0">
                <a:latin typeface="Source Sans Pro"/>
              </a:rPr>
              <a:t>jejího subjektivního </a:t>
            </a:r>
            <a:r>
              <a:rPr lang="cs-CZ" dirty="0">
                <a:latin typeface="Source Sans Pro"/>
              </a:rPr>
              <a:t>vnímání </a:t>
            </a:r>
            <a:r>
              <a:rPr lang="cs-CZ" dirty="0" smtClean="0">
                <a:latin typeface="Source Sans Pro"/>
              </a:rPr>
              <a:t>násilí a </a:t>
            </a:r>
            <a:r>
              <a:rPr lang="cs-CZ" dirty="0">
                <a:latin typeface="Source Sans Pro"/>
              </a:rPr>
              <a:t>jeho </a:t>
            </a:r>
            <a:r>
              <a:rPr lang="cs-CZ" dirty="0" smtClean="0">
                <a:latin typeface="Source Sans Pro"/>
              </a:rPr>
              <a:t>vývoje</a:t>
            </a:r>
          </a:p>
          <a:p>
            <a:pPr marL="0" indent="0">
              <a:buNone/>
            </a:pPr>
            <a:endParaRPr lang="cs-CZ" dirty="0">
              <a:latin typeface="Source Sans Pro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Source Sans Pro"/>
              </a:rPr>
              <a:t>Formy a nebezpečnost násilí ve vztahu</a:t>
            </a:r>
          </a:p>
          <a:p>
            <a:pPr>
              <a:buFontTx/>
              <a:buChar char="-"/>
            </a:pPr>
            <a:r>
              <a:rPr lang="cs-CZ" dirty="0" smtClean="0">
                <a:latin typeface="Source Sans Pro"/>
              </a:rPr>
              <a:t>Odhad </a:t>
            </a:r>
            <a:r>
              <a:rPr lang="cs-CZ" dirty="0">
                <a:latin typeface="Source Sans Pro"/>
              </a:rPr>
              <a:t>o</a:t>
            </a:r>
            <a:r>
              <a:rPr lang="cs-CZ" altLang="cs-CZ" dirty="0" smtClean="0">
                <a:latin typeface="Source Sans Pro"/>
              </a:rPr>
              <a:t>becných sklonů násilné osoby k násilí</a:t>
            </a:r>
            <a:endParaRPr lang="cs-CZ" dirty="0" smtClean="0">
              <a:latin typeface="Source Sans Pro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Source Sans Pro"/>
              </a:rPr>
              <a:t>Odhad zranitelnosti ohrožené osoby</a:t>
            </a:r>
          </a:p>
          <a:p>
            <a:pPr>
              <a:buFontTx/>
              <a:buChar char="-"/>
            </a:pPr>
            <a:r>
              <a:rPr lang="cs-CZ" dirty="0" smtClean="0">
                <a:latin typeface="Source Sans Pro"/>
              </a:rPr>
              <a:t>Signály zvýšeného rizika</a:t>
            </a:r>
            <a:endParaRPr lang="cs-CZ" dirty="0">
              <a:latin typeface="Source Sans Pro"/>
            </a:endParaRPr>
          </a:p>
          <a:p>
            <a:endParaRPr lang="cs-CZ" dirty="0" smtClean="0">
              <a:latin typeface="Source Sans Pro"/>
            </a:endParaRPr>
          </a:p>
          <a:p>
            <a:endParaRPr lang="cs-CZ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032327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6"/>
          <p:cNvSpPr>
            <a:spLocks noChangeArrowheads="1"/>
          </p:cNvSpPr>
          <p:nvPr/>
        </p:nvSpPr>
        <p:spPr bwMode="auto">
          <a:xfrm>
            <a:off x="107504" y="1844824"/>
            <a:ext cx="8770615" cy="4753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FF9900"/>
              </a:buClr>
              <a:defRPr/>
            </a:pPr>
            <a:r>
              <a:rPr lang="cs-CZ" altLang="cs-CZ" sz="3000" b="1" dirty="0" smtClean="0">
                <a:latin typeface="Source Sans Pro"/>
              </a:rPr>
              <a:t>Formy násilí ve vztahu k blízké osobě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 smtClean="0">
                <a:latin typeface="Source Sans Pro"/>
              </a:rPr>
              <a:t>Dopouští se násilná osoba závažného fyzického nebo sexuálního násilí?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 smtClean="0">
                <a:latin typeface="Source Sans Pro"/>
              </a:rPr>
              <a:t>Vyhrožuje závažným násilím, sděluje své násilné úmysly?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 smtClean="0">
                <a:latin typeface="Source Sans Pro"/>
              </a:rPr>
              <a:t>Dochází ke stupňování fyzického/sexuálního násilí nebo vyhrůžek a úmyslů?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 smtClean="0">
                <a:latin typeface="Source Sans Pro"/>
              </a:rPr>
              <a:t>Má násilná osoba názory a postoje, které schvalují násilí?</a:t>
            </a:r>
          </a:p>
        </p:txBody>
      </p:sp>
      <p:sp>
        <p:nvSpPr>
          <p:cNvPr id="36867" name="Nadpis 1"/>
          <p:cNvSpPr>
            <a:spLocks noGrp="1"/>
          </p:cNvSpPr>
          <p:nvPr>
            <p:ph type="ctrTitle" idx="4294967295"/>
          </p:nvPr>
        </p:nvSpPr>
        <p:spPr bwMode="auto">
          <a:xfrm>
            <a:off x="1835150" y="188913"/>
            <a:ext cx="5401146" cy="935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sz="1600" dirty="0" smtClean="0">
                <a:latin typeface="Source Sans Pro"/>
              </a:rPr>
              <a:t>  </a:t>
            </a:r>
            <a:r>
              <a:rPr lang="cs-CZ" altLang="cs-CZ" sz="4000" dirty="0" smtClean="0">
                <a:latin typeface="Source Sans Pro"/>
              </a:rPr>
              <a:t/>
            </a:r>
            <a:br>
              <a:rPr lang="cs-CZ" altLang="cs-CZ" sz="4000" dirty="0" smtClean="0">
                <a:latin typeface="Source Sans Pro"/>
              </a:rPr>
            </a:br>
            <a:r>
              <a:rPr lang="cs-CZ" altLang="cs-CZ" sz="4000" dirty="0" smtClean="0">
                <a:latin typeface="Source Sans Pro"/>
              </a:rPr>
              <a:t>Odhad nebezpečnosti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1800" dirty="0" smtClean="0">
                <a:latin typeface="Source Sans Pro"/>
              </a:rPr>
              <a:t> </a:t>
            </a:r>
            <a:r>
              <a:rPr lang="cs-CZ" altLang="cs-CZ" dirty="0" smtClean="0">
                <a:latin typeface="Source Sans Pro"/>
              </a:rPr>
              <a:t/>
            </a:r>
            <a:br>
              <a:rPr lang="cs-CZ" altLang="cs-CZ" dirty="0" smtClean="0">
                <a:latin typeface="Source Sans Pro"/>
              </a:rPr>
            </a:br>
            <a:r>
              <a:rPr lang="cs-CZ" altLang="cs-CZ" sz="4000" dirty="0" smtClean="0">
                <a:latin typeface="Source Sans Pro"/>
              </a:rPr>
              <a:t>Odhad nebezpečnosti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2" cy="5229200"/>
          </a:xfrm>
        </p:spPr>
        <p:txBody>
          <a:bodyPr/>
          <a:lstStyle/>
          <a:p>
            <a:pPr eaLnBrk="1" hangingPunct="1">
              <a:buClr>
                <a:srgbClr val="FF9900"/>
              </a:buClr>
              <a:defRPr/>
            </a:pPr>
            <a:r>
              <a:rPr lang="cs-CZ" altLang="cs-CZ" sz="3000" b="1" dirty="0">
                <a:latin typeface="Source Sans Pro"/>
              </a:rPr>
              <a:t>Obecné sklony násilné osoby </a:t>
            </a:r>
            <a:r>
              <a:rPr lang="cs-CZ" altLang="cs-CZ" sz="3000" b="1" dirty="0" smtClean="0">
                <a:latin typeface="Source Sans Pro"/>
              </a:rPr>
              <a:t>(NS) k </a:t>
            </a:r>
            <a:r>
              <a:rPr lang="cs-CZ" altLang="cs-CZ" sz="3000" b="1" dirty="0">
                <a:latin typeface="Source Sans Pro"/>
              </a:rPr>
              <a:t>násilí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>
                <a:latin typeface="Source Sans Pro"/>
              </a:rPr>
              <a:t>Dopouští se obecné kriminality?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>
                <a:latin typeface="Source Sans Pro"/>
              </a:rPr>
              <a:t>Jsou informace o problémech v předchozích vztazích?</a:t>
            </a:r>
          </a:p>
          <a:p>
            <a:pPr lvl="1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>
                <a:latin typeface="Source Sans Pro"/>
              </a:rPr>
              <a:t>Má </a:t>
            </a:r>
            <a:r>
              <a:rPr lang="cs-CZ" altLang="cs-CZ" sz="3000" dirty="0" smtClean="0">
                <a:latin typeface="Source Sans Pro"/>
              </a:rPr>
              <a:t>NS pracovní </a:t>
            </a:r>
            <a:r>
              <a:rPr lang="cs-CZ" altLang="cs-CZ" sz="3000" dirty="0">
                <a:latin typeface="Source Sans Pro"/>
              </a:rPr>
              <a:t>nebo finanční problémy?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>
                <a:latin typeface="Source Sans Pro"/>
              </a:rPr>
              <a:t>Má </a:t>
            </a:r>
            <a:r>
              <a:rPr lang="cs-CZ" altLang="cs-CZ" sz="3000" dirty="0" smtClean="0">
                <a:latin typeface="Source Sans Pro"/>
              </a:rPr>
              <a:t>NS problémy </a:t>
            </a:r>
            <a:r>
              <a:rPr lang="cs-CZ" altLang="cs-CZ" sz="3000" dirty="0">
                <a:latin typeface="Source Sans Pro"/>
              </a:rPr>
              <a:t>s toxikomanií a jinými závislostmi?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>
                <a:latin typeface="Source Sans Pro"/>
              </a:rPr>
              <a:t>Má </a:t>
            </a:r>
            <a:r>
              <a:rPr lang="cs-CZ" altLang="cs-CZ" sz="3000" dirty="0" smtClean="0">
                <a:latin typeface="Source Sans Pro"/>
              </a:rPr>
              <a:t>NS problémy </a:t>
            </a:r>
            <a:r>
              <a:rPr lang="cs-CZ" altLang="cs-CZ" sz="3000" dirty="0">
                <a:latin typeface="Source Sans Pro"/>
              </a:rPr>
              <a:t>v oblasti duševního zdraví</a:t>
            </a:r>
            <a:r>
              <a:rPr lang="cs-CZ" altLang="cs-CZ" sz="3000" dirty="0" smtClean="0">
                <a:latin typeface="Source Sans Pro"/>
              </a:rPr>
              <a:t>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sz="3000" dirty="0">
                <a:latin typeface="Source Sans Pro"/>
              </a:rPr>
              <a:t>Porušuje </a:t>
            </a:r>
            <a:r>
              <a:rPr lang="cs-CZ" altLang="cs-CZ" sz="3000" dirty="0" smtClean="0">
                <a:latin typeface="Source Sans Pro"/>
              </a:rPr>
              <a:t>NS příkazy </a:t>
            </a:r>
            <a:r>
              <a:rPr lang="cs-CZ" altLang="cs-CZ" sz="3000" dirty="0">
                <a:latin typeface="Source Sans Pro"/>
              </a:rPr>
              <a:t>soudu a jiná nařízení?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endParaRPr lang="cs-CZ" altLang="cs-CZ" dirty="0">
              <a:latin typeface="Source Sans Pro"/>
            </a:endParaRP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endParaRPr lang="cs-CZ" altLang="cs-CZ" b="1" dirty="0">
              <a:latin typeface="Source Sans Pro"/>
            </a:endParaRPr>
          </a:p>
          <a:p>
            <a:pPr eaLnBrk="1" hangingPunct="1">
              <a:buClr>
                <a:srgbClr val="FF9900"/>
              </a:buClr>
              <a:defRPr/>
            </a:pPr>
            <a:endParaRPr lang="cs-CZ" altLang="cs-CZ" sz="2800" b="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516556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1800" dirty="0" smtClean="0">
                <a:latin typeface="Source Sans Pro"/>
              </a:rPr>
              <a:t>  </a:t>
            </a:r>
            <a:r>
              <a:rPr lang="cs-CZ" altLang="cs-CZ" dirty="0" smtClean="0">
                <a:latin typeface="Source Sans Pro"/>
              </a:rPr>
              <a:t/>
            </a:r>
            <a:br>
              <a:rPr lang="cs-CZ" altLang="cs-CZ" dirty="0" smtClean="0">
                <a:latin typeface="Source Sans Pro"/>
              </a:rPr>
            </a:br>
            <a:r>
              <a:rPr lang="cs-CZ" altLang="cs-CZ" sz="4000" dirty="0" smtClean="0">
                <a:latin typeface="Source Sans Pro"/>
              </a:rPr>
              <a:t>Odhad nebezpečnosti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8892480" cy="4925144"/>
          </a:xfrm>
        </p:spPr>
        <p:txBody>
          <a:bodyPr/>
          <a:lstStyle/>
          <a:p>
            <a:pPr eaLnBrk="1" hangingPunct="1">
              <a:buClr>
                <a:srgbClr val="FF9900"/>
              </a:buClr>
              <a:defRPr/>
            </a:pPr>
            <a:r>
              <a:rPr lang="cs-CZ" altLang="cs-CZ" sz="2800" b="1" dirty="0">
                <a:latin typeface="Source Sans Pro"/>
              </a:rPr>
              <a:t>Zranitelnost ohrožené osoby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Chová se ohrožená osoba rozporuplně ve vztahu k násilné osobě?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Má z násilné osoby extrémní strach?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Má ohrožená osoba problém se zajištěním svého bezpečí?</a:t>
            </a: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Existují objektivní překážky, které brání zajištění bezpečí pro ohroženou osobu </a:t>
            </a:r>
            <a:r>
              <a:rPr lang="cs-CZ" altLang="cs-CZ" dirty="0" smtClean="0">
                <a:latin typeface="Source Sans Pro"/>
              </a:rPr>
              <a:t>(v </a:t>
            </a:r>
            <a:r>
              <a:rPr lang="cs-CZ" altLang="cs-CZ" dirty="0">
                <a:latin typeface="Source Sans Pro"/>
              </a:rPr>
              <a:t>místě bydliště, </a:t>
            </a:r>
            <a:r>
              <a:rPr lang="cs-CZ" altLang="cs-CZ" dirty="0" smtClean="0">
                <a:latin typeface="Source Sans Pro"/>
              </a:rPr>
              <a:t>v zaměstnání…?)</a:t>
            </a:r>
            <a:endParaRPr lang="cs-CZ" altLang="cs-CZ" dirty="0">
              <a:latin typeface="Source Sans Pro"/>
            </a:endParaRPr>
          </a:p>
          <a:p>
            <a:pPr marL="800100" lvl="1" indent="-342900" eaLnBrk="1" hangingPunct="1">
              <a:buClr>
                <a:srgbClr val="FF9900"/>
              </a:buClr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latin typeface="Source Sans Pro"/>
              </a:rPr>
              <a:t>Má ohrožená osoba závažné osobní problémy?</a:t>
            </a:r>
          </a:p>
          <a:p>
            <a:endParaRPr lang="cs-CZ" sz="2800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4448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333375"/>
            <a:ext cx="7313612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smtClean="0">
                <a:latin typeface="Source Sans Pro"/>
              </a:rPr>
              <a:t>Poradenství obecně 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603375"/>
            <a:ext cx="8713787" cy="5229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sz="2800" dirty="0" smtClean="0">
                <a:latin typeface="Source Sans Pro"/>
              </a:rPr>
              <a:t>informace</a:t>
            </a:r>
            <a:r>
              <a:rPr lang="cs-CZ" sz="2800" dirty="0">
                <a:latin typeface="Source Sans Pro"/>
              </a:rPr>
              <a:t>, rady, vedení a </a:t>
            </a:r>
            <a:r>
              <a:rPr lang="cs-CZ" sz="2800" dirty="0" smtClean="0">
                <a:latin typeface="Source Sans Pro"/>
              </a:rPr>
              <a:t>podpora ve </a:t>
            </a:r>
            <a:r>
              <a:rPr lang="cs-CZ" sz="2800" dirty="0">
                <a:latin typeface="Source Sans Pro"/>
              </a:rPr>
              <a:t>vztahu partnerské spolupráce </a:t>
            </a:r>
            <a:endParaRPr lang="cs-CZ" sz="2800" dirty="0" smtClean="0">
              <a:latin typeface="Source Sans Pro"/>
            </a:endParaRPr>
          </a:p>
          <a:p>
            <a:pPr eaLnBrk="1" hangingPunct="1">
              <a:defRPr/>
            </a:pPr>
            <a:r>
              <a:rPr lang="cs-CZ" sz="2800" dirty="0">
                <a:latin typeface="Source Sans Pro"/>
              </a:rPr>
              <a:t>přiměřeně k </a:t>
            </a:r>
            <a:r>
              <a:rPr lang="cs-CZ" sz="2800" dirty="0" smtClean="0">
                <a:latin typeface="Source Sans Pro"/>
              </a:rPr>
              <a:t>situaci klienta </a:t>
            </a:r>
            <a:r>
              <a:rPr lang="cs-CZ" sz="2800" dirty="0">
                <a:latin typeface="Source Sans Pro"/>
              </a:rPr>
              <a:t>a jeho životním cílům a potřebám </a:t>
            </a:r>
            <a:endParaRPr lang="cs-CZ" sz="2800" dirty="0" smtClean="0">
              <a:latin typeface="Source Sans Pro"/>
            </a:endParaRPr>
          </a:p>
          <a:p>
            <a:pPr eaLnBrk="1" hangingPunct="1">
              <a:defRPr/>
            </a:pPr>
            <a:r>
              <a:rPr lang="cs-CZ" sz="2800" dirty="0" smtClean="0">
                <a:latin typeface="Source Sans Pro"/>
              </a:rPr>
              <a:t>mapování </a:t>
            </a:r>
            <a:r>
              <a:rPr lang="cs-CZ" sz="2800" dirty="0">
                <a:latin typeface="Source Sans Pro"/>
              </a:rPr>
              <a:t>vlastních sil a </a:t>
            </a:r>
            <a:r>
              <a:rPr lang="cs-CZ" sz="2800" dirty="0" smtClean="0">
                <a:latin typeface="Source Sans Pro"/>
              </a:rPr>
              <a:t>zdrojů klienta i zdrojů </a:t>
            </a:r>
            <a:r>
              <a:rPr lang="cs-CZ" sz="2800" dirty="0">
                <a:latin typeface="Source Sans Pro"/>
              </a:rPr>
              <a:t>okolí</a:t>
            </a:r>
            <a:endParaRPr lang="cs-CZ" sz="2800" dirty="0" smtClean="0">
              <a:latin typeface="Source Sans Pro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cs-CZ" sz="2800" dirty="0" smtClean="0">
              <a:latin typeface="Source Sans Pro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sz="2800" dirty="0" smtClean="0">
                <a:latin typeface="Source Sans Pro"/>
              </a:rPr>
              <a:t>Cíl - zlepšit </a:t>
            </a:r>
            <a:r>
              <a:rPr lang="cs-CZ" sz="2800" dirty="0">
                <a:latin typeface="Source Sans Pro"/>
              </a:rPr>
              <a:t>schopnost klienta se </a:t>
            </a:r>
            <a:r>
              <a:rPr lang="cs-CZ" sz="2800" dirty="0" smtClean="0">
                <a:latin typeface="Source Sans Pro"/>
              </a:rPr>
              <a:t>v situaci </a:t>
            </a:r>
            <a:r>
              <a:rPr lang="cs-CZ" sz="2800" b="1" dirty="0" smtClean="0">
                <a:latin typeface="Source Sans Pro"/>
              </a:rPr>
              <a:t>orientovat</a:t>
            </a:r>
            <a:r>
              <a:rPr lang="cs-CZ" sz="2800" dirty="0" smtClean="0">
                <a:latin typeface="Source Sans Pro"/>
              </a:rPr>
              <a:t>, co nejlépe ji </a:t>
            </a:r>
            <a:r>
              <a:rPr lang="cs-CZ" sz="2800" b="1" dirty="0" smtClean="0">
                <a:latin typeface="Source Sans Pro"/>
              </a:rPr>
              <a:t>řešit</a:t>
            </a:r>
            <a:r>
              <a:rPr lang="cs-CZ" sz="2800" dirty="0" smtClean="0">
                <a:latin typeface="Source Sans Pro"/>
              </a:rPr>
              <a:t> </a:t>
            </a:r>
            <a:r>
              <a:rPr lang="cs-CZ" sz="2800" dirty="0">
                <a:latin typeface="Source Sans Pro"/>
              </a:rPr>
              <a:t>nebo </a:t>
            </a:r>
            <a:r>
              <a:rPr lang="cs-CZ" sz="2800" b="1" dirty="0">
                <a:latin typeface="Source Sans Pro"/>
              </a:rPr>
              <a:t>přijmout</a:t>
            </a:r>
            <a:r>
              <a:rPr lang="cs-CZ" sz="2800" dirty="0">
                <a:latin typeface="Source Sans Pro"/>
              </a:rPr>
              <a:t> </a:t>
            </a:r>
            <a:r>
              <a:rPr lang="cs-CZ" sz="2800" dirty="0" smtClean="0">
                <a:latin typeface="Source Sans Pro"/>
              </a:rPr>
              <a:t>(včetně </a:t>
            </a:r>
            <a:r>
              <a:rPr lang="cs-CZ" sz="2800" dirty="0">
                <a:latin typeface="Source Sans Pro"/>
              </a:rPr>
              <a:t>přijetí zodpovědnosti za důsledky </a:t>
            </a:r>
            <a:r>
              <a:rPr lang="cs-CZ" sz="2800" dirty="0" smtClean="0">
                <a:latin typeface="Source Sans Pro"/>
              </a:rPr>
              <a:t>rozhodnutí)</a:t>
            </a:r>
            <a:endParaRPr lang="cs-CZ" altLang="cs-CZ" sz="2800" dirty="0">
              <a:latin typeface="Source Sans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/>
          <a:lstStyle/>
          <a:p>
            <a:r>
              <a:rPr lang="cs-CZ" altLang="cs-CZ" sz="4000" dirty="0" smtClean="0">
                <a:latin typeface="Source Sans Pro"/>
              </a:rPr>
              <a:t>Odhad nebezpečnosti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08" y="1556792"/>
            <a:ext cx="8856984" cy="5184576"/>
          </a:xfrm>
        </p:spPr>
        <p:txBody>
          <a:bodyPr/>
          <a:lstStyle/>
          <a:p>
            <a:pPr lvl="0">
              <a:buClr>
                <a:srgbClr val="FF9933"/>
              </a:buClr>
            </a:pPr>
            <a:r>
              <a:rPr lang="cs-CZ" b="1" dirty="0">
                <a:latin typeface="Source Sans Pro"/>
              </a:rPr>
              <a:t>Signály zvýšeného rizika </a:t>
            </a:r>
            <a:endParaRPr lang="cs-CZ" b="1" dirty="0" smtClean="0">
              <a:latin typeface="Source Sans Pro"/>
            </a:endParaRP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 smtClean="0">
                <a:latin typeface="Source Sans Pro"/>
              </a:rPr>
              <a:t>násilná </a:t>
            </a:r>
            <a:r>
              <a:rPr lang="cs-CZ" dirty="0">
                <a:latin typeface="Source Sans Pro"/>
              </a:rPr>
              <a:t>osoba je držitelem střelné </a:t>
            </a:r>
            <a:r>
              <a:rPr lang="cs-CZ" dirty="0" smtClean="0">
                <a:latin typeface="Source Sans Pro"/>
              </a:rPr>
              <a:t>zbraně</a:t>
            </a:r>
            <a:endParaRPr lang="cs-CZ" dirty="0">
              <a:latin typeface="Source Sans Pro"/>
            </a:endParaRP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Source Sans Pro"/>
              </a:rPr>
              <a:t>násilná osoba je konzumentem </a:t>
            </a:r>
            <a:r>
              <a:rPr lang="cs-CZ" dirty="0" smtClean="0">
                <a:latin typeface="Source Sans Pro"/>
              </a:rPr>
              <a:t>alkoholu, drog</a:t>
            </a:r>
            <a:endParaRPr lang="cs-CZ" dirty="0">
              <a:latin typeface="Source Sans Pro"/>
            </a:endParaRP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Source Sans Pro"/>
              </a:rPr>
              <a:t>násilná osoba vyhrožuje </a:t>
            </a:r>
            <a:r>
              <a:rPr lang="cs-CZ" dirty="0" smtClean="0">
                <a:latin typeface="Source Sans Pro"/>
              </a:rPr>
              <a:t>zabitím</a:t>
            </a:r>
            <a:endParaRPr lang="cs-CZ" dirty="0">
              <a:latin typeface="Source Sans Pro"/>
            </a:endParaRP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Source Sans Pro"/>
              </a:rPr>
              <a:t>násilná osoba napadá i děti; ubližuje zvířatům</a:t>
            </a: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Source Sans Pro"/>
              </a:rPr>
              <a:t>násilná osoba již napadla i zakročující </a:t>
            </a:r>
            <a:r>
              <a:rPr lang="cs-CZ" dirty="0" smtClean="0">
                <a:latin typeface="Source Sans Pro"/>
              </a:rPr>
              <a:t>policisty</a:t>
            </a:r>
            <a:endParaRPr lang="cs-CZ" dirty="0">
              <a:latin typeface="Source Sans Pro"/>
            </a:endParaRPr>
          </a:p>
          <a:p>
            <a:pPr lvl="1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cs-CZ" dirty="0">
                <a:latin typeface="Source Sans Pro"/>
              </a:rPr>
              <a:t>násilná osoba má sklony ke slídění či pronásledování osoby ohrožené DN, v minulosti </a:t>
            </a:r>
            <a:r>
              <a:rPr lang="cs-CZ" dirty="0" smtClean="0">
                <a:latin typeface="Source Sans Pro"/>
              </a:rPr>
              <a:t>tak již činila</a:t>
            </a:r>
            <a:endParaRPr lang="cs-CZ" sz="2800" dirty="0">
              <a:latin typeface="Source Sans Pro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2660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781128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Source Sans Pro"/>
              </a:rPr>
              <a:t>II. Bezpečnostní plán pro </a:t>
            </a:r>
            <a:r>
              <a:rPr lang="cs-CZ" b="1" dirty="0" smtClean="0">
                <a:latin typeface="Source Sans Pro"/>
              </a:rPr>
              <a:t>oběti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Bude se stanovovat </a:t>
            </a:r>
            <a:r>
              <a:rPr lang="cs-CZ" dirty="0"/>
              <a:t>na základě aktuální situace oběti podle toho, zdali oběť: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dirty="0"/>
              <a:t>) je rozhodnutá/musí setrvat v násilném vztahu</a:t>
            </a:r>
          </a:p>
          <a:p>
            <a:pPr marL="0" indent="0">
              <a:buNone/>
            </a:pPr>
            <a:r>
              <a:rPr lang="cs-CZ" dirty="0"/>
              <a:t>B) chce odejít z násilného vztahu</a:t>
            </a:r>
          </a:p>
          <a:p>
            <a:pPr marL="0" indent="0">
              <a:buNone/>
            </a:pPr>
            <a:r>
              <a:rPr lang="cs-CZ" dirty="0"/>
              <a:t>C) j</a:t>
            </a:r>
            <a:r>
              <a:rPr lang="cs-CZ" dirty="0" smtClean="0"/>
              <a:t>iž odešla </a:t>
            </a:r>
            <a:r>
              <a:rPr lang="cs-CZ" dirty="0"/>
              <a:t>od násilné osoby</a:t>
            </a:r>
          </a:p>
          <a:p>
            <a:pPr marL="0" indent="0">
              <a:buNone/>
            </a:pPr>
            <a:endParaRPr lang="cs-CZ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14615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 smtClean="0">
                <a:latin typeface="Source Sans Pro"/>
              </a:rPr>
              <a:t>  </a:t>
            </a:r>
            <a:r>
              <a:rPr lang="cs-CZ" sz="4000" b="1" dirty="0">
                <a:latin typeface="Source Sans Pro"/>
              </a:rPr>
              <a:t/>
            </a:r>
            <a:br>
              <a:rPr lang="cs-CZ" sz="4000" b="1" dirty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Bezpečnostní plán pro oběti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7638"/>
            <a:ext cx="9036496" cy="5440362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latin typeface="Source Sans Pro"/>
              </a:rPr>
              <a:t>A</a:t>
            </a:r>
            <a:r>
              <a:rPr lang="cs-CZ" b="1" dirty="0">
                <a:latin typeface="Source Sans Pro"/>
              </a:rPr>
              <a:t>) </a:t>
            </a:r>
            <a:r>
              <a:rPr lang="cs-CZ" b="1" dirty="0" smtClean="0">
                <a:latin typeface="Source Sans Pro"/>
              </a:rPr>
              <a:t>Os. </a:t>
            </a:r>
            <a:r>
              <a:rPr lang="cs-CZ" b="1" dirty="0">
                <a:latin typeface="Source Sans Pro"/>
              </a:rPr>
              <a:t>ohrožená v násilném vztahu </a:t>
            </a:r>
            <a:r>
              <a:rPr lang="cs-CZ" b="1" dirty="0" smtClean="0">
                <a:latin typeface="Source Sans Pro"/>
              </a:rPr>
              <a:t>setrvává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- mapování již existujících strategií, </a:t>
            </a:r>
            <a:r>
              <a:rPr lang="cs-CZ" dirty="0" err="1" smtClean="0">
                <a:latin typeface="Source Sans Pro"/>
              </a:rPr>
              <a:t>zvědomění</a:t>
            </a:r>
            <a:endParaRPr lang="cs-CZ" dirty="0" smtClean="0">
              <a:latin typeface="Source Sans Pro"/>
            </a:endParaRP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bezpečné místo</a:t>
            </a:r>
          </a:p>
          <a:p>
            <a:pPr marL="0" indent="0">
              <a:buNone/>
            </a:pPr>
            <a:r>
              <a:rPr lang="cs-CZ" dirty="0" smtClean="0">
                <a:latin typeface="Source Sans Pro"/>
              </a:rPr>
              <a:t> - </a:t>
            </a:r>
            <a:r>
              <a:rPr lang="cs-CZ" dirty="0" err="1" smtClean="0">
                <a:latin typeface="Source Sans Pro"/>
              </a:rPr>
              <a:t>bezp</a:t>
            </a:r>
            <a:r>
              <a:rPr lang="cs-CZ" dirty="0" smtClean="0">
                <a:latin typeface="Source Sans Pro"/>
              </a:rPr>
              <a:t>. plán pro děti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možnost odstranění zbraní z domu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strategie chování při akutním ohrožení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pomoc zvenčí – podpora, pomoc, zázemí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policie : kdo, jak zavolá, co může očekávat</a:t>
            </a:r>
          </a:p>
          <a:p>
            <a:pPr marL="0" indent="0">
              <a:buNone/>
            </a:pP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možnosti zvýšení nezávislosti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2252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/>
          <a:lstStyle/>
          <a:p>
            <a:r>
              <a:rPr lang="cs-CZ" sz="4000" dirty="0" smtClean="0">
                <a:latin typeface="Source Sans Pro"/>
              </a:rPr>
              <a:t>    Bezpečnostní plán pro oběti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9036496" cy="5544616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Source Sans Pro"/>
              </a:rPr>
              <a:t>B) </a:t>
            </a:r>
            <a:r>
              <a:rPr lang="cs-CZ" b="1" dirty="0" smtClean="0">
                <a:latin typeface="Source Sans Pro"/>
              </a:rPr>
              <a:t>Os. ohrožená plánuje násilnou os. opustit</a:t>
            </a:r>
            <a:endParaRPr lang="cs-CZ" dirty="0">
              <a:latin typeface="Source Sans Pro"/>
            </a:endParaRPr>
          </a:p>
          <a:p>
            <a:pPr marL="0" indent="0">
              <a:buNone/>
            </a:pPr>
            <a:r>
              <a:rPr lang="cs-CZ" sz="3100" dirty="0" smtClean="0">
                <a:latin typeface="Source Sans Pro"/>
              </a:rPr>
              <a:t> - místo, doprava tam, tel. </a:t>
            </a:r>
            <a:r>
              <a:rPr lang="cs-CZ" sz="3100" dirty="0">
                <a:latin typeface="Source Sans Pro"/>
              </a:rPr>
              <a:t>č</a:t>
            </a:r>
            <a:r>
              <a:rPr lang="cs-CZ" sz="3100" dirty="0" smtClean="0">
                <a:latin typeface="Source Sans Pro"/>
              </a:rPr>
              <a:t>ísla, finance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co vzít s sebou, co sbalit předem, u koho nechat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jak a kdy bezpečně odejít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přesměrování pošty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jak zajistit, aby jí násilná os. nenašla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podpůrná síť (komu se svěřit, požádat o pomoc)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jak bude jezdit do práce / školy</a:t>
            </a: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pro děti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- jaká právní opatření/opatření ohledně péče o </a:t>
            </a:r>
          </a:p>
          <a:p>
            <a:pPr marL="0" indent="0">
              <a:buNone/>
            </a:pPr>
            <a:r>
              <a:rPr lang="cs-CZ" sz="3100" dirty="0">
                <a:latin typeface="Source Sans Pro"/>
              </a:rPr>
              <a:t> </a:t>
            </a:r>
            <a:r>
              <a:rPr lang="cs-CZ" sz="3100" dirty="0" smtClean="0">
                <a:latin typeface="Source Sans Pro"/>
              </a:rPr>
              <a:t>  děti mohou pomoci (OSPOD)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766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141168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Ve dvojicích sepište obsah bezpečnostního balíčku pro případ odchodu od násilné osoby, rychlého opuštění bytu...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5 min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8806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080120"/>
          </a:xfrm>
        </p:spPr>
        <p:txBody>
          <a:bodyPr/>
          <a:lstStyle/>
          <a:p>
            <a:r>
              <a:rPr lang="cs-CZ" sz="2000" dirty="0" smtClean="0">
                <a:latin typeface="Source Sans Pro"/>
              </a:rPr>
              <a:t> 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    </a:t>
            </a:r>
            <a:r>
              <a:rPr lang="cs-CZ" sz="3600" dirty="0" smtClean="0">
                <a:latin typeface="Source Sans Pro"/>
              </a:rPr>
              <a:t>Obsah bezpečnostního balíčku</a:t>
            </a:r>
            <a:endParaRPr lang="cs-CZ" sz="3600" dirty="0">
              <a:latin typeface="Source Sans Pro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688632"/>
          </a:xfrm>
        </p:spPr>
        <p:txBody>
          <a:bodyPr/>
          <a:lstStyle/>
          <a:p>
            <a:pPr lvl="0"/>
            <a:r>
              <a:rPr lang="cs-CZ" sz="2400" dirty="0">
                <a:latin typeface="Source Sans Pro"/>
              </a:rPr>
              <a:t>občanský a řidičský průkaz, pas</a:t>
            </a:r>
          </a:p>
          <a:p>
            <a:r>
              <a:rPr lang="cs-CZ" sz="2400" dirty="0">
                <a:latin typeface="Source Sans Pro"/>
              </a:rPr>
              <a:t>dokumenty (k </a:t>
            </a:r>
            <a:r>
              <a:rPr lang="cs-CZ" sz="2400" dirty="0" smtClean="0">
                <a:latin typeface="Source Sans Pro"/>
              </a:rPr>
              <a:t>bytu, rozvodu</a:t>
            </a:r>
            <a:r>
              <a:rPr lang="cs-CZ" sz="2400" dirty="0">
                <a:latin typeface="Source Sans Pro"/>
              </a:rPr>
              <a:t>, rozhodnutí soudu, </a:t>
            </a:r>
            <a:r>
              <a:rPr lang="cs-CZ" sz="2400" dirty="0" smtClean="0">
                <a:latin typeface="Source Sans Pro"/>
              </a:rPr>
              <a:t>pojištění)</a:t>
            </a:r>
          </a:p>
          <a:p>
            <a:r>
              <a:rPr lang="cs-CZ" sz="2400" dirty="0" smtClean="0">
                <a:latin typeface="Source Sans Pro"/>
              </a:rPr>
              <a:t>oddací list, rodné listy</a:t>
            </a:r>
            <a:endParaRPr lang="cs-CZ" sz="2400" dirty="0">
              <a:latin typeface="Source Sans Pro"/>
            </a:endParaRPr>
          </a:p>
          <a:p>
            <a:pPr lvl="0"/>
            <a:r>
              <a:rPr lang="cs-CZ" sz="2400" dirty="0" smtClean="0">
                <a:latin typeface="Source Sans Pro"/>
              </a:rPr>
              <a:t>průkazy </a:t>
            </a:r>
            <a:r>
              <a:rPr lang="cs-CZ" sz="2400" dirty="0">
                <a:latin typeface="Source Sans Pro"/>
              </a:rPr>
              <a:t>zdravotní </a:t>
            </a:r>
            <a:r>
              <a:rPr lang="cs-CZ" sz="2400" dirty="0" smtClean="0">
                <a:latin typeface="Source Sans Pro"/>
              </a:rPr>
              <a:t>pojišťovny, léky </a:t>
            </a:r>
            <a:r>
              <a:rPr lang="cs-CZ" sz="2400" dirty="0">
                <a:latin typeface="Source Sans Pro"/>
              </a:rPr>
              <a:t>a lékařské zprávy</a:t>
            </a:r>
          </a:p>
          <a:p>
            <a:r>
              <a:rPr lang="cs-CZ" sz="2400" dirty="0" smtClean="0">
                <a:latin typeface="Source Sans Pro"/>
              </a:rPr>
              <a:t>kreditní </a:t>
            </a:r>
            <a:r>
              <a:rPr lang="cs-CZ" sz="2400" dirty="0">
                <a:latin typeface="Source Sans Pro"/>
              </a:rPr>
              <a:t>karty, vkladní knížky, čísla </a:t>
            </a:r>
            <a:r>
              <a:rPr lang="cs-CZ" sz="2400" dirty="0" smtClean="0">
                <a:latin typeface="Source Sans Pro"/>
              </a:rPr>
              <a:t>účtů, peníze v hotovosti</a:t>
            </a:r>
            <a:endParaRPr lang="cs-CZ" sz="2400" dirty="0">
              <a:latin typeface="Source Sans Pro"/>
            </a:endParaRPr>
          </a:p>
          <a:p>
            <a:pPr lvl="0"/>
            <a:r>
              <a:rPr lang="cs-CZ" sz="2400" dirty="0">
                <a:latin typeface="Source Sans Pro"/>
              </a:rPr>
              <a:t>důkazní materiál o násilí</a:t>
            </a:r>
          </a:p>
          <a:p>
            <a:pPr lvl="0"/>
            <a:r>
              <a:rPr lang="cs-CZ" sz="2400" dirty="0">
                <a:latin typeface="Source Sans Pro"/>
              </a:rPr>
              <a:t>klíče od bytu, kanceláře, auta </a:t>
            </a:r>
            <a:r>
              <a:rPr lang="cs-CZ" sz="2400" dirty="0" smtClean="0">
                <a:latin typeface="Source Sans Pro"/>
              </a:rPr>
              <a:t>- případně </a:t>
            </a:r>
            <a:r>
              <a:rPr lang="cs-CZ" sz="2400" dirty="0">
                <a:latin typeface="Source Sans Pro"/>
              </a:rPr>
              <a:t>duplikáty </a:t>
            </a:r>
            <a:endParaRPr lang="cs-CZ" sz="2400" dirty="0" smtClean="0">
              <a:latin typeface="Source Sans Pro"/>
            </a:endParaRPr>
          </a:p>
          <a:p>
            <a:pPr lvl="0"/>
            <a:r>
              <a:rPr lang="cs-CZ" sz="2400" dirty="0" smtClean="0">
                <a:latin typeface="Source Sans Pro"/>
              </a:rPr>
              <a:t>mobil </a:t>
            </a:r>
            <a:r>
              <a:rPr lang="cs-CZ" sz="2400" dirty="0">
                <a:latin typeface="Source Sans Pro"/>
              </a:rPr>
              <a:t>a adresář s důležitými telefonními kontakty</a:t>
            </a:r>
          </a:p>
          <a:p>
            <a:pPr lvl="0"/>
            <a:r>
              <a:rPr lang="cs-CZ" sz="2400" dirty="0">
                <a:latin typeface="Source Sans Pro"/>
              </a:rPr>
              <a:t>oblečení, hračky pro děti</a:t>
            </a:r>
          </a:p>
          <a:p>
            <a:pPr lvl="0"/>
            <a:r>
              <a:rPr lang="cs-CZ" sz="2400" dirty="0">
                <a:latin typeface="Source Sans Pro"/>
              </a:rPr>
              <a:t>předměty citové </a:t>
            </a:r>
            <a:r>
              <a:rPr lang="cs-CZ" sz="2400" dirty="0" smtClean="0">
                <a:latin typeface="Source Sans Pro"/>
              </a:rPr>
              <a:t>hodnoty</a:t>
            </a:r>
          </a:p>
          <a:p>
            <a:pPr marL="0" lvl="0" indent="0">
              <a:buNone/>
            </a:pPr>
            <a:endParaRPr lang="cs-CZ" sz="1600" dirty="0">
              <a:latin typeface="Source Sans Pro"/>
            </a:endParaRPr>
          </a:p>
          <a:p>
            <a:pPr marL="0" indent="0">
              <a:buNone/>
            </a:pPr>
            <a:r>
              <a:rPr lang="cs-CZ" sz="2400" dirty="0">
                <a:latin typeface="Source Sans Pro"/>
              </a:rPr>
              <a:t>Minimum </a:t>
            </a:r>
            <a:r>
              <a:rPr lang="cs-CZ" sz="2400" dirty="0" smtClean="0">
                <a:latin typeface="Source Sans Pro"/>
              </a:rPr>
              <a:t>: </a:t>
            </a:r>
            <a:r>
              <a:rPr lang="cs-CZ" sz="2400" dirty="0">
                <a:latin typeface="Source Sans Pro"/>
              </a:rPr>
              <a:t>karta zdravotní pojišťovny, občanský průkaz, </a:t>
            </a:r>
            <a:r>
              <a:rPr lang="cs-CZ" sz="2400" dirty="0" smtClean="0">
                <a:latin typeface="Source Sans Pro"/>
              </a:rPr>
              <a:t>platební karta, hotovost, v</a:t>
            </a:r>
            <a:r>
              <a:rPr lang="cs-CZ" sz="2400" dirty="0">
                <a:latin typeface="Source Sans Pro"/>
              </a:rPr>
              <a:t> kopiích – oddací list, rodné listy dětí, </a:t>
            </a:r>
            <a:r>
              <a:rPr lang="cs-CZ" sz="2400" dirty="0" smtClean="0">
                <a:latin typeface="Source Sans Pro"/>
              </a:rPr>
              <a:t>soudní rozhodnutí, oblečení, léky</a:t>
            </a:r>
            <a:endParaRPr lang="cs-CZ" sz="2400" dirty="0">
              <a:latin typeface="Source Sans Pro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436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>
                <a:latin typeface="Source Sans Pro"/>
              </a:rPr>
              <a:t> </a:t>
            </a:r>
            <a:r>
              <a:rPr lang="cs-CZ" sz="4000" dirty="0" smtClean="0">
                <a:latin typeface="Source Sans Pro"/>
              </a:rPr>
              <a:t/>
            </a:r>
            <a:br>
              <a:rPr lang="cs-CZ" sz="4000" dirty="0" smtClean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Bezpečnostní plán pro oběti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17638"/>
            <a:ext cx="8856984" cy="5440362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Source Sans Pro"/>
              </a:rPr>
              <a:t>C) </a:t>
            </a:r>
            <a:r>
              <a:rPr lang="cs-CZ" b="1" dirty="0" smtClean="0">
                <a:latin typeface="Source Sans Pro"/>
              </a:rPr>
              <a:t>Oběť od </a:t>
            </a:r>
            <a:r>
              <a:rPr lang="cs-CZ" b="1" dirty="0">
                <a:latin typeface="Source Sans Pro"/>
              </a:rPr>
              <a:t>násilné </a:t>
            </a:r>
            <a:r>
              <a:rPr lang="cs-CZ" b="1" dirty="0" smtClean="0">
                <a:latin typeface="Source Sans Pro"/>
              </a:rPr>
              <a:t>osoby již odešla</a:t>
            </a:r>
            <a:endParaRPr lang="cs-CZ" dirty="0">
              <a:latin typeface="Source Sans Pro"/>
            </a:endParaRPr>
          </a:p>
          <a:p>
            <a:pPr marL="0" indent="0">
              <a:buNone/>
            </a:pPr>
            <a:r>
              <a:rPr lang="cs-CZ" dirty="0" smtClean="0"/>
              <a:t> - zvýšení bezpečí v místě bydliště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i</a:t>
            </a:r>
            <a:r>
              <a:rPr lang="cs-CZ" dirty="0" smtClean="0"/>
              <a:t>nformování blízkých, domluva případné pomoci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informování </a:t>
            </a:r>
            <a:r>
              <a:rPr lang="cs-CZ" dirty="0" err="1" smtClean="0"/>
              <a:t>OSPODu</a:t>
            </a:r>
            <a:r>
              <a:rPr lang="cs-CZ" dirty="0" smtClean="0"/>
              <a:t> (důraz na utajení bydliště)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ochrana dětí – informace ve škole/školce?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informace zaměstnavateli? – domluva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sociální síť podpory včetně dalších služeb pomoci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možnost změnit zvyklosti, místa</a:t>
            </a:r>
          </a:p>
          <a:p>
            <a:pPr marL="0" indent="0">
              <a:buNone/>
            </a:pPr>
            <a:r>
              <a:rPr lang="cs-CZ" dirty="0" smtClean="0"/>
              <a:t> - právní aspekty odchodu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8400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/>
          <a:lstStyle/>
          <a:p>
            <a:pPr marL="0" indent="0" algn="ctr">
              <a:buNone/>
            </a:pPr>
            <a:endParaRPr lang="cs-CZ" sz="4000" dirty="0" smtClean="0">
              <a:latin typeface="Source Sans Pro"/>
            </a:endParaRPr>
          </a:p>
          <a:p>
            <a:pPr marL="0" indent="0" algn="ctr">
              <a:buNone/>
            </a:pPr>
            <a:r>
              <a:rPr lang="cs-CZ" sz="4000" dirty="0" smtClean="0">
                <a:latin typeface="Source Sans Pro"/>
              </a:rPr>
              <a:t>Děkuji Vám za pozornost! </a:t>
            </a:r>
          </a:p>
          <a:p>
            <a:pPr marL="0" indent="0" algn="ctr">
              <a:buNone/>
            </a:pPr>
            <a:endParaRPr lang="cs-CZ" sz="4000" dirty="0">
              <a:latin typeface="Source Sans Pro"/>
            </a:endParaRPr>
          </a:p>
          <a:p>
            <a:pPr marL="0" indent="0" algn="ctr">
              <a:buNone/>
            </a:pPr>
            <a:endParaRPr lang="cs-CZ" sz="4000" dirty="0" smtClean="0">
              <a:latin typeface="Source Sans Pro"/>
            </a:endParaRPr>
          </a:p>
          <a:p>
            <a:pPr marL="0" indent="0" algn="ctr">
              <a:buNone/>
            </a:pPr>
            <a:endParaRPr lang="cs-CZ" sz="4000" dirty="0">
              <a:latin typeface="Source Sans Pro"/>
            </a:endParaRPr>
          </a:p>
          <a:p>
            <a:pPr marL="0" indent="0" algn="ctr">
              <a:buNone/>
            </a:pPr>
            <a:r>
              <a:rPr lang="cs-CZ" sz="2800" dirty="0" smtClean="0">
                <a:latin typeface="Source Sans Pro"/>
              </a:rPr>
              <a:t>Mgr. </a:t>
            </a:r>
            <a:r>
              <a:rPr lang="cs-CZ" sz="2800" dirty="0" err="1" smtClean="0">
                <a:latin typeface="Source Sans Pro"/>
              </a:rPr>
              <a:t>Rossmannová</a:t>
            </a:r>
            <a:r>
              <a:rPr lang="cs-CZ" sz="2800" dirty="0" smtClean="0">
                <a:latin typeface="Source Sans Pro"/>
              </a:rPr>
              <a:t> Tereza</a:t>
            </a:r>
          </a:p>
          <a:p>
            <a:pPr marL="0" indent="0" algn="ctr">
              <a:buNone/>
            </a:pPr>
            <a:r>
              <a:rPr lang="cs-CZ" sz="2800" dirty="0" smtClean="0">
                <a:latin typeface="Source Sans Pro"/>
              </a:rPr>
              <a:t>Persefona </a:t>
            </a:r>
            <a:r>
              <a:rPr lang="cs-CZ" sz="2800" dirty="0" err="1" smtClean="0">
                <a:latin typeface="Source Sans Pro"/>
              </a:rPr>
              <a:t>z.s</a:t>
            </a:r>
            <a:r>
              <a:rPr lang="cs-CZ" sz="2800" dirty="0" smtClean="0">
                <a:latin typeface="Source Sans Pro"/>
              </a:rPr>
              <a:t>., Gorkého 17 Brno</a:t>
            </a:r>
            <a:endParaRPr lang="cs-CZ" sz="2800" dirty="0">
              <a:latin typeface="Source Sans Pro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3645024"/>
            <a:ext cx="288032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936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6"/>
          <p:cNvSpPr>
            <a:spLocks noChangeArrowheads="1"/>
          </p:cNvSpPr>
          <p:nvPr/>
        </p:nvSpPr>
        <p:spPr bwMode="auto">
          <a:xfrm>
            <a:off x="1476375" y="1268761"/>
            <a:ext cx="612140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Práce s obětí DN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8960"/>
            <a:ext cx="9144000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ctrTitle"/>
          </p:nvPr>
        </p:nvSpPr>
        <p:spPr bwMode="auto">
          <a:xfrm>
            <a:off x="685800" y="549275"/>
            <a:ext cx="7772400" cy="1008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dirty="0" smtClean="0">
                <a:latin typeface="Source Sans Pro"/>
              </a:rPr>
              <a:t>Formy poradenství</a:t>
            </a:r>
          </a:p>
        </p:txBody>
      </p:sp>
      <p:sp>
        <p:nvSpPr>
          <p:cNvPr id="23555" name="Podnadpis 2"/>
          <p:cNvSpPr>
            <a:spLocks noGrp="1"/>
          </p:cNvSpPr>
          <p:nvPr>
            <p:ph type="subTitle" idx="1"/>
          </p:nvPr>
        </p:nvSpPr>
        <p:spPr bwMode="auto">
          <a:xfrm>
            <a:off x="107950" y="1557338"/>
            <a:ext cx="8928100" cy="5300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altLang="cs-CZ" sz="2800" b="1" smtClean="0">
                <a:solidFill>
                  <a:schemeClr val="tx1"/>
                </a:solidFill>
                <a:latin typeface="Source Sans Pro"/>
              </a:rPr>
              <a:t>Právní</a:t>
            </a:r>
            <a:r>
              <a:rPr lang="cs-CZ" altLang="cs-CZ" sz="2800" smtClean="0">
                <a:solidFill>
                  <a:schemeClr val="tx1"/>
                </a:solidFill>
                <a:latin typeface="Source Sans Pro"/>
              </a:rPr>
              <a:t> - informace z oblasti rodinného, občanského, trestního, správního a sociálního práva, sepsání příslušného právního podání…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altLang="cs-CZ" sz="2800" b="1" smtClean="0">
                <a:solidFill>
                  <a:schemeClr val="tx1"/>
                </a:solidFill>
                <a:latin typeface="Source Sans Pro"/>
              </a:rPr>
              <a:t>Sociální</a:t>
            </a:r>
            <a:r>
              <a:rPr lang="cs-CZ" altLang="cs-CZ" sz="2800" smtClean="0">
                <a:solidFill>
                  <a:schemeClr val="tx1"/>
                </a:solidFill>
                <a:latin typeface="Source Sans Pro"/>
              </a:rPr>
              <a:t> - úvodní konzultace, mapování, orientace klienta v jeho situaci, příprava na bezpečný odchod, navazující služby, orientace v systému sociálních dávek, problematika bydlení, poskytování informací v oblasti zaměstnanosti, trénink dovedností…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altLang="cs-CZ" sz="2800" b="1" smtClean="0">
                <a:solidFill>
                  <a:schemeClr val="tx1"/>
                </a:solidFill>
                <a:latin typeface="Source Sans Pro"/>
              </a:rPr>
              <a:t>Psychologické</a:t>
            </a:r>
            <a:r>
              <a:rPr lang="cs-CZ" altLang="cs-CZ" sz="2800" smtClean="0">
                <a:solidFill>
                  <a:schemeClr val="tx1"/>
                </a:solidFill>
                <a:latin typeface="Source Sans Pro"/>
              </a:rPr>
              <a:t> – orientace v situaci, ujasnění cílů, podpora, zvýšení náhledu, sebepoznání, mapování zdrojů a možností ovlivnění situace klientem…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ctrTitle"/>
          </p:nvPr>
        </p:nvSpPr>
        <p:spPr bwMode="auto">
          <a:xfrm>
            <a:off x="685800" y="548681"/>
            <a:ext cx="7772400" cy="9361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dirty="0" smtClean="0">
                <a:latin typeface="Source Sans Pro"/>
              </a:rPr>
              <a:t>Úvodní konzultace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340769"/>
            <a:ext cx="8892480" cy="5256882"/>
          </a:xfrm>
        </p:spPr>
        <p:txBody>
          <a:bodyPr/>
          <a:lstStyle/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  <a:latin typeface="Source Sans Pro"/>
              </a:rPr>
              <a:t>p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ředstavení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  <a:latin typeface="Source Sans Pro"/>
              </a:rPr>
              <a:t>voda, 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usazení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  <a:latin typeface="Source Sans Pro"/>
              </a:rPr>
              <a:t>seznámení </a:t>
            </a:r>
            <a:r>
              <a:rPr lang="cs-CZ" dirty="0">
                <a:solidFill>
                  <a:schemeClr val="tx1"/>
                </a:solidFill>
                <a:latin typeface="Source Sans Pro"/>
              </a:rPr>
              <a:t>s 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průběhem a cílem úvodní </a:t>
            </a:r>
            <a:r>
              <a:rPr lang="cs-CZ" dirty="0">
                <a:solidFill>
                  <a:schemeClr val="tx1"/>
                </a:solidFill>
                <a:latin typeface="Source Sans Pro"/>
              </a:rPr>
              <a:t>konzultace, 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časem 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  <a:latin typeface="Source Sans Pro"/>
              </a:rPr>
              <a:t>seznámení </a:t>
            </a:r>
            <a:r>
              <a:rPr lang="cs-CZ" dirty="0">
                <a:solidFill>
                  <a:schemeClr val="tx1"/>
                </a:solidFill>
                <a:latin typeface="Source Sans Pro"/>
              </a:rPr>
              <a:t>s pravidly, principy 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služby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  <a:latin typeface="Source Sans Pro"/>
              </a:rPr>
              <a:t>p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rostor pro dotazy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  <a:latin typeface="Source Sans Pro"/>
              </a:rPr>
              <a:t>vytvoření bezpečí, mapování, domluva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  <a:latin typeface="Source Sans Pro"/>
              </a:rPr>
              <a:t>u</a:t>
            </a:r>
            <a:r>
              <a:rPr lang="cs-CZ" dirty="0" smtClean="0">
                <a:solidFill>
                  <a:schemeClr val="tx1"/>
                </a:solidFill>
                <a:latin typeface="Source Sans Pro"/>
              </a:rPr>
              <a:t>jasnění práv, zvýšení náhledu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  <a:latin typeface="Source Sans Pro"/>
              </a:rPr>
              <a:t>podpora k vlastní ochraně, důkazy, policie…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457200" lvl="0" indent="-457200" algn="l"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331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 smtClean="0">
                <a:latin typeface="Source Sans Pro"/>
              </a:rPr>
              <a:t> </a:t>
            </a:r>
            <a:r>
              <a:rPr lang="cs-CZ" sz="4000" dirty="0" smtClean="0">
                <a:latin typeface="Source Sans Pro"/>
              </a:rPr>
              <a:t/>
            </a:r>
            <a:br>
              <a:rPr lang="cs-CZ" sz="4000" dirty="0" smtClean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Základní model poradenství</a:t>
            </a:r>
            <a:endParaRPr lang="cs-CZ" sz="4000" dirty="0">
              <a:latin typeface="Source Sans Pro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968552"/>
          </a:xfrm>
        </p:spPr>
        <p:txBody>
          <a:bodyPr/>
          <a:lstStyle/>
          <a:p>
            <a:pPr marL="514350" indent="-514350" eaLnBrk="1" hangingPunct="1">
              <a:lnSpc>
                <a:spcPct val="80000"/>
              </a:lnSpc>
              <a:buFontTx/>
              <a:buAutoNum type="arabicParenR"/>
            </a:pPr>
            <a:r>
              <a:rPr lang="cs-CZ" altLang="cs-CZ" dirty="0" smtClean="0">
                <a:latin typeface="Source Sans Pro"/>
              </a:rPr>
              <a:t>Naslouchání, bezpečný vztah, emoce</a:t>
            </a:r>
          </a:p>
          <a:p>
            <a:pPr marL="514350" indent="-514350" eaLnBrk="1" hangingPunct="1">
              <a:lnSpc>
                <a:spcPct val="80000"/>
              </a:lnSpc>
              <a:buFontTx/>
              <a:buAutoNum type="arabicParenR"/>
            </a:pPr>
            <a:endParaRPr lang="cs-CZ" altLang="cs-CZ" dirty="0" smtClean="0">
              <a:latin typeface="Source Sans Pro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 smtClean="0">
                <a:latin typeface="Source Sans Pro"/>
              </a:rPr>
              <a:t>2) Informování, edukace (o právech, DN…)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 smtClean="0">
              <a:latin typeface="Source Sans Pro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 smtClean="0">
                <a:latin typeface="Source Sans Pro"/>
              </a:rPr>
              <a:t>3) Ulehčování, pomoc v hledání řešení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 smtClean="0">
              <a:latin typeface="Source Sans Pro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 smtClean="0">
                <a:latin typeface="Source Sans Pro"/>
              </a:rPr>
              <a:t>4) Navracení sebedůvěry, zdroje, podpora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dirty="0" smtClean="0">
              <a:latin typeface="Source Sans Pro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 smtClean="0">
              <a:latin typeface="Source Sans Pro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24018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Aktivita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xmlns="" id="{81C18AD9-3B77-4D70-82D3-59D3C61A467E}"/>
              </a:ext>
            </a:extLst>
          </p:cNvPr>
          <p:cNvSpPr txBox="1">
            <a:spLocks/>
          </p:cNvSpPr>
          <p:nvPr/>
        </p:nvSpPr>
        <p:spPr bwMode="auto">
          <a:xfrm>
            <a:off x="107504" y="1196752"/>
            <a:ext cx="8928992" cy="566124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800" dirty="0" smtClean="0"/>
              <a:t>Dvojice</a:t>
            </a:r>
          </a:p>
          <a:p>
            <a:pPr>
              <a:defRPr/>
            </a:pPr>
            <a:r>
              <a:rPr lang="cs-CZ" altLang="cs-CZ" sz="2800" dirty="0" smtClean="0"/>
              <a:t>Předpokládejme, že všichni máte plán dokončit VŠ studium.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dirty="0" smtClean="0"/>
              <a:t>Mapujte: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b="1" dirty="0" smtClean="0"/>
              <a:t>Co už se vám na cestě za tímto cílem podařilo? 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b="1" dirty="0" smtClean="0"/>
              <a:t>Jak jste se dostali až sem?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b="1" dirty="0" smtClean="0"/>
              <a:t>Kdo vám byl podporou?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altLang="cs-CZ" sz="2800" b="1" dirty="0" smtClean="0"/>
              <a:t>Byly překážky? Jak jste je zvládli, co pomohlo…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altLang="cs-CZ" sz="2800" b="1" dirty="0" smtClean="0"/>
          </a:p>
          <a:p>
            <a:pPr>
              <a:defRPr/>
            </a:pPr>
            <a:r>
              <a:rPr lang="cs-CZ" altLang="cs-CZ" sz="2800" dirty="0" smtClean="0"/>
              <a:t>Posilujte schopnosti, (sebe) důvěru, mapujte vnitřní i vnější zdroje…</a:t>
            </a:r>
          </a:p>
          <a:p>
            <a:pPr>
              <a:defRPr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46614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/>
          <a:lstStyle/>
          <a:p>
            <a:r>
              <a:rPr lang="cs-CZ" sz="4000" dirty="0">
                <a:latin typeface="Source Sans Pro"/>
              </a:rPr>
              <a:t>Obecně je věnována pozornost: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latin typeface="Source Sans Pro"/>
              </a:rPr>
              <a:t>očekávání klienta</a:t>
            </a:r>
          </a:p>
          <a:p>
            <a:pPr lvl="0"/>
            <a:r>
              <a:rPr lang="cs-CZ" dirty="0">
                <a:latin typeface="Source Sans Pro"/>
              </a:rPr>
              <a:t>osobním cílům a </a:t>
            </a:r>
            <a:r>
              <a:rPr lang="cs-CZ" dirty="0" smtClean="0">
                <a:latin typeface="Source Sans Pro"/>
              </a:rPr>
              <a:t>jejich průběžnému hodnocení</a:t>
            </a:r>
            <a:endParaRPr lang="cs-CZ" dirty="0">
              <a:latin typeface="Source Sans Pro"/>
            </a:endParaRPr>
          </a:p>
          <a:p>
            <a:pPr lvl="0"/>
            <a:r>
              <a:rPr lang="cs-CZ" dirty="0">
                <a:latin typeface="Source Sans Pro"/>
              </a:rPr>
              <a:t>informacím relevantním k naplnění osobního cíle </a:t>
            </a:r>
            <a:endParaRPr lang="cs-CZ" dirty="0" smtClean="0">
              <a:latin typeface="Source Sans Pro"/>
            </a:endParaRPr>
          </a:p>
          <a:p>
            <a:pPr lvl="0"/>
            <a:r>
              <a:rPr lang="cs-CZ" dirty="0" smtClean="0">
                <a:latin typeface="Source Sans Pro"/>
              </a:rPr>
              <a:t>odhadu </a:t>
            </a:r>
            <a:r>
              <a:rPr lang="cs-CZ" dirty="0">
                <a:latin typeface="Source Sans Pro"/>
              </a:rPr>
              <a:t>nebezpečnosti a intenzitě násilí</a:t>
            </a:r>
          </a:p>
          <a:p>
            <a:pPr lvl="0"/>
            <a:r>
              <a:rPr lang="cs-CZ" dirty="0">
                <a:latin typeface="Source Sans Pro"/>
              </a:rPr>
              <a:t>možnostem řešení situace </a:t>
            </a:r>
            <a:endParaRPr lang="cs-CZ" dirty="0" smtClean="0">
              <a:latin typeface="Source Sans Pro"/>
            </a:endParaRPr>
          </a:p>
          <a:p>
            <a:pPr lvl="0"/>
            <a:r>
              <a:rPr lang="cs-CZ" dirty="0" smtClean="0">
                <a:latin typeface="Source Sans Pro"/>
              </a:rPr>
              <a:t>požadavkům klienta</a:t>
            </a:r>
            <a:endParaRPr lang="cs-CZ" dirty="0">
              <a:latin typeface="Source Sans Pro"/>
            </a:endParaRPr>
          </a:p>
          <a:p>
            <a:pPr lvl="0"/>
            <a:r>
              <a:rPr lang="cs-CZ" dirty="0">
                <a:latin typeface="Source Sans Pro"/>
              </a:rPr>
              <a:t>bezpečnostnímu plánu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1986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>
                <a:latin typeface="Source Sans Pro"/>
              </a:rPr>
              <a:t>  </a:t>
            </a:r>
            <a:r>
              <a:rPr lang="cs-CZ" sz="4000" dirty="0" smtClean="0">
                <a:latin typeface="Source Sans Pro"/>
              </a:rPr>
              <a:t/>
            </a:r>
            <a:br>
              <a:rPr lang="cs-CZ" sz="4000" dirty="0" smtClean="0">
                <a:latin typeface="Source Sans Pro"/>
              </a:rPr>
            </a:br>
            <a:r>
              <a:rPr lang="cs-CZ" sz="4000" dirty="0" smtClean="0">
                <a:latin typeface="Source Sans Pro"/>
              </a:rPr>
              <a:t>Zásady poradenského procesu</a:t>
            </a:r>
            <a:endParaRPr lang="cs-CZ" sz="4000" dirty="0">
              <a:latin typeface="Source Sans Pro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17638"/>
            <a:ext cx="9252520" cy="5323730"/>
          </a:xfrm>
        </p:spPr>
        <p:txBody>
          <a:bodyPr/>
          <a:lstStyle/>
          <a:p>
            <a:r>
              <a:rPr lang="cs-CZ" sz="3600" b="1" dirty="0" smtClean="0">
                <a:latin typeface="Source Sans Pro"/>
              </a:rPr>
              <a:t>Svoboda</a:t>
            </a:r>
            <a:r>
              <a:rPr lang="cs-CZ" sz="3600" dirty="0" smtClean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klienta</a:t>
            </a:r>
            <a:r>
              <a:rPr lang="cs-CZ" sz="3600" dirty="0" smtClean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– co bude řešit, o čem mluvit, jak se rozhodne</a:t>
            </a:r>
          </a:p>
          <a:p>
            <a:r>
              <a:rPr lang="cs-CZ" sz="3600" b="1" dirty="0" smtClean="0">
                <a:latin typeface="Source Sans Pro"/>
              </a:rPr>
              <a:t>Respekt</a:t>
            </a:r>
            <a:r>
              <a:rPr lang="cs-CZ" sz="3600" dirty="0" smtClean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ke klientovi – akceptace, přijetí</a:t>
            </a:r>
          </a:p>
          <a:p>
            <a:r>
              <a:rPr lang="cs-CZ" sz="3600" b="1" dirty="0" smtClean="0">
                <a:latin typeface="Source Sans Pro"/>
              </a:rPr>
              <a:t>Důvěrnost</a:t>
            </a:r>
            <a:r>
              <a:rPr lang="cs-CZ" dirty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- mlčenlivost</a:t>
            </a:r>
          </a:p>
          <a:p>
            <a:r>
              <a:rPr lang="cs-CZ" sz="3600" b="1" dirty="0" smtClean="0">
                <a:latin typeface="Source Sans Pro"/>
              </a:rPr>
              <a:t>Spolupráce</a:t>
            </a:r>
            <a:r>
              <a:rPr lang="cs-CZ" sz="3600" dirty="0" smtClean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– motivace klienta</a:t>
            </a:r>
            <a:endParaRPr lang="cs-CZ" dirty="0">
              <a:latin typeface="Source Sans Pro"/>
            </a:endParaRPr>
          </a:p>
          <a:p>
            <a:r>
              <a:rPr lang="cs-CZ" sz="3600" b="1" dirty="0" smtClean="0">
                <a:latin typeface="Source Sans Pro"/>
              </a:rPr>
              <a:t>Důvěra</a:t>
            </a:r>
            <a:r>
              <a:rPr lang="cs-CZ" sz="3600" dirty="0" smtClean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ve zdroje, možnou změnu – optimismus, naděje</a:t>
            </a:r>
          </a:p>
          <a:p>
            <a:r>
              <a:rPr lang="cs-CZ" sz="3600" b="1" dirty="0" smtClean="0">
                <a:latin typeface="Source Sans Pro"/>
              </a:rPr>
              <a:t>Porozumění</a:t>
            </a:r>
            <a:r>
              <a:rPr lang="cs-CZ" sz="3600" dirty="0" smtClean="0">
                <a:latin typeface="Source Sans Pro"/>
              </a:rPr>
              <a:t> </a:t>
            </a:r>
            <a:r>
              <a:rPr lang="cs-CZ" dirty="0" smtClean="0">
                <a:latin typeface="Source Sans Pro"/>
              </a:rPr>
              <a:t>– klientovu světu, situaci, hodnotám, problému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6831000"/>
      </p:ext>
    </p:extLst>
  </p:cSld>
  <p:clrMapOvr>
    <a:masterClrMapping/>
  </p:clrMapOvr>
</p:sld>
</file>

<file path=ppt/theme/theme1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8825</TotalTime>
  <Words>948</Words>
  <Application>Microsoft Office PowerPoint</Application>
  <PresentationFormat>Předvádění na obrazovce (4:3)</PresentationFormat>
  <Paragraphs>235</Paragraphs>
  <Slides>27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Source Sans Pro</vt:lpstr>
      <vt:lpstr>1_Motiv systému Office</vt:lpstr>
      <vt:lpstr>Principy poradenství</vt:lpstr>
      <vt:lpstr>Poradenství obecně </vt:lpstr>
      <vt:lpstr>Prezentace aplikace PowerPoint</vt:lpstr>
      <vt:lpstr>Formy poradenství</vt:lpstr>
      <vt:lpstr>Úvodní konzultace</vt:lpstr>
      <vt:lpstr>  Základní model poradenství</vt:lpstr>
      <vt:lpstr>Aktivita </vt:lpstr>
      <vt:lpstr>Obecně je věnována pozornost:</vt:lpstr>
      <vt:lpstr>   Zásady poradenského procesu</vt:lpstr>
      <vt:lpstr>   Fáze poradenského procesu (Eganův model pomáhajícího procesu) </vt:lpstr>
      <vt:lpstr>Prezentace aplikace PowerPoint</vt:lpstr>
      <vt:lpstr>Prezentace aplikace PowerPoint</vt:lpstr>
      <vt:lpstr>   Fáze poradenského procesu</vt:lpstr>
      <vt:lpstr>Fáze poradenského procesu</vt:lpstr>
      <vt:lpstr>Aktivita</vt:lpstr>
      <vt:lpstr>   Příprava bezpečnostního plánu </vt:lpstr>
      <vt:lpstr>   Odhad nebezpečnosti</vt:lpstr>
      <vt:lpstr>  Odhad nebezpečnosti</vt:lpstr>
      <vt:lpstr>   Odhad nebezpečnosti</vt:lpstr>
      <vt:lpstr>Odhad nebezpečnosti</vt:lpstr>
      <vt:lpstr> </vt:lpstr>
      <vt:lpstr>   Bezpečnostní plán pro oběti</vt:lpstr>
      <vt:lpstr>    Bezpečnostní plán pro oběti</vt:lpstr>
      <vt:lpstr>  Aktivita</vt:lpstr>
      <vt:lpstr>           Obsah bezpečnostního balíčku</vt:lpstr>
      <vt:lpstr>  Bezpečnostní plán pro oběti</vt:lpstr>
      <vt:lpstr> </vt:lpstr>
    </vt:vector>
  </TitlesOfParts>
  <Company>Liga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Pomoc obětem domácího násilí</dc:title>
  <dc:creator>Tereza Urbánková</dc:creator>
  <cp:lastModifiedBy>tereza.urbankova</cp:lastModifiedBy>
  <cp:revision>415</cp:revision>
  <cp:lastPrinted>2016-02-21T14:46:07Z</cp:lastPrinted>
  <dcterms:created xsi:type="dcterms:W3CDTF">2008-03-20T11:25:02Z</dcterms:created>
  <dcterms:modified xsi:type="dcterms:W3CDTF">2019-10-16T09:49:27Z</dcterms:modified>
</cp:coreProperties>
</file>