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3"/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56" roundtripDataSignature="AMtx7miY3kzOiIsNTk911V2ygZSAMC8e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cs-CZ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1" name="Google Shape;161;p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613ab93460_0_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g613ab93460_0_3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5ffc877e4a_0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3" name="Google Shape;233;g5ffc877e4a_0_3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0b757c6c1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9" name="Google Shape;239;g60b757c6c1_0_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60b757c6c1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g60b757c6c1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5ffc877e4a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3" name="Google Shape;253;g5ffc877e4a_0_4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5ffc877e4a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0" name="Google Shape;260;g5ffc877e4a_0_5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ffc877e4a_0_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6" name="Google Shape;266;g5ffc877e4a_0_6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5ffc877e4a_0_6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2" name="Google Shape;272;g5ffc877e4a_0_6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ffc877e4a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8" name="Google Shape;278;g5ffc877e4a_0_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5ffc877e4a_0_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4" name="Google Shape;284;g5ffc877e4a_0_7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ffc877e4a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g5ffc877e4a_0_8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60a5cf5ec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7" name="Google Shape;297;g60a5cf5ecd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0b757c6c1_0_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4" name="Google Shape;304;g60b757c6c1_0_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70b1cb2fc3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1" name="Google Shape;311;g70b1cb2fc3_0_8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60a5cf5ecd_0_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8" name="Google Shape;318;g60a5cf5ecd_0_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60a5cf5ecd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6" name="Google Shape;326;g60a5cf5ecd_0_4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60a5cf5ecd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3" name="Google Shape;333;g60a5cf5ecd_0_5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60a5cf5ecd_0_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0" name="Google Shape;340;g60a5cf5ecd_0_5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60a5cf5ecd_0_2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60a5cf5ecd_0_22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60a5cf5ecd_0_6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4" name="Google Shape;354;g60a5cf5ecd_0_6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ffc877e4a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5ffc877e4a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60a5cf5ecd_0_7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1" name="Google Shape;361;g60a5cf5ecd_0_7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60a5cf5ecd_0_8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1" name="Google Shape;371;g60a5cf5ecd_0_8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60a5cf5ecd_0_8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0" name="Google Shape;380;g60a5cf5ecd_0_8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60a5cf5ecd_0_1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8" name="Google Shape;388;g60a5cf5ecd_0_1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60a5cf5ecd_0_1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6" name="Google Shape;396;g60a5cf5ecd_0_10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60a5cf5ecd_0_11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2" name="Google Shape;402;g60a5cf5ecd_0_11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60a5cf5ecd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g60a5cf5ecd_0_1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60a5cf5ecd_0_2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8" name="Google Shape;418;g60a5cf5ecd_0_22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60a5cf5ecd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6" name="Google Shape;426;g60a5cf5ecd_0_1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60b757c6c1_0_3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g60b757c6c1_0_3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60a5cf5ecd_0_1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g60a5cf5ecd_0_1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g60a5cf5ecd_0_1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8" name="Google Shape;448;g60a5cf5ecd_0_145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60a5cf5ecd_0_15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5" name="Google Shape;455;g60a5cf5ecd_0_15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613ab93460_0_4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3" name="Google Shape;463;g613ab93460_0_4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60a5cf5ecd_0_1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0" name="Google Shape;470;g60a5cf5ecd_0_16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60a5cf5ecd_0_1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8" name="Google Shape;478;g60a5cf5ecd_0_188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60a5cf5ecd_0_19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4" name="Google Shape;484;g60a5cf5ecd_0_19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60a5cf5ecd_0_20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g60a5cf5ecd_0_20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60a5cf5ecd_0_20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9" name="Google Shape;499;g60a5cf5ecd_0_207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60a5cf5ecd_0_2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7" name="Google Shape;507;g60a5cf5ecd_0_214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ffc877e4a_0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9" name="Google Shape;189;g5ffc877e4a_0_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613c9f9505_0_1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5" name="Google Shape;515;g613c9f9505_0_12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613ab93460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6" name="Google Shape;196;g613ab93460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2" name="Google Shape;202;p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5ffc877e4a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9" name="Google Shape;209;g5ffc877e4a_0_13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0b1cb2fc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70b1cb2fc3_0_0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Úvodní snímek" type="title">
  <p:cSld name="TITLE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0b1cb2fc3_0_94"/>
          <p:cNvSpPr txBox="1"/>
          <p:nvPr>
            <p:ph type="ctrTitle"/>
          </p:nvPr>
        </p:nvSpPr>
        <p:spPr>
          <a:xfrm>
            <a:off x="685800" y="1122363"/>
            <a:ext cx="77724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70b1cb2fc3_0_94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3" name="Google Shape;93;g70b1cb2fc3_0_9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70b1cb2fc3_0_9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g70b1cb2fc3_0_9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0b1cb2fc3_0_100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g70b1cb2fc3_0_100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g70b1cb2fc3_0_100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70b1cb2fc3_0_100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g70b1cb2fc3_0_100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0b1cb2fc3_0_106"/>
          <p:cNvSpPr txBox="1"/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g70b1cb2fc3_0_106"/>
          <p:cNvSpPr txBox="1"/>
          <p:nvPr>
            <p:ph idx="1" type="body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5" name="Google Shape;105;g70b1cb2fc3_0_106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70b1cb2fc3_0_106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g70b1cb2fc3_0_106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0b1cb2fc3_0_112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g70b1cb2fc3_0_112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1" name="Google Shape;111;g70b1cb2fc3_0_112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g70b1cb2fc3_0_112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g70b1cb2fc3_0_112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g70b1cb2fc3_0_112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0b1cb2fc3_0_119"/>
          <p:cNvSpPr txBox="1"/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g70b1cb2fc3_0_119"/>
          <p:cNvSpPr txBox="1"/>
          <p:nvPr>
            <p:ph idx="1" type="body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8" name="Google Shape;118;g70b1cb2fc3_0_119"/>
          <p:cNvSpPr txBox="1"/>
          <p:nvPr>
            <p:ph idx="2" type="body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g70b1cb2fc3_0_119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0" name="Google Shape;120;g70b1cb2fc3_0_119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g70b1cb2fc3_0_119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70b1cb2fc3_0_119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70b1cb2fc3_0_119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70b1cb2fc3_0_128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g70b1cb2fc3_0_12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70b1cb2fc3_0_12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70b1cb2fc3_0_12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70b1cb2fc3_0_133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70b1cb2fc3_0_133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g70b1cb2fc3_0_133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70b1cb2fc3_0_137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70b1cb2fc3_0_137"/>
          <p:cNvSpPr txBox="1"/>
          <p:nvPr>
            <p:ph idx="1" type="body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6" name="Google Shape;136;g70b1cb2fc3_0_137"/>
          <p:cNvSpPr txBox="1"/>
          <p:nvPr>
            <p:ph idx="2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7" name="Google Shape;137;g70b1cb2fc3_0_13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70b1cb2fc3_0_13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g70b1cb2fc3_0_13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70b1cb2fc3_0_144"/>
          <p:cNvSpPr txBox="1"/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70b1cb2fc3_0_144"/>
          <p:cNvSpPr/>
          <p:nvPr>
            <p:ph idx="2" type="pic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g70b1cb2fc3_0_144"/>
          <p:cNvSpPr txBox="1"/>
          <p:nvPr>
            <p:ph idx="1" type="body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g70b1cb2fc3_0_144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70b1cb2fc3_0_144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g70b1cb2fc3_0_144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adpis a svislý text" type="vertTx">
  <p:cSld name="VERTICAL_TEX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70b1cb2fc3_0_151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" name="Google Shape;149;g70b1cb2fc3_0_151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" name="Google Shape;150;g70b1cb2fc3_0_151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70b1cb2fc3_0_151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g70b1cb2fc3_0_151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vislý nadpis a text" type="vertTitleAndTx">
  <p:cSld name="VERTICAL_TITLE_AND_VERTICAL_TEXT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70b1cb2fc3_0_157"/>
          <p:cNvSpPr txBox="1"/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g70b1cb2fc3_0_157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6" name="Google Shape;156;g70b1cb2fc3_0_157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70b1cb2fc3_0_157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g70b1cb2fc3_0_157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áhlaví části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va obsahy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orovnání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Jenom nadpis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rázdný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sah s titulkem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brázek s titulkem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0b1cb2fc3_0_88"/>
          <p:cNvSpPr txBox="1"/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70b1cb2fc3_0_88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g70b1cb2fc3_0_88"/>
          <p:cNvSpPr txBox="1"/>
          <p:nvPr>
            <p:ph idx="10" type="dt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g70b1cb2fc3_0_88"/>
          <p:cNvSpPr txBox="1"/>
          <p:nvPr>
            <p:ph idx="11" type="ftr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g70b1cb2fc3_0_88"/>
          <p:cNvSpPr txBox="1"/>
          <p:nvPr>
            <p:ph idx="12" type="sldNum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hyperlink" Target="https://is.muni.cz/do/fss/kspsp/mvplzszz/dp_pokyny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hyperlink" Target="http://is.muni.cz/thesis/" TargetMode="External"/><Relationship Id="rId5" Type="http://schemas.openxmlformats.org/officeDocument/2006/relationships/hyperlink" Target="http://theses.cz/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Relationship Id="rId4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Relationship Id="rId4" Type="http://schemas.openxmlformats.org/officeDocument/2006/relationships/hyperlink" Target="http://knihovna.fss.muni.cz/jaksipujcit.php?podsekce=1" TargetMode="External"/><Relationship Id="rId5" Type="http://schemas.openxmlformats.org/officeDocument/2006/relationships/hyperlink" Target="http://knihovna.fss.muni.cz/jaksipujcit.php?podsekce=1" TargetMode="External"/><Relationship Id="rId6" Type="http://schemas.openxmlformats.org/officeDocument/2006/relationships/hyperlink" Target="http://knihovna.fss.muni.cz/jaksipujcit.php?podsekce=65" TargetMode="External"/><Relationship Id="rId7" Type="http://schemas.openxmlformats.org/officeDocument/2006/relationships/hyperlink" Target="http://knihovna.fss.muni.cz/ezdroje.php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Relationship Id="rId4" Type="http://schemas.openxmlformats.org/officeDocument/2006/relationships/image" Target="../media/image9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Relationship Id="rId4" Type="http://schemas.openxmlformats.org/officeDocument/2006/relationships/hyperlink" Target="http://knihovna.fss.muni.cz/ezdroje" TargetMode="External"/><Relationship Id="rId5" Type="http://schemas.openxmlformats.org/officeDocument/2006/relationships/hyperlink" Target="http://ezdroje.muni.cz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Relationship Id="rId4" Type="http://schemas.openxmlformats.org/officeDocument/2006/relationships/hyperlink" Target="https://ezdroje.muni.cz/vzdaleny_pristup/?lang=cs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Relationship Id="rId4" Type="http://schemas.openxmlformats.org/officeDocument/2006/relationships/hyperlink" Target="http://discovery.muni.cz" TargetMode="External"/><Relationship Id="rId9" Type="http://schemas.openxmlformats.org/officeDocument/2006/relationships/image" Target="../media/image13.jpg"/><Relationship Id="rId5" Type="http://schemas.openxmlformats.org/officeDocument/2006/relationships/hyperlink" Target="http://scholar.google.com/" TargetMode="External"/><Relationship Id="rId6" Type="http://schemas.openxmlformats.org/officeDocument/2006/relationships/hyperlink" Target="https://www.scienceopen.com/" TargetMode="External"/><Relationship Id="rId7" Type="http://schemas.openxmlformats.org/officeDocument/2006/relationships/image" Target="../media/image12.jpg"/><Relationship Id="rId8" Type="http://schemas.openxmlformats.org/officeDocument/2006/relationships/image" Target="../media/image14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Relationship Id="rId4" Type="http://schemas.openxmlformats.org/officeDocument/2006/relationships/hyperlink" Target="http://knihovna.fss.muni.cz/ezdroje.php" TargetMode="Externa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hyperlink" Target="https://doaj.org/" TargetMode="External"/><Relationship Id="rId5" Type="http://schemas.openxmlformats.org/officeDocument/2006/relationships/hyperlink" Target="http://cejsh.icm.edu.pl/cejsh/search/article.action?cid=b4602adc-496e-4c5f-8674-2f4d8c7fcf52" TargetMode="External"/><Relationship Id="rId6" Type="http://schemas.openxmlformats.org/officeDocument/2006/relationships/hyperlink" Target="http://cejsh.icm.edu.pl/cejsh/search/article.action?cid=b4602adc-496e-4c5f-8674-2f4d8c7fcf52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.png"/><Relationship Id="rId4" Type="http://schemas.openxmlformats.org/officeDocument/2006/relationships/hyperlink" Target="http://www.icpsr.umich.edu/files/instructors/How_to_Read_a_Journal_Article.pdf" TargetMode="External"/><Relationship Id="rId5" Type="http://schemas.openxmlformats.org/officeDocument/2006/relationships/hyperlink" Target="http://www.icpsr.umich.edu/files/instructors/How_to_Read_a_Journal_Article.pdf" TargetMode="Externa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Relationship Id="rId4" Type="http://schemas.openxmlformats.org/officeDocument/2006/relationships/hyperlink" Target="https://aleph.muni.cz/F" TargetMode="External"/><Relationship Id="rId11" Type="http://schemas.openxmlformats.org/officeDocument/2006/relationships/hyperlink" Target="https://www.taylorfrancis.com/" TargetMode="External"/><Relationship Id="rId10" Type="http://schemas.openxmlformats.org/officeDocument/2006/relationships/hyperlink" Target="http://sk.sagepub.com/" TargetMode="External"/><Relationship Id="rId9" Type="http://schemas.openxmlformats.org/officeDocument/2006/relationships/hyperlink" Target="http://web.a.ebscohost.com/ehost/search/selectdb?vid=0&amp;sid=19d82bc8-027a-43aa-aa9b-2caaa2b1da3b@sdc-v-sessmgr04" TargetMode="External"/><Relationship Id="rId5" Type="http://schemas.openxmlformats.org/officeDocument/2006/relationships/hyperlink" Target="https://www.knihovny.cz/" TargetMode="External"/><Relationship Id="rId6" Type="http://schemas.openxmlformats.org/officeDocument/2006/relationships/hyperlink" Target="http://www.jib.cz/" TargetMode="External"/><Relationship Id="rId7" Type="http://schemas.openxmlformats.org/officeDocument/2006/relationships/hyperlink" Target="http://aleph.nkp.cz/F/?func=file&amp;file_name=find-b&amp;local_base=skcm" TargetMode="External"/><Relationship Id="rId8" Type="http://schemas.openxmlformats.org/officeDocument/2006/relationships/hyperlink" Target="http://knihovna.fss.muni.cz/ezdroje.php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.png"/><Relationship Id="rId4" Type="http://schemas.openxmlformats.org/officeDocument/2006/relationships/hyperlink" Target="http://doabooks.org/doab" TargetMode="External"/><Relationship Id="rId5" Type="http://schemas.openxmlformats.org/officeDocument/2006/relationships/hyperlink" Target="http://books.google.com/" TargetMode="External"/><Relationship Id="rId6" Type="http://schemas.openxmlformats.org/officeDocument/2006/relationships/hyperlink" Target="http://knihovna.fss.muni.cz/ezdroje.php?podsekce=72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Relationship Id="rId4" Type="http://schemas.openxmlformats.org/officeDocument/2006/relationships/hyperlink" Target="http://muj.anopress.cz/Search/PagesAuth/My_Search.aspx?f=3" TargetMode="External"/><Relationship Id="rId5" Type="http://schemas.openxmlformats.org/officeDocument/2006/relationships/hyperlink" Target="https://www.pressreader.com/" TargetMode="Externa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.png"/><Relationship Id="rId4" Type="http://schemas.openxmlformats.org/officeDocument/2006/relationships/hyperlink" Target="http://is.muni.cz/thesis/" TargetMode="External"/><Relationship Id="rId5" Type="http://schemas.openxmlformats.org/officeDocument/2006/relationships/hyperlink" Target="http://theses.cz/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Relationship Id="rId4" Type="http://schemas.openxmlformats.org/officeDocument/2006/relationships/hyperlink" Target="http://socialniprace.cz/" TargetMode="External"/><Relationship Id="rId5" Type="http://schemas.openxmlformats.org/officeDocument/2006/relationships/hyperlink" Target="http://socialnirevue.cz/" TargetMode="External"/><Relationship Id="rId6" Type="http://schemas.openxmlformats.org/officeDocument/2006/relationships/hyperlink" Target="http://www.vupsv.cz/" TargetMode="External"/><Relationship Id="rId7" Type="http://schemas.openxmlformats.org/officeDocument/2006/relationships/hyperlink" Target="http://www.vupsv.cz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png"/><Relationship Id="rId4" Type="http://schemas.openxmlformats.org/officeDocument/2006/relationships/hyperlink" Target="https://www.zive.cz/clanky/pet-nejlepsich-nastroju-pro-tvorbu-myslenkovych-map/sc-3-a-172981/default.aspx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Relationship Id="rId4" Type="http://schemas.openxmlformats.org/officeDocument/2006/relationships/image" Target="../media/image15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.png"/><Relationship Id="rId4" Type="http://schemas.openxmlformats.org/officeDocument/2006/relationships/hyperlink" Target="http://cathryno.global2.vic.edu.au/2010/05/08/deep-web-vs-surface-web/" TargetMode="External"/><Relationship Id="rId5" Type="http://schemas.openxmlformats.org/officeDocument/2006/relationships/hyperlink" Target="https://www.novinky.cz/internet-a-pc/209215-na-informace-je-zapotrebi-nova-jednotka-zettabyte.html" TargetMode="External"/><Relationship Id="rId6" Type="http://schemas.openxmlformats.org/officeDocument/2006/relationships/hyperlink" Target="https://s-media-cache-ak0.pinimg.com/736x/b1/8c/7d/b18c7dde7e01870bd4715b308241c155.jpg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Relationship Id="rId4" Type="http://schemas.openxmlformats.org/officeDocument/2006/relationships/hyperlink" Target="mailto:infozdroje@fss.muni.cz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5.jpg"/><Relationship Id="rId5" Type="http://schemas.openxmlformats.org/officeDocument/2006/relationships/hyperlink" Target="https://www.novinky.cz/internet-a-pc/209215-na-informace-je-zapotrebi-nova-jednotka-zettabyte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"/>
            <a:ext cx="9144000" cy="685771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"/>
          <p:cNvSpPr txBox="1"/>
          <p:nvPr>
            <p:ph type="ctrTitle"/>
          </p:nvPr>
        </p:nvSpPr>
        <p:spPr>
          <a:xfrm>
            <a:off x="336500" y="2097825"/>
            <a:ext cx="8396400" cy="77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400"/>
              <a:buFont typeface="Arial"/>
              <a:buNone/>
            </a:pPr>
            <a:r>
              <a:rPr b="1" lang="cs-CZ" sz="44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Základy práce s informačními zdroji pro bc. studenty SPSP</a:t>
            </a:r>
            <a:endParaRPr b="1" sz="440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>
            <p:ph idx="1" type="subTitle"/>
          </p:nvPr>
        </p:nvSpPr>
        <p:spPr>
          <a:xfrm>
            <a:off x="336500" y="3768459"/>
            <a:ext cx="6858000" cy="9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1" lang="cs-CZ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Bc</a:t>
            </a:r>
            <a:r>
              <a:rPr b="1" lang="cs-CZ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David Humpolík</a:t>
            </a:r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 txBox="1"/>
          <p:nvPr/>
        </p:nvSpPr>
        <p:spPr>
          <a:xfrm>
            <a:off x="336499" y="5652600"/>
            <a:ext cx="6858000" cy="4700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Brno, </a:t>
            </a:r>
            <a:r>
              <a:rPr lang="cs-CZ" sz="2400">
                <a:solidFill>
                  <a:schemeClr val="dk1"/>
                </a:solidFill>
              </a:rPr>
              <a:t>13. 11. 2019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g613ab93460_0_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g613ab93460_0_33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 sz="4000"/>
          </a:p>
        </p:txBody>
      </p:sp>
      <p:sp>
        <p:nvSpPr>
          <p:cNvPr id="230" name="Google Shape;230;g613ab93460_0_3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b="1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→  Rozpoznání informační potřeby</a:t>
            </a:r>
            <a:endParaRPr b="0" i="0" sz="27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6687" lvl="0" marL="342900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t/>
            </a:r>
            <a:endParaRPr b="0" i="0" sz="27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800100" marR="0" rtl="0" algn="l">
              <a:lnSpc>
                <a:spcPct val="10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❑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Schopnost </a:t>
            </a:r>
            <a:r>
              <a:rPr b="1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informaci: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20015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b="1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nalézt</a:t>
            </a: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znalost informačních zdrojů a   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4295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vyhledávacích strategií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20015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b="1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vyhodnotit</a:t>
            </a: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užitečnost/relevance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20015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Noto Sans Symbols"/>
              <a:buChar char="❖"/>
            </a:pPr>
            <a:r>
              <a:rPr b="1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použít</a:t>
            </a: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pro daný účel, znalost autorského </a:t>
            </a:r>
            <a:endParaRPr b="0" i="0" sz="27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4295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zákona, problematiky citování a plagiátorství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g5ffc877e4a_0_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g5ffc877e4a_0_30"/>
          <p:cNvSpPr txBox="1"/>
          <p:nvPr/>
        </p:nvSpPr>
        <p:spPr>
          <a:xfrm>
            <a:off x="908025" y="1929000"/>
            <a:ext cx="72882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cs-CZ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Psaní závěrečných (odborných) prací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g60b757c6c1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g60b757c6c1_0_7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Metodika psaní odborných prací</a:t>
            </a:r>
            <a:endParaRPr sz="4000"/>
          </a:p>
        </p:txBody>
      </p:sp>
      <p:sp>
        <p:nvSpPr>
          <p:cNvPr id="243" name="Google Shape;243;g60b757c6c1_0_7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❏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Dostatek času</a:t>
            </a: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vyhledání a nastudovaní      příslušné literatury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599" lvl="0" marL="431999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Vypracování námětu závěrečné práce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599" lvl="0" marL="431999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Vymezení času potřebného k sepsání textu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599" lvl="0" marL="431999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Dodržení všech předepsaných formálních a odborných náležitostí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999" lvl="0" marL="431999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b="0" i="0" lang="cs-CZ" sz="32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Psaní závěrečné práce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t/>
            </a:r>
            <a:endParaRPr b="1" i="0" sz="27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g60b757c6c1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g60b757c6c1_0_13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/>
          </a:p>
        </p:txBody>
      </p:sp>
      <p:sp>
        <p:nvSpPr>
          <p:cNvPr id="250" name="Google Shape;250;g60b757c6c1_0_13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1" marL="11668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1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t/>
            </a:r>
            <a:endParaRPr b="1" i="0" sz="27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g5ffc877e4a_0_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5ffc877e4a_0_47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Volba tématu</a:t>
            </a:r>
            <a:endParaRPr sz="4000"/>
          </a:p>
        </p:txBody>
      </p:sp>
      <p:sp>
        <p:nvSpPr>
          <p:cNvPr id="257" name="Google Shape;257;g5ffc877e4a_0_47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Podívat se do </a:t>
            </a:r>
            <a:r>
              <a:rPr b="0" i="0" lang="cs-CZ" sz="3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Archivu závěrečných prací IS MU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Případně na práce jiných univerzit: </a:t>
            </a:r>
            <a:r>
              <a:rPr b="0" i="0" lang="cs-CZ" sz="3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Vysokoškolské kvalifikační práce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t/>
            </a:r>
            <a:endParaRPr b="0" i="0" sz="27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g5ffc877e4a_0_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g5ffc877e4a_0_5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" y="981075"/>
            <a:ext cx="8839200" cy="489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g5ffc877e4a_0_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5ffc877e4a_0_6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225" y="0"/>
            <a:ext cx="8591550" cy="5902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Google Shape;274;g5ffc877e4a_0_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g5ffc877e4a_0_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6225" y="0"/>
            <a:ext cx="8591550" cy="60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Google Shape;280;g5ffc877e4a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5ffc877e4a_0_72"/>
          <p:cNvPicPr preferRelativeResize="0"/>
          <p:nvPr/>
        </p:nvPicPr>
        <p:blipFill rotWithShape="1">
          <a:blip r:embed="rId4">
            <a:alphaModFix/>
          </a:blip>
          <a:srcRect b="8873" l="15539" r="14240" t="9404"/>
          <a:stretch/>
        </p:blipFill>
        <p:spPr>
          <a:xfrm>
            <a:off x="287525" y="0"/>
            <a:ext cx="8568950" cy="602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g5ffc877e4a_0_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g5ffc877e4a_0_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8425" y="0"/>
            <a:ext cx="8591550" cy="602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"/>
          <p:cNvSpPr txBox="1"/>
          <p:nvPr>
            <p:ph type="title"/>
          </p:nvPr>
        </p:nvSpPr>
        <p:spPr>
          <a:xfrm>
            <a:off x="628650" y="621158"/>
            <a:ext cx="7886700" cy="688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kurzu</a:t>
            </a:r>
            <a:endParaRPr sz="4000"/>
          </a:p>
        </p:txBody>
      </p:sp>
      <p:sp>
        <p:nvSpPr>
          <p:cNvPr id="173" name="Google Shape;173;p2"/>
          <p:cNvSpPr txBox="1"/>
          <p:nvPr>
            <p:ph idx="1" type="body"/>
          </p:nvPr>
        </p:nvSpPr>
        <p:spPr>
          <a:xfrm>
            <a:off x="628650" y="1474496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4482" lvl="0" marL="3429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cs-CZ" sz="1800">
                <a:latin typeface="Arial"/>
                <a:ea typeface="Arial"/>
                <a:cs typeface="Arial"/>
                <a:sym typeface="Arial"/>
              </a:rPr>
              <a:t>Práce s informacemi, základy EIZ, psaní odborných (závěrečných) prací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04482" lvl="0" marL="342900" rtl="0" algn="l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b="1" lang="cs-CZ" sz="1800">
                <a:latin typeface="Arial"/>
                <a:ea typeface="Arial"/>
                <a:cs typeface="Arial"/>
                <a:sym typeface="Arial"/>
              </a:rPr>
              <a:t>Práce s elektronickými informačními zdroji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27976" lvl="1" marL="800100" rtl="0" algn="l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základy vyhledávacích technik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27976" lvl="1" marL="800100" rtl="0" algn="l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tvorba rešeršního dotazu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27976" lvl="1" marL="800100" rtl="0" algn="l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praktické vyhledávání v oborových databázích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04482" lvl="0" marL="342900" rtl="0" algn="l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b="1" lang="cs-CZ" sz="1800">
                <a:latin typeface="Arial"/>
                <a:ea typeface="Arial"/>
                <a:cs typeface="Arial"/>
                <a:sym typeface="Arial"/>
              </a:rPr>
              <a:t>Citace, citování, plagiátorství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27976" lvl="1" marL="800100" rtl="0" algn="l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základní terminologie, citační styly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27976" lvl="1" marL="800100" rtl="0" algn="l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základy citování jednotlivých druhů dokumentů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27976" lvl="1" marL="800100" rtl="0" algn="l">
              <a:lnSpc>
                <a:spcPct val="7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citační software, zvláštnosti citování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04482" lvl="0" marL="342900" rtl="0" algn="l">
              <a:lnSpc>
                <a:spcPct val="140000"/>
              </a:lnSpc>
              <a:spcBef>
                <a:spcPts val="481"/>
              </a:spcBef>
              <a:spcAft>
                <a:spcPts val="0"/>
              </a:spcAft>
              <a:buSzPts val="1800"/>
              <a:buChar char="▪"/>
            </a:pPr>
            <a:r>
              <a:rPr b="1" lang="cs-CZ" sz="1800">
                <a:latin typeface="Arial"/>
                <a:ea typeface="Arial"/>
                <a:cs typeface="Arial"/>
                <a:sym typeface="Arial"/>
              </a:rPr>
              <a:t>Práce s elektronickými informačními zdroji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27976" lvl="1" marL="8001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EBSCO Discovery Service a nadstavbové nástroje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27976" lvl="1" marL="800100" rtl="0" algn="l">
              <a:lnSpc>
                <a:spcPct val="90000"/>
              </a:lnSpc>
              <a:spcBef>
                <a:spcPts val="407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databáze elektronických knih</a:t>
            </a:r>
            <a:endParaRPr sz="1800">
              <a:solidFill>
                <a:srgbClr val="0000D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g5ffc877e4a_0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g5ffc877e4a_0_84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Základní etapy přípravy písemné práce</a:t>
            </a:r>
            <a:endParaRPr sz="4000"/>
          </a:p>
        </p:txBody>
      </p:sp>
      <p:sp>
        <p:nvSpPr>
          <p:cNvPr id="294" name="Google Shape;294;g5ffc877e4a_0_84"/>
          <p:cNvSpPr txBox="1"/>
          <p:nvPr/>
        </p:nvSpPr>
        <p:spPr>
          <a:xfrm>
            <a:off x="177650" y="22369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1" marL="116681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 a strategie přípravy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1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Zpracování výsledků průzkumu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Výzkum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Tvorba práce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dokumentace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Příprava konečné verze práce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Odevzdání práce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1166812" marR="0" rtl="0" algn="l">
              <a:lnSpc>
                <a:spcPct val="9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AutoNum type="arabicPeriod"/>
            </a:pPr>
            <a:r>
              <a:rPr b="0" i="0" lang="cs-CZ" sz="277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Obhajoba - prezentace práce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t/>
            </a:r>
            <a:endParaRPr b="1" i="0" sz="27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rgbClr val="000000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g60a5cf5ecd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g60a5cf5ecd_0_0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sz="4000"/>
          </a:p>
        </p:txBody>
      </p:sp>
      <p:sp>
        <p:nvSpPr>
          <p:cNvPr id="301" name="Google Shape;301;g60a5cf5ecd_0_0"/>
          <p:cNvSpPr txBox="1"/>
          <p:nvPr/>
        </p:nvSpPr>
        <p:spPr>
          <a:xfrm>
            <a:off x="177650" y="19803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7650" lvl="0" marL="28575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❑"/>
            </a:pPr>
            <a:r>
              <a:rPr b="0" i="0" lang="cs-CZ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Práce s informačními zdroji 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b="0" i="0" lang="cs-CZ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Hledání dokumentů, které souvisí se zvoleným tématem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7650" lvl="0" marL="285750" marR="0" rtl="0" algn="l">
              <a:lnSpc>
                <a:spcPct val="1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❑"/>
            </a:pPr>
            <a:r>
              <a:rPr b="0" i="0" lang="cs-CZ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Získání dokumentů*: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b="0" i="0" lang="cs-CZ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Výpůjčka z knihovny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b="0" i="0" lang="cs-CZ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Výpůjčka/dodání dokumentu z jiné knihovny v  ČR/zahraničí -   MVS/MMVS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b="0" i="0" lang="cs-CZ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E-prezenčka, Copy on Demand (CoD)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b="0" i="0" lang="cs-CZ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2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Licencované databáze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050" lvl="1" marL="74295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❖"/>
            </a:pPr>
            <a:r>
              <a:rPr b="0" i="0" lang="cs-CZ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Internet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09550" lvl="1" marL="709612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b="0" i="0" lang="cs-CZ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*jako dokument budeme pro potřeby naší výuky označovat texty, obrázky, fotky, videa tj. jakoukoli formu grafického znázornění informací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75"/>
              <a:buFont typeface="Arial"/>
              <a:buNone/>
            </a:pPr>
            <a:r>
              <a:t/>
            </a:r>
            <a:endParaRPr b="0" i="0" sz="2775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g60b757c6c1_0_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g60b757c6c1_0_19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4000"/>
          </a:p>
        </p:txBody>
      </p:sp>
      <p:sp>
        <p:nvSpPr>
          <p:cNvPr id="308" name="Google Shape;308;g60b757c6c1_0_19"/>
          <p:cNvSpPr txBox="1"/>
          <p:nvPr/>
        </p:nvSpPr>
        <p:spPr>
          <a:xfrm>
            <a:off x="177650" y="16755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Knihy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Periodika</a:t>
            </a: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 časopisy, magazíny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Referenční díla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encyklopedie, slovníky, tezaury, mapy, atlasy, bibliografie, adresáře, ročenky      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závěrečné práce, materiály z konferencí, vládní publikace, šedá literatura, noviny, newslettery)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g70b1cb2fc3_0_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g70b1cb2fc3_0_82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Cvičení</a:t>
            </a:r>
            <a:endParaRPr sz="4000"/>
          </a:p>
        </p:txBody>
      </p:sp>
      <p:sp>
        <p:nvSpPr>
          <p:cNvPr id="315" name="Google Shape;315;g70b1cb2fc3_0_82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4000">
                <a:solidFill>
                  <a:schemeClr val="dk1"/>
                </a:solidFill>
              </a:rPr>
              <a:t>Jaký je rozdíl mezi těmito pojmy?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4000">
                <a:solidFill>
                  <a:schemeClr val="dk1"/>
                </a:solidFill>
              </a:rPr>
              <a:t>Surface Web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4000">
                <a:solidFill>
                  <a:schemeClr val="dk1"/>
                </a:solidFill>
              </a:rPr>
              <a:t>Deep Web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cs-CZ" sz="4000">
                <a:solidFill>
                  <a:schemeClr val="dk1"/>
                </a:solidFill>
              </a:rPr>
              <a:t>Dark Web</a:t>
            </a:r>
            <a:endParaRPr sz="3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t/>
            </a:r>
            <a:endParaRPr b="1"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2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60a5cf5ecd_0_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60a5cf5ecd_0_31"/>
          <p:cNvSpPr txBox="1"/>
          <p:nvPr/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Surface Web</a:t>
            </a:r>
            <a:b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b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 Web</a:t>
            </a:r>
            <a:b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b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Dark Web</a:t>
            </a:r>
            <a:b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g60a5cf5ecd_0_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12570" y="0"/>
            <a:ext cx="573054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g60a5cf5ecd_0_31"/>
          <p:cNvSpPr txBox="1"/>
          <p:nvPr/>
        </p:nvSpPr>
        <p:spPr>
          <a:xfrm>
            <a:off x="122775" y="6526800"/>
            <a:ext cx="3000000" cy="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b="0" i="0" lang="cs-CZ" sz="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https://www.airsassociation.org/airs-articles/item/16220-how-to-access-the-dark-web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g60a5cf5ecd_0_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g60a5cf5ecd_0_44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I.</a:t>
            </a:r>
            <a:endParaRPr sz="4000"/>
          </a:p>
        </p:txBody>
      </p:sp>
      <p:sp>
        <p:nvSpPr>
          <p:cNvPr id="330" name="Google Shape;330;g60a5cf5ecd_0_44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výrazy - komerční zdroje/databáze, elektronické informační zdroje, </a:t>
            </a: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e-zdroje, EIZ, </a:t>
            </a: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databáze, dokumenty v elektronické podobě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651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dostupné prostřednictvím </a:t>
            </a: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databází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volně dostupné</a:t>
            </a: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komerční (licencované)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60a5cf5ecd_0_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60a5cf5ecd_0_51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Databáze</a:t>
            </a:r>
            <a:endParaRPr sz="4000"/>
          </a:p>
        </p:txBody>
      </p:sp>
      <p:sp>
        <p:nvSpPr>
          <p:cNvPr id="337" name="Google Shape;337;g60a5cf5ecd_0_51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835" lvl="0" marL="3429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Bibliografické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pouze základní  "identifikační" údaje o dokumentech (název, autor, rok vydání atd.) + abstrakt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435" lvl="0" marL="342900" marR="0" rtl="0" algn="l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835" lvl="0" marL="342900" marR="0" rtl="0" algn="l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Fulltextové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– plné texty dokumentů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78435" lvl="0" marL="342900" marR="0" rtl="0" algn="l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835" lvl="0" marL="342900" marR="0" rtl="0" algn="l">
              <a:lnSpc>
                <a:spcPct val="11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Multioborové 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dokumenty z různých oborů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3430" lvl="1" marL="8001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rozsáhlé databáze – např. </a:t>
            </a: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ProQuest, Wiley, EBSCO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3430" lvl="1" marL="8001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není možné mít zaplacený přístup ke všem kolekcím, tj. ke všem fulltextům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Google Shape;342;g60a5cf5ecd_0_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60a5cf5ecd_0_57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Licencované zdroje II.</a:t>
            </a:r>
            <a:endParaRPr sz="4000"/>
          </a:p>
        </p:txBody>
      </p:sp>
      <p:sp>
        <p:nvSpPr>
          <p:cNvPr id="344" name="Google Shape;344;g60a5cf5ecd_0_57"/>
          <p:cNvSpPr txBox="1"/>
          <p:nvPr/>
        </p:nvSpPr>
        <p:spPr>
          <a:xfrm>
            <a:off x="177650" y="17517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 úplatu - </a:t>
            </a: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studenty MU zdarma ☺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informace jsou </a:t>
            </a: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prověřené</a:t>
            </a: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(prochází recenzním řízením)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články většinou dostupné dříve než v tištěné podobě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doporučený zdroj pro psaní seminárních a závěrečných prací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g60a5cf5ecd_0_2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60a5cf5ecd_0_221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zdrojům?</a:t>
            </a:r>
            <a:endParaRPr sz="4000"/>
          </a:p>
        </p:txBody>
      </p:sp>
      <p:sp>
        <p:nvSpPr>
          <p:cNvPr id="351" name="Google Shape;351;g60a5cf5ecd_0_221"/>
          <p:cNvSpPr txBox="1"/>
          <p:nvPr/>
        </p:nvSpPr>
        <p:spPr>
          <a:xfrm>
            <a:off x="217125" y="29556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stránky knihovny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http://knihovna.fss.muni.cz/ezdroje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2" marL="1257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 k oborům vyučovaným na FSS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4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Noto Sans Symbols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8001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Portál elektronických informačních zdrojů MU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1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http://ezdroje.muni.cz/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2" marL="12573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databáze i z dalších oborů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6" name="Google Shape;356;g60a5cf5ecd_0_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60a5cf5ecd_0_65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Jak se dostanu k licencovaným zdrojům mimo počítačovou síť univerzity?</a:t>
            </a:r>
            <a:endParaRPr sz="3000"/>
          </a:p>
        </p:txBody>
      </p:sp>
      <p:sp>
        <p:nvSpPr>
          <p:cNvPr id="358" name="Google Shape;358;g60a5cf5ecd_0_65"/>
          <p:cNvSpPr txBox="1"/>
          <p:nvPr/>
        </p:nvSpPr>
        <p:spPr>
          <a:xfrm>
            <a:off x="131550" y="297535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1" marL="8001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Nastavte si na počítači </a:t>
            </a:r>
            <a:r>
              <a:rPr b="1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vzdálený přístup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Shibboleth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EZproxy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g5ffc877e4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g5ffc877e4a_0_0"/>
          <p:cNvSpPr txBox="1"/>
          <p:nvPr>
            <p:ph type="title"/>
          </p:nvPr>
        </p:nvSpPr>
        <p:spPr>
          <a:xfrm>
            <a:off x="179225" y="621150"/>
            <a:ext cx="83361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Podmínky absolvování předmětu</a:t>
            </a:r>
            <a:endParaRPr sz="4000"/>
          </a:p>
        </p:txBody>
      </p:sp>
      <p:sp>
        <p:nvSpPr>
          <p:cNvPr id="180" name="Google Shape;180;g5ffc877e4a_0_0"/>
          <p:cNvSpPr txBox="1"/>
          <p:nvPr>
            <p:ph idx="1" type="body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s-CZ" sz="1800">
                <a:latin typeface="Arial"/>
                <a:ea typeface="Arial"/>
                <a:cs typeface="Arial"/>
                <a:sym typeface="Arial"/>
              </a:rPr>
              <a:t>Zápočet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9400" lvl="1" marL="8001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b="1" lang="cs-CZ" sz="18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cs-CZ" sz="1800" u="sng">
                <a:latin typeface="Arial"/>
                <a:ea typeface="Arial"/>
                <a:cs typeface="Arial"/>
                <a:sym typeface="Arial"/>
              </a:rPr>
              <a:t>účast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 na </a:t>
            </a:r>
            <a:r>
              <a:rPr b="1" lang="cs-CZ" sz="1800" u="sng">
                <a:latin typeface="Arial"/>
                <a:ea typeface="Arial"/>
                <a:cs typeface="Arial"/>
                <a:sym typeface="Arial"/>
              </a:rPr>
              <a:t>všech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 seminářích a přednáškách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279400" lvl="1" marL="8001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Font typeface="Noto Sans Symbols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vypracování </a:t>
            </a:r>
            <a:r>
              <a:rPr b="1" lang="cs-CZ" sz="1800" u="sng">
                <a:latin typeface="Arial"/>
                <a:ea typeface="Arial"/>
                <a:cs typeface="Arial"/>
                <a:sym typeface="Arial"/>
              </a:rPr>
              <a:t>2 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praktických </a:t>
            </a:r>
            <a:r>
              <a:rPr b="1" lang="cs-CZ" sz="1800" u="sng">
                <a:latin typeface="Arial"/>
                <a:ea typeface="Arial"/>
                <a:cs typeface="Arial"/>
                <a:sym typeface="Arial"/>
              </a:rPr>
              <a:t>úkolů</a:t>
            </a:r>
            <a:r>
              <a:rPr lang="cs-CZ" sz="1800">
                <a:latin typeface="Arial"/>
                <a:ea typeface="Arial"/>
                <a:cs typeface="Arial"/>
                <a:sym typeface="Arial"/>
              </a:rPr>
              <a:t> a splnění </a:t>
            </a:r>
            <a:r>
              <a:rPr b="1" lang="cs-CZ" sz="1800" u="sng">
                <a:latin typeface="Arial"/>
                <a:ea typeface="Arial"/>
                <a:cs typeface="Arial"/>
                <a:sym typeface="Arial"/>
              </a:rPr>
              <a:t>testu</a:t>
            </a:r>
            <a:endParaRPr b="1" sz="1800" u="sng">
              <a:latin typeface="Arial"/>
              <a:ea typeface="Arial"/>
              <a:cs typeface="Arial"/>
              <a:sym typeface="Arial"/>
            </a:endParaRPr>
          </a:p>
          <a:p>
            <a:pPr indent="-279400" lvl="1" marL="8001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Char char="❖"/>
            </a:pPr>
            <a:r>
              <a:rPr lang="cs-CZ" sz="1800">
                <a:latin typeface="Arial"/>
                <a:ea typeface="Arial"/>
                <a:cs typeface="Arial"/>
                <a:sym typeface="Arial"/>
              </a:rPr>
              <a:t>jeden úkol povinný (rešerše), kdo splní i druhý úkol má bonus 3 body do testu (celkem za test 10 bodů)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b="1" lang="cs-CZ" sz="1800">
                <a:latin typeface="Arial"/>
                <a:ea typeface="Arial"/>
                <a:cs typeface="Arial"/>
                <a:sym typeface="Arial"/>
              </a:rPr>
              <a:t>Další termíny kurzu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04800" lvl="1" marL="8001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Char char="❖"/>
            </a:pPr>
            <a:r>
              <a:rPr lang="cs-CZ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 20. 11.</a:t>
            </a:r>
            <a:r>
              <a:rPr lang="cs-CZ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10:00 – 11.40	PC25 (seminář)</a:t>
            </a:r>
            <a:endParaRPr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1" marL="8001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33CC"/>
              </a:buClr>
              <a:buSzPts val="1800"/>
              <a:buChar char="❖"/>
            </a:pPr>
            <a:r>
              <a:rPr lang="cs-CZ" sz="18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r>
              <a:rPr lang="cs-CZ" sz="1800">
                <a:solidFill>
                  <a:srgbClr val="FF33CC"/>
                </a:solidFill>
                <a:latin typeface="Arial"/>
                <a:ea typeface="Arial"/>
                <a:cs typeface="Arial"/>
                <a:sym typeface="Arial"/>
              </a:rPr>
              <a:t> 27. 11          </a:t>
            </a:r>
            <a:r>
              <a:rPr lang="cs-CZ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r>
              <a:rPr lang="cs-CZ" sz="1800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:00 – 9:40		U32 (přednáška)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-304800" lvl="1" marL="80010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Noto Sans Symbols"/>
              <a:buChar char="❖"/>
            </a:pPr>
            <a:r>
              <a:rPr lang="cs-CZ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ST 11. 12.</a:t>
            </a:r>
            <a:r>
              <a:rPr lang="cs-CZ" sz="180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          8:00 – 9:40		PC25 (seminář)</a:t>
            </a:r>
            <a:endParaRPr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74295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 sz="18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Google Shape;363;g60a5cf5ecd_0_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60a5cf5ecd_0_72"/>
          <p:cNvSpPr txBox="1"/>
          <p:nvPr>
            <p:ph type="title"/>
          </p:nvPr>
        </p:nvSpPr>
        <p:spPr>
          <a:xfrm>
            <a:off x="296075" y="640900"/>
            <a:ext cx="87165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začít?</a:t>
            </a:r>
            <a:br>
              <a:rPr b="1" lang="cs-CZ" sz="3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cs-CZ" sz="3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Vyhledávače, discovery systémy a vědecké sítě</a:t>
            </a:r>
            <a:endParaRPr sz="3000"/>
          </a:p>
        </p:txBody>
      </p:sp>
      <p:sp>
        <p:nvSpPr>
          <p:cNvPr id="365" name="Google Shape;365;g60a5cf5ecd_0_72"/>
          <p:cNvSpPr txBox="1"/>
          <p:nvPr/>
        </p:nvSpPr>
        <p:spPr>
          <a:xfrm>
            <a:off x="131550" y="21267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cs-CZ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EBSCO Discovery Service </a:t>
            </a: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"univerzitní Google" pro licencované i volně dostupné zdroje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cs-CZ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Google Scholar </a:t>
            </a: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vyhledávač </a:t>
            </a:r>
            <a:r>
              <a:rPr b="0" i="0" lang="cs-CZ" sz="2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odborné</a:t>
            </a: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literatury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1" marL="800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cs-CZ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Science Open </a:t>
            </a: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vědecká a publikační síť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g60a5cf5ecd_0_7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489770" y="1823954"/>
            <a:ext cx="300990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7" name="Google Shape;367;g60a5cf5ecd_0_7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086475" y="1814429"/>
            <a:ext cx="26003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g60a5cf5ecd_0_72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85192" y="1650294"/>
            <a:ext cx="1466850" cy="7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g60a5cf5ecd_0_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g60a5cf5ecd_0_81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6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časopisy? I.</a:t>
            </a:r>
            <a:endParaRPr sz="3600"/>
          </a:p>
        </p:txBody>
      </p:sp>
      <p:sp>
        <p:nvSpPr>
          <p:cNvPr id="375" name="Google Shape;375;g60a5cf5ecd_0_81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❑"/>
            </a:pP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EBSCO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JSTOR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ProQuest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Sage Journals Online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ScienceDirect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SpringerLink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❑"/>
            </a:pP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Wiley Online Library</a:t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g60a5cf5ecd_0_81"/>
          <p:cNvSpPr/>
          <p:nvPr/>
        </p:nvSpPr>
        <p:spPr>
          <a:xfrm>
            <a:off x="5416346" y="1756830"/>
            <a:ext cx="3394800" cy="3600300"/>
          </a:xfrm>
          <a:prstGeom prst="rect">
            <a:avLst/>
          </a:prstGeom>
          <a:solidFill>
            <a:srgbClr val="A4C2F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highlight>
                <a:srgbClr val="6FA8DC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g60a5cf5ecd_0_81"/>
          <p:cNvSpPr txBox="1"/>
          <p:nvPr/>
        </p:nvSpPr>
        <p:spPr>
          <a:xfrm>
            <a:off x="5560362" y="1794711"/>
            <a:ext cx="3312300" cy="36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Multioborové databáze jsou dobrým              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startovním místem pro vyhledávání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1" lang="cs-CZ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Můžete je prohledávat hromadně prostřednictvím </a:t>
            </a:r>
            <a:r>
              <a:rPr b="0" i="1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discovery</a:t>
            </a:r>
            <a:endParaRPr b="0" i="1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Google Shape;382;g60a5cf5ecd_0_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83" name="Google Shape;383;g60a5cf5ecd_0_89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6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časopisy? II.</a:t>
            </a:r>
            <a:endParaRPr sz="3600"/>
          </a:p>
        </p:txBody>
      </p:sp>
      <p:sp>
        <p:nvSpPr>
          <p:cNvPr id="384" name="Google Shape;384;g60a5cf5ecd_0_8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60a5cf5ecd_0_8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7512" lvl="0" marL="442912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b="1" i="0" lang="cs-CZ" sz="24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SocINDEX with Full Text</a:t>
            </a:r>
            <a:r>
              <a:rPr b="0" i="0" lang="cs-CZ" sz="24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(přístup z databáze EBSCO)</a:t>
            </a:r>
            <a:endParaRPr b="0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7512" lvl="0" marL="442912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b="1" i="0" lang="cs-CZ" sz="24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ProQuest Social Sciences Databases - Social Science Database </a:t>
            </a:r>
            <a:r>
              <a:rPr b="0" i="0" lang="cs-CZ" sz="24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(přístup z databáze ProQuest)</a:t>
            </a:r>
            <a:endParaRPr b="0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7512" lvl="0" marL="442912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b="1" i="0" lang="cs-CZ" sz="24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Sage Journals Online</a:t>
            </a:r>
            <a:r>
              <a:rPr b="0" i="0" lang="cs-CZ" sz="24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 - Social Work &amp; Social Policy </a:t>
            </a:r>
            <a:endParaRPr b="0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7512" lvl="0" marL="442912" marR="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Noto Sans Symbols"/>
              <a:buChar char="❑"/>
            </a:pPr>
            <a:r>
              <a:rPr b="1" i="0" lang="cs-CZ" sz="24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SpringerLink - </a:t>
            </a:r>
            <a:r>
              <a:rPr b="0" i="0" lang="cs-CZ" sz="24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Social sciences › Social policy</a:t>
            </a:r>
            <a:endParaRPr b="1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r>
              <a:t/>
            </a:r>
            <a:endParaRPr b="1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2412" lvl="0" marL="44291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r>
              <a:t/>
            </a:r>
            <a:endParaRPr b="1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r>
              <a:t/>
            </a:r>
            <a:endParaRPr b="1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11287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g60a5cf5ecd_0_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g60a5cf5ecd_0_100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6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odborné časopisy? III.</a:t>
            </a:r>
            <a:endParaRPr sz="3600"/>
          </a:p>
        </p:txBody>
      </p:sp>
      <p:sp>
        <p:nvSpPr>
          <p:cNvPr id="392" name="Google Shape;392;g60a5cf5ecd_0_10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g60a5cf5ecd_0_100"/>
          <p:cNvSpPr txBox="1"/>
          <p:nvPr/>
        </p:nvSpPr>
        <p:spPr>
          <a:xfrm>
            <a:off x="210275" y="28390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Arial"/>
              <a:buChar char="❑"/>
            </a:pPr>
            <a:r>
              <a:rPr b="1" i="0" lang="cs-CZ" sz="28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Volně dostupné zdroje:</a:t>
            </a:r>
            <a:endParaRPr b="1" i="0" sz="28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8001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600"/>
              <a:buFont typeface="Noto Sans Symbols"/>
              <a:buChar char="❖"/>
            </a:pPr>
            <a:r>
              <a:rPr b="0" i="0" lang="cs-CZ" sz="2600" u="sng" cap="none" strike="noStrik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Directory of Open Access Journals (DOAJ) </a:t>
            </a:r>
            <a:r>
              <a:rPr b="1" i="0" lang="cs-CZ" sz="28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r>
              <a:rPr b="0" i="0" lang="cs-CZ" sz="2400" u="none" cap="none" strike="noStrike">
                <a:solidFill>
                  <a:srgbClr val="111111"/>
                </a:solidFill>
                <a:latin typeface="Arial"/>
                <a:ea typeface="Arial"/>
                <a:cs typeface="Arial"/>
                <a:sym typeface="Arial"/>
              </a:rPr>
              <a:t>přes 10.000 časopisů s otevřeným přístupem</a:t>
            </a:r>
            <a:endParaRPr b="0" i="0" sz="2400" u="sng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  <a:hlinkClick r:id="rId5"/>
            </a:endParaRPr>
          </a:p>
          <a:p>
            <a:pPr indent="-330200" lvl="1" marL="1128712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11111"/>
              </a:buClr>
              <a:buSzPts val="2000"/>
              <a:buFont typeface="Arial"/>
              <a:buNone/>
            </a:pPr>
            <a:r>
              <a:t/>
            </a:r>
            <a:endParaRPr b="1" i="0" sz="2000" u="sng" cap="none" strike="noStrike">
              <a:solidFill>
                <a:srgbClr val="006600"/>
              </a:solidFill>
              <a:latin typeface="Arial"/>
              <a:ea typeface="Arial"/>
              <a:cs typeface="Arial"/>
              <a:sym typeface="Arial"/>
              <a:hlinkClick r:id="rId6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r>
              <a:t/>
            </a:r>
            <a:endParaRPr b="1" i="0" sz="3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52412" lvl="0" marL="44291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r>
              <a:t/>
            </a:r>
            <a:endParaRPr b="1" i="0" sz="3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r>
              <a:t/>
            </a:r>
            <a:endParaRPr b="1" i="0" sz="3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111111"/>
              </a:buClr>
              <a:buSzPts val="3000"/>
              <a:buFont typeface="Verdana"/>
              <a:buNone/>
            </a:pPr>
            <a:r>
              <a:t/>
            </a:r>
            <a:endParaRPr b="0" i="0" sz="30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r>
              <a:t/>
            </a:r>
            <a:endParaRPr b="0" i="0" sz="28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11287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g60a5cf5ecd_0_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Google Shape;399;g60a5cf5ecd_0_107"/>
          <p:cNvSpPr txBox="1"/>
          <p:nvPr/>
        </p:nvSpPr>
        <p:spPr>
          <a:xfrm>
            <a:off x="522975" y="1929000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s-CZ" sz="36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How  to  Read  (and  Understand) </a:t>
            </a:r>
            <a:endParaRPr b="0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cs-CZ" sz="3600" u="sng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a  Social  Science  Journal  Article</a:t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g60a5cf5ecd_0_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5" name="Google Shape;405;g60a5cf5ecd_0_112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6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knihy?</a:t>
            </a:r>
            <a:endParaRPr sz="3600"/>
          </a:p>
        </p:txBody>
      </p:sp>
      <p:sp>
        <p:nvSpPr>
          <p:cNvPr id="406" name="Google Shape;406;g60a5cf5ecd_0_11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g60a5cf5ecd_0_112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Katalogy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b="1" i="0" lang="cs-CZ" sz="26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Katalog MU Aleph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Noto Sans Symbols"/>
              <a:buChar char="❖"/>
            </a:pPr>
            <a:r>
              <a:rPr b="0" i="0" lang="cs-CZ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Souborné katalogy – </a:t>
            </a:r>
            <a:r>
              <a:rPr b="1" i="0" lang="cs-CZ" sz="26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knihovny.cz</a:t>
            </a:r>
            <a:r>
              <a:rPr b="1" i="0" lang="cs-CZ" sz="26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,</a:t>
            </a:r>
            <a:r>
              <a:rPr b="1" i="0" lang="cs-CZ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cs-CZ" sz="26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CASLIN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b="1" i="0" lang="cs-CZ" sz="26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Ebsco Discovery Service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7950" lvl="1" marL="7096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databáze 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b="1" i="0" lang="cs-CZ" sz="26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9"/>
              </a:rPr>
              <a:t>Ebsco eBooks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b="1" i="0" lang="cs-CZ" sz="26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0"/>
              </a:rPr>
              <a:t>Sage Knowledge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❖"/>
            </a:pPr>
            <a:r>
              <a:rPr b="1" i="0" lang="cs-CZ" sz="26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11"/>
              </a:rPr>
              <a:t>Taylor&amp;Francis eBooks</a:t>
            </a:r>
            <a:endParaRPr b="1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g60a5cf5ecd_0_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g60a5cf5ecd_0_119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6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knihy? II.</a:t>
            </a:r>
            <a:endParaRPr sz="3600"/>
          </a:p>
        </p:txBody>
      </p:sp>
      <p:sp>
        <p:nvSpPr>
          <p:cNvPr id="414" name="Google Shape;414;g60a5cf5ecd_0_11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60a5cf5ecd_0_119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3387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❑"/>
            </a:pP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Další zdroje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5135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1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Directory of Open Access Books (DOAB)</a:t>
            </a: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recenzovaných knih (OA), přes 4000 knih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5135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1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Google Books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1640" lvl="0" marL="51435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❑"/>
            </a:pPr>
            <a:r>
              <a:rPr b="1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DDA</a:t>
            </a: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nový způsob nákupu e-knih dle požadavku uživatelů, platforma ProQuest Ebook Central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482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5"/>
              <a:buFont typeface="Noto Sans Symbols"/>
              <a:buNone/>
            </a:pPr>
            <a:r>
              <a:t/>
            </a:r>
            <a:endParaRPr b="0" i="0" sz="240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3032" lvl="1" marL="742950" marR="0" rtl="0" algn="l">
              <a:lnSpc>
                <a:spcPct val="100000"/>
              </a:lnSpc>
              <a:spcBef>
                <a:spcPts val="481"/>
              </a:spcBef>
              <a:spcAft>
                <a:spcPts val="0"/>
              </a:spcAft>
              <a:buClr>
                <a:schemeClr val="dk1"/>
              </a:buClr>
              <a:buSzPts val="2405"/>
              <a:buFont typeface="Arial"/>
              <a:buNone/>
            </a:pPr>
            <a:r>
              <a:t/>
            </a:r>
            <a:endParaRPr b="0" i="0" sz="240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g60a5cf5ecd_0_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60a5cf5ecd_0_227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6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informace z médií?</a:t>
            </a:r>
            <a:endParaRPr sz="3600"/>
          </a:p>
        </p:txBody>
      </p:sp>
      <p:sp>
        <p:nvSpPr>
          <p:cNvPr id="422" name="Google Shape;422;g60a5cf5ecd_0_22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60a5cf5ecd_0_227"/>
          <p:cNvSpPr txBox="1"/>
          <p:nvPr/>
        </p:nvSpPr>
        <p:spPr>
          <a:xfrm>
            <a:off x="251550" y="26126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❑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Denní tisk, TV a rozhlasové vysílání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b="1" i="0" lang="cs-CZ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Anopress Monitoring Online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b="1" i="0" lang="cs-CZ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PressReader </a:t>
            </a:r>
            <a:r>
              <a:rPr b="1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</a:t>
            </a: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zahraniční deníky a populárně naučné časopisy ze 100 zemí světa, archiv je u většiny titulů 3 měsíce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t/>
            </a:r>
            <a:endParaRPr b="1" i="0" sz="2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8" name="Google Shape;428;g60a5cf5ecd_0_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g60a5cf5ecd_0_126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6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závěrečné práce?</a:t>
            </a:r>
            <a:endParaRPr sz="3600"/>
          </a:p>
        </p:txBody>
      </p:sp>
      <p:sp>
        <p:nvSpPr>
          <p:cNvPr id="430" name="Google Shape;430;g60a5cf5ecd_0_126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60a5cf5ecd_0_126"/>
          <p:cNvSpPr txBox="1"/>
          <p:nvPr/>
        </p:nvSpPr>
        <p:spPr>
          <a:xfrm>
            <a:off x="210275" y="23768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1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Archiv závěrečných prací MU – Thesis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1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Vysokoškolské kvalifikační práce – Theses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1590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g60b757c6c1_0_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g60b757c6c1_0_32"/>
          <p:cNvSpPr txBox="1"/>
          <p:nvPr>
            <p:ph type="title"/>
          </p:nvPr>
        </p:nvSpPr>
        <p:spPr>
          <a:xfrm>
            <a:off x="296075" y="6409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36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Kde hledat další oborové zdroje?</a:t>
            </a:r>
            <a:endParaRPr sz="3600"/>
          </a:p>
        </p:txBody>
      </p:sp>
      <p:sp>
        <p:nvSpPr>
          <p:cNvPr id="438" name="Google Shape;438;g60b757c6c1_0_3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60b757c6c1_0_32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Verdana"/>
              <a:buNone/>
            </a:pPr>
            <a:r>
              <a:t/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❑"/>
            </a:pPr>
            <a:r>
              <a:rPr b="0" i="0" lang="cs-CZ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Sociální práce</a:t>
            </a:r>
            <a:endParaRPr b="0" i="0" sz="2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4012" lvl="0" marL="442912" marR="0" rtl="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❑"/>
            </a:pPr>
            <a:r>
              <a:rPr b="0" i="0" lang="cs-CZ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Sociální revue </a:t>
            </a:r>
            <a:endParaRPr b="0" i="0" sz="2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4012" lvl="0" marL="442912" marR="0" rtl="0" algn="l">
              <a:lnSpc>
                <a:spcPct val="120000"/>
              </a:lnSpc>
              <a:spcBef>
                <a:spcPts val="280"/>
              </a:spcBef>
              <a:spcAft>
                <a:spcPts val="0"/>
              </a:spcAft>
              <a:buClr>
                <a:srgbClr val="111111"/>
              </a:buClr>
              <a:buSzPts val="1400"/>
              <a:buFont typeface="Noto Sans Symbols"/>
              <a:buNone/>
            </a:pPr>
            <a:r>
              <a:t/>
            </a:r>
            <a:endParaRPr b="0" i="0" sz="1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0000FF"/>
              </a:buClr>
              <a:buSzPts val="2800"/>
              <a:buFont typeface="Arial"/>
              <a:buChar char="❑"/>
            </a:pPr>
            <a:r>
              <a:rPr b="0" i="0" lang="cs-CZ" sz="2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Výzkumný ústav práce a sociálních věcí</a:t>
            </a:r>
            <a:r>
              <a:rPr b="0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 </a:t>
            </a:r>
            <a:endParaRPr b="0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480"/>
              </a:spcBef>
              <a:spcAft>
                <a:spcPts val="0"/>
              </a:spcAft>
              <a:buClr>
                <a:srgbClr val="111111"/>
              </a:buClr>
              <a:buSzPts val="2400"/>
              <a:buFont typeface="Verdana"/>
              <a:buNone/>
            </a:pPr>
            <a:r>
              <a:t/>
            </a:r>
            <a:endParaRPr b="0" i="0" sz="24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42912" lvl="0" marL="442912" marR="0" rtl="0" algn="l">
              <a:lnSpc>
                <a:spcPct val="12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Verdana"/>
              <a:buNone/>
            </a:pPr>
            <a:r>
              <a:t/>
            </a:r>
            <a:endParaRPr b="0" i="0" sz="2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1128712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1111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" y="0"/>
            <a:ext cx="914377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4"/>
          <p:cNvSpPr txBox="1"/>
          <p:nvPr/>
        </p:nvSpPr>
        <p:spPr>
          <a:xfrm>
            <a:off x="1286100" y="1929000"/>
            <a:ext cx="6571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cs-CZ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Práce s informacemi</a:t>
            </a:r>
            <a:endParaRPr b="0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4" name="Google Shape;444;g60a5cf5ecd_0_1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g60a5cf5ecd_0_140"/>
          <p:cNvSpPr txBox="1"/>
          <p:nvPr/>
        </p:nvSpPr>
        <p:spPr>
          <a:xfrm>
            <a:off x="522975" y="1929000"/>
            <a:ext cx="80223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cs-CZ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Vyhledávání</a:t>
            </a:r>
            <a:endParaRPr b="0" i="0" sz="6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g60a5cf5ecd_0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g60a5cf5ecd_0_145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g60a5cf5ecd_0_145"/>
          <p:cNvSpPr txBox="1"/>
          <p:nvPr/>
        </p:nvSpPr>
        <p:spPr>
          <a:xfrm>
            <a:off x="419125" y="8785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1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Další specifikace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Výběr zdrojů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Boolovský model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Technika vyhledávání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Vlastní vyhledávací proces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Hodnocení vyhledaných záznamů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b="0" i="0" lang="cs-CZ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Další operace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g60a5cf5ecd_0_1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g60a5cf5ecd_0_152"/>
          <p:cNvSpPr txBox="1"/>
          <p:nvPr>
            <p:ph type="title"/>
          </p:nvPr>
        </p:nvSpPr>
        <p:spPr>
          <a:xfrm>
            <a:off x="587375" y="6113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-457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3600"/>
              <a:buFont typeface="Arial"/>
              <a:buAutoNum type="arabicPeriod"/>
            </a:pPr>
            <a:r>
              <a:rPr b="1" lang="cs-CZ" sz="36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Téma a klíčová slova</a:t>
            </a:r>
            <a:endParaRPr sz="3600"/>
          </a:p>
        </p:txBody>
      </p:sp>
      <p:sp>
        <p:nvSpPr>
          <p:cNvPr id="459" name="Google Shape;459;g60a5cf5ecd_0_152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g60a5cf5ecd_0_152"/>
          <p:cNvSpPr txBox="1"/>
          <p:nvPr/>
        </p:nvSpPr>
        <p:spPr>
          <a:xfrm>
            <a:off x="210275" y="191461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1)</a:t>
            </a:r>
            <a:r>
              <a:rPr b="0" i="0" lang="cs-CZ" sz="24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Zamyslete se o čem chcete psát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685" lvl="1" marL="742950" marR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je nutné mít dost informací o daném tématu  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(pokud se studiem problematiky začínáte,      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nebojte se využít učebnice, encyklopedie,                       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radu vyučujícího apod.)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90000"/>
              </a:lnSpc>
              <a:spcBef>
                <a:spcPts val="833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2) Zformulujte téma nebo problém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685" lvl="1" marL="742950" marR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lze využít tzv. </a:t>
            </a:r>
            <a:r>
              <a:rPr b="1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myšlenkových map 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grafické 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70000"/>
              </a:lnSpc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znázornění tématu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73685" lvl="1" marL="742950" marR="0" rtl="0" algn="l">
              <a:lnSpc>
                <a:spcPct val="90000"/>
              </a:lnSpc>
              <a:spcBef>
                <a:spcPts val="777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❖"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aplikace - </a:t>
            </a:r>
            <a:r>
              <a:rPr b="0" i="0" lang="cs-CZ" sz="24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Pět nejlepších nástrojů pro tvorbu myšlenkových map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0" algn="l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t/>
            </a:r>
            <a:endParaRPr b="0" i="0" sz="277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t/>
            </a:r>
            <a:endParaRPr b="0" i="0" sz="277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457200" marR="0" rtl="0" algn="l">
              <a:lnSpc>
                <a:spcPct val="70000"/>
              </a:lnSpc>
              <a:spcBef>
                <a:spcPts val="555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None/>
            </a:pPr>
            <a:r>
              <a:t/>
            </a:r>
            <a:endParaRPr b="0" i="0" sz="277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None/>
            </a:pPr>
            <a:r>
              <a:t/>
            </a:r>
            <a:endParaRPr b="0" i="0" sz="296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5" name="Google Shape;465;g613ab93460_0_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g613ab93460_0_40"/>
          <p:cNvSpPr txBox="1"/>
          <p:nvPr/>
        </p:nvSpPr>
        <p:spPr>
          <a:xfrm>
            <a:off x="315800" y="6016225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b="0" i="1" lang="cs-CZ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Zdroj: https://s-media-cache-ak0.pinimg.com/736x/b1/8c/7d/b18c7dde7e01870bd4715b308241c155.jpg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7" name="Google Shape;467;g613ab93460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0825" y="332650"/>
            <a:ext cx="7489599" cy="545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g60a5cf5ecd_0_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60a5cf5ecd_0_169"/>
          <p:cNvSpPr txBox="1"/>
          <p:nvPr>
            <p:ph type="title"/>
          </p:nvPr>
        </p:nvSpPr>
        <p:spPr>
          <a:xfrm>
            <a:off x="587375" y="61130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s-CZ" sz="36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Téma a klíčová slova II.</a:t>
            </a:r>
            <a:endParaRPr sz="3600"/>
          </a:p>
        </p:txBody>
      </p:sp>
      <p:sp>
        <p:nvSpPr>
          <p:cNvPr id="474" name="Google Shape;474;g60a5cf5ecd_0_169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60a5cf5ecd_0_169"/>
          <p:cNvSpPr txBox="1"/>
          <p:nvPr/>
        </p:nvSpPr>
        <p:spPr>
          <a:xfrm>
            <a:off x="587375" y="139199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3)</a:t>
            </a:r>
            <a:r>
              <a:rPr b="0" i="0" lang="cs-CZ" sz="18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Vyjádřete téma ve formě</a:t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3705" lvl="1" marL="120015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❖"/>
            </a:pPr>
            <a:r>
              <a:rPr b="1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klíčových slov (hesel)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2" marL="9144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     používejte zejména </a:t>
            </a:r>
            <a:r>
              <a:rPr b="1" i="1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podstatná jména</a:t>
            </a:r>
            <a:r>
              <a:rPr b="0" i="1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8815" lvl="2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příd. jména, zájmena a slovesa pouze pokud jsou 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opravdu nezbytné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8815" lvl="2" marL="18288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vyhýbejte se tzv. stop words (předložky, spojky, členy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13716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Font typeface="Arial"/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v cizích jazycích)</a:t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1" marL="457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Font typeface="Arial"/>
              <a:buNone/>
            </a:pPr>
            <a:r>
              <a:rPr b="1" i="1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př. </a:t>
            </a:r>
            <a:r>
              <a:rPr b="1" i="1" lang="cs-CZ" sz="1800">
                <a:solidFill>
                  <a:schemeClr val="dk1"/>
                </a:solidFill>
              </a:rPr>
              <a:t>sociální chování; poruchy, terapie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1" marL="74295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28815" lvl="1" marL="120015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Pozn. v katalozích knihoven můžete nalézt i tzv. </a:t>
            </a:r>
            <a:r>
              <a:rPr b="1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předmětová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74295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Font typeface="Arial"/>
              <a:buNone/>
            </a:pPr>
            <a:r>
              <a:rPr b="1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hesla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457200" lvl="1" marL="457200" marR="0" rtl="0" algn="l">
              <a:lnSpc>
                <a:spcPct val="90000"/>
              </a:lnSpc>
              <a:spcBef>
                <a:spcPts val="449"/>
              </a:spcBef>
              <a:spcAft>
                <a:spcPts val="0"/>
              </a:spcAft>
              <a:buClr>
                <a:schemeClr val="dk1"/>
              </a:buClr>
              <a:buSzPts val="2247"/>
              <a:buFont typeface="Arial"/>
              <a:buNone/>
            </a:pPr>
            <a:r>
              <a:rPr b="1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b="1" i="1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př. </a:t>
            </a:r>
            <a:r>
              <a:rPr b="1" i="1" lang="cs-CZ" sz="1800">
                <a:solidFill>
                  <a:schemeClr val="dk1"/>
                </a:solidFill>
              </a:rPr>
              <a:t>sociální chování - poruchy - terapie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ts val="2480"/>
              <a:buFont typeface="Arial"/>
              <a:buNone/>
            </a:pPr>
            <a:r>
              <a:t/>
            </a:r>
            <a:endParaRPr b="0" i="0" sz="24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g60a5cf5ecd_0_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" y="0"/>
            <a:ext cx="914377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g60a5cf5ecd_0_188"/>
          <p:cNvSpPr txBox="1"/>
          <p:nvPr/>
        </p:nvSpPr>
        <p:spPr>
          <a:xfrm>
            <a:off x="522975" y="1929000"/>
            <a:ext cx="7617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b="1" i="0" lang="cs-CZ" sz="6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Shrnutí</a:t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t/>
            </a:r>
            <a:endParaRPr b="1" i="0" sz="6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" name="Google Shape;486;g60a5cf5ecd_0_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g60a5cf5ecd_0_193"/>
          <p:cNvSpPr txBox="1"/>
          <p:nvPr>
            <p:ph type="title"/>
          </p:nvPr>
        </p:nvSpPr>
        <p:spPr>
          <a:xfrm>
            <a:off x="480150" y="591575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s-CZ" sz="36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Psaní odborných (závěrečných) prací</a:t>
            </a:r>
            <a:endParaRPr sz="3600"/>
          </a:p>
        </p:txBody>
      </p:sp>
      <p:sp>
        <p:nvSpPr>
          <p:cNvPr id="488" name="Google Shape;488;g60a5cf5ecd_0_193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60a5cf5ecd_0_193"/>
          <p:cNvSpPr txBox="1"/>
          <p:nvPr/>
        </p:nvSpPr>
        <p:spPr>
          <a:xfrm>
            <a:off x="480150" y="151349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b="1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Volba tématu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Kontrola v Archivu závěrečných prací IS MU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b="1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Informační průzkum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Katalogy knihoven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Veřejné dostupné zdroje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" name="Google Shape;494;g60a5cf5ecd_0_2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g60a5cf5ecd_0_200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60a5cf5ecd_0_200"/>
          <p:cNvSpPr txBox="1"/>
          <p:nvPr/>
        </p:nvSpPr>
        <p:spPr>
          <a:xfrm>
            <a:off x="480150" y="654466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b="1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 vyhledávání odborných informací </a:t>
            </a:r>
            <a:r>
              <a:rPr b="0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používejte </a:t>
            </a:r>
            <a:r>
              <a:rPr b="1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licencované informační zdroje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Ověřené, kvalitní, jedinečné informace</a:t>
            </a:r>
            <a:endParaRPr b="1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❑"/>
            </a:pPr>
            <a:r>
              <a:rPr b="1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Seznam databází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Stránky knihovny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Portál elektronických informačních zdrojů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oto Sans Symbols"/>
              <a:buChar char="❑"/>
            </a:pPr>
            <a:r>
              <a:rPr b="1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Mimo počítačovou síť MU </a:t>
            </a:r>
            <a:r>
              <a:rPr b="0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 nastavte</a:t>
            </a:r>
            <a:r>
              <a:rPr b="1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vzdálený přístup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❖"/>
            </a:pPr>
            <a:r>
              <a:rPr b="0" i="0" lang="cs-CZ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OpenVPN, Shibboleth, EZproxy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g60a5cf5ecd_0_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g60a5cf5ecd_0_207"/>
          <p:cNvSpPr txBox="1"/>
          <p:nvPr>
            <p:ph type="title"/>
          </p:nvPr>
        </p:nvSpPr>
        <p:spPr>
          <a:xfrm>
            <a:off x="480150" y="591575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s-CZ" sz="36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Literatura</a:t>
            </a:r>
            <a:endParaRPr sz="3600"/>
          </a:p>
        </p:txBody>
      </p:sp>
      <p:sp>
        <p:nvSpPr>
          <p:cNvPr id="503" name="Google Shape;503;g60a5cf5ecd_0_207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g60a5cf5ecd_0_207"/>
          <p:cNvSpPr txBox="1"/>
          <p:nvPr/>
        </p:nvSpPr>
        <p:spPr>
          <a:xfrm>
            <a:off x="480150" y="151349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KATUŠČÁK, D., B. DROBÍKOVÁ, R. PAPÍK. </a:t>
            </a: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psát závěrečné a kvalifikační práce.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Nitra: Enigma, 2008, 161 s. ISBN 978-80-89132-70-6.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BOTHMA, Theo. </a:t>
            </a:r>
            <a:r>
              <a:rPr b="0" i="1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Navigating information literacy: your information society survival toolkit</a:t>
            </a:r>
            <a:r>
              <a:rPr b="0" i="0" lang="cs-CZ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3rd ed. Cape Town: Pearson Education, 2011, 208 s. ISBN 9781775782278. </a:t>
            </a:r>
            <a:endParaRPr b="0" i="0" sz="24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9" name="Google Shape;509;g60a5cf5ecd_0_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g60a5cf5ecd_0_214"/>
          <p:cNvSpPr txBox="1"/>
          <p:nvPr>
            <p:ph type="title"/>
          </p:nvPr>
        </p:nvSpPr>
        <p:spPr>
          <a:xfrm>
            <a:off x="480150" y="591575"/>
            <a:ext cx="82626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s-CZ" sz="36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Obrázky</a:t>
            </a:r>
            <a:endParaRPr sz="3600"/>
          </a:p>
        </p:txBody>
      </p:sp>
      <p:sp>
        <p:nvSpPr>
          <p:cNvPr id="511" name="Google Shape;511;g60a5cf5ecd_0_214"/>
          <p:cNvSpPr txBox="1"/>
          <p:nvPr/>
        </p:nvSpPr>
        <p:spPr>
          <a:xfrm>
            <a:off x="360150" y="1635000"/>
            <a:ext cx="8880900" cy="45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g60a5cf5ecd_0_214"/>
          <p:cNvSpPr txBox="1"/>
          <p:nvPr/>
        </p:nvSpPr>
        <p:spPr>
          <a:xfrm>
            <a:off x="480150" y="1513491"/>
            <a:ext cx="8640900" cy="4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00"/>
              <a:buFont typeface="Arial"/>
              <a:buNone/>
            </a:pPr>
            <a:r>
              <a:rPr b="0" i="0" lang="cs-CZ" sz="1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http://cathryno.global2.vic.edu.au/2010/05/08/deep-web-vs-surface-web/</a:t>
            </a:r>
            <a:r>
              <a:rPr b="0" i="0" lang="cs-CZ" sz="1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(deep wep)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0" lang="cs-CZ" sz="1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https://www.novinky.cz/internet-a-pc/209215-na-informace-je-zapotrebi-nova-jednotka-zettabyte.html </a:t>
            </a:r>
            <a:r>
              <a:rPr b="0" i="0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(jak se počítá na počítači)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b="0" i="1" lang="cs-CZ" sz="1800" u="sng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https://s-media-cache-ak0.pinimg.com/736x/b1/8c/7d/b18c7dde7e01870bd4715b308241c155.jpg</a:t>
            </a:r>
            <a:r>
              <a:rPr b="0" i="1" lang="cs-CZ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(myšlenková mapa)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rgbClr val="111111"/>
              </a:buClr>
              <a:buSzPts val="22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11111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11111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1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g5ffc877e4a_0_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5ffc877e4a_0_6"/>
          <p:cNvSpPr txBox="1"/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Osnova přednášky</a:t>
            </a:r>
            <a:endParaRPr sz="4000"/>
          </a:p>
        </p:txBody>
      </p:sp>
      <p:sp>
        <p:nvSpPr>
          <p:cNvPr id="193" name="Google Shape;193;g5ffc877e4a_0_6"/>
          <p:cNvSpPr txBox="1"/>
          <p:nvPr>
            <p:ph idx="1" type="body"/>
          </p:nvPr>
        </p:nvSpPr>
        <p:spPr>
          <a:xfrm>
            <a:off x="628650" y="1474496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Práce s informacemi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informační gramotnost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Psaní odborných (závěrečných) prací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40000"/>
              </a:lnSpc>
              <a:spcBef>
                <a:spcPts val="560"/>
              </a:spcBef>
              <a:spcAft>
                <a:spcPts val="0"/>
              </a:spcAft>
              <a:buSzPts val="2400"/>
              <a:buChar char="▪"/>
            </a:pPr>
            <a:r>
              <a:rPr lang="cs-CZ" sz="2400">
                <a:latin typeface="Arial"/>
                <a:ea typeface="Arial"/>
                <a:cs typeface="Arial"/>
                <a:sym typeface="Arial"/>
              </a:rPr>
              <a:t>Informační zdroje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typy informačních zdrojů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licencované zdroje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381000" lvl="1" marL="914400" rtl="0" algn="l">
              <a:lnSpc>
                <a:spcPct val="90000"/>
              </a:lnSpc>
              <a:spcBef>
                <a:spcPts val="120"/>
              </a:spcBef>
              <a:spcAft>
                <a:spcPts val="0"/>
              </a:spcAft>
              <a:buSzPts val="2400"/>
              <a:buChar char="❖"/>
            </a:pPr>
            <a:r>
              <a:rPr lang="cs-CZ">
                <a:latin typeface="Arial"/>
                <a:ea typeface="Arial"/>
                <a:cs typeface="Arial"/>
                <a:sym typeface="Arial"/>
              </a:rPr>
              <a:t>kde hledat knihy, odborné časopisy, informace z médií, závěrečné práce, referenční díla, statistické údaje, oborové brány</a:t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6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7" name="Google Shape;517;g613c9f9505_0_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g613c9f9505_0_120"/>
          <p:cNvSpPr txBox="1"/>
          <p:nvPr>
            <p:ph type="title"/>
          </p:nvPr>
        </p:nvSpPr>
        <p:spPr>
          <a:xfrm>
            <a:off x="19825" y="1292175"/>
            <a:ext cx="91440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Děkuji Vám za pozornost</a:t>
            </a:r>
            <a:endParaRPr sz="4000"/>
          </a:p>
        </p:txBody>
      </p:sp>
      <p:sp>
        <p:nvSpPr>
          <p:cNvPr id="519" name="Google Shape;519;g613c9f9505_0_120"/>
          <p:cNvSpPr txBox="1"/>
          <p:nvPr/>
        </p:nvSpPr>
        <p:spPr>
          <a:xfrm>
            <a:off x="151375" y="26416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cs-CZ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Bc. David Humpolík</a:t>
            </a:r>
            <a:endParaRPr b="1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lang="cs-CZ"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humpolik</a:t>
            </a:r>
            <a:r>
              <a:rPr b="1" i="0" lang="cs-CZ" sz="3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@fss.muni.cz</a:t>
            </a:r>
            <a:endParaRPr b="1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3429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Arial"/>
              <a:buNone/>
            </a:pPr>
            <a:r>
              <a:rPr b="1" i="0" lang="cs-CZ" sz="45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infozdroje@fss.muni.cz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g613ab9346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52300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613ab93460_0_0"/>
          <p:cNvSpPr txBox="1"/>
          <p:nvPr>
            <p:ph idx="1" type="body"/>
          </p:nvPr>
        </p:nvSpPr>
        <p:spPr>
          <a:xfrm>
            <a:off x="628650" y="730483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20"/>
              <a:buFont typeface="Arial"/>
              <a:buNone/>
            </a:pPr>
            <a:r>
              <a:rPr i="1" lang="cs-CZ" sz="2600">
                <a:latin typeface="Arial"/>
                <a:ea typeface="Arial"/>
                <a:cs typeface="Arial"/>
                <a:sym typeface="Arial"/>
              </a:rPr>
              <a:t>"Information these days seems to be everywhere. But rather than making research easier, this has made it harder, because when doing research you don´t just have to find </a:t>
            </a:r>
            <a:r>
              <a:rPr b="1" i="1" lang="cs-CZ" sz="2600"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i="1" lang="cs-CZ" sz="2600">
                <a:latin typeface="Arial"/>
                <a:ea typeface="Arial"/>
                <a:cs typeface="Arial"/>
                <a:sym typeface="Arial"/>
              </a:rPr>
              <a:t> information, you have to find the </a:t>
            </a:r>
            <a:r>
              <a:rPr b="1" i="1" lang="cs-CZ" sz="2600">
                <a:latin typeface="Arial"/>
                <a:ea typeface="Arial"/>
                <a:cs typeface="Arial"/>
                <a:sym typeface="Arial"/>
              </a:rPr>
              <a:t>right</a:t>
            </a:r>
            <a:r>
              <a:rPr i="1" lang="cs-CZ" sz="2600">
                <a:latin typeface="Arial"/>
                <a:ea typeface="Arial"/>
                <a:cs typeface="Arial"/>
                <a:sym typeface="Arial"/>
              </a:rPr>
              <a:t> information."</a:t>
            </a:r>
            <a:endParaRPr i="1" sz="2600">
              <a:latin typeface="Arial"/>
              <a:ea typeface="Arial"/>
              <a:cs typeface="Arial"/>
              <a:sym typeface="Arial"/>
            </a:endParaRPr>
          </a:p>
          <a:p>
            <a:pPr indent="0" lvl="8" marL="3657600" rtl="0" algn="ctr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cs-CZ" sz="2600"/>
              <a:t>                                                                   </a:t>
            </a:r>
            <a:endParaRPr sz="26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2800"/>
              <a:buNone/>
            </a:pPr>
            <a:r>
              <a:t/>
            </a:r>
            <a:endParaRPr b="1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0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"/>
          <p:cNvSpPr txBox="1"/>
          <p:nvPr>
            <p:ph type="title"/>
          </p:nvPr>
        </p:nvSpPr>
        <p:spPr>
          <a:xfrm>
            <a:off x="460875" y="611283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Informační společnost</a:t>
            </a:r>
            <a:endParaRPr sz="4000"/>
          </a:p>
        </p:txBody>
      </p:sp>
      <p:sp>
        <p:nvSpPr>
          <p:cNvPr id="206" name="Google Shape;206;p3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○"/>
            </a:pPr>
            <a:r>
              <a:rPr b="0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Založená na informacích a znalostech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2400" lvl="0" marL="3429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○"/>
            </a:pPr>
            <a:r>
              <a:rPr b="0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Problémy při práci s informacemi:</a:t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2" marL="13716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■"/>
            </a:pPr>
            <a:r>
              <a:rPr b="1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velké množství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2" marL="13716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■"/>
            </a:pPr>
            <a:r>
              <a:rPr b="1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snadná dostupnost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19100" lvl="2" marL="13716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■"/>
            </a:pPr>
            <a:r>
              <a:rPr b="1" i="0" lang="cs-CZ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kvalita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914400" marR="0" rtl="0" algn="l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g5ffc877e4a_0_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g5ffc877e4a_0_13"/>
          <p:cNvSpPr txBox="1"/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Kolik existuje informací?</a:t>
            </a:r>
            <a:endParaRPr sz="4000"/>
          </a:p>
        </p:txBody>
      </p:sp>
      <p:sp>
        <p:nvSpPr>
          <p:cNvPr id="213" name="Google Shape;213;g5ffc877e4a_0_13"/>
          <p:cNvSpPr txBox="1"/>
          <p:nvPr/>
        </p:nvSpPr>
        <p:spPr>
          <a:xfrm>
            <a:off x="205150" y="158692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g5ffc877e4a_0_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75962" y="1524600"/>
            <a:ext cx="5992075" cy="380897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5ffc877e4a_0_13"/>
          <p:cNvSpPr txBox="1"/>
          <p:nvPr/>
        </p:nvSpPr>
        <p:spPr>
          <a:xfrm>
            <a:off x="0" y="5817950"/>
            <a:ext cx="8521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Zdroje: </a:t>
            </a:r>
            <a:br>
              <a:rPr b="0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 informace je zapotřebí nová jednotka, zettabyte. </a:t>
            </a:r>
            <a:r>
              <a:rPr b="0" i="1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Novinky.cz</a:t>
            </a:r>
            <a:r>
              <a:rPr b="0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[online]. [cit. 2017-10-03]. Dostupné z: </a:t>
            </a:r>
            <a:r>
              <a:rPr b="0" i="0" lang="cs-CZ" sz="1000" u="sng" cap="none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https://www.novinky.cz/internet-a-pc/209215-na-informace-je-zapotrebi-nova-jednotka-zettabyte.html</a:t>
            </a:r>
            <a:br>
              <a:rPr b="0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data do we create every day? </a:t>
            </a:r>
            <a:r>
              <a:rPr b="0" i="1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Forbes.com </a:t>
            </a:r>
            <a:r>
              <a:rPr b="0" i="0" lang="cs-CZ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[online]. [cit. 2019-2-12]. Dostupné z: https://www.forbes.com/sites/bernardmarr/2018/05/21/how-much-data-do-we-create-every-day-the-mind-blowing-stats-everyone-should-read/#3ff7a21d60ba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g70b1cb2fc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"/>
            <a:ext cx="9144003" cy="685817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g70b1cb2fc3_0_0"/>
          <p:cNvSpPr txBox="1"/>
          <p:nvPr>
            <p:ph type="title"/>
          </p:nvPr>
        </p:nvSpPr>
        <p:spPr>
          <a:xfrm>
            <a:off x="628650" y="621158"/>
            <a:ext cx="7886700" cy="6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DC"/>
              </a:buClr>
              <a:buSzPts val="4000"/>
              <a:buFont typeface="Arial"/>
              <a:buNone/>
            </a:pPr>
            <a:r>
              <a:rPr b="1" lang="cs-CZ" sz="4000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rPr>
              <a:t>Kolik existuje informací online?</a:t>
            </a:r>
            <a:endParaRPr sz="4000"/>
          </a:p>
        </p:txBody>
      </p:sp>
      <p:sp>
        <p:nvSpPr>
          <p:cNvPr id="222" name="Google Shape;222;g70b1cb2fc3_0_0"/>
          <p:cNvSpPr txBox="1"/>
          <p:nvPr/>
        </p:nvSpPr>
        <p:spPr>
          <a:xfrm>
            <a:off x="217100" y="2423275"/>
            <a:ext cx="8880900" cy="33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lang="cs-CZ" sz="2800">
                <a:solidFill>
                  <a:schemeClr val="dk1"/>
                </a:solidFill>
              </a:rPr>
              <a:t>Množství informací na internetu v roce 2016 bylo 7,7 zetabajtů dat, což je 7,7 bilionu gigabajtů - běžný pevný disk má 1024 gigabajtů.</a:t>
            </a:r>
            <a:endParaRPr sz="2800">
              <a:solidFill>
                <a:schemeClr val="dk1"/>
              </a:solidFill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-4064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800"/>
              <a:buChar char="●"/>
            </a:pPr>
            <a:r>
              <a:rPr i="1" lang="cs-CZ" sz="2800">
                <a:solidFill>
                  <a:schemeClr val="dk1"/>
                </a:solidFill>
              </a:rPr>
              <a:t>“Kdybychom všechny tyto informace vytiskli na papír s běžnou velikostí písma, pokryli bychom jím celé Spojené státy. Vrstvou vysokou 4,5 metru.”</a:t>
            </a:r>
            <a:endParaRPr sz="28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g70b1cb2fc3_0_0"/>
          <p:cNvSpPr txBox="1"/>
          <p:nvPr/>
        </p:nvSpPr>
        <p:spPr>
          <a:xfrm>
            <a:off x="323526" y="6308625"/>
            <a:ext cx="7048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b="0" i="0" lang="cs-CZ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Zdroj: </a:t>
            </a:r>
            <a:r>
              <a:rPr b="0" i="0" lang="cs-CZ" sz="950" u="none" cap="none" strike="noStrike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GREGOR, Miloš a Petra VEJVODOVÁ. </a:t>
            </a:r>
            <a:r>
              <a:rPr b="0" i="1" lang="cs-CZ" sz="950" u="none" cap="none" strike="noStrike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Nejlepší kniha o fake news, dezinformacích a manipulacích!!!</a:t>
            </a:r>
            <a:r>
              <a:rPr b="0" i="0" lang="cs-CZ" sz="950" u="none" cap="none" strike="noStrike">
                <a:solidFill>
                  <a:srgbClr val="212063"/>
                </a:solidFill>
                <a:highlight>
                  <a:srgbClr val="F5F6F7"/>
                </a:highlight>
                <a:latin typeface="Verdana"/>
                <a:ea typeface="Verdana"/>
                <a:cs typeface="Verdana"/>
                <a:sym typeface="Verdana"/>
              </a:rPr>
              <a:t>. Brno: CPress, 2018. ISBN 978-80-264-1805-4.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iv Office">
  <a:themeElements>
    <a:clrScheme name="Motiv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2019-07-22T10:37:01Z</dcterms:created>
  <dc:creator>Aneta Pilátová</dc:creator>
</cp:coreProperties>
</file>