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2" r:id="rId1"/>
  </p:sldMasterIdLst>
  <p:notesMasterIdLst>
    <p:notesMasterId r:id="rId23"/>
  </p:notesMasterIdLst>
  <p:handoutMasterIdLst>
    <p:handoutMasterId r:id="rId24"/>
  </p:handoutMasterIdLst>
  <p:sldIdLst>
    <p:sldId id="417" r:id="rId2"/>
    <p:sldId id="436" r:id="rId3"/>
    <p:sldId id="438" r:id="rId4"/>
    <p:sldId id="455" r:id="rId5"/>
    <p:sldId id="449" r:id="rId6"/>
    <p:sldId id="421" r:id="rId7"/>
    <p:sldId id="422" r:id="rId8"/>
    <p:sldId id="418" r:id="rId9"/>
    <p:sldId id="450" r:id="rId10"/>
    <p:sldId id="451" r:id="rId11"/>
    <p:sldId id="453" r:id="rId12"/>
    <p:sldId id="454" r:id="rId13"/>
    <p:sldId id="423" r:id="rId14"/>
    <p:sldId id="425" r:id="rId15"/>
    <p:sldId id="431" r:id="rId16"/>
    <p:sldId id="441" r:id="rId17"/>
    <p:sldId id="426" r:id="rId18"/>
    <p:sldId id="456" r:id="rId19"/>
    <p:sldId id="457" r:id="rId20"/>
    <p:sldId id="459" r:id="rId21"/>
    <p:sldId id="429" r:id="rId22"/>
  </p:sldIdLst>
  <p:sldSz cx="9144000" cy="6858000" type="screen4x3"/>
  <p:notesSz cx="6797675" cy="987425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ECA000"/>
    <a:srgbClr val="FF9900"/>
    <a:srgbClr val="9C9D9F"/>
    <a:srgbClr val="006600"/>
    <a:srgbClr val="FFC00F"/>
    <a:srgbClr val="FFC010"/>
    <a:srgbClr val="FFB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4" autoAdjust="0"/>
    <p:restoredTop sz="81139" autoAdjust="0"/>
  </p:normalViewPr>
  <p:slideViewPr>
    <p:cSldViewPr>
      <p:cViewPr varScale="1">
        <p:scale>
          <a:sx n="91" d="100"/>
          <a:sy n="91" d="100"/>
        </p:scale>
        <p:origin x="18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2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 eaLnBrk="1" hangingPunct="1">
              <a:defRPr sz="1200"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 eaLnBrk="1" hangingPunct="1">
              <a:defRPr sz="1200"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13.2.2015</a:t>
            </a:r>
          </a:p>
        </p:txBody>
      </p:sp>
      <p:sp>
        <p:nvSpPr>
          <p:cNvPr id="4" name="Zástupný symbol pro zápatí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 eaLnBrk="1" hangingPunct="1">
              <a:defRPr sz="1200"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B99E557-FABD-4076-8D5D-3254859313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867117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13.2.2015</a:t>
            </a:r>
          </a:p>
        </p:txBody>
      </p:sp>
      <p:sp>
        <p:nvSpPr>
          <p:cNvPr id="4" name="Zástupný symbol pro obrázek snímku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1825"/>
          </a:xfrm>
          <a:prstGeom prst="rect">
            <a:avLst/>
          </a:prstGeom>
        </p:spPr>
        <p:txBody>
          <a:bodyPr vert="horz" lIns="91294" tIns="45647" rIns="91294" bIns="45647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BF6A7DD-D4AA-4DE1-9764-968E701FE7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423890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4020677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E0A97EC-C098-44F9-8DC8-5CD4AE4B6386}" type="slidenum">
              <a:rPr lang="cs-CZ" altLang="cs-CZ" smtClean="0">
                <a:latin typeface="Calibri" panose="020F0502020204030204" pitchFamily="34" charset="0"/>
              </a:rPr>
              <a:pPr/>
              <a:t>11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053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FFCD1BE-E4DB-408F-AA73-49C9B6923291}" type="slidenum">
              <a:rPr lang="cs-CZ" altLang="cs-CZ" smtClean="0">
                <a:latin typeface="Calibri" panose="020F0502020204030204" pitchFamily="34" charset="0"/>
              </a:rPr>
              <a:pPr/>
              <a:t>12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140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24156511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24660615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7889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851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7632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1942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5042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245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2434188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3581256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2279139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2394786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2622135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3042709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02828D-6756-4697-A38B-A19675D82785}" type="slidenum">
              <a:rPr lang="cs-CZ" altLang="cs-CZ" smtClean="0">
                <a:latin typeface="Calibri" panose="020F0502020204030204" pitchFamily="34" charset="0"/>
              </a:rPr>
              <a:pPr/>
              <a:t>9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191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29A6D8E-21C3-480D-89CF-10FA25A7DA3F}" type="slidenum">
              <a:rPr lang="cs-CZ" altLang="cs-CZ" smtClean="0">
                <a:latin typeface="Calibri" panose="020F0502020204030204" pitchFamily="34" charset="0"/>
              </a:rPr>
              <a:pPr/>
              <a:t>10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886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5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9D98C525-4FE1-4D4B-8F86-25E02B0A73FC}" type="datetimeFigureOut">
              <a:rPr lang="cs-CZ"/>
              <a:pPr>
                <a:defRPr/>
              </a:pPr>
              <a:t>10. 10. 2019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871E5E8-2359-4E7C-9448-93ABEBBC1D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7598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9176A24D-1E5B-41B1-ADAC-001D9989229F}" type="datetimeFigureOut">
              <a:rPr lang="cs-CZ"/>
              <a:pPr>
                <a:defRPr/>
              </a:pPr>
              <a:t>10. 10. 2019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9BBCA8-9162-426E-A7B7-44BAC0C756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178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9B909693-6B3F-416F-A15D-8784563F080A}" type="datetimeFigureOut">
              <a:rPr lang="cs-CZ"/>
              <a:pPr>
                <a:defRPr/>
              </a:pPr>
              <a:t>10. 10. 2019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629536-A5CC-4587-A020-7E339A4227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124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B6D70D38-4FE4-4465-9252-4CB2946AE0EA}" type="datetimeFigureOut">
              <a:rPr lang="cs-CZ"/>
              <a:pPr>
                <a:defRPr/>
              </a:pPr>
              <a:t>10. 10. 2019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D12EB6-B4B4-400E-8AC1-1D9A9B2512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7027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17A83A48-5C4D-4A05-A5A7-5E3E0D31A09A}" type="datetimeFigureOut">
              <a:rPr lang="cs-CZ"/>
              <a:pPr>
                <a:defRPr/>
              </a:pPr>
              <a:t>10. 10. 2019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9AD92E3-9419-49DC-8ED1-EAD968E386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2950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EA880846-9426-4A06-B511-CD003014264A}" type="datetimeFigureOut">
              <a:rPr lang="cs-CZ"/>
              <a:pPr>
                <a:defRPr/>
              </a:pPr>
              <a:t>10. 10. 2019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97FEC2F-AD5E-4D29-9129-0013B68329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039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B71CDBC2-719B-44A7-9BE6-9A6FA50B430E}" type="datetimeFigureOut">
              <a:rPr lang="cs-CZ"/>
              <a:pPr>
                <a:defRPr/>
              </a:pPr>
              <a:t>10. 10. 2019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DC1B145-E766-45C5-AD3E-42E184467B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054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E265C7E3-4651-4520-BE1C-29C7C7EB26AC}" type="datetimeFigureOut">
              <a:rPr lang="cs-CZ"/>
              <a:pPr>
                <a:defRPr/>
              </a:pPr>
              <a:t>10. 10. 2019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614C756-AD24-461D-959A-7B9DDF5515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9364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7F91F8CD-3290-41B4-809D-68B4F5E2EC86}" type="datetimeFigureOut">
              <a:rPr lang="cs-CZ"/>
              <a:pPr>
                <a:defRPr/>
              </a:pPr>
              <a:t>10. 10. 2019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DA25EBF-8C8A-48A4-9BC1-7FE517317C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279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4909B12E-8870-4C95-8958-481AC7493CEF}" type="datetimeFigureOut">
              <a:rPr lang="cs-CZ"/>
              <a:pPr>
                <a:defRPr/>
              </a:pPr>
              <a:t>10. 10. 2019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34A67FC-AEFA-4A98-B289-195014BB66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553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A168D30-A56C-4178-AE2E-DB25F943365C}" type="datetimeFigureOut">
              <a:rPr lang="cs-CZ"/>
              <a:pPr>
                <a:defRPr/>
              </a:pPr>
              <a:t>10. 10. 2019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8247E8A-349F-460D-AAB0-339E98A127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84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35" r:id="rId1"/>
    <p:sldLayoutId id="2147484836" r:id="rId2"/>
    <p:sldLayoutId id="2147484837" r:id="rId3"/>
    <p:sldLayoutId id="2147484838" r:id="rId4"/>
    <p:sldLayoutId id="2147484839" r:id="rId5"/>
    <p:sldLayoutId id="2147484840" r:id="rId6"/>
    <p:sldLayoutId id="2147484841" r:id="rId7"/>
    <p:sldLayoutId id="2147484842" r:id="rId8"/>
    <p:sldLayoutId id="2147484843" r:id="rId9"/>
    <p:sldLayoutId id="2147484844" r:id="rId10"/>
    <p:sldLayoutId id="21474848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vzdelavani@persefona.cz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acebook.com/pages/Persefona-os-pomoc-ob%C4%9Btem-dom%C3%A1c%C3%ADho-n%C3%A1sil%C3%AD-sex-n%C3%A1sil%C3%AD-a-zn%C3%A1siln%C4%9Bn%C3%AD/317914000428?fref=ts" TargetMode="External"/><Relationship Id="rId4" Type="http://schemas.openxmlformats.org/officeDocument/2006/relationships/hyperlink" Target="http://www.persefona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b="1" smtClean="0"/>
              <a:t>Komunikace s obětí domácího </a:t>
            </a:r>
            <a:br>
              <a:rPr lang="cs-CZ" altLang="cs-CZ" b="1" smtClean="0"/>
            </a:br>
            <a:r>
              <a:rPr lang="cs-CZ" altLang="cs-CZ" b="1" smtClean="0"/>
              <a:t>a sexuálního násilí</a:t>
            </a:r>
          </a:p>
        </p:txBody>
      </p:sp>
      <p:sp>
        <p:nvSpPr>
          <p:cNvPr id="3" name="Subtitle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249555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Mgr. </a:t>
            </a:r>
            <a:r>
              <a:rPr lang="cs-CZ" dirty="0" smtClean="0"/>
              <a:t>Tereza </a:t>
            </a:r>
            <a:r>
              <a:rPr lang="cs-CZ" dirty="0" err="1" smtClean="0"/>
              <a:t>Rossmannová</a:t>
            </a:r>
            <a:endParaRPr lang="cs-CZ" dirty="0"/>
          </a:p>
          <a:p>
            <a:pPr>
              <a:defRPr/>
            </a:pPr>
            <a:r>
              <a:rPr lang="cs-CZ" dirty="0" smtClean="0"/>
              <a:t>Persefona, </a:t>
            </a:r>
            <a:r>
              <a:rPr lang="cs-CZ" dirty="0" err="1" smtClean="0"/>
              <a:t>z.s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33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1800" smtClean="0">
                <a:latin typeface="Source Sans Pro"/>
              </a:rPr>
              <a:t>  </a:t>
            </a:r>
            <a:r>
              <a:rPr lang="cs-CZ" altLang="cs-CZ" sz="4000" smtClean="0">
                <a:latin typeface="Source Sans Pro"/>
              </a:rPr>
              <a:t/>
            </a:r>
            <a:br>
              <a:rPr lang="cs-CZ" altLang="cs-CZ" sz="4000" smtClean="0">
                <a:latin typeface="Source Sans Pro"/>
              </a:rPr>
            </a:br>
            <a:r>
              <a:rPr lang="cs-CZ" altLang="cs-CZ" sz="4000" smtClean="0">
                <a:latin typeface="Source Sans Pro"/>
              </a:rPr>
              <a:t>  </a:t>
            </a:r>
            <a:endParaRPr lang="cs-CZ" altLang="cs-CZ" sz="4000" smtClean="0"/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179388" y="1557338"/>
            <a:ext cx="8785225" cy="530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altLang="cs-CZ" sz="2800" smtClean="0">
                <a:latin typeface="Source Sans Pro"/>
              </a:rPr>
              <a:t>Vyjadřujte osobní pocity </a:t>
            </a:r>
          </a:p>
          <a:p>
            <a:pPr>
              <a:lnSpc>
                <a:spcPct val="150000"/>
              </a:lnSpc>
            </a:pPr>
            <a:r>
              <a:rPr lang="cs-CZ" altLang="cs-CZ" sz="2800" smtClean="0">
                <a:latin typeface="Source Sans Pro"/>
              </a:rPr>
              <a:t>Informujte, nenuťte </a:t>
            </a:r>
          </a:p>
          <a:p>
            <a:pPr>
              <a:lnSpc>
                <a:spcPct val="150000"/>
              </a:lnSpc>
            </a:pPr>
            <a:r>
              <a:rPr lang="cs-CZ" altLang="cs-CZ" sz="2800" smtClean="0">
                <a:latin typeface="Source Sans Pro"/>
              </a:rPr>
              <a:t>Hledejte způsoby, jak pomoci oběti právě teď </a:t>
            </a:r>
          </a:p>
          <a:p>
            <a:pPr>
              <a:lnSpc>
                <a:spcPct val="150000"/>
              </a:lnSpc>
            </a:pPr>
            <a:r>
              <a:rPr lang="cs-CZ" altLang="cs-CZ" sz="2800" smtClean="0">
                <a:latin typeface="Source Sans Pro"/>
              </a:rPr>
              <a:t>Respektujte přání klientky/ta</a:t>
            </a:r>
          </a:p>
          <a:p>
            <a:pPr>
              <a:lnSpc>
                <a:spcPct val="150000"/>
              </a:lnSpc>
            </a:pPr>
            <a:endParaRPr lang="cs-CZ" altLang="cs-CZ" sz="800" smtClean="0">
              <a:latin typeface="Source Sans Pro"/>
            </a:endParaRPr>
          </a:p>
          <a:p>
            <a:r>
              <a:rPr lang="cs-CZ" altLang="cs-CZ" sz="2800" smtClean="0">
                <a:latin typeface="Source Sans Pro"/>
              </a:rPr>
              <a:t>Pokud máte pochybnosti, nechejte si je pro sebe, vyjadřujte důvěru.</a:t>
            </a:r>
          </a:p>
          <a:p>
            <a:endParaRPr lang="cs-CZ" altLang="cs-CZ" sz="800" smtClean="0">
              <a:latin typeface="Source Sans Pro"/>
            </a:endParaRPr>
          </a:p>
          <a:p>
            <a:r>
              <a:rPr lang="cs-CZ" altLang="cs-CZ" sz="2800" smtClean="0">
                <a:latin typeface="Source Sans Pro"/>
              </a:rPr>
              <a:t>Podpořte v možnosti rozhodovat o dalších událostech </a:t>
            </a:r>
          </a:p>
          <a:p>
            <a:pPr>
              <a:lnSpc>
                <a:spcPct val="150000"/>
              </a:lnSpc>
            </a:pPr>
            <a:endParaRPr lang="cs-CZ" altLang="cs-CZ" sz="2800" smtClean="0">
              <a:latin typeface="Source Sans Pro"/>
            </a:endParaRPr>
          </a:p>
          <a:p>
            <a:endParaRPr lang="cs-CZ" altLang="cs-CZ" sz="2800" smtClean="0">
              <a:latin typeface="Source Sans Pro"/>
            </a:endParaRP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4000" smtClean="0">
                <a:latin typeface="Source Sans Pro"/>
              </a:rPr>
              <a:t>Příklady vět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50" y="1052513"/>
            <a:ext cx="9036050" cy="56896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smtClean="0">
                <a:latin typeface="Source Sans Pro"/>
              </a:rPr>
              <a:t>„</a:t>
            </a:r>
            <a:r>
              <a:rPr lang="cs-CZ" sz="2800" dirty="0">
                <a:latin typeface="Source Sans Pro"/>
              </a:rPr>
              <a:t>Mrzí mě, že se </a:t>
            </a:r>
            <a:r>
              <a:rPr lang="cs-CZ" sz="2800" dirty="0" smtClean="0">
                <a:latin typeface="Source Sans Pro"/>
              </a:rPr>
              <a:t>vám stalo to, </a:t>
            </a:r>
            <a:r>
              <a:rPr lang="cs-CZ" sz="2800" dirty="0">
                <a:latin typeface="Source Sans Pro"/>
              </a:rPr>
              <a:t>co </a:t>
            </a:r>
            <a:r>
              <a:rPr lang="cs-CZ" sz="2800" dirty="0" smtClean="0">
                <a:latin typeface="Source Sans Pro"/>
              </a:rPr>
              <a:t>popisujete.“ „</a:t>
            </a:r>
            <a:r>
              <a:rPr lang="cs-CZ" sz="2800" dirty="0">
                <a:latin typeface="Source Sans Pro"/>
              </a:rPr>
              <a:t>Musí to pro vás být opravdu těžké. </a:t>
            </a:r>
            <a:endParaRPr lang="cs-CZ" sz="2800" dirty="0" smtClean="0">
              <a:latin typeface="Source Sans Pro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smtClean="0">
                <a:latin typeface="Source Sans Pro"/>
              </a:rPr>
              <a:t>„Cením </a:t>
            </a:r>
            <a:r>
              <a:rPr lang="cs-CZ" sz="2800" dirty="0">
                <a:latin typeface="Source Sans Pro"/>
              </a:rPr>
              <a:t>si vaší důvěry, se kterou se mnou sdílíte tuto bolestnou zkušenost</a:t>
            </a:r>
            <a:r>
              <a:rPr lang="cs-CZ" sz="2800" dirty="0" smtClean="0">
                <a:latin typeface="Source Sans Pro"/>
              </a:rPr>
              <a:t>.“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smtClean="0">
                <a:latin typeface="Source Sans Pro"/>
              </a:rPr>
              <a:t>„</a:t>
            </a:r>
            <a:r>
              <a:rPr lang="cs-CZ" sz="2800" dirty="0">
                <a:latin typeface="Source Sans Pro"/>
              </a:rPr>
              <a:t>Není jednoduché o tom mluvit. Vyžaduje to velké odhodlání. Je dobře, že jste vyhledala pomoc</a:t>
            </a:r>
            <a:r>
              <a:rPr lang="cs-CZ" sz="2800" dirty="0" smtClean="0">
                <a:latin typeface="Source Sans Pro"/>
              </a:rPr>
              <a:t>.“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smtClean="0">
                <a:latin typeface="Source Sans Pro"/>
              </a:rPr>
              <a:t>„</a:t>
            </a:r>
            <a:r>
              <a:rPr lang="cs-CZ" sz="2800" dirty="0">
                <a:latin typeface="Source Sans Pro"/>
              </a:rPr>
              <a:t>Není a nebyla to vaše chyba.“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>
                <a:latin typeface="Source Sans Pro"/>
              </a:rPr>
              <a:t>„Reakce ve stresu máme různé, </a:t>
            </a:r>
            <a:r>
              <a:rPr lang="cs-CZ" sz="2800" dirty="0" smtClean="0">
                <a:latin typeface="Source Sans Pro"/>
              </a:rPr>
              <a:t>nic není </a:t>
            </a:r>
            <a:r>
              <a:rPr lang="cs-CZ" sz="2800" dirty="0">
                <a:latin typeface="Source Sans Pro"/>
              </a:rPr>
              <a:t>dobře nebo špatně</a:t>
            </a:r>
            <a:r>
              <a:rPr lang="cs-CZ" sz="2800" dirty="0" smtClean="0">
                <a:latin typeface="Source Sans Pro"/>
              </a:rPr>
              <a:t>.“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smtClean="0">
                <a:latin typeface="Source Sans Pro"/>
              </a:rPr>
              <a:t>„</a:t>
            </a:r>
            <a:r>
              <a:rPr lang="cs-CZ" sz="2800" dirty="0">
                <a:latin typeface="Source Sans Pro"/>
              </a:rPr>
              <a:t>Nejste na to sama.“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>
                <a:latin typeface="Source Sans Pro"/>
              </a:rPr>
              <a:t>„Vidím, že pláčete ... Je to pro vás teď náročné... Nemusíte </a:t>
            </a:r>
            <a:r>
              <a:rPr lang="cs-CZ" sz="2800" dirty="0" smtClean="0">
                <a:latin typeface="Source Sans Pro"/>
              </a:rPr>
              <a:t>spěchat, </a:t>
            </a:r>
            <a:r>
              <a:rPr lang="cs-CZ" sz="2800" smtClean="0">
                <a:latin typeface="Source Sans Pro"/>
              </a:rPr>
              <a:t>můžete plakat...“ </a:t>
            </a:r>
            <a:endParaRPr lang="cs-CZ" sz="2800" dirty="0">
              <a:latin typeface="Source Sans Pro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1600" smtClean="0">
                <a:latin typeface="Source Sans Pro"/>
              </a:rPr>
              <a:t>  </a:t>
            </a:r>
            <a:r>
              <a:rPr lang="cs-CZ" altLang="cs-CZ" sz="4000" smtClean="0">
                <a:latin typeface="Source Sans Pro"/>
              </a:rPr>
              <a:t/>
            </a:r>
            <a:br>
              <a:rPr lang="cs-CZ" altLang="cs-CZ" sz="4000" smtClean="0">
                <a:latin typeface="Source Sans Pro"/>
              </a:rPr>
            </a:br>
            <a:r>
              <a:rPr lang="cs-CZ" altLang="cs-CZ" sz="4000" smtClean="0">
                <a:latin typeface="Source Sans Pro"/>
              </a:rPr>
              <a:t>Proč je to důležité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107950" y="1557338"/>
            <a:ext cx="8578850" cy="530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>
                <a:latin typeface="Source Sans Pro"/>
              </a:rPr>
              <a:t>První kontakt má obrovský vliv na schopnost oběti vypořádat se s trestným činem, důvěru v další odborníky i vyléčení traumatu!</a:t>
            </a:r>
          </a:p>
          <a:p>
            <a:endParaRPr lang="cs-CZ" altLang="cs-CZ" smtClean="0">
              <a:latin typeface="Source Sans Pro"/>
            </a:endParaRPr>
          </a:p>
          <a:p>
            <a:r>
              <a:rPr lang="cs-CZ" altLang="cs-CZ" smtClean="0">
                <a:latin typeface="Source Sans Pro"/>
              </a:rPr>
              <a:t>Riziko sekundární viktimizace - nesprávné reakce a chování okolí nebo státních orgánů, lékařů, sociálních pracovníků atd. mohou být pro oběť bolestivější a traumatičtější než samotný trestný čin!</a:t>
            </a:r>
          </a:p>
          <a:p>
            <a:endParaRPr lang="cs-CZ" altLang="cs-CZ" smtClean="0">
              <a:latin typeface="Source Sans Pro"/>
            </a:endParaRP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 bwMode="auto">
          <a:xfrm>
            <a:off x="879475" y="188913"/>
            <a:ext cx="8229600" cy="893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Klienti…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539750" y="1989138"/>
            <a:ext cx="8229600" cy="3916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800" smtClean="0"/>
              <a:t>plačící</a:t>
            </a:r>
          </a:p>
          <a:p>
            <a:r>
              <a:rPr lang="cs-CZ" altLang="cs-CZ" sz="2800" smtClean="0"/>
              <a:t>agresivní</a:t>
            </a:r>
          </a:p>
          <a:p>
            <a:r>
              <a:rPr lang="cs-CZ" altLang="cs-CZ" sz="2800" smtClean="0"/>
              <a:t>mlčící</a:t>
            </a:r>
          </a:p>
          <a:p>
            <a:r>
              <a:rPr lang="cs-CZ" altLang="cs-CZ" sz="2800" smtClean="0"/>
              <a:t>nedobrovolný</a:t>
            </a:r>
          </a:p>
          <a:p>
            <a:r>
              <a:rPr lang="cs-CZ" altLang="cs-CZ" sz="2800" smtClean="0"/>
              <a:t>manipulující</a:t>
            </a:r>
          </a:p>
          <a:p>
            <a:r>
              <a:rPr lang="cs-CZ" altLang="cs-CZ" sz="2800" smtClean="0"/>
              <a:t> ….</a:t>
            </a:r>
          </a:p>
          <a:p>
            <a:endParaRPr lang="cs-CZ" alt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 bwMode="auto">
          <a:xfrm>
            <a:off x="901700" y="188913"/>
            <a:ext cx="8229600" cy="922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Plačící klient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800" smtClean="0"/>
              <a:t>Naše fyziologická determinace okamžitě „vystartovat“, abychom pláč utišili, komplikuje poradenskou činnost – klienti občas potřebují plakat</a:t>
            </a:r>
          </a:p>
          <a:p>
            <a:r>
              <a:rPr lang="cs-CZ" altLang="cs-CZ" sz="2800" smtClean="0"/>
              <a:t>Chování k plačícímu člověku bývá ovlivněno mýty:</a:t>
            </a:r>
          </a:p>
          <a:p>
            <a:pPr lvl="1"/>
            <a:r>
              <a:rPr lang="cs-CZ" altLang="cs-CZ" sz="2400" smtClean="0"/>
              <a:t>Pláč je projev slabosti</a:t>
            </a:r>
          </a:p>
          <a:p>
            <a:pPr lvl="1"/>
            <a:r>
              <a:rPr lang="cs-CZ" altLang="cs-CZ" sz="2400" smtClean="0"/>
              <a:t>Kdo pláče, je rozmazlený</a:t>
            </a:r>
          </a:p>
          <a:p>
            <a:pPr lvl="1"/>
            <a:r>
              <a:rPr lang="cs-CZ" altLang="cs-CZ" sz="2400" smtClean="0"/>
              <a:t>Správný muž nesmí plakat</a:t>
            </a:r>
          </a:p>
          <a:p>
            <a:pPr lvl="1"/>
            <a:r>
              <a:rPr lang="cs-CZ" altLang="cs-CZ" sz="2400" smtClean="0"/>
              <a:t>Mohutným pláčem si člověk ubližuje</a:t>
            </a:r>
          </a:p>
          <a:p>
            <a:pPr lvl="1"/>
            <a:r>
              <a:rPr lang="cs-CZ" altLang="cs-CZ" sz="2400" smtClean="0"/>
              <a:t>Projevíme účast, budeme-li říkat „Neplač“</a:t>
            </a:r>
          </a:p>
          <a:p>
            <a:pPr lvl="1"/>
            <a:r>
              <a:rPr lang="cs-CZ" altLang="cs-CZ" sz="2400" smtClean="0"/>
              <a:t>Čím víc pozornosti mu věnujeme, tím déle bude pláč trvat</a:t>
            </a:r>
          </a:p>
          <a:p>
            <a:pPr lvl="1"/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Plačící klient – co dělat</a:t>
            </a:r>
          </a:p>
        </p:txBody>
      </p:sp>
      <p:sp>
        <p:nvSpPr>
          <p:cNvPr id="34819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250825" y="1417638"/>
            <a:ext cx="8642350" cy="53244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altLang="cs-CZ" sz="2800" dirty="0" smtClean="0"/>
              <a:t>Přijmout pláč jako přirozený projev</a:t>
            </a:r>
          </a:p>
          <a:p>
            <a:pPr>
              <a:defRPr/>
            </a:pPr>
            <a:r>
              <a:rPr lang="cs-CZ" altLang="cs-CZ" sz="2800" dirty="0" smtClean="0"/>
              <a:t>Čekat </a:t>
            </a:r>
            <a:r>
              <a:rPr lang="cs-CZ" altLang="cs-CZ" sz="2800" dirty="0"/>
              <a:t>a dávat klientovi </a:t>
            </a:r>
            <a:r>
              <a:rPr lang="cs-CZ" altLang="cs-CZ" sz="2800" dirty="0" smtClean="0"/>
              <a:t>prostor a „svolení“</a:t>
            </a: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Nenabízet kapesníky hned – může pláč předčasně zastavit</a:t>
            </a:r>
          </a:p>
          <a:p>
            <a:pPr>
              <a:defRPr/>
            </a:pPr>
            <a:r>
              <a:rPr lang="cs-CZ" altLang="cs-CZ" sz="2800" dirty="0"/>
              <a:t>Říct:  „tady se může plakat“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	   „klidně můžete plakat“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	   „asi to hodně bolí“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	   „snad ani není možné takovou věc zvládnout </a:t>
            </a:r>
            <a:r>
              <a:rPr lang="cs-CZ" altLang="cs-CZ" sz="2800" dirty="0" smtClean="0"/>
              <a:t>bez 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              pláče</a:t>
            </a:r>
            <a:r>
              <a:rPr lang="cs-CZ" altLang="cs-CZ" sz="2800" dirty="0"/>
              <a:t>“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	   „slyším, že pláčete…“ (v telefonu)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Agresivní klient</a:t>
            </a:r>
          </a:p>
        </p:txBody>
      </p:sp>
      <p:sp>
        <p:nvSpPr>
          <p:cNvPr id="33795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700213"/>
            <a:ext cx="8362950" cy="49006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Různé formy vyjádření vzteku a následné intervence:</a:t>
            </a:r>
          </a:p>
          <a:p>
            <a:pPr>
              <a:defRPr/>
            </a:pPr>
            <a:r>
              <a:rPr lang="cs-CZ" altLang="cs-CZ" sz="2400" dirty="0"/>
              <a:t>Klient o zlosti mluví, vyjadřuje a zpracovává ji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400" b="1" dirty="0"/>
              <a:t>-&gt;</a:t>
            </a:r>
            <a:r>
              <a:rPr lang="cs-CZ" altLang="cs-CZ" sz="2400" dirty="0"/>
              <a:t> vyčkáváme a podporujeme ve vyjadřování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Klient mluví zvýšeným hlasem a stěžuje si na někoho/něco</a:t>
            </a:r>
            <a:r>
              <a:rPr lang="cs-CZ" altLang="cs-CZ" sz="2400" b="1" dirty="0"/>
              <a:t>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400" b="1" dirty="0"/>
              <a:t>-&gt; </a:t>
            </a:r>
            <a:r>
              <a:rPr lang="cs-CZ" altLang="cs-CZ" sz="2400" dirty="0"/>
              <a:t>zlost zrcadlíme a dáváme možnost uvědomit si ji a posunout se dál; hněv reflektujeme a dáváme signály, že je možné se projevit ještě více, naplno – mluvit hlasitěji, dupat,..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Klient nadává na celý svět, i nám</a:t>
            </a:r>
            <a:r>
              <a:rPr lang="cs-CZ" altLang="cs-CZ" sz="2400" b="1" dirty="0"/>
              <a:t>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400" b="1" dirty="0"/>
              <a:t>-&gt; </a:t>
            </a:r>
            <a:r>
              <a:rPr lang="cs-CZ" altLang="cs-CZ" sz="2400" dirty="0"/>
              <a:t>hněv reflektujeme, </a:t>
            </a:r>
            <a:r>
              <a:rPr lang="cs-CZ" altLang="cs-CZ" sz="2400" dirty="0" smtClean="0"/>
              <a:t>vyčkáváme, případně dáme hranice</a:t>
            </a: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Agresivní klient</a:t>
            </a:r>
          </a:p>
        </p:txBody>
      </p:sp>
      <p:sp>
        <p:nvSpPr>
          <p:cNvPr id="33795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484313"/>
            <a:ext cx="8362950" cy="51165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Obecně:</a:t>
            </a:r>
          </a:p>
          <a:p>
            <a:pPr>
              <a:defRPr/>
            </a:pPr>
            <a:r>
              <a:rPr lang="cs-CZ" altLang="cs-CZ" sz="2400" dirty="0"/>
              <a:t>Dáváme zlosti prostor, přijímáme. </a:t>
            </a:r>
            <a:endParaRPr lang="cs-CZ" altLang="cs-CZ" sz="2400" dirty="0" smtClean="0"/>
          </a:p>
          <a:p>
            <a:pPr>
              <a:defRPr/>
            </a:pPr>
            <a:endParaRPr lang="cs-CZ" altLang="cs-CZ" sz="2400" dirty="0" smtClean="0"/>
          </a:p>
          <a:p>
            <a:pPr>
              <a:defRPr/>
            </a:pPr>
            <a:r>
              <a:rPr lang="cs-CZ" altLang="cs-CZ" sz="2400" dirty="0" smtClean="0"/>
              <a:t>Zlost </a:t>
            </a:r>
            <a:r>
              <a:rPr lang="cs-CZ" altLang="cs-CZ" sz="2400" dirty="0"/>
              <a:t>může být jedna z fází vyrovnávání se se ztrátou, případně se také vyskytuje deprese jako potlačovaná </a:t>
            </a:r>
            <a:r>
              <a:rPr lang="cs-CZ" altLang="cs-CZ" sz="2400" dirty="0" smtClean="0"/>
              <a:t>zlost</a:t>
            </a:r>
          </a:p>
          <a:p>
            <a:pPr>
              <a:defRPr/>
            </a:pPr>
            <a:endParaRPr lang="cs-CZ" altLang="cs-CZ" sz="2400" dirty="0" smtClean="0"/>
          </a:p>
          <a:p>
            <a:pPr>
              <a:defRPr/>
            </a:pPr>
            <a:r>
              <a:rPr lang="cs-CZ" altLang="cs-CZ" sz="2400" dirty="0" smtClean="0"/>
              <a:t>Nefixovat </a:t>
            </a:r>
            <a:r>
              <a:rPr lang="cs-CZ" altLang="cs-CZ" sz="2400" dirty="0"/>
              <a:t>klienta pohledem při osobní konzultaci (možný konfrontační význam, zesílení agrese klienta)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 smtClean="0"/>
              <a:t>Hranice vymezujeme až v případě pocitu ohrožení, agrese vůči nám apod.</a:t>
            </a: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941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4000" smtClean="0"/>
              <a:t>Manipulativní klient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51847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S</a:t>
            </a:r>
            <a:r>
              <a:rPr lang="cs-CZ" dirty="0" smtClean="0"/>
              <a:t>naží </a:t>
            </a:r>
            <a:r>
              <a:rPr lang="cs-CZ" dirty="0"/>
              <a:t>se různými prostředky ovlivnit </a:t>
            </a:r>
            <a:r>
              <a:rPr lang="cs-CZ" dirty="0" smtClean="0"/>
              <a:t>ve </a:t>
            </a:r>
            <a:r>
              <a:rPr lang="cs-CZ" dirty="0"/>
              <a:t>svůj prospěch, získat </a:t>
            </a:r>
            <a:r>
              <a:rPr lang="cs-CZ" dirty="0" smtClean="0"/>
              <a:t>nadvládu</a:t>
            </a:r>
          </a:p>
          <a:p>
            <a:pPr>
              <a:defRPr/>
            </a:pPr>
            <a:r>
              <a:rPr lang="cs-CZ" dirty="0" smtClean="0"/>
              <a:t>Může </a:t>
            </a:r>
            <a:r>
              <a:rPr lang="cs-CZ" dirty="0"/>
              <a:t>využívat </a:t>
            </a:r>
            <a:r>
              <a:rPr lang="cs-CZ" dirty="0" smtClean="0"/>
              <a:t>šarm, lež, pochvaly, svádění</a:t>
            </a:r>
            <a:r>
              <a:rPr lang="cs-CZ" dirty="0"/>
              <a:t>, </a:t>
            </a:r>
            <a:r>
              <a:rPr lang="cs-CZ" dirty="0" smtClean="0"/>
              <a:t>obviňování apod.</a:t>
            </a:r>
          </a:p>
          <a:p>
            <a:pPr>
              <a:defRPr/>
            </a:pPr>
            <a:r>
              <a:rPr lang="cs-CZ" dirty="0" smtClean="0"/>
              <a:t>Klient </a:t>
            </a:r>
            <a:r>
              <a:rPr lang="cs-CZ" dirty="0"/>
              <a:t>nemá zájem o faktickou spolupráci</a:t>
            </a:r>
            <a:r>
              <a:rPr lang="cs-CZ" dirty="0" smtClean="0"/>
              <a:t>.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Přístup ke klientovi</a:t>
            </a:r>
            <a:r>
              <a:rPr lang="cs-CZ" dirty="0"/>
              <a:t>: </a:t>
            </a:r>
            <a:r>
              <a:rPr lang="cs-CZ" dirty="0" smtClean="0"/>
              <a:t>- rozhodnost, jednoznačnost, hranice, věcnost, držet se tématu. Dobré sdílet s kolegou…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 bwMode="auto">
          <a:xfrm>
            <a:off x="395288" y="620713"/>
            <a:ext cx="8291512" cy="796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4000" smtClean="0"/>
              <a:t>Nedobrovolný klient / klient v odporu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700213"/>
            <a:ext cx="8229600" cy="5157787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cs-CZ" sz="3400" dirty="0"/>
              <a:t>N</a:t>
            </a:r>
            <a:r>
              <a:rPr lang="cs-CZ" sz="3400" dirty="0" smtClean="0"/>
              <a:t>ení </a:t>
            </a:r>
            <a:r>
              <a:rPr lang="cs-CZ" sz="3400" dirty="0"/>
              <a:t>motivovaný řešit svoje problémy, někdy si je </a:t>
            </a:r>
            <a:r>
              <a:rPr lang="cs-CZ" sz="3400" dirty="0" smtClean="0"/>
              <a:t>nepřipouští</a:t>
            </a:r>
            <a:r>
              <a:rPr lang="cs-CZ" sz="3400" dirty="0"/>
              <a:t>, není ochotný spolupracovat. </a:t>
            </a:r>
            <a:endParaRPr lang="cs-CZ" sz="3400" dirty="0" smtClean="0"/>
          </a:p>
          <a:p>
            <a:pPr>
              <a:defRPr/>
            </a:pPr>
            <a:r>
              <a:rPr lang="cs-CZ" sz="3400" dirty="0" smtClean="0"/>
              <a:t>Může plynout z nedůvěry a strachu!</a:t>
            </a:r>
          </a:p>
          <a:p>
            <a:pPr>
              <a:defRPr/>
            </a:pPr>
            <a:endParaRPr lang="cs-CZ" sz="3400" dirty="0" smtClean="0"/>
          </a:p>
          <a:p>
            <a:pPr>
              <a:defRPr/>
            </a:pPr>
            <a:r>
              <a:rPr lang="cs-CZ" sz="3600" b="1" dirty="0"/>
              <a:t>Přístup ke klientovi</a:t>
            </a:r>
            <a:r>
              <a:rPr lang="cs-CZ" sz="3600" dirty="0"/>
              <a:t>: </a:t>
            </a:r>
            <a:r>
              <a:rPr lang="cs-CZ" sz="3400" dirty="0" smtClean="0"/>
              <a:t>- zjistit příčinu odporu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3600" dirty="0" smtClean="0"/>
              <a:t>- </a:t>
            </a:r>
            <a:r>
              <a:rPr lang="cs-CZ" sz="3400" dirty="0"/>
              <a:t>vstřícnost, porozumění a </a:t>
            </a:r>
            <a:r>
              <a:rPr lang="cs-CZ" sz="3400" dirty="0" smtClean="0"/>
              <a:t>podpora, přímost, věcnost, vysvětlení pravidel setkávání, podání informací </a:t>
            </a:r>
            <a:r>
              <a:rPr lang="cs-CZ" sz="3400" dirty="0"/>
              <a:t>a </a:t>
            </a:r>
            <a:r>
              <a:rPr lang="cs-CZ" sz="3400" dirty="0" smtClean="0"/>
              <a:t>upozornění </a:t>
            </a:r>
            <a:r>
              <a:rPr lang="cs-CZ" sz="3400" dirty="0"/>
              <a:t>na důsledky </a:t>
            </a:r>
            <a:r>
              <a:rPr lang="cs-CZ" sz="3400" dirty="0" smtClean="0"/>
              <a:t>příp. nespolupráce, trpělivost.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 bwMode="auto">
          <a:xfrm>
            <a:off x="885825" y="11588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Aktivita</a:t>
            </a:r>
          </a:p>
        </p:txBody>
      </p:sp>
      <p:sp>
        <p:nvSpPr>
          <p:cNvPr id="15363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2060575"/>
            <a:ext cx="8229600" cy="4032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altLang="cs-CZ" sz="2800" dirty="0"/>
              <a:t>Dvojice</a:t>
            </a:r>
          </a:p>
          <a:p>
            <a:pPr>
              <a:defRPr/>
            </a:pPr>
            <a:r>
              <a:rPr lang="cs-CZ" altLang="cs-CZ" sz="2800" dirty="0"/>
              <a:t>Nakreslete portrét </a:t>
            </a:r>
            <a:r>
              <a:rPr lang="cs-CZ" altLang="cs-CZ" sz="2800" smtClean="0"/>
              <a:t>souseda, pak </a:t>
            </a:r>
            <a:r>
              <a:rPr lang="cs-CZ" altLang="cs-CZ" sz="2800" dirty="0"/>
              <a:t>si povídejte a doplňte (20 min.):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i="1" dirty="0"/>
              <a:t>K očím = na co se rád/a dívá, co rád/a vidí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i="1" dirty="0"/>
              <a:t>K uším = co rád/a poslouchá, slyší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i="1" dirty="0"/>
              <a:t>K ústům = co rád/a říká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i="1" dirty="0"/>
              <a:t>K nosu = co rád/a cítí, k čemu si rád/a přivoní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i="1" dirty="0"/>
              <a:t>K čelu = co rád/a dělá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i="1" dirty="0"/>
              <a:t>K vlasům = co umí</a:t>
            </a:r>
          </a:p>
          <a:p>
            <a:pPr>
              <a:defRPr/>
            </a:pPr>
            <a:endParaRPr lang="cs-CZ" altLang="cs-CZ" sz="2400" i="1" dirty="0"/>
          </a:p>
        </p:txBody>
      </p:sp>
      <p:pic>
        <p:nvPicPr>
          <p:cNvPr id="17412" name="Obrázek 2" descr="Obsah obrázku silueta&#10;&#10;Popis vygenerován s vysokou mírou spolehlivo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125538"/>
            <a:ext cx="112395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Mlčenlivý klient 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457200" y="1417638"/>
            <a:ext cx="8229600" cy="52514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altLang="cs-CZ" dirty="0" smtClean="0"/>
              <a:t>Může plynout z úzkosti, nejistoty, nedůvěry, odporu.</a:t>
            </a: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b="1" dirty="0" smtClean="0"/>
              <a:t>Přístup ke klientovi:</a:t>
            </a:r>
            <a:r>
              <a:rPr lang="cs-CZ" altLang="cs-CZ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dirty="0" smtClean="0"/>
              <a:t>- snaha povzbudit k hovoru, popis dění tady a teď, rekapitulace situace, otázky…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dirty="0" smtClean="0"/>
              <a:t>- trpělivost, podpůrný projev.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457200" y="1412875"/>
            <a:ext cx="8229600" cy="544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cs-CZ" altLang="cs-CZ" sz="5400" smtClean="0">
                <a:cs typeface="Arial" panose="020B0604020202020204" pitchFamily="34" charset="0"/>
              </a:rPr>
              <a:t>Děkuji za pozornost</a:t>
            </a:r>
          </a:p>
          <a:p>
            <a:pPr algn="ctr">
              <a:buFont typeface="Arial" panose="020B0604020202020204" pitchFamily="34" charset="0"/>
              <a:buNone/>
            </a:pPr>
            <a:endParaRPr lang="cs-CZ" altLang="cs-CZ" sz="2800" smtClean="0"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sz="2800" smtClean="0">
                <a:cs typeface="Arial" panose="020B0604020202020204" pitchFamily="34" charset="0"/>
              </a:rPr>
              <a:t>Persefona, z. s.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sz="2800" smtClean="0">
                <a:cs typeface="Arial" panose="020B0604020202020204" pitchFamily="34" charset="0"/>
              </a:rPr>
              <a:t>Gorkého 17, 602 00 Brno</a:t>
            </a:r>
          </a:p>
          <a:p>
            <a:pPr algn="ctr">
              <a:buFont typeface="Arial" panose="020B0604020202020204" pitchFamily="34" charset="0"/>
              <a:buNone/>
            </a:pPr>
            <a:endParaRPr lang="cs-CZ" altLang="cs-CZ" sz="2800" smtClean="0"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sz="2400" smtClean="0">
                <a:cs typeface="Arial" panose="020B0604020202020204" pitchFamily="34" charset="0"/>
              </a:rPr>
              <a:t>Email: </a:t>
            </a:r>
            <a:r>
              <a:rPr lang="cs-CZ" altLang="cs-CZ" sz="2400" smtClean="0">
                <a:cs typeface="Arial" panose="020B0604020202020204" pitchFamily="34" charset="0"/>
                <a:hlinkClick r:id="rId3"/>
              </a:rPr>
              <a:t>vzdelavani@persefona.cz</a:t>
            </a:r>
            <a:r>
              <a:rPr lang="cs-CZ" altLang="cs-CZ" sz="2400" smtClean="0">
                <a:cs typeface="Arial" panose="020B0604020202020204" pitchFamily="34" charset="0"/>
              </a:rPr>
              <a:t>	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sz="2400" smtClean="0">
                <a:cs typeface="Arial" panose="020B0604020202020204" pitchFamily="34" charset="0"/>
              </a:rPr>
              <a:t>Web: </a:t>
            </a:r>
            <a:r>
              <a:rPr lang="cs-CZ" altLang="cs-CZ" sz="2400" smtClean="0">
                <a:cs typeface="Arial" panose="020B0604020202020204" pitchFamily="34" charset="0"/>
                <a:hlinkClick r:id="rId4"/>
              </a:rPr>
              <a:t>www.persefona.cz</a:t>
            </a:r>
            <a:endParaRPr lang="cs-CZ" altLang="cs-CZ" sz="2400" smtClean="0"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sz="2400" smtClean="0">
                <a:cs typeface="Arial" panose="020B0604020202020204" pitchFamily="34" charset="0"/>
              </a:rPr>
              <a:t>FB: </a:t>
            </a:r>
            <a:r>
              <a:rPr lang="cs-CZ" altLang="cs-CZ" sz="2400" smtClean="0">
                <a:cs typeface="Arial" panose="020B0604020202020204" pitchFamily="34" charset="0"/>
                <a:hlinkClick r:id="rId5"/>
              </a:rPr>
              <a:t>Persefona z. s.</a:t>
            </a:r>
            <a:endParaRPr lang="cs-CZ" altLang="cs-CZ" sz="2400" smtClean="0"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sz="2400" smtClean="0">
                <a:cs typeface="Arial" panose="020B0604020202020204" pitchFamily="34" charset="0"/>
              </a:rPr>
              <a:t> Tel.: 732 534 024 (organizační),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sz="2400" smtClean="0">
                <a:cs typeface="Arial" panose="020B0604020202020204" pitchFamily="34" charset="0"/>
              </a:rPr>
              <a:t>737 834 345 (klientská linka)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 bwMode="auto">
          <a:xfrm>
            <a:off x="885825" y="404813"/>
            <a:ext cx="8229600" cy="854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Komunikace</a:t>
            </a:r>
          </a:p>
        </p:txBody>
      </p:sp>
      <p:sp>
        <p:nvSpPr>
          <p:cNvPr id="15363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0" y="836613"/>
            <a:ext cx="9115425" cy="619283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/>
              <a:t>společenský proces, vzájemné sdělování a přijímání informací</a:t>
            </a:r>
            <a:endParaRPr lang="cs-CZ" sz="2800" dirty="0"/>
          </a:p>
          <a:p>
            <a:pPr>
              <a:defRPr/>
            </a:pPr>
            <a:r>
              <a:rPr lang="cs-CZ" altLang="cs-CZ" sz="2800" dirty="0" smtClean="0"/>
              <a:t>Složky: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- Verbální </a:t>
            </a:r>
            <a:r>
              <a:rPr lang="cs-CZ" altLang="cs-CZ" sz="2400" dirty="0" smtClean="0"/>
              <a:t>(obsah)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- Neverbální </a:t>
            </a:r>
            <a:r>
              <a:rPr lang="cs-CZ" altLang="cs-CZ" sz="2400" dirty="0" smtClean="0"/>
              <a:t>(mimika, </a:t>
            </a:r>
            <a:r>
              <a:rPr lang="cs-CZ" altLang="cs-CZ" sz="2400" dirty="0" err="1" smtClean="0"/>
              <a:t>gestika</a:t>
            </a:r>
            <a:r>
              <a:rPr lang="cs-CZ" altLang="cs-CZ" sz="2400" dirty="0" smtClean="0"/>
              <a:t>, chování)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- </a:t>
            </a:r>
            <a:r>
              <a:rPr lang="cs-CZ" altLang="cs-CZ" sz="2800" dirty="0" err="1" smtClean="0"/>
              <a:t>Paraverbální</a:t>
            </a:r>
            <a:r>
              <a:rPr lang="cs-CZ" altLang="cs-CZ" sz="2800" dirty="0" smtClean="0"/>
              <a:t> </a:t>
            </a:r>
            <a:r>
              <a:rPr lang="cs-CZ" altLang="cs-CZ" sz="2400" dirty="0" smtClean="0"/>
              <a:t>(hlasitost, barva hlasu, tempo, tón) - </a:t>
            </a:r>
            <a:r>
              <a:rPr lang="cs-CZ" altLang="cs-CZ" sz="2400" dirty="0" err="1" smtClean="0"/>
              <a:t>metakomunikace</a:t>
            </a:r>
            <a:endParaRPr lang="cs-CZ" altLang="cs-CZ" sz="2400" i="1" dirty="0"/>
          </a:p>
          <a:p>
            <a:pPr>
              <a:defRPr/>
            </a:pPr>
            <a:r>
              <a:rPr lang="cs-CZ" altLang="cs-CZ" sz="2800" dirty="0" smtClean="0"/>
              <a:t>Rozhovor </a:t>
            </a:r>
            <a:r>
              <a:rPr lang="cs-CZ" altLang="cs-CZ" sz="2800" dirty="0"/>
              <a:t>= </a:t>
            </a:r>
            <a:endParaRPr lang="cs-CZ" altLang="cs-CZ" sz="2800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  myšlenka - sdělení - druhá </a:t>
            </a:r>
            <a:r>
              <a:rPr lang="cs-CZ" altLang="cs-CZ" sz="2800" dirty="0"/>
              <a:t>strana </a:t>
            </a:r>
            <a:r>
              <a:rPr lang="cs-CZ" altLang="cs-CZ" sz="2800" dirty="0" smtClean="0"/>
              <a:t>přijímá, dekóduje –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  zpracovává </a:t>
            </a:r>
            <a:r>
              <a:rPr lang="cs-CZ" altLang="cs-CZ" sz="2800" dirty="0"/>
              <a:t>do </a:t>
            </a:r>
            <a:r>
              <a:rPr lang="cs-CZ" altLang="cs-CZ" sz="2800" dirty="0" smtClean="0"/>
              <a:t>hypotéz – myšlenka…</a:t>
            </a: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Příjem informace ovlivněn zkušeností, </a:t>
            </a:r>
            <a:r>
              <a:rPr lang="cs-CZ" altLang="cs-CZ" sz="2800" dirty="0" smtClean="0"/>
              <a:t>náladou, ochotou, jazykovými schopnostmi</a:t>
            </a:r>
            <a:endParaRPr lang="cs-CZ" altLang="cs-CZ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altLang="cs-CZ" sz="2800" i="1" dirty="0"/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417638"/>
            <a:ext cx="8229600" cy="5324475"/>
          </a:xfrm>
        </p:spPr>
        <p:txBody>
          <a:bodyPr/>
          <a:lstStyle/>
          <a:p>
            <a:pPr>
              <a:defRPr/>
            </a:pPr>
            <a:r>
              <a:rPr lang="cs-CZ" sz="2800" dirty="0" smtClean="0"/>
              <a:t>v mezilidském styku platí: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smtClean="0"/>
              <a:t> - není možné nekomunikovat </a:t>
            </a:r>
            <a:r>
              <a:rPr lang="cs-CZ" sz="2400" dirty="0" smtClean="0"/>
              <a:t>– vždy něco sdělujeme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smtClean="0"/>
              <a:t> - není možné </a:t>
            </a:r>
            <a:r>
              <a:rPr lang="cs-CZ" sz="2800" dirty="0" err="1" smtClean="0"/>
              <a:t>nemetakomunikovat</a:t>
            </a:r>
            <a:r>
              <a:rPr lang="cs-CZ" sz="2800" dirty="0" smtClean="0"/>
              <a:t> </a:t>
            </a:r>
            <a:r>
              <a:rPr lang="cs-CZ" sz="2400" dirty="0" smtClean="0"/>
              <a:t>– nesdělujeme si holá fakta (není důležité jen to, co říkáme, ale také jak a v jaké situaci to říkáme)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smtClean="0"/>
              <a:t>- není možné nijak se netvářit</a:t>
            </a:r>
            <a:r>
              <a:rPr lang="cs-CZ" sz="2400" dirty="0" smtClean="0"/>
              <a:t> – když něco sdělujeme, vždy se přitom nějak chováme a to prozrazuje, jaký postoj máme k tomu co říkáme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altLang="cs-CZ" sz="2400" i="1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i="1" dirty="0" smtClean="0"/>
              <a:t>„Lidé si nepamatují, co jste jim řekli, ani jak jste jim to řekli, ale jak se u toho s vámi cítili…“</a:t>
            </a:r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 bwMode="auto">
          <a:xfrm>
            <a:off x="885825" y="404813"/>
            <a:ext cx="8229600" cy="854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Aktivní naslouchání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0" y="1258888"/>
            <a:ext cx="9115425" cy="5483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Z</a:t>
            </a:r>
            <a:r>
              <a:rPr lang="cs-CZ" altLang="cs-CZ" sz="2800" dirty="0" smtClean="0"/>
              <a:t>působ, při kterém nejen </a:t>
            </a:r>
            <a:r>
              <a:rPr lang="cs-CZ" altLang="cs-CZ" sz="2800" b="1" dirty="0" smtClean="0"/>
              <a:t>registrujeme</a:t>
            </a:r>
            <a:r>
              <a:rPr lang="cs-CZ" altLang="cs-CZ" sz="2800" dirty="0" smtClean="0"/>
              <a:t>, co druhý říká, ale současně jej </a:t>
            </a:r>
            <a:r>
              <a:rPr lang="cs-CZ" altLang="cs-CZ" sz="2800" b="1" dirty="0" smtClean="0"/>
              <a:t>povzbuzujeme</a:t>
            </a:r>
            <a:r>
              <a:rPr lang="cs-CZ" altLang="cs-CZ" sz="2800" dirty="0" smtClean="0"/>
              <a:t> ke sdělování informací, volnému vyjadřování myšlenek, představ, názorů a postojů neverbálními i verbálními prostředky.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2800" dirty="0" smtClean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cs-CZ" altLang="cs-CZ" sz="2800" dirty="0" smtClean="0"/>
              <a:t>Aktivním nasloucháním získáváme potřebné informace a současně ověřujeme vzájemné pochopení.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Schopnost koncentrace v delším časovém úseku</a:t>
            </a:r>
          </a:p>
          <a:p>
            <a:pPr>
              <a:defRPr/>
            </a:pPr>
            <a:r>
              <a:rPr lang="cs-CZ" altLang="cs-CZ" sz="2800" dirty="0" smtClean="0"/>
              <a:t>Schopnost a ochota pochopit stanovisko druhého, vcítit se</a:t>
            </a:r>
          </a:p>
          <a:p>
            <a:pPr>
              <a:defRPr/>
            </a:pPr>
            <a:r>
              <a:rPr lang="cs-CZ" altLang="cs-CZ" sz="2800" dirty="0" smtClean="0"/>
              <a:t>Poskytování zpětné vazby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 bwMode="auto">
          <a:xfrm>
            <a:off x="425450" y="549275"/>
            <a:ext cx="86868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       Chyby v aktivním naslouchání  </a:t>
            </a:r>
          </a:p>
        </p:txBody>
      </p:sp>
      <p:sp>
        <p:nvSpPr>
          <p:cNvPr id="24579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altLang="cs-CZ" sz="2800" dirty="0"/>
              <a:t>koncentrace pouze na jednu informaci</a:t>
            </a:r>
          </a:p>
          <a:p>
            <a:pPr>
              <a:defRPr/>
            </a:pPr>
            <a:r>
              <a:rPr lang="cs-CZ" altLang="cs-CZ" sz="2800" dirty="0"/>
              <a:t>nadřazenost </a:t>
            </a:r>
          </a:p>
          <a:p>
            <a:pPr>
              <a:defRPr/>
            </a:pPr>
            <a:r>
              <a:rPr lang="cs-CZ" altLang="cs-CZ" sz="2800" dirty="0"/>
              <a:t>rozptylování se </a:t>
            </a:r>
          </a:p>
          <a:p>
            <a:pPr>
              <a:defRPr/>
            </a:pPr>
            <a:r>
              <a:rPr lang="cs-CZ" altLang="cs-CZ" sz="2800" dirty="0"/>
              <a:t>nedostatečný oční kontakt</a:t>
            </a:r>
          </a:p>
          <a:p>
            <a:pPr>
              <a:defRPr/>
            </a:pPr>
            <a:r>
              <a:rPr lang="cs-CZ" altLang="cs-CZ" sz="2800" dirty="0"/>
              <a:t>nedůvěryhodné neverbální projevy </a:t>
            </a:r>
          </a:p>
          <a:p>
            <a:pPr>
              <a:defRPr/>
            </a:pPr>
            <a:r>
              <a:rPr lang="cs-CZ" altLang="cs-CZ" sz="2800" dirty="0"/>
              <a:t>skákání do řeči</a:t>
            </a:r>
          </a:p>
          <a:p>
            <a:pPr>
              <a:defRPr/>
            </a:pPr>
            <a:r>
              <a:rPr lang="cs-CZ" altLang="cs-CZ" sz="2800" dirty="0"/>
              <a:t>netečnost</a:t>
            </a:r>
          </a:p>
          <a:p>
            <a:pPr>
              <a:defRPr/>
            </a:pPr>
            <a:r>
              <a:rPr lang="cs-CZ" altLang="cs-CZ" sz="2800" dirty="0"/>
              <a:t>příliš rychlé rozumění</a:t>
            </a:r>
          </a:p>
          <a:p>
            <a:pPr>
              <a:defRPr/>
            </a:pPr>
            <a:r>
              <a:rPr lang="cs-CZ" altLang="cs-CZ" sz="2800" dirty="0"/>
              <a:t>nedostatek odezvy nebo žádná reakce</a:t>
            </a:r>
          </a:p>
          <a:p>
            <a:pPr>
              <a:defRPr/>
            </a:pPr>
            <a:r>
              <a:rPr lang="cs-CZ" altLang="cs-CZ" sz="2800" dirty="0"/>
              <a:t>vedení klienta „mým“ směrem</a:t>
            </a:r>
          </a:p>
          <a:p>
            <a:pPr>
              <a:defRPr/>
            </a:pPr>
            <a:r>
              <a:rPr lang="cs-CZ" altLang="cs-CZ" sz="2800" dirty="0"/>
              <a:t>pozor na „já také“</a:t>
            </a:r>
          </a:p>
          <a:p>
            <a:pPr>
              <a:defRPr/>
            </a:pPr>
            <a:r>
              <a:rPr lang="cs-CZ" altLang="cs-CZ" sz="2800" dirty="0"/>
              <a:t>poskytování </a:t>
            </a:r>
            <a:r>
              <a:rPr lang="cs-CZ" altLang="cs-CZ" sz="2800" dirty="0" smtClean="0"/>
              <a:t>nevyžádaných rad</a:t>
            </a: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popírání pocitů</a:t>
            </a:r>
          </a:p>
          <a:p>
            <a:pPr>
              <a:defRPr/>
            </a:pPr>
            <a:r>
              <a:rPr lang="cs-CZ" altLang="cs-CZ" sz="2800" dirty="0"/>
              <a:t>hodnotící reagování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 bwMode="auto">
          <a:xfrm>
            <a:off x="827088" y="115888"/>
            <a:ext cx="8229600" cy="860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Aktivní naslouchání</a:t>
            </a:r>
          </a:p>
        </p:txBody>
      </p:sp>
      <p:sp>
        <p:nvSpPr>
          <p:cNvPr id="26627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79388" y="976313"/>
            <a:ext cx="8877300" cy="56927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b="1" dirty="0"/>
              <a:t>Verbální znaky</a:t>
            </a:r>
          </a:p>
          <a:p>
            <a:pPr>
              <a:defRPr/>
            </a:pPr>
            <a:r>
              <a:rPr lang="cs-CZ" altLang="cs-CZ" sz="2800" dirty="0" smtClean="0"/>
              <a:t>Parafrázování</a:t>
            </a:r>
            <a:endParaRPr lang="cs-CZ" altLang="cs-CZ" sz="2400" dirty="0"/>
          </a:p>
          <a:p>
            <a:pPr>
              <a:defRPr/>
            </a:pPr>
            <a:r>
              <a:rPr lang="cs-CZ" altLang="cs-CZ" sz="2800" dirty="0" smtClean="0"/>
              <a:t>Objasňování</a:t>
            </a:r>
            <a:endParaRPr lang="cs-CZ" altLang="cs-CZ" sz="2400" dirty="0"/>
          </a:p>
          <a:p>
            <a:pPr>
              <a:defRPr/>
            </a:pPr>
            <a:r>
              <a:rPr lang="cs-CZ" altLang="cs-CZ" sz="2800" dirty="0" smtClean="0"/>
              <a:t>Povzbuzování</a:t>
            </a:r>
            <a:endParaRPr lang="cs-CZ" altLang="cs-CZ" sz="2400" dirty="0"/>
          </a:p>
          <a:p>
            <a:pPr>
              <a:defRPr/>
            </a:pPr>
            <a:r>
              <a:rPr lang="cs-CZ" altLang="cs-CZ" sz="2800" dirty="0" smtClean="0"/>
              <a:t>Reflektování</a:t>
            </a:r>
            <a:endParaRPr lang="cs-CZ" altLang="cs-CZ" sz="2400" dirty="0"/>
          </a:p>
          <a:p>
            <a:pPr>
              <a:defRPr/>
            </a:pPr>
            <a:r>
              <a:rPr lang="cs-CZ" altLang="cs-CZ" sz="2800" dirty="0" smtClean="0"/>
              <a:t>Normalizace</a:t>
            </a:r>
            <a:endParaRPr lang="cs-CZ" altLang="cs-CZ" sz="2400" dirty="0"/>
          </a:p>
          <a:p>
            <a:pPr>
              <a:defRPr/>
            </a:pPr>
            <a:r>
              <a:rPr lang="cs-CZ" altLang="cs-CZ" sz="2800" dirty="0" smtClean="0"/>
              <a:t>Uznání</a:t>
            </a:r>
            <a:endParaRPr lang="cs-CZ" altLang="cs-CZ" sz="2400" dirty="0"/>
          </a:p>
          <a:p>
            <a:pPr>
              <a:defRPr/>
            </a:pPr>
            <a:r>
              <a:rPr lang="cs-CZ" altLang="cs-CZ" sz="2800" dirty="0" smtClean="0"/>
              <a:t>Shrnování</a:t>
            </a:r>
            <a:endParaRPr lang="cs-CZ" altLang="cs-CZ" sz="2400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b="1" dirty="0"/>
              <a:t>Neverbální znaky</a:t>
            </a:r>
          </a:p>
          <a:p>
            <a:pPr>
              <a:defRPr/>
            </a:pPr>
            <a:r>
              <a:rPr lang="cs-CZ" altLang="cs-CZ" sz="2800" dirty="0"/>
              <a:t>otevřený postoj, souhlasná mimika, adekvátní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    vzdálenost, přiměřený oční kontakt a gestikulace</a:t>
            </a:r>
          </a:p>
          <a:p>
            <a:pPr>
              <a:defRPr/>
            </a:pP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 bwMode="auto">
          <a:xfrm>
            <a:off x="1116013" y="549275"/>
            <a:ext cx="8229600" cy="782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Zásady komunikace s obětí násilného trestného činu</a:t>
            </a:r>
          </a:p>
        </p:txBody>
      </p:sp>
      <p:sp>
        <p:nvSpPr>
          <p:cNvPr id="3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2565400"/>
            <a:ext cx="8229600" cy="4032250"/>
          </a:xfrm>
        </p:spPr>
        <p:txBody>
          <a:bodyPr/>
          <a:lstStyle/>
          <a:p>
            <a:pPr>
              <a:defRPr/>
            </a:pPr>
            <a:r>
              <a:rPr lang="cs-CZ" dirty="0"/>
              <a:t>Důvěřovat </a:t>
            </a:r>
          </a:p>
          <a:p>
            <a:pPr>
              <a:defRPr/>
            </a:pPr>
            <a:r>
              <a:rPr lang="cs-CZ" dirty="0"/>
              <a:t>Nehodnotit</a:t>
            </a:r>
          </a:p>
          <a:p>
            <a:pPr>
              <a:defRPr/>
            </a:pPr>
            <a:r>
              <a:rPr lang="cs-CZ" dirty="0"/>
              <a:t>Akceptovat reakce klienta </a:t>
            </a:r>
          </a:p>
          <a:p>
            <a:pPr>
              <a:defRPr/>
            </a:pPr>
            <a:r>
              <a:rPr lang="cs-CZ" dirty="0"/>
              <a:t>Zajistit bezpečí oběti a její ochranu</a:t>
            </a:r>
          </a:p>
          <a:p>
            <a:pPr>
              <a:defRPr/>
            </a:pPr>
            <a:r>
              <a:rPr lang="cs-CZ" dirty="0"/>
              <a:t>Pomoci klientovi získat kompetence ke svému životu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50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1600" smtClean="0">
                <a:latin typeface="Source Sans Pro"/>
              </a:rPr>
              <a:t>  </a:t>
            </a:r>
            <a:r>
              <a:rPr lang="cs-CZ" altLang="cs-CZ" sz="4000" smtClean="0">
                <a:latin typeface="Source Sans Pro"/>
              </a:rPr>
              <a:t/>
            </a:r>
            <a:br>
              <a:rPr lang="cs-CZ" altLang="cs-CZ" sz="4000" smtClean="0">
                <a:latin typeface="Source Sans Pro"/>
              </a:rPr>
            </a:br>
            <a:r>
              <a:rPr lang="cs-CZ" altLang="cs-CZ" sz="4000" smtClean="0">
                <a:latin typeface="Source Sans Pro"/>
              </a:rPr>
              <a:t>Komunikace s obětí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484313"/>
            <a:ext cx="8785225" cy="5113337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cs-CZ" sz="3000" dirty="0" smtClean="0">
                <a:latin typeface="Source Sans Pro"/>
              </a:rPr>
              <a:t>Klidný, laskavý hlas, tišší tón, pomalejší tempo</a:t>
            </a:r>
          </a:p>
          <a:p>
            <a:pPr>
              <a:defRPr/>
            </a:pPr>
            <a:r>
              <a:rPr lang="cs-CZ" sz="3000" dirty="0" smtClean="0">
                <a:latin typeface="Source Sans Pro"/>
              </a:rPr>
              <a:t>Odsuďte </a:t>
            </a:r>
            <a:r>
              <a:rPr lang="cs-CZ" sz="3000" dirty="0">
                <a:latin typeface="Source Sans Pro"/>
              </a:rPr>
              <a:t>násilí, ale nehodnoťte jednání </a:t>
            </a:r>
            <a:r>
              <a:rPr lang="cs-CZ" sz="3000" dirty="0" smtClean="0">
                <a:latin typeface="Source Sans Pro"/>
              </a:rPr>
              <a:t>a prožívání oběti, pozor </a:t>
            </a:r>
            <a:r>
              <a:rPr lang="cs-CZ" sz="3000" dirty="0">
                <a:latin typeface="Source Sans Pro"/>
              </a:rPr>
              <a:t>na </a:t>
            </a:r>
            <a:r>
              <a:rPr lang="cs-CZ" sz="3000" dirty="0" smtClean="0">
                <a:latin typeface="Source Sans Pro"/>
              </a:rPr>
              <a:t>mýty!</a:t>
            </a:r>
          </a:p>
          <a:p>
            <a:pPr>
              <a:lnSpc>
                <a:spcPct val="150000"/>
              </a:lnSpc>
              <a:defRPr/>
            </a:pPr>
            <a:r>
              <a:rPr lang="cs-CZ" sz="3000" dirty="0" smtClean="0">
                <a:latin typeface="Source Sans Pro"/>
              </a:rPr>
              <a:t>Oceňte</a:t>
            </a:r>
            <a:r>
              <a:rPr lang="cs-CZ" sz="3000" dirty="0">
                <a:latin typeface="Source Sans Pro"/>
              </a:rPr>
              <a:t>, že </a:t>
            </a:r>
            <a:r>
              <a:rPr lang="cs-CZ" sz="3000" dirty="0" smtClean="0">
                <a:latin typeface="Source Sans Pro"/>
              </a:rPr>
              <a:t>klient/</a:t>
            </a:r>
            <a:r>
              <a:rPr lang="cs-CZ" sz="3000" dirty="0" err="1" smtClean="0">
                <a:latin typeface="Source Sans Pro"/>
              </a:rPr>
              <a:t>ka</a:t>
            </a:r>
            <a:r>
              <a:rPr lang="cs-CZ" sz="3000" dirty="0" smtClean="0">
                <a:latin typeface="Source Sans Pro"/>
              </a:rPr>
              <a:t> vyhledal/a pomoc</a:t>
            </a:r>
          </a:p>
          <a:p>
            <a:pPr>
              <a:lnSpc>
                <a:spcPct val="150000"/>
              </a:lnSpc>
              <a:defRPr/>
            </a:pPr>
            <a:r>
              <a:rPr lang="cs-CZ" sz="3000" dirty="0" smtClean="0">
                <a:latin typeface="Source Sans Pro"/>
              </a:rPr>
              <a:t>Ptejte se na prožívání, nechte ventilovat emoce </a:t>
            </a:r>
          </a:p>
          <a:p>
            <a:pPr>
              <a:lnSpc>
                <a:spcPct val="150000"/>
              </a:lnSpc>
              <a:defRPr/>
            </a:pPr>
            <a:r>
              <a:rPr lang="cs-CZ" sz="3000" dirty="0" smtClean="0">
                <a:latin typeface="Source Sans Pro"/>
              </a:rPr>
              <a:t>Ujistěte </a:t>
            </a:r>
            <a:r>
              <a:rPr lang="cs-CZ" sz="3000" dirty="0">
                <a:latin typeface="Source Sans Pro"/>
              </a:rPr>
              <a:t>ji, že její reakce jsou normální a </a:t>
            </a:r>
            <a:r>
              <a:rPr lang="cs-CZ" sz="3000" dirty="0" smtClean="0">
                <a:latin typeface="Source Sans Pro"/>
              </a:rPr>
              <a:t>běžné</a:t>
            </a:r>
          </a:p>
          <a:p>
            <a:pPr>
              <a:lnSpc>
                <a:spcPct val="150000"/>
              </a:lnSpc>
              <a:defRPr/>
            </a:pPr>
            <a:r>
              <a:rPr lang="cs-CZ" sz="3000" dirty="0" smtClean="0">
                <a:latin typeface="Source Sans Pro"/>
              </a:rPr>
              <a:t>Řekněte</a:t>
            </a:r>
            <a:r>
              <a:rPr lang="cs-CZ" sz="3000" dirty="0">
                <a:latin typeface="Source Sans Pro"/>
              </a:rPr>
              <a:t>, že to, co se stalo, není její chyba/vina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endParaRPr lang="cs-CZ" sz="2800" dirty="0" smtClean="0">
              <a:latin typeface="Source Sans Pro"/>
            </a:endParaRPr>
          </a:p>
          <a:p>
            <a:pPr>
              <a:lnSpc>
                <a:spcPct val="150000"/>
              </a:lnSpc>
              <a:defRPr/>
            </a:pPr>
            <a:endParaRPr lang="cs-CZ" sz="2000" dirty="0">
              <a:latin typeface="Source Sans Pro"/>
            </a:endParaRPr>
          </a:p>
          <a:p>
            <a:pPr>
              <a:lnSpc>
                <a:spcPct val="150000"/>
              </a:lnSpc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9125</TotalTime>
  <Words>987</Words>
  <Application>Microsoft Office PowerPoint</Application>
  <PresentationFormat>Předvádění na obrazovce (4:3)</PresentationFormat>
  <Paragraphs>196</Paragraphs>
  <Slides>21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Source Sans Pro</vt:lpstr>
      <vt:lpstr>1_Motiv systému Office</vt:lpstr>
      <vt:lpstr>Komunikace s obětí domácího  a sexuálního násilí</vt:lpstr>
      <vt:lpstr>Aktivita</vt:lpstr>
      <vt:lpstr>Komunikace</vt:lpstr>
      <vt:lpstr> </vt:lpstr>
      <vt:lpstr>Aktivní naslouchání</vt:lpstr>
      <vt:lpstr>       Chyby v aktivním naslouchání  </vt:lpstr>
      <vt:lpstr>Aktivní naslouchání</vt:lpstr>
      <vt:lpstr>Zásady komunikace s obětí násilného trestného činu</vt:lpstr>
      <vt:lpstr>   Komunikace s obětí obecně</vt:lpstr>
      <vt:lpstr>     </vt:lpstr>
      <vt:lpstr>Příklady vět</vt:lpstr>
      <vt:lpstr>   Proč je to důležité</vt:lpstr>
      <vt:lpstr>Klienti…</vt:lpstr>
      <vt:lpstr>Plačící klient</vt:lpstr>
      <vt:lpstr>Plačící klient – co dělat</vt:lpstr>
      <vt:lpstr>Agresivní klient</vt:lpstr>
      <vt:lpstr>Agresivní klient</vt:lpstr>
      <vt:lpstr>Manipulativní klient </vt:lpstr>
      <vt:lpstr>Nedobrovolný klient / klient v odporu</vt:lpstr>
      <vt:lpstr>Mlčenlivý klient </vt:lpstr>
      <vt:lpstr>Prezentace aplikace PowerPoint</vt:lpstr>
    </vt:vector>
  </TitlesOfParts>
  <Company>Liga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Pomoc obětem domácího násilí</dc:title>
  <dc:creator>Jitka</dc:creator>
  <cp:lastModifiedBy>tereza.urbankova</cp:lastModifiedBy>
  <cp:revision>405</cp:revision>
  <cp:lastPrinted>2017-09-26T09:11:04Z</cp:lastPrinted>
  <dcterms:created xsi:type="dcterms:W3CDTF">2008-03-20T11:25:02Z</dcterms:created>
  <dcterms:modified xsi:type="dcterms:W3CDTF">2019-10-10T11:06:03Z</dcterms:modified>
</cp:coreProperties>
</file>