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8" roundtripDataSignature="AMtx7miV7B6WNrH8Qbgc9vskaY/S5+IH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customschemas.google.com/relationships/presentationmetadata" Target="metadata"/><Relationship Id="rId25" Type="http://schemas.openxmlformats.org/officeDocument/2006/relationships/slide" Target="slides/slide21.xml"/><Relationship Id="rId47" Type="http://schemas.openxmlformats.org/officeDocument/2006/relationships/slide" Target="slides/slide43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3ab93460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613ab93460_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13ab93460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613ab93460_0_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13ab93460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613ab93460_0_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3ab93460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613ab93460_0_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13ab93460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613ab93460_0_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613ab93460_0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09c9f94a8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609c9f94a8_0_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9c9f94a8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609c9f94a8_0_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0b8333623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60b8333623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0b8333623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60b8333623_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b8333623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60b8333623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c471adb98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6c471adb98_0_1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c471adb98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6c471adb98_0_1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c471adb98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6c471adb98_0_1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13ab93460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613ab93460_0_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13ab93460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613ab93460_0_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09c9f94a8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609c9f94a8_0_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c471adb98_0_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6c471adb98_0_2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c471adb98_0_3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6c471adb98_0_3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13ab93460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613ab93460_0_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c471adb9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6c471adb98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13ab93460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613ab93460_0_8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13ab93460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613ab93460_0_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613ab93460_0_10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13ab93460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613ab93460_0_1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09c9f94a8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609c9f94a8_0_1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613ab93460_0_1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13ab93460_0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613ab93460_0_1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0b8333623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g60b8333623_0_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c471adb98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g6c471adb98_0_2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13ab93460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g613ab93460_0_1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c471adb98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6c471adb98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13ab93460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g613ab93460_0_1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13ab93460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613ab93460_0_1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13c9f9505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g613c9f9505_0_1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13ab93460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613ab93460_0_18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c471adb98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6c471adb98_0_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c471adb98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6c471adb98_0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13ab9346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613ab93460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3ab93460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613ab93460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hyperlink" Target="http://www.ukb.muni.cz/kuk/animace/eiz/discovery/" TargetMode="External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16.jpg"/><Relationship Id="rId7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hyperlink" Target="http://www.adobe.com/products/digitaleditions/" TargetMode="External"/><Relationship Id="rId5" Type="http://schemas.openxmlformats.org/officeDocument/2006/relationships/hyperlink" Target="http://blogs.adobe.com/digitalpublishing/supported-devic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hyperlink" Target="http://knihovna.fss.muni.cz/ezdroje.php?podsekce=72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hyperlink" Target="https://link.springer.com/referencework/10.1007/978-90-481-9063-8" TargetMode="External"/><Relationship Id="rId5" Type="http://schemas.openxmlformats.org/officeDocument/2006/relationships/hyperlink" Target="http://ezproxy.muni.cz/login?url=https://search.ebscohost.com/login.aspx?direct=true&amp;AuthType=ip,cookie,uid&amp;db=cat02515a&amp;AN=muc.MUB03000004717&amp;lang=cs&amp;site=eds-live&amp;scope=sit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Relationship Id="rId4" Type="http://schemas.openxmlformats.org/officeDocument/2006/relationships/hyperlink" Target="http://knihovna.fss.muni.cz/ezdroje.php?podsekce=&amp;ukol=2&amp;subukol=1&amp;id=53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336500" y="2097825"/>
            <a:ext cx="83964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b="1" lang="cs-CZ" sz="44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bc. studenty SPR155</a:t>
            </a:r>
            <a:endParaRPr b="1" sz="44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336499" y="3768442"/>
            <a:ext cx="68580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cs-CZ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Bc. David Humpolík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</a:t>
            </a:r>
            <a:r>
              <a:rPr lang="cs-CZ" sz="2400">
                <a:solidFill>
                  <a:schemeClr val="dk1"/>
                </a:solidFill>
              </a:rPr>
              <a:t>11. 12. 2019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613ab93460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613ab93460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613ab93460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079625"/>
            <a:ext cx="9143999" cy="26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613ab93460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613ab93460_0_33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Discovery Service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613ab93460_0_33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Umožňuje prohledávání: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742950" marR="0" rtl="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Souborného katalogu knihoven MU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Univerzitních databází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Databází elektronických knih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Závěrečných prací MU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Volně dostupných zdrojů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613ab93460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613ab93460_0_40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Více informací o EDS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613ab93460_0_40"/>
          <p:cNvSpPr txBox="1"/>
          <p:nvPr/>
        </p:nvSpPr>
        <p:spPr>
          <a:xfrm>
            <a:off x="461625" y="17125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</a:pP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Můžete využít např. tento </a:t>
            </a:r>
            <a:r>
              <a:rPr b="0" i="0" lang="cs-CZ" sz="3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interaktivní tutoriál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613ab93460_0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7263" y="2425527"/>
            <a:ext cx="6389475" cy="352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613ab93460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13ab93460_0_48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Full Text Finder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613ab93460_0_48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Pokud v databázi není obsažen plný text 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dokumentu, tak je prostřednictvím této  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služby nabídnuto jeho dohledání v jiném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zdroji (databázi, katalogu, vyhledávači)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613ab93460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613ab93460_0_55"/>
          <p:cNvSpPr txBox="1"/>
          <p:nvPr/>
        </p:nvSpPr>
        <p:spPr>
          <a:xfrm>
            <a:off x="95450" y="581700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613ab93460_0_55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</a:pP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Umožňuje zjistit, zda má MU přístup k elektronické verzi zadaného časopisu nebo knihy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</a:pP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propojen s technologií A-to-Z Link Resolver (EBSCO Full Text Finder)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613ab93460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613ab93460_0_60"/>
          <p:cNvSpPr txBox="1"/>
          <p:nvPr/>
        </p:nvSpPr>
        <p:spPr>
          <a:xfrm>
            <a:off x="82550" y="679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613ab93460_0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2085975"/>
            <a:ext cx="8286750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613ab93460_0_60"/>
          <p:cNvSpPr/>
          <p:nvPr/>
        </p:nvSpPr>
        <p:spPr>
          <a:xfrm>
            <a:off x="434276" y="2000647"/>
            <a:ext cx="6082500" cy="877800"/>
          </a:xfrm>
          <a:prstGeom prst="rect">
            <a:avLst/>
          </a:prstGeom>
          <a:noFill/>
          <a:ln cap="flat" cmpd="sng" w="44450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609c9f94a8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609c9f94a8_0_62"/>
          <p:cNvSpPr txBox="1"/>
          <p:nvPr/>
        </p:nvSpPr>
        <p:spPr>
          <a:xfrm>
            <a:off x="82550" y="679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3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609c9f94a8_0_62"/>
          <p:cNvSpPr txBox="1"/>
          <p:nvPr/>
        </p:nvSpPr>
        <p:spPr>
          <a:xfrm>
            <a:off x="6300192" y="5517232"/>
            <a:ext cx="27363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Verdana"/>
              <a:buNone/>
            </a:pPr>
            <a:r>
              <a:rPr b="1" i="0" lang="cs-CZ" sz="24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Plné texty časopisu</a:t>
            </a:r>
            <a:endParaRPr b="0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9" name="Google Shape;209;g609c9f94a8_0_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3030" y="1666875"/>
            <a:ext cx="7185223" cy="5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609c9f94a8_0_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577" y="1555237"/>
            <a:ext cx="160020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609c9f94a8_0_62"/>
          <p:cNvSpPr/>
          <p:nvPr/>
        </p:nvSpPr>
        <p:spPr>
          <a:xfrm flipH="1" rot="10800000">
            <a:off x="354324" y="5877270"/>
            <a:ext cx="1337400" cy="838500"/>
          </a:xfrm>
          <a:prstGeom prst="rect">
            <a:avLst/>
          </a:prstGeom>
          <a:noFill/>
          <a:ln cap="flat" cmpd="sng" w="44450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609c9f94a8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609c9f94a8_0_73"/>
          <p:cNvSpPr txBox="1"/>
          <p:nvPr/>
        </p:nvSpPr>
        <p:spPr>
          <a:xfrm>
            <a:off x="82550" y="679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cs-CZ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 na MU </a:t>
            </a:r>
            <a:endParaRPr b="1" i="0" sz="3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609c9f94a8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577" y="1555237"/>
            <a:ext cx="1600200" cy="52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609c9f94a8_0_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3030" y="1666875"/>
            <a:ext cx="7185223" cy="51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609c9f94a8_0_73"/>
          <p:cNvSpPr/>
          <p:nvPr/>
        </p:nvSpPr>
        <p:spPr>
          <a:xfrm flipH="1" rot="10800000">
            <a:off x="354324" y="5877296"/>
            <a:ext cx="1337400" cy="216000"/>
          </a:xfrm>
          <a:prstGeom prst="rect">
            <a:avLst/>
          </a:prstGeom>
          <a:noFill/>
          <a:ln cap="flat" cmpd="sng" w="44450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609c9f94a8_0_73"/>
          <p:cNvSpPr/>
          <p:nvPr/>
        </p:nvSpPr>
        <p:spPr>
          <a:xfrm flipH="1" rot="10800000">
            <a:off x="354324" y="6323752"/>
            <a:ext cx="1337400" cy="273600"/>
          </a:xfrm>
          <a:prstGeom prst="rect">
            <a:avLst/>
          </a:prstGeom>
          <a:noFill/>
          <a:ln cap="flat" cmpd="sng" w="44450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60b8333623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60b8333623_0_13"/>
          <p:cNvSpPr txBox="1"/>
          <p:nvPr/>
        </p:nvSpPr>
        <p:spPr>
          <a:xfrm>
            <a:off x="82550" y="679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cs-CZ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 na MU </a:t>
            </a:r>
            <a:endParaRPr b="1" i="0" sz="3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60b8333623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33633"/>
            <a:ext cx="536257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60b8333623_0_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0925" y="2571750"/>
            <a:ext cx="555307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60b8333623_0_13"/>
          <p:cNvSpPr/>
          <p:nvPr/>
        </p:nvSpPr>
        <p:spPr>
          <a:xfrm>
            <a:off x="0" y="833633"/>
            <a:ext cx="3059100" cy="579000"/>
          </a:xfrm>
          <a:prstGeom prst="rect">
            <a:avLst/>
          </a:prstGeom>
          <a:noFill/>
          <a:ln cap="flat" cmpd="sng" w="44450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60b8333623_0_13"/>
          <p:cNvSpPr/>
          <p:nvPr/>
        </p:nvSpPr>
        <p:spPr>
          <a:xfrm>
            <a:off x="-7184" y="2214969"/>
            <a:ext cx="4795200" cy="356700"/>
          </a:xfrm>
          <a:prstGeom prst="rect">
            <a:avLst/>
          </a:prstGeom>
          <a:noFill/>
          <a:ln cap="flat" cmpd="sng" w="44450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60b8333623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60b8333623_0_26"/>
          <p:cNvSpPr txBox="1"/>
          <p:nvPr/>
        </p:nvSpPr>
        <p:spPr>
          <a:xfrm>
            <a:off x="82550" y="679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cs-CZ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 na MU </a:t>
            </a:r>
            <a:endParaRPr b="1" i="0" sz="3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60b8333623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3030" y="1666875"/>
            <a:ext cx="7185223" cy="5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60b8333623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577" y="1555237"/>
            <a:ext cx="160020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60b8333623_0_26"/>
          <p:cNvSpPr/>
          <p:nvPr/>
        </p:nvSpPr>
        <p:spPr>
          <a:xfrm flipH="1" rot="10800000">
            <a:off x="354324" y="5877320"/>
            <a:ext cx="1337400" cy="432000"/>
          </a:xfrm>
          <a:prstGeom prst="rect">
            <a:avLst/>
          </a:prstGeom>
          <a:noFill/>
          <a:ln cap="flat" cmpd="sng" w="44450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lekce</a:t>
            </a:r>
            <a:endParaRPr sz="4000"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628650" y="190842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Opakování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Kontrola úkolu, diskuse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 EBSCO Discovery Service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 Elektronické knihy</a:t>
            </a:r>
            <a:endParaRPr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60b8333623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60b8333623_0_38"/>
          <p:cNvSpPr txBox="1"/>
          <p:nvPr/>
        </p:nvSpPr>
        <p:spPr>
          <a:xfrm>
            <a:off x="82550" y="679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cs-CZ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 na MU </a:t>
            </a:r>
            <a:endParaRPr b="1" i="0" sz="3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g60b8333623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3030" y="1666875"/>
            <a:ext cx="7185223" cy="5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60b8333623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577" y="1555237"/>
            <a:ext cx="160020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60b8333623_0_38"/>
          <p:cNvSpPr/>
          <p:nvPr/>
        </p:nvSpPr>
        <p:spPr>
          <a:xfrm flipH="1" rot="10800000">
            <a:off x="354324" y="5877320"/>
            <a:ext cx="1337400" cy="432000"/>
          </a:xfrm>
          <a:prstGeom prst="rect">
            <a:avLst/>
          </a:prstGeom>
          <a:noFill/>
          <a:ln cap="flat" cmpd="sng" w="44450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g60b8333623_0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904378"/>
            <a:ext cx="65913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60b8333623_0_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962" y="2780928"/>
            <a:ext cx="8810625" cy="4054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60b8333623_0_38"/>
          <p:cNvSpPr/>
          <p:nvPr/>
        </p:nvSpPr>
        <p:spPr>
          <a:xfrm>
            <a:off x="22662" y="1675903"/>
            <a:ext cx="3889500" cy="528900"/>
          </a:xfrm>
          <a:prstGeom prst="rect">
            <a:avLst/>
          </a:prstGeom>
          <a:noFill/>
          <a:ln cap="flat" cmpd="sng" w="44450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6c471adb98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6c471adb98_0_117"/>
          <p:cNvSpPr txBox="1"/>
          <p:nvPr/>
        </p:nvSpPr>
        <p:spPr>
          <a:xfrm>
            <a:off x="252375" y="609350"/>
            <a:ext cx="8187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</a:rPr>
              <a:t>Cvičení EBSCO Discovery Service 1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6c471adb98_0_117"/>
          <p:cNvSpPr txBox="1"/>
          <p:nvPr/>
        </p:nvSpPr>
        <p:spPr>
          <a:xfrm>
            <a:off x="95550" y="1929000"/>
            <a:ext cx="8896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cs-CZ" sz="3000">
                <a:solidFill>
                  <a:schemeClr val="dk1"/>
                </a:solidFill>
              </a:rPr>
              <a:t>Kolik výsledků najdete při hledání klíčových slov “fake news” a “trump”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cs-CZ" sz="3000">
                <a:solidFill>
                  <a:schemeClr val="dk1"/>
                </a:solidFill>
              </a:rPr>
              <a:t>Zúžete výsledky pouze na full text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cs-CZ" sz="3000">
                <a:solidFill>
                  <a:schemeClr val="dk1"/>
                </a:solidFill>
              </a:rPr>
              <a:t>Zúžete výsledky na roky 2015-2019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cs-CZ" sz="3000">
                <a:solidFill>
                  <a:schemeClr val="dk1"/>
                </a:solidFill>
              </a:rPr>
              <a:t>Zúžete na akademická periodika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cs-CZ" sz="3000">
                <a:solidFill>
                  <a:schemeClr val="dk1"/>
                </a:solidFill>
              </a:rPr>
              <a:t>Otevřete full-text dle vlastního výběru</a:t>
            </a:r>
            <a:endParaRPr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6c471adb98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6c471adb98_0_123"/>
          <p:cNvSpPr txBox="1"/>
          <p:nvPr/>
        </p:nvSpPr>
        <p:spPr>
          <a:xfrm>
            <a:off x="252375" y="609350"/>
            <a:ext cx="8187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</a:rPr>
              <a:t>Cvičení EBSCO Discovery Service 2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6c471adb98_0_123"/>
          <p:cNvSpPr txBox="1"/>
          <p:nvPr/>
        </p:nvSpPr>
        <p:spPr>
          <a:xfrm>
            <a:off x="95550" y="1929000"/>
            <a:ext cx="8896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cs-CZ" sz="3000">
                <a:solidFill>
                  <a:schemeClr val="dk1"/>
                </a:solidFill>
              </a:rPr>
              <a:t>Kolik časopisů dostupných přes Discovery se věnuje tématu “social work”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6c471adb98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6c471adb98_0_129"/>
          <p:cNvSpPr txBox="1"/>
          <p:nvPr/>
        </p:nvSpPr>
        <p:spPr>
          <a:xfrm>
            <a:off x="252375" y="609350"/>
            <a:ext cx="8187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</a:rPr>
              <a:t>Cvičení EBSCO Discovery Service 2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6c471adb98_0_129"/>
          <p:cNvSpPr txBox="1"/>
          <p:nvPr/>
        </p:nvSpPr>
        <p:spPr>
          <a:xfrm>
            <a:off x="95550" y="1929000"/>
            <a:ext cx="8896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cs-CZ" sz="3000">
                <a:solidFill>
                  <a:schemeClr val="dk1"/>
                </a:solidFill>
              </a:rPr>
              <a:t>Kolik knih dostupných přes Discovery se věnuje tématu “social policy”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613ab93460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613ab93460_0_66"/>
          <p:cNvSpPr txBox="1"/>
          <p:nvPr/>
        </p:nvSpPr>
        <p:spPr>
          <a:xfrm>
            <a:off x="1625075" y="2197425"/>
            <a:ext cx="58665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cs-CZ" sz="7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Elektronické knihy</a:t>
            </a:r>
            <a:endParaRPr b="1" i="0" sz="7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613ab93460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s-CZ" sz="36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eBook Academic Colection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613ab93460_0_71"/>
          <p:cNvSpPr txBox="1"/>
          <p:nvPr/>
        </p:nvSpPr>
        <p:spPr>
          <a:xfrm>
            <a:off x="503275" y="22544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Multioborová kolekce e-books pro MU na rok 2018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1" marL="742950" marR="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1" marL="742950" marR="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db EBSCO)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1" marL="742950" marR="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Offline čtení přes Adobe Digital Editions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1" marL="742950" marR="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1" marL="742950" marR="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 do Citace.com a EndNote Web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613ab93460_0_71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609c9f94a8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6c471adb98_0_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c471adb98_0_29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cs-CZ" sz="3000">
                <a:solidFill>
                  <a:srgbClr val="0000DC"/>
                </a:solidFill>
              </a:rPr>
              <a:t>EBSCO eBook - cvičení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6c471adb98_0_297"/>
          <p:cNvSpPr txBox="1"/>
          <p:nvPr/>
        </p:nvSpPr>
        <p:spPr>
          <a:xfrm>
            <a:off x="424350" y="2226100"/>
            <a:ext cx="81600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b="1" lang="cs-CZ" sz="3000">
                <a:solidFill>
                  <a:schemeClr val="dk1"/>
                </a:solidFill>
                <a:highlight>
                  <a:srgbClr val="FFFFFF"/>
                </a:highlight>
              </a:rPr>
              <a:t>Kolik knih</a:t>
            </a:r>
            <a:r>
              <a:rPr lang="cs-CZ" sz="3000">
                <a:solidFill>
                  <a:schemeClr val="dk1"/>
                </a:solidFill>
                <a:highlight>
                  <a:srgbClr val="FFFFFF"/>
                </a:highlight>
              </a:rPr>
              <a:t> najdete při hledání k tématu “social work”?</a:t>
            </a:r>
            <a:endParaRPr sz="3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300" name="Google Shape;300;g6c471adb98_0_297"/>
          <p:cNvSpPr txBox="1"/>
          <p:nvPr/>
        </p:nvSpPr>
        <p:spPr>
          <a:xfrm>
            <a:off x="5764425" y="1929088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6c471adb98_0_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6c471adb98_0_37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cs-CZ" sz="3000">
                <a:solidFill>
                  <a:srgbClr val="0000DC"/>
                </a:solidFill>
              </a:rPr>
              <a:t>EBSCO eBook - cvičení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6c471adb98_0_379"/>
          <p:cNvSpPr txBox="1"/>
          <p:nvPr/>
        </p:nvSpPr>
        <p:spPr>
          <a:xfrm>
            <a:off x="503275" y="2254400"/>
            <a:ext cx="79302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❑"/>
            </a:pPr>
            <a:r>
              <a:rPr b="1" lang="cs-CZ" sz="3000"/>
              <a:t>Kdo</a:t>
            </a:r>
            <a:r>
              <a:rPr lang="cs-CZ" sz="3000"/>
              <a:t> je autorem knihy “Spirituality and Hospice Social work”?</a:t>
            </a:r>
            <a:endParaRPr i="0" sz="3000" u="none" cap="none" strike="noStrike"/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613ab93460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3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613ab93460_0_77"/>
          <p:cNvSpPr txBox="1"/>
          <p:nvPr/>
        </p:nvSpPr>
        <p:spPr>
          <a:xfrm>
            <a:off x="503275" y="22544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Ke stažení (vypůjčení) e-knih je potřebné nainstalovat do počítače  </a:t>
            </a:r>
            <a:r>
              <a:rPr b="0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Adobe® Digital Editions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aktivovat AdobeID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E-knihy lze stáhnout do kteréhokoliv </a:t>
            </a:r>
            <a:r>
              <a:rPr b="0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zařízení, které podporuje Adobe® Digital Editions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Možnost číst knihy na zařízení s OS Android (android market) a iPad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613ab93460_0_77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6c471adb98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6c471adb98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1213" y="1348312"/>
            <a:ext cx="6081574" cy="416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613ab93460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613ab93460_0_83"/>
          <p:cNvSpPr txBox="1"/>
          <p:nvPr/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cs-CZ" sz="34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Adobe Digital Editions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DE verze 2.JPG" id="323" name="Google Shape;323;g613ab93460_0_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28688"/>
            <a:ext cx="9144000" cy="592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91"/>
          <p:cNvSpPr txBox="1"/>
          <p:nvPr/>
        </p:nvSpPr>
        <p:spPr>
          <a:xfrm>
            <a:off x="403925" y="150300"/>
            <a:ext cx="83961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cs-CZ" sz="34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Adobe Digital Editions - otevřená kniha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613ab93460_0_91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DE verze 2 otevrena kniha (1).JPG" id="330" name="Google Shape;330;g613ab93460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913" y="1357300"/>
            <a:ext cx="8215313" cy="550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613ab93460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613ab93460_0_109"/>
          <p:cNvSpPr txBox="1"/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Sage Knowledge</a:t>
            </a:r>
            <a:endParaRPr sz="4000"/>
          </a:p>
        </p:txBody>
      </p:sp>
      <p:sp>
        <p:nvSpPr>
          <p:cNvPr id="337" name="Google Shape;337;g613ab93460_0_109"/>
          <p:cNvSpPr txBox="1"/>
          <p:nvPr/>
        </p:nvSpPr>
        <p:spPr>
          <a:xfrm>
            <a:off x="5032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❑"/>
            </a:pPr>
            <a:r>
              <a:rPr lang="cs-CZ" sz="2960">
                <a:solidFill>
                  <a:schemeClr val="dk1"/>
                </a:solidFill>
              </a:rPr>
              <a:t> Více než 800 e-knih</a:t>
            </a:r>
            <a:endParaRPr sz="3200"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❖"/>
            </a:pPr>
            <a:r>
              <a:rPr lang="cs-CZ" sz="2960">
                <a:solidFill>
                  <a:schemeClr val="dk1"/>
                </a:solidFill>
              </a:rPr>
              <a:t>Vydavatelství Sage Publications</a:t>
            </a:r>
            <a:endParaRPr sz="2960"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❖"/>
            </a:pPr>
            <a:r>
              <a:rPr lang="cs-CZ" sz="2960">
                <a:solidFill>
                  <a:schemeClr val="dk1"/>
                </a:solidFill>
              </a:rPr>
              <a:t>kolekce:</a:t>
            </a:r>
            <a:endParaRPr sz="2800">
              <a:solidFill>
                <a:schemeClr val="dk1"/>
              </a:solidFill>
            </a:endParaRPr>
          </a:p>
          <a:p>
            <a:pPr indent="-228600" lvl="2" marL="1143000" rtl="0" algn="l">
              <a:lnSpc>
                <a:spcPct val="12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368"/>
              <a:buFont typeface="Noto Sans Symbols"/>
              <a:buChar char="❑"/>
            </a:pPr>
            <a:r>
              <a:rPr i="1" lang="cs-CZ" sz="2960">
                <a:solidFill>
                  <a:schemeClr val="dk1"/>
                </a:solidFill>
              </a:rPr>
              <a:t> </a:t>
            </a:r>
            <a:r>
              <a:rPr b="1" i="1" lang="cs-CZ" sz="2960">
                <a:solidFill>
                  <a:schemeClr val="dk1"/>
                </a:solidFill>
              </a:rPr>
              <a:t>Health and Social Care</a:t>
            </a:r>
            <a:endParaRPr b="1" i="1" sz="2960">
              <a:solidFill>
                <a:schemeClr val="dk1"/>
              </a:solidFill>
            </a:endParaRPr>
          </a:p>
          <a:p>
            <a:pPr indent="-228600" lvl="2" marL="1143000" rtl="0" algn="l">
              <a:lnSpc>
                <a:spcPct val="12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368"/>
              <a:buFont typeface="Noto Sans Symbols"/>
              <a:buChar char="❑"/>
            </a:pPr>
            <a:r>
              <a:rPr b="1" i="1" lang="cs-CZ" sz="2960">
                <a:solidFill>
                  <a:schemeClr val="dk1"/>
                </a:solidFill>
              </a:rPr>
              <a:t> </a:t>
            </a:r>
            <a:r>
              <a:rPr i="1" lang="cs-CZ" sz="2960">
                <a:solidFill>
                  <a:schemeClr val="dk1"/>
                </a:solidFill>
              </a:rPr>
              <a:t>Politics and International Relations</a:t>
            </a:r>
            <a:endParaRPr i="1" sz="2960">
              <a:solidFill>
                <a:schemeClr val="dk1"/>
              </a:solidFill>
            </a:endParaRPr>
          </a:p>
          <a:p>
            <a:pPr indent="-228600" lvl="2" marL="1143000" rtl="0" algn="l">
              <a:lnSpc>
                <a:spcPct val="12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368"/>
              <a:buChar char="❑"/>
            </a:pPr>
            <a:r>
              <a:rPr i="1" lang="cs-CZ" sz="2960">
                <a:solidFill>
                  <a:schemeClr val="dk1"/>
                </a:solidFill>
              </a:rPr>
              <a:t> Psychology</a:t>
            </a:r>
            <a:endParaRPr i="1" sz="2960">
              <a:solidFill>
                <a:schemeClr val="dk1"/>
              </a:solidFill>
            </a:endParaRPr>
          </a:p>
          <a:p>
            <a:pPr indent="-228600" lvl="2" marL="1143000" rtl="0" algn="l">
              <a:lnSpc>
                <a:spcPct val="12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368"/>
              <a:buChar char="❑"/>
            </a:pPr>
            <a:r>
              <a:rPr i="1" lang="cs-CZ" sz="2960">
                <a:solidFill>
                  <a:schemeClr val="dk1"/>
                </a:solidFill>
              </a:rPr>
              <a:t> Sociology</a:t>
            </a:r>
            <a:endParaRPr sz="29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sz="296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38" name="Google Shape;338;g613ab93460_0_109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613ab93460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613ab93460_0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384" y="100000"/>
            <a:ext cx="7410450" cy="6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609c9f94a8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609c9f94a8_0_120"/>
          <p:cNvSpPr txBox="1"/>
          <p:nvPr>
            <p:ph type="title"/>
          </p:nvPr>
        </p:nvSpPr>
        <p:spPr>
          <a:xfrm>
            <a:off x="424350" y="640900"/>
            <a:ext cx="842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Gale Virtual Reference Library</a:t>
            </a:r>
            <a:endParaRPr sz="4000"/>
          </a:p>
        </p:txBody>
      </p:sp>
      <p:sp>
        <p:nvSpPr>
          <p:cNvPr id="351" name="Google Shape;351;g609c9f94a8_0_120"/>
          <p:cNvSpPr txBox="1"/>
          <p:nvPr/>
        </p:nvSpPr>
        <p:spPr>
          <a:xfrm>
            <a:off x="3508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 převážně encyklopedického charakteru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❖"/>
            </a:pPr>
            <a:r>
              <a:rPr b="0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Cca 40 e-knih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609c9f94a8_0_12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613ab93460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613ab93460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613ab93460_0_14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s-CZ" sz="36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Demand Driven Acquisition (DDA)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613ab93460_0_141"/>
          <p:cNvSpPr txBox="1"/>
          <p:nvPr/>
        </p:nvSpPr>
        <p:spPr>
          <a:xfrm>
            <a:off x="204400" y="2451075"/>
            <a:ext cx="92208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kolekce knih (cca 200 000 titulů)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uživatelé si vybírají na základě vlastních požadavků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 5 minutách mohou poslat knihovníkům požadavek na nákup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výhodou je téměř okamžitá dostupnost knihy (pokud je daný požadavek schválen)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Více na webu knihovny v sekci </a:t>
            </a:r>
            <a:r>
              <a:rPr b="0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E-knihy na 1 kliknutí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60b8333623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60b8333623_0_50"/>
          <p:cNvSpPr txBox="1"/>
          <p:nvPr/>
        </p:nvSpPr>
        <p:spPr>
          <a:xfrm>
            <a:off x="166675" y="1224725"/>
            <a:ext cx="92208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200">
                <a:solidFill>
                  <a:srgbClr val="FF0000"/>
                </a:solidFill>
              </a:rPr>
              <a:t>Tip na e-knihu:</a:t>
            </a:r>
            <a:br>
              <a:rPr b="1" lang="cs-CZ" sz="3200">
                <a:solidFill>
                  <a:srgbClr val="FF0000"/>
                </a:solidFill>
              </a:rPr>
            </a:br>
            <a:r>
              <a:rPr b="1" lang="cs-CZ" sz="3200">
                <a:solidFill>
                  <a:schemeClr val="dk1"/>
                </a:solidFill>
              </a:rPr>
              <a:t>Handbook of Child Well Being: Theories, Methods and Policies in Global Perspective</a:t>
            </a:r>
            <a:endParaRPr b="1" sz="32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chemeClr val="dk1"/>
                </a:solidFill>
              </a:rPr>
              <a:t>interdisciplinární referenční dílo zaměřené na téma well-being dětí z různých úhlů pohledu</a:t>
            </a:r>
            <a:endParaRPr sz="3200">
              <a:solidFill>
                <a:schemeClr val="dk1"/>
              </a:solidFill>
            </a:endParaRPr>
          </a:p>
          <a:p>
            <a:pPr indent="-342900" lvl="0" marL="8001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cs-CZ" sz="2000" u="sng">
                <a:solidFill>
                  <a:srgbClr val="0000FF"/>
                </a:solidFill>
                <a:hlinkClick r:id="rId4"/>
              </a:rPr>
              <a:t>https://link.springer.com/referencework/10.1007%2F978-90-481-9063-8</a:t>
            </a:r>
            <a:endParaRPr sz="2000">
              <a:solidFill>
                <a:schemeClr val="dk1"/>
              </a:solidFill>
            </a:endParaRPr>
          </a:p>
          <a:p>
            <a:pPr indent="-342900" lvl="0" marL="8001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cs-CZ" sz="2000" u="sng">
                <a:solidFill>
                  <a:srgbClr val="0000FF"/>
                </a:solidFill>
                <a:hlinkClick r:id="rId5"/>
              </a:rPr>
              <a:t>http://ezproxy.muni.cz/login?url=https://search.ebscohost.com/login.aspx?direct=true&amp;AuthType=ip,cookie,uid&amp;db=cat02515a&amp;AN=muc.MUB03000004717&amp;lang=cs&amp;site=eds-live&amp;scope=site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g6c471adb98_0_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6c471adb98_0_21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s-CZ" sz="36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Demand Driven Acquisition (DDA)</a:t>
            </a:r>
            <a:endParaRPr b="1" i="0" sz="3600" u="none" cap="none" strike="noStrike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</a:rPr>
              <a:t>cvičení</a:t>
            </a:r>
            <a:endParaRPr b="1" sz="3600">
              <a:solidFill>
                <a:srgbClr val="0000DC"/>
              </a:solidFill>
            </a:endParaRPr>
          </a:p>
        </p:txBody>
      </p:sp>
      <p:sp>
        <p:nvSpPr>
          <p:cNvPr id="377" name="Google Shape;377;g6c471adb98_0_216"/>
          <p:cNvSpPr txBox="1"/>
          <p:nvPr/>
        </p:nvSpPr>
        <p:spPr>
          <a:xfrm>
            <a:off x="204400" y="2451075"/>
            <a:ext cx="78798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3000"/>
              <a:t>Najděte knihu dostupnou v rámci DDA věnující se sociální práci v češtině.</a:t>
            </a:r>
            <a:r>
              <a:rPr lang="cs-CZ" sz="2400"/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13ab93460_0_1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13ab93460_0_116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cs-CZ" sz="7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b="1" i="0" sz="7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6c471adb98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6c471adb98_0_12"/>
          <p:cNvSpPr txBox="1"/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Opakování</a:t>
            </a:r>
            <a:endParaRPr sz="4000"/>
          </a:p>
        </p:txBody>
      </p:sp>
      <p:sp>
        <p:nvSpPr>
          <p:cNvPr id="111" name="Google Shape;111;g6c471adb98_0_12"/>
          <p:cNvSpPr txBox="1"/>
          <p:nvPr>
            <p:ph idx="1" type="body"/>
          </p:nvPr>
        </p:nvSpPr>
        <p:spPr>
          <a:xfrm>
            <a:off x="628650" y="18046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Myšlenkové mapy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6c471adb98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0025" y="3544775"/>
            <a:ext cx="3989050" cy="29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6c471adb98_0_12"/>
          <p:cNvSpPr txBox="1"/>
          <p:nvPr/>
        </p:nvSpPr>
        <p:spPr>
          <a:xfrm rot="-2451118">
            <a:off x="4777762" y="1045137"/>
            <a:ext cx="1651106" cy="4530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čem chci psát?</a:t>
            </a:r>
            <a:endParaRPr/>
          </a:p>
        </p:txBody>
      </p:sp>
      <p:sp>
        <p:nvSpPr>
          <p:cNvPr id="114" name="Google Shape;114;g6c471adb98_0_12"/>
          <p:cNvSpPr txBox="1"/>
          <p:nvPr/>
        </p:nvSpPr>
        <p:spPr>
          <a:xfrm>
            <a:off x="5020000" y="1982950"/>
            <a:ext cx="23757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zní výzkumná otázka?</a:t>
            </a:r>
            <a:endParaRPr/>
          </a:p>
        </p:txBody>
      </p:sp>
      <p:sp>
        <p:nvSpPr>
          <p:cNvPr id="115" name="Google Shape;115;g6c471adb98_0_12"/>
          <p:cNvSpPr txBox="1"/>
          <p:nvPr/>
        </p:nvSpPr>
        <p:spPr>
          <a:xfrm rot="1511767">
            <a:off x="4813958" y="2853782"/>
            <a:ext cx="2375516" cy="452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Jaká jsou klíčová slova?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613ab93460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613ab93460_0_153"/>
          <p:cNvSpPr txBox="1"/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Discovery Service</a:t>
            </a:r>
            <a:endParaRPr sz="4000"/>
          </a:p>
        </p:txBody>
      </p:sp>
      <p:sp>
        <p:nvSpPr>
          <p:cNvPr id="390" name="Google Shape;390;g613ab93460_0_153"/>
          <p:cNvSpPr txBox="1"/>
          <p:nvPr/>
        </p:nvSpPr>
        <p:spPr>
          <a:xfrm>
            <a:off x="424350" y="15450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Umožňuje vyhledávat ve více zdrojích současně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Seznam dostupných časopisů a knih na MU </a:t>
            </a:r>
            <a:r>
              <a:rPr b="0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ověření, zda MU má přístup k zadanému titulu  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časopisu nebo knihy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EBSCO Full Text Finder </a:t>
            </a:r>
            <a:r>
              <a:rPr b="0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umožňuje prolinkování k plnému textu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613ab93460_0_15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g613ab93460_0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150" y="-3113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613ab93460_0_168"/>
          <p:cNvSpPr txBox="1"/>
          <p:nvPr/>
        </p:nvSpPr>
        <p:spPr>
          <a:xfrm>
            <a:off x="643800" y="697425"/>
            <a:ext cx="8500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4812" lvl="0" marL="442912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Char char="❑"/>
            </a:pPr>
            <a:r>
              <a:rPr b="1" i="0" lang="cs-CZ" sz="2400" u="none" cap="none" strike="noStrike">
                <a:solidFill>
                  <a:srgbClr val="111111"/>
                </a:solidFill>
              </a:rPr>
              <a:t>EBSCO eBook Academic Collection</a:t>
            </a:r>
            <a:endParaRPr b="1" i="0" sz="2400" u="none" cap="none" strike="noStrike">
              <a:solidFill>
                <a:srgbClr val="111111"/>
              </a:solidFill>
            </a:endParaRPr>
          </a:p>
          <a:p>
            <a:pPr indent="-393700" lvl="1" marL="1128712" marR="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Char char="❖"/>
            </a:pPr>
            <a:r>
              <a:rPr i="0" lang="cs-CZ" sz="2400" u="none" cap="none" strike="noStrike">
                <a:solidFill>
                  <a:srgbClr val="111111"/>
                </a:solidFill>
              </a:rPr>
              <a:t>Multioborová databáze, více jak 160.000 e-knih</a:t>
            </a:r>
            <a:endParaRPr i="0" sz="2400" u="none" cap="none" strike="noStrike">
              <a:solidFill>
                <a:srgbClr val="111111"/>
              </a:solidFill>
            </a:endParaRPr>
          </a:p>
          <a:p>
            <a:pPr indent="0" lvl="1" marL="709612" marR="0" rtl="0" algn="l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111111"/>
              </a:solidFill>
            </a:endParaRPr>
          </a:p>
          <a:p>
            <a:pPr indent="-404812" lvl="0" marL="442912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Char char="❑"/>
            </a:pPr>
            <a:r>
              <a:rPr b="1" i="0" lang="cs-CZ" sz="2400" u="none" cap="none" strike="noStrike">
                <a:solidFill>
                  <a:srgbClr val="111111"/>
                </a:solidFill>
              </a:rPr>
              <a:t>Sage Knowledge</a:t>
            </a:r>
            <a:endParaRPr b="1" i="0" sz="2400" u="none" cap="none" strike="noStrike">
              <a:solidFill>
                <a:srgbClr val="111111"/>
              </a:solidFill>
            </a:endParaRPr>
          </a:p>
          <a:p>
            <a:pPr indent="-393700" lvl="1" marL="1128712" marR="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Char char="❖"/>
            </a:pPr>
            <a:r>
              <a:rPr i="0" lang="cs-CZ" sz="2400" u="none" cap="none" strike="noStrike">
                <a:solidFill>
                  <a:srgbClr val="111111"/>
                </a:solidFill>
              </a:rPr>
              <a:t>Více než 800 e-knih od vydavatele Sage Publications</a:t>
            </a:r>
            <a:endParaRPr sz="26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❑"/>
            </a:pPr>
            <a:r>
              <a:rPr b="1" lang="cs-CZ" sz="2600">
                <a:solidFill>
                  <a:schemeClr val="dk1"/>
                </a:solidFill>
              </a:rPr>
              <a:t>Gale Virtual Reference Library</a:t>
            </a:r>
            <a:endParaRPr b="1" sz="2600"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>
                <a:solidFill>
                  <a:schemeClr val="dk1"/>
                </a:solidFill>
              </a:rPr>
              <a:t> Multioborová databáze, cca 40 e-knih</a:t>
            </a:r>
            <a:endParaRPr sz="2800">
              <a:solidFill>
                <a:schemeClr val="dk1"/>
              </a:solidFill>
            </a:endParaRPr>
          </a:p>
          <a:p>
            <a:pPr indent="-120650" lvl="0" marL="74295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❑"/>
            </a:pPr>
            <a:r>
              <a:rPr b="1" lang="cs-CZ" sz="2600">
                <a:solidFill>
                  <a:schemeClr val="dk1"/>
                </a:solidFill>
              </a:rPr>
              <a:t>eReading.cz</a:t>
            </a:r>
            <a:endParaRPr sz="3200"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>
                <a:solidFill>
                  <a:schemeClr val="dk1"/>
                </a:solidFill>
              </a:rPr>
              <a:t> e-knihy v češtině</a:t>
            </a:r>
            <a:endParaRPr sz="240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613c9f9505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613c9f9505_0_102"/>
          <p:cNvSpPr txBox="1"/>
          <p:nvPr>
            <p:ph type="title"/>
          </p:nvPr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4000"/>
          </a:p>
        </p:txBody>
      </p:sp>
      <p:sp>
        <p:nvSpPr>
          <p:cNvPr id="404" name="Google Shape;404;g613c9f9505_0_102"/>
          <p:cNvSpPr txBox="1"/>
          <p:nvPr/>
        </p:nvSpPr>
        <p:spPr>
          <a:xfrm>
            <a:off x="282925" y="16591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STEINEROVÁ, Jela; GREŠKOVÁ, Mirka; ILAVSKÁ, Jana. 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Informačné stratégie v elektronickom prostredí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1. vyd. Bratislava: Univerzita Komenského v Bratislavě, 2010, 190 s. ISBN 9788022328487.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2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Návod eReading.cz [online]. [cit. 22-10-2013]. Dostupný z: </a:t>
            </a:r>
            <a:r>
              <a:rPr b="0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http://knihovna.fss.muni.cz/ezdroje.php?podsekce=&amp;ukol=2&amp;subukol=1&amp;id=53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Informace z portálu ezdroje.muni.cz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g613ab93460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613ab93460_0_184"/>
          <p:cNvSpPr txBox="1"/>
          <p:nvPr/>
        </p:nvSpPr>
        <p:spPr>
          <a:xfrm>
            <a:off x="198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Vám za pozornost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613ab93460_0_184"/>
          <p:cNvSpPr txBox="1"/>
          <p:nvPr/>
        </p:nvSpPr>
        <p:spPr>
          <a:xfrm>
            <a:off x="19825" y="1408225"/>
            <a:ext cx="91440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Bc. </a:t>
            </a:r>
            <a:r>
              <a:rPr b="1" lang="cs-CZ" sz="3000"/>
              <a:t>David</a:t>
            </a:r>
            <a:r>
              <a:rPr b="1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-CZ" sz="3000"/>
              <a:t>Humpolík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cs-CZ" sz="3000" u="sng">
                <a:solidFill>
                  <a:srgbClr val="000000"/>
                </a:solidFill>
              </a:rPr>
              <a:t>hum</a:t>
            </a:r>
            <a:r>
              <a:rPr b="1" lang="cs-CZ" sz="3000" u="sng"/>
              <a:t>polik</a:t>
            </a:r>
            <a:r>
              <a:rPr b="1" i="0" lang="cs-CZ" sz="3000" u="sng" cap="none" strike="noStrike">
                <a:latin typeface="Arial"/>
                <a:ea typeface="Arial"/>
                <a:cs typeface="Arial"/>
                <a:sym typeface="Arial"/>
              </a:rPr>
              <a:t>@fss.muni.cz</a:t>
            </a:r>
            <a:endParaRPr b="1" i="0" sz="3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cs-CZ" sz="3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infozdroje@fss.muni.cz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6c471adb98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6c471adb98_0_22"/>
          <p:cNvSpPr txBox="1"/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Opakování</a:t>
            </a:r>
            <a:endParaRPr sz="4000"/>
          </a:p>
        </p:txBody>
      </p:sp>
      <p:sp>
        <p:nvSpPr>
          <p:cNvPr id="122" name="Google Shape;122;g6c471adb98_0_22"/>
          <p:cNvSpPr txBox="1"/>
          <p:nvPr>
            <p:ph idx="1" type="body"/>
          </p:nvPr>
        </p:nvSpPr>
        <p:spPr>
          <a:xfrm>
            <a:off x="628650" y="18329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databáze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knihovny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specializované vyhledávače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vyučující/kolegové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závěrečné práce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6c471adb98_0_22"/>
          <p:cNvSpPr txBox="1"/>
          <p:nvPr/>
        </p:nvSpPr>
        <p:spPr>
          <a:xfrm rot="-1312620">
            <a:off x="4018544" y="1115858"/>
            <a:ext cx="2744654" cy="4622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 času potřebujI?</a:t>
            </a:r>
            <a:endParaRPr/>
          </a:p>
        </p:txBody>
      </p:sp>
      <p:sp>
        <p:nvSpPr>
          <p:cNvPr id="124" name="Google Shape;124;g6c471adb98_0_22"/>
          <p:cNvSpPr txBox="1"/>
          <p:nvPr/>
        </p:nvSpPr>
        <p:spPr>
          <a:xfrm>
            <a:off x="4170975" y="1924900"/>
            <a:ext cx="34134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typy dokumentu budu shánět?</a:t>
            </a:r>
            <a:endParaRPr/>
          </a:p>
        </p:txBody>
      </p:sp>
      <p:sp>
        <p:nvSpPr>
          <p:cNvPr id="125" name="Google Shape;125;g6c471adb98_0_22"/>
          <p:cNvSpPr txBox="1"/>
          <p:nvPr/>
        </p:nvSpPr>
        <p:spPr>
          <a:xfrm rot="841662">
            <a:off x="4078072" y="2712544"/>
            <a:ext cx="3413495" cy="4623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 to odborný text?</a:t>
            </a:r>
            <a:endParaRPr/>
          </a:p>
        </p:txBody>
      </p:sp>
      <p:pic>
        <p:nvPicPr>
          <p:cNvPr id="126" name="Google Shape;126;g6c471adb98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177" y="3452594"/>
            <a:ext cx="3746724" cy="23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6c471adb98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9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6c471adb98_0_32"/>
          <p:cNvSpPr txBox="1"/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Opakování</a:t>
            </a:r>
            <a:endParaRPr sz="4000"/>
          </a:p>
        </p:txBody>
      </p:sp>
      <p:sp>
        <p:nvSpPr>
          <p:cNvPr id="133" name="Google Shape;133;g6c471adb98_0_32"/>
          <p:cNvSpPr txBox="1"/>
          <p:nvPr>
            <p:ph idx="1" type="body"/>
          </p:nvPr>
        </p:nvSpPr>
        <p:spPr>
          <a:xfrm>
            <a:off x="628650" y="18329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Pro začátek - Google Scholar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Vyhledávání - Boolovské operátory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d" id="134" name="Google Shape;134;g6c471adb98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8851" y="3900672"/>
            <a:ext cx="2524550" cy="109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" id="135" name="Google Shape;135;g6c471adb98_0_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855" y="4949349"/>
            <a:ext cx="2422572" cy="109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t" id="136" name="Google Shape;136;g6c471adb98_0_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25214" y="4949350"/>
            <a:ext cx="2448762" cy="10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cs-CZ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Kontrola úkolů, diskuze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613ab93460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375" y="7892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613ab93460_0_13"/>
          <p:cNvSpPr txBox="1"/>
          <p:nvPr/>
        </p:nvSpPr>
        <p:spPr>
          <a:xfrm>
            <a:off x="414475" y="459575"/>
            <a:ext cx="8880900" cy="4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000000"/>
              </a:buClr>
              <a:buSzPts val="2565"/>
              <a:buFont typeface="Arial"/>
              <a:buNone/>
            </a:pPr>
            <a:r>
              <a:t/>
            </a:r>
            <a:endParaRPr b="0" i="0" sz="256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DS.jpg" id="149" name="Google Shape;149;g613ab93460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613ab93460_0_13"/>
          <p:cNvSpPr txBox="1"/>
          <p:nvPr/>
        </p:nvSpPr>
        <p:spPr>
          <a:xfrm>
            <a:off x="1730725" y="5299075"/>
            <a:ext cx="5985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cs-CZ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discovery.muni.cz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613ab93460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613ab93460_0_20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Discovery Service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613ab93460_0_20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základě jednoho vyhledávacího  dotazu umožňuje prohledávat více zdrojů současně v rámci jednoho rozhraní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Podpora vzdáleného přístupu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Producent fa EBSCO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2019-07-22T10:37:01Z</dcterms:created>
  <dc:creator>Aneta Pilátová</dc:creator>
</cp:coreProperties>
</file>