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7" r:id="rId11"/>
    <p:sldId id="264" r:id="rId12"/>
    <p:sldId id="265" r:id="rId13"/>
    <p:sldId id="268" r:id="rId14"/>
    <p:sldId id="270" r:id="rId15"/>
    <p:sldId id="271" r:id="rId16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 autoAdjust="0"/>
    <p:restoredTop sz="89359" autoAdjust="0"/>
  </p:normalViewPr>
  <p:slideViewPr>
    <p:cSldViewPr snapToGrid="0" snapToObjects="1">
      <p:cViewPr varScale="1">
        <p:scale>
          <a:sx n="108" d="100"/>
          <a:sy n="108" d="100"/>
        </p:scale>
        <p:origin x="-1352" y="-10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D11D1-58FF-EA45-94BC-B2276E8495C9}" type="datetimeFigureOut">
              <a:rPr lang="en-US" smtClean="0"/>
              <a:t>19.11.14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4A483E-B034-6E40-9242-D4E7DDBC81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672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Home.png"/>
          <p:cNvPicPr>
            <a:picLocks noChangeAspect="1"/>
          </p:cNvPicPr>
          <p:nvPr/>
        </p:nvPicPr>
        <p:blipFill>
          <a:blip r:embed="rId2"/>
          <a:srcRect t="-93973"/>
          <a:stretch>
            <a:fillRect/>
          </a:stretch>
        </p:blipFill>
        <p:spPr>
          <a:xfrm>
            <a:off x="194235" y="1183342"/>
            <a:ext cx="9519666" cy="5276725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306" y="2168338"/>
            <a:ext cx="8999669" cy="161925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2306" y="3810000"/>
            <a:ext cx="8999669" cy="753036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19.11.14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DirectionalButtons-RightOnl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4122" y="533401"/>
            <a:ext cx="815181" cy="352425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80500" y="1219201"/>
            <a:ext cx="577850" cy="365125"/>
          </a:xfrm>
        </p:spPr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235" y="1179576"/>
            <a:ext cx="9519666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598" y="1466850"/>
            <a:ext cx="9000376" cy="1128432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41159" y="2623296"/>
            <a:ext cx="5110816" cy="38312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065" y="2770188"/>
            <a:ext cx="3714851" cy="35768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19.11.14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198121" y="1179576"/>
            <a:ext cx="5561806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598" y="1680882"/>
            <a:ext cx="4673382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1598" y="2837329"/>
            <a:ext cx="4673382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19.11.14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739652" y="1169894"/>
            <a:ext cx="3976968" cy="52760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98120" y="1169894"/>
            <a:ext cx="9519666" cy="2106706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98120" y="3281082"/>
            <a:ext cx="9519666" cy="3174582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598" y="3329268"/>
            <a:ext cx="9041653" cy="1014132"/>
          </a:xfrm>
        </p:spPr>
        <p:txBody>
          <a:bodyPr anchor="b"/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1598" y="4343400"/>
            <a:ext cx="9041653" cy="190976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19.11.14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4154814" y="1179576"/>
            <a:ext cx="5561806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0251" y="1680882"/>
            <a:ext cx="4673382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40251" y="2837329"/>
            <a:ext cx="4673382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19.11.14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98120" y="1179576"/>
            <a:ext cx="3976968" cy="220531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2183982" y="3383280"/>
            <a:ext cx="1991106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198120" y="3383280"/>
            <a:ext cx="1991106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80500" y="1219201"/>
            <a:ext cx="577850" cy="365125"/>
          </a:xfrm>
        </p:spPr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235" y="1179576"/>
            <a:ext cx="9519666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19.11.14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VerticalTC.png"/>
          <p:cNvPicPr>
            <a:picLocks noChangeAspect="1"/>
          </p:cNvPicPr>
          <p:nvPr/>
        </p:nvPicPr>
        <p:blipFill>
          <a:blip r:embed="rId2"/>
          <a:srcRect t="-93650"/>
          <a:stretch>
            <a:fillRect/>
          </a:stretch>
        </p:blipFill>
        <p:spPr>
          <a:xfrm>
            <a:off x="8065620" y="1178129"/>
            <a:ext cx="1651000" cy="5275339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60764" y="1398494"/>
            <a:ext cx="1568450" cy="4849906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2306" y="1398494"/>
            <a:ext cx="7224844" cy="4849906"/>
          </a:xfrm>
        </p:spPr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19.11.14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19.11.14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8120" y="1179576"/>
            <a:ext cx="9519666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Picture 5" descr="DirectionalButtons-LeftOnly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0613" y="538164"/>
            <a:ext cx="815181" cy="352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235" y="1179576"/>
            <a:ext cx="9519666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586" y="2756647"/>
            <a:ext cx="9001390" cy="349175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19.11.14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TCFull.png"/>
          <p:cNvPicPr>
            <a:picLocks noChangeAspect="1"/>
          </p:cNvPicPr>
          <p:nvPr/>
        </p:nvPicPr>
        <p:blipFill>
          <a:blip r:embed="rId2"/>
          <a:srcRect l="-198711"/>
          <a:stretch>
            <a:fillRect/>
          </a:stretch>
        </p:blipFill>
        <p:spPr>
          <a:xfrm>
            <a:off x="192833" y="1179576"/>
            <a:ext cx="9520737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>
              <a:buClr>
                <a:schemeClr val="bg1"/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buClr>
                <a:schemeClr val="bg1"/>
              </a:buClr>
              <a:defRPr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19.11.14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SectionH.png"/>
          <p:cNvPicPr>
            <a:picLocks noChangeAspect="1"/>
          </p:cNvPicPr>
          <p:nvPr/>
        </p:nvPicPr>
        <p:blipFill>
          <a:blip r:embed="rId2"/>
          <a:srcRect r="-91875"/>
          <a:stretch>
            <a:fillRect/>
          </a:stretch>
        </p:blipFill>
        <p:spPr>
          <a:xfrm>
            <a:off x="198121" y="1179576"/>
            <a:ext cx="9517197" cy="527608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1400" y="3429000"/>
            <a:ext cx="7140575" cy="1371600"/>
          </a:xfrm>
        </p:spPr>
        <p:txBody>
          <a:bodyPr anchor="b" anchorCtr="0"/>
          <a:lstStyle>
            <a:lvl1pPr algn="r">
              <a:defRPr sz="4800" b="0" cap="none" baseline="0"/>
            </a:lvl1pPr>
          </a:lstStyle>
          <a:p>
            <a:r>
              <a:rPr lang="cs-CZ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11400" y="4800600"/>
            <a:ext cx="7140575" cy="1066801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19.11.14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235" y="1179576"/>
            <a:ext cx="9519666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1597" y="2770189"/>
            <a:ext cx="416052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9315" y="2770189"/>
            <a:ext cx="416052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19.11.14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235" y="1179576"/>
            <a:ext cx="9519666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1597" y="2675965"/>
            <a:ext cx="416052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597" y="3307976"/>
            <a:ext cx="416052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79898" y="2675965"/>
            <a:ext cx="416052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79898" y="3307976"/>
            <a:ext cx="416052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19.11.14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235" y="1179576"/>
            <a:ext cx="9519666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19.11.14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19.11.14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Cap.png"/>
          <p:cNvPicPr>
            <a:picLocks noChangeAspect="1"/>
          </p:cNvPicPr>
          <p:nvPr/>
        </p:nvPicPr>
        <p:blipFill>
          <a:blip r:embed="rId2"/>
          <a:srcRect b="-135871"/>
          <a:stretch>
            <a:fillRect/>
          </a:stretch>
        </p:blipFill>
        <p:spPr>
          <a:xfrm>
            <a:off x="198120" y="1179576"/>
            <a:ext cx="4580899" cy="5274037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598" y="1680882"/>
            <a:ext cx="4006103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6704" y="1600200"/>
            <a:ext cx="4443132" cy="4652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1598" y="2837329"/>
            <a:ext cx="4006103" cy="3415834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600"/>
              </a:spcBef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19.11.14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2.png"/><Relationship Id="rId19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0586" y="1456765"/>
            <a:ext cx="900139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0586" y="2770188"/>
            <a:ext cx="9001390" cy="3478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7614" y="6454588"/>
            <a:ext cx="2597897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CE38E4D-051A-41E1-86A4-E56916468FD0}" type="datetimeFigureOut">
              <a:rPr lang="en-US" smtClean="0"/>
              <a:t>19.11.14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1641" y="6454588"/>
            <a:ext cx="3962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80500" y="1219201"/>
            <a:ext cx="577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HomeButton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98488" y="526117"/>
            <a:ext cx="495300" cy="352425"/>
          </a:xfrm>
          <a:prstGeom prst="rect">
            <a:avLst/>
          </a:prstGeom>
        </p:spPr>
      </p:pic>
      <p:pic>
        <p:nvPicPr>
          <p:cNvPr id="10" name="Picture 9" descr="DirectionalButtons-Full.png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478371" y="526117"/>
            <a:ext cx="815181" cy="3524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Odhalení vlivu třetí proměnné</a:t>
            </a:r>
            <a:br>
              <a:rPr lang="cs-CZ" smtClean="0"/>
            </a:br>
            <a:r>
              <a:rPr lang="cs-CZ" smtClean="0"/>
              <a:t>Elaborace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Statistika</a:t>
            </a:r>
          </a:p>
          <a:p>
            <a:r>
              <a:rPr lang="cs-CZ" smtClean="0"/>
              <a:t>VPL132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4080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 intervence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				pohlaví                          	       příjem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248AEA"/>
                </a:solidFill>
              </a:rPr>
              <a:t>Intervenující proměnná</a:t>
            </a:r>
            <a:r>
              <a:rPr lang="cs-CZ" b="1" dirty="0">
                <a:solidFill>
                  <a:srgbClr val="248AEA"/>
                </a:solidFill>
              </a:rPr>
              <a:t>	</a:t>
            </a:r>
            <a:r>
              <a:rPr lang="cs-CZ" b="1" dirty="0"/>
              <a:t>		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/>
              <a:t>	</a:t>
            </a:r>
          </a:p>
          <a:p>
            <a:pPr marL="1828800" lvl="8" indent="0">
              <a:buNone/>
            </a:pPr>
            <a:r>
              <a:rPr lang="cs-CZ" b="1" dirty="0"/>
              <a:t>			</a:t>
            </a:r>
            <a:r>
              <a:rPr lang="cs-CZ" b="1" dirty="0" smtClean="0"/>
              <a:t>    odpracované hodiny</a:t>
            </a:r>
          </a:p>
          <a:p>
            <a:pPr marL="1828800" lvl="8" indent="0">
              <a:buNone/>
            </a:pPr>
            <a:endParaRPr lang="cs-CZ" b="1" dirty="0" smtClean="0"/>
          </a:p>
          <a:p>
            <a:pPr marL="685800" lvl="3" indent="0">
              <a:buNone/>
            </a:pPr>
            <a:endParaRPr lang="cs-CZ" b="1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6338993" y="4275875"/>
            <a:ext cx="1199198" cy="11534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477021" y="4275875"/>
            <a:ext cx="1514774" cy="11534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4940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Identifikace typu intervence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Nepravá korelace </a:t>
            </a:r>
            <a:r>
              <a:rPr lang="cs-CZ" b="1" dirty="0" smtClean="0"/>
              <a:t>	</a:t>
            </a:r>
            <a:r>
              <a:rPr lang="cs-CZ" b="1" dirty="0"/>
              <a:t>	</a:t>
            </a:r>
            <a:r>
              <a:rPr lang="cs-CZ" b="1" dirty="0" smtClean="0"/>
              <a:t>religiozita                          preferované jídlo</a:t>
            </a:r>
            <a:endParaRPr lang="cs-CZ" b="1" dirty="0"/>
          </a:p>
          <a:p>
            <a:pPr marL="1828800" lvl="8" indent="0">
              <a:buNone/>
            </a:pPr>
            <a:r>
              <a:rPr lang="cs-CZ" b="1" dirty="0"/>
              <a:t>			</a:t>
            </a:r>
          </a:p>
          <a:p>
            <a:pPr marL="1828800" lvl="8" indent="0">
              <a:buNone/>
            </a:pPr>
            <a:r>
              <a:rPr lang="cs-CZ" b="1" dirty="0"/>
              <a:t>			</a:t>
            </a:r>
            <a:r>
              <a:rPr lang="cs-CZ" b="1" dirty="0" smtClean="0"/>
              <a:t>                 vzdělání</a:t>
            </a:r>
          </a:p>
          <a:p>
            <a:pPr marL="1828800" lvl="8" indent="0">
              <a:buNone/>
            </a:pPr>
            <a:endParaRPr lang="cs-CZ" b="1" dirty="0" smtClean="0"/>
          </a:p>
          <a:p>
            <a:pPr marL="1828800" lvl="8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Intervenující proměnná</a:t>
            </a:r>
            <a:r>
              <a:rPr lang="cs-CZ" b="1" dirty="0"/>
              <a:t>		 </a:t>
            </a:r>
            <a:r>
              <a:rPr lang="cs-CZ" b="1" dirty="0" smtClean="0"/>
              <a:t> pohlaví</a:t>
            </a:r>
            <a:r>
              <a:rPr lang="cs-CZ" b="1" dirty="0"/>
              <a:t>		</a:t>
            </a:r>
            <a:r>
              <a:rPr lang="cs-CZ" b="1" dirty="0" smtClean="0"/>
              <a:t>		příjem</a:t>
            </a:r>
            <a:endParaRPr lang="cs-CZ" b="1" dirty="0"/>
          </a:p>
          <a:p>
            <a:pPr marL="228600" lvl="1" indent="0">
              <a:buNone/>
            </a:pPr>
            <a:r>
              <a:rPr lang="cs-CZ" b="1" dirty="0"/>
              <a:t>		</a:t>
            </a:r>
          </a:p>
          <a:p>
            <a:pPr marL="1828800" lvl="8" indent="0">
              <a:buNone/>
            </a:pPr>
            <a:r>
              <a:rPr lang="cs-CZ" b="1" dirty="0"/>
              <a:t>			</a:t>
            </a:r>
            <a:r>
              <a:rPr lang="cs-CZ" b="1" dirty="0" smtClean="0"/>
              <a:t>      odpracované hodiny</a:t>
            </a:r>
          </a:p>
          <a:p>
            <a:pPr marL="685800" lvl="3" indent="0">
              <a:buNone/>
            </a:pPr>
            <a:endParaRPr lang="cs-CZ" b="1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601526" y="4951625"/>
            <a:ext cx="744761" cy="5475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7493721" y="4951626"/>
            <a:ext cx="815013" cy="5475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824830" y="3145740"/>
            <a:ext cx="1136425" cy="50098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4703843" y="3145740"/>
            <a:ext cx="1260980" cy="50098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5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Interakční efekt</a:t>
            </a:r>
            <a:endParaRPr lang="cs-CZ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7191801"/>
              </p:ext>
            </p:extLst>
          </p:nvPr>
        </p:nvGraphicFramePr>
        <p:xfrm>
          <a:off x="2596518" y="2637955"/>
          <a:ext cx="4699650" cy="1637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6550"/>
                <a:gridCol w="1566550"/>
                <a:gridCol w="1566550"/>
              </a:tblGrid>
              <a:tr h="327559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 gridSpan="2"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Sexuální</a:t>
                      </a:r>
                      <a:r>
                        <a:rPr lang="cs-CZ" sz="1400" b="1" baseline="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 zkušenost (16-18 let)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7559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Religiozita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ne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ano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327559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vysoká</a:t>
                      </a:r>
                      <a:endParaRPr lang="cs-CZ" sz="120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65,0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35,0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327559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nízká</a:t>
                      </a:r>
                      <a:endParaRPr lang="cs-CZ" sz="120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53,0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47,0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327559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Celkem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57,0</a:t>
                      </a:r>
                      <a:r>
                        <a:rPr lang="cs-CZ" sz="1400" b="1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43,0</a:t>
                      </a:r>
                      <a:r>
                        <a:rPr lang="cs-CZ" sz="1400" b="1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</a:tbl>
          </a:graphicData>
        </a:graphic>
      </p:graphicFrame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844089"/>
              </p:ext>
            </p:extLst>
          </p:nvPr>
        </p:nvGraphicFramePr>
        <p:xfrm>
          <a:off x="450582" y="4449832"/>
          <a:ext cx="9001391" cy="1965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913"/>
                <a:gridCol w="1285913"/>
                <a:gridCol w="1285913"/>
                <a:gridCol w="1285913"/>
                <a:gridCol w="1285913"/>
                <a:gridCol w="1285913"/>
                <a:gridCol w="1285913"/>
              </a:tblGrid>
              <a:tr h="327559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Brno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okolní města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venkov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7559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baseline="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zkušenost   (</a:t>
                      </a:r>
                      <a:r>
                        <a:rPr lang="cs-CZ" sz="1400" b="1" baseline="0" dirty="0" err="1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ε</a:t>
                      </a:r>
                      <a:r>
                        <a:rPr lang="cs-CZ" sz="1400" b="1" baseline="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 = 3%)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zkušenost   (</a:t>
                      </a:r>
                      <a:r>
                        <a:rPr lang="cs-CZ" sz="1400" b="1" baseline="0" dirty="0" err="1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ε</a:t>
                      </a:r>
                      <a:r>
                        <a:rPr lang="cs-CZ" sz="1400" b="1" baseline="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 = 12%)</a:t>
                      </a:r>
                      <a:endParaRPr lang="cs-CZ" sz="1400" dirty="0" smtClean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zkušenost    (</a:t>
                      </a:r>
                      <a:r>
                        <a:rPr lang="cs-CZ" sz="1400" b="1" baseline="0" dirty="0" err="1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ε</a:t>
                      </a:r>
                      <a:r>
                        <a:rPr lang="cs-CZ" sz="1400" b="1" baseline="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 = 24%)</a:t>
                      </a:r>
                      <a:endParaRPr lang="cs-CZ" sz="1400" dirty="0" smtClean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7559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Religiozita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ne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ano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ne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ano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ne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ano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327559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ano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64,0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36,0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62,0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38,0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69,0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31,0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327559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ne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61,0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39,0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50,0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50,0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45,0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55,0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327559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Celkem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62,0</a:t>
                      </a:r>
                      <a:r>
                        <a:rPr lang="cs-CZ" sz="1400" b="1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38,0</a:t>
                      </a:r>
                      <a:r>
                        <a:rPr lang="cs-CZ" sz="1400" b="1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53,0</a:t>
                      </a:r>
                      <a:r>
                        <a:rPr lang="cs-CZ" sz="1400" b="1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47,0</a:t>
                      </a:r>
                      <a:r>
                        <a:rPr lang="cs-CZ" sz="1400" b="1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53,0</a:t>
                      </a:r>
                      <a:r>
                        <a:rPr lang="cs-CZ" sz="1400" b="1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47,0</a:t>
                      </a:r>
                      <a:r>
                        <a:rPr lang="cs-CZ" sz="1400" b="1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1649" y="3075833"/>
            <a:ext cx="1704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Vliv religiozity na sexuální chování</a:t>
            </a:r>
            <a:endParaRPr lang="cs-CZ" dirty="0"/>
          </a:p>
        </p:txBody>
      </p:sp>
      <p:sp>
        <p:nvSpPr>
          <p:cNvPr id="10" name="TextBox 9"/>
          <p:cNvSpPr txBox="1"/>
          <p:nvPr/>
        </p:nvSpPr>
        <p:spPr>
          <a:xfrm>
            <a:off x="7889456" y="3355454"/>
            <a:ext cx="1060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ε</a:t>
            </a:r>
            <a:r>
              <a:rPr lang="en-GB" dirty="0" smtClean="0"/>
              <a:t> = 12%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0088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 intervence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spcAft>
                <a:spcPts val="2400"/>
              </a:spcAft>
              <a:buNone/>
            </a:pPr>
            <a:r>
              <a:rPr lang="cs-CZ" b="1" dirty="0" smtClean="0"/>
              <a:t>		</a:t>
            </a:r>
            <a:r>
              <a:rPr lang="cs-CZ" b="1" dirty="0"/>
              <a:t> </a:t>
            </a:r>
            <a:r>
              <a:rPr lang="cs-CZ" b="1" dirty="0" smtClean="0"/>
              <a:t>  míra urban.</a:t>
            </a:r>
            <a:r>
              <a:rPr lang="cs-CZ" b="1" baseline="-25000" dirty="0" smtClean="0"/>
              <a:t>1</a:t>
            </a:r>
            <a:r>
              <a:rPr lang="cs-CZ" b="1" dirty="0"/>
              <a:t>	</a:t>
            </a:r>
            <a:r>
              <a:rPr lang="cs-CZ" b="1" dirty="0" smtClean="0"/>
              <a:t>religiozita</a:t>
            </a:r>
            <a:r>
              <a:rPr lang="cs-CZ" b="1" dirty="0"/>
              <a:t>	</a:t>
            </a:r>
            <a:r>
              <a:rPr lang="cs-CZ" b="1" dirty="0" smtClean="0"/>
              <a:t>	</a:t>
            </a:r>
            <a:r>
              <a:rPr lang="cs-CZ" b="1" dirty="0" smtClean="0"/>
              <a:t>chování</a:t>
            </a:r>
            <a:endParaRPr lang="en-GB" b="1" dirty="0"/>
          </a:p>
          <a:p>
            <a:pPr marL="0" indent="0">
              <a:spcAft>
                <a:spcPts val="2400"/>
              </a:spcAft>
              <a:buNone/>
            </a:pPr>
            <a:r>
              <a:rPr lang="en-GB" b="1" dirty="0" smtClean="0">
                <a:solidFill>
                  <a:srgbClr val="248AEA"/>
                </a:solidFill>
              </a:rPr>
              <a:t>I</a:t>
            </a:r>
            <a:r>
              <a:rPr lang="cs-CZ" b="1" dirty="0" err="1" smtClean="0">
                <a:solidFill>
                  <a:srgbClr val="248AEA"/>
                </a:solidFill>
              </a:rPr>
              <a:t>nterakční</a:t>
            </a:r>
            <a:r>
              <a:rPr lang="cs-CZ" b="1" dirty="0" smtClean="0">
                <a:solidFill>
                  <a:srgbClr val="248AEA"/>
                </a:solidFill>
              </a:rPr>
              <a:t> </a:t>
            </a:r>
            <a:r>
              <a:rPr lang="cs-CZ" b="1" dirty="0">
                <a:solidFill>
                  <a:srgbClr val="248AEA"/>
                </a:solidFill>
              </a:rPr>
              <a:t>efekt	</a:t>
            </a:r>
            <a:r>
              <a:rPr lang="cs-CZ" b="1" dirty="0" smtClean="0"/>
              <a:t>   </a:t>
            </a:r>
            <a:r>
              <a:rPr lang="cs-CZ" b="1" dirty="0"/>
              <a:t>míra urban</a:t>
            </a:r>
            <a:r>
              <a:rPr lang="cs-CZ" b="1" dirty="0" smtClean="0"/>
              <a:t>.</a:t>
            </a:r>
            <a:r>
              <a:rPr lang="cs-CZ" b="1" baseline="-25000" dirty="0" smtClean="0"/>
              <a:t>2</a:t>
            </a:r>
            <a:r>
              <a:rPr lang="cs-CZ" b="1" dirty="0"/>
              <a:t>	religiozita		chování</a:t>
            </a:r>
            <a:endParaRPr lang="en-GB" b="1" dirty="0"/>
          </a:p>
          <a:p>
            <a:pPr marL="0" indent="0">
              <a:spcAft>
                <a:spcPts val="2400"/>
              </a:spcAft>
              <a:buNone/>
            </a:pPr>
            <a:r>
              <a:rPr lang="cs-CZ" b="1" dirty="0" smtClean="0"/>
              <a:t>		   </a:t>
            </a:r>
            <a:r>
              <a:rPr lang="cs-CZ" b="1" dirty="0"/>
              <a:t>míra urban</a:t>
            </a:r>
            <a:r>
              <a:rPr lang="cs-CZ" b="1" dirty="0" smtClean="0"/>
              <a:t>.</a:t>
            </a:r>
            <a:r>
              <a:rPr lang="cs-CZ" b="1" baseline="-25000" dirty="0" smtClean="0"/>
              <a:t>3</a:t>
            </a:r>
            <a:r>
              <a:rPr lang="cs-CZ" b="1" dirty="0"/>
              <a:t>	religiozita		</a:t>
            </a:r>
            <a:r>
              <a:rPr lang="cs-CZ" b="1" dirty="0" smtClean="0"/>
              <a:t>chování</a:t>
            </a:r>
            <a:endParaRPr lang="en-GB" b="1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364831" y="3556262"/>
            <a:ext cx="138518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364831" y="4435877"/>
            <a:ext cx="138518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364831" y="5268075"/>
            <a:ext cx="138518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580821" y="3021075"/>
            <a:ext cx="10603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/>
              <a:t>ε</a:t>
            </a:r>
            <a:r>
              <a:rPr lang="en-GB" sz="1600" dirty="0" smtClean="0"/>
              <a:t> = 3%</a:t>
            </a:r>
            <a:endParaRPr lang="en-GB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5580821" y="3949649"/>
            <a:ext cx="10603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/>
              <a:t>ε</a:t>
            </a:r>
            <a:r>
              <a:rPr lang="en-GB" sz="1600" dirty="0" smtClean="0"/>
              <a:t> = 12%</a:t>
            </a:r>
            <a:endParaRPr lang="en-GB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5580821" y="4814718"/>
            <a:ext cx="10603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/>
              <a:t>ε</a:t>
            </a:r>
            <a:r>
              <a:rPr lang="en-GB" sz="1600" dirty="0" smtClean="0"/>
              <a:t> = 24%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69315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Relativní riziko</a:t>
            </a:r>
            <a:endParaRPr lang="cs-CZ" dirty="0"/>
          </a:p>
        </p:txBody>
      </p:sp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4044159"/>
              </p:ext>
            </p:extLst>
          </p:nvPr>
        </p:nvGraphicFramePr>
        <p:xfrm>
          <a:off x="362220" y="2668866"/>
          <a:ext cx="9001391" cy="2620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913"/>
                <a:gridCol w="1285913"/>
                <a:gridCol w="1285913"/>
                <a:gridCol w="1285913"/>
                <a:gridCol w="1285913"/>
                <a:gridCol w="1285913"/>
                <a:gridCol w="1285913"/>
              </a:tblGrid>
              <a:tr h="327559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Brno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okolní města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venkov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7559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baseline="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zkušenost   (</a:t>
                      </a:r>
                      <a:r>
                        <a:rPr lang="cs-CZ" sz="1400" b="1" baseline="0" dirty="0" err="1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ε</a:t>
                      </a:r>
                      <a:r>
                        <a:rPr lang="cs-CZ" sz="1400" b="1" baseline="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 = 3%)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zkušenost   (</a:t>
                      </a:r>
                      <a:r>
                        <a:rPr lang="cs-CZ" sz="1400" b="1" baseline="0" dirty="0" err="1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ε</a:t>
                      </a:r>
                      <a:r>
                        <a:rPr lang="cs-CZ" sz="1400" b="1" baseline="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 = 12%)</a:t>
                      </a:r>
                      <a:endParaRPr lang="cs-CZ" sz="1400" dirty="0" smtClean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zkušenost    (</a:t>
                      </a:r>
                      <a:r>
                        <a:rPr lang="cs-CZ" sz="1400" b="1" baseline="0" dirty="0" err="1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ε</a:t>
                      </a:r>
                      <a:r>
                        <a:rPr lang="cs-CZ" sz="1400" b="1" baseline="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 = 24%)</a:t>
                      </a:r>
                      <a:endParaRPr lang="cs-CZ" sz="1400" dirty="0" smtClean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7559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Religiozita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ne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ano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ne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ano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ne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ano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327559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ano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64,0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36,0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62,0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38,0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69,0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31,0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327559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ne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61,0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39,0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50,0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50,0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45,0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55,0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327559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Celkem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62,0</a:t>
                      </a:r>
                      <a:r>
                        <a:rPr lang="cs-CZ" sz="1400" b="1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38,0</a:t>
                      </a:r>
                      <a:r>
                        <a:rPr lang="cs-CZ" sz="1400" b="1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53,0</a:t>
                      </a:r>
                      <a:r>
                        <a:rPr lang="cs-CZ" sz="1400" b="1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47,0</a:t>
                      </a:r>
                      <a:r>
                        <a:rPr lang="cs-CZ" sz="1400" b="1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53,0</a:t>
                      </a:r>
                      <a:r>
                        <a:rPr lang="cs-CZ" sz="1400" b="1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47,0</a:t>
                      </a:r>
                      <a:r>
                        <a:rPr lang="cs-CZ" sz="1400" b="1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327559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RR</a:t>
                      </a:r>
                      <a:endParaRPr lang="cs-CZ" sz="1400" b="1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1,05</a:t>
                      </a:r>
                      <a:endParaRPr lang="cs-CZ" sz="1400" b="1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0,92</a:t>
                      </a:r>
                      <a:endParaRPr lang="cs-CZ" sz="1400" b="1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1,24</a:t>
                      </a:r>
                      <a:endParaRPr lang="cs-CZ" sz="1400" b="1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0,76</a:t>
                      </a:r>
                      <a:endParaRPr lang="cs-CZ" sz="1400" b="1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1,53</a:t>
                      </a:r>
                      <a:endParaRPr lang="cs-CZ" sz="1400" b="1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0,56</a:t>
                      </a:r>
                      <a:endParaRPr lang="cs-CZ" sz="1400" b="1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27559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OR</a:t>
                      </a:r>
                      <a:endParaRPr lang="cs-CZ" sz="1400" b="1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1,14</a:t>
                      </a:r>
                      <a:endParaRPr lang="cs-CZ" sz="1400" b="1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0,88</a:t>
                      </a:r>
                      <a:endParaRPr lang="cs-CZ" sz="1400" b="1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1,63</a:t>
                      </a:r>
                      <a:endParaRPr lang="cs-CZ" sz="1400" b="1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0,61</a:t>
                      </a:r>
                      <a:endParaRPr lang="cs-CZ" sz="1400" b="1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2,72</a:t>
                      </a:r>
                      <a:endParaRPr lang="cs-CZ" sz="1400" b="1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0,37</a:t>
                      </a:r>
                      <a:endParaRPr lang="cs-CZ" sz="1400" b="1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261" y="5323180"/>
            <a:ext cx="3398308" cy="952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247" y="5571934"/>
            <a:ext cx="3480858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721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8" name="Content Placeholder 17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1286" r="-1286"/>
          <a:stretch/>
        </p:blipFill>
        <p:spPr>
          <a:xfrm>
            <a:off x="450586" y="1933410"/>
            <a:ext cx="9001390" cy="4714875"/>
          </a:xfrm>
        </p:spPr>
      </p:pic>
    </p:spTree>
    <p:extLst>
      <p:ext uri="{BB962C8B-B14F-4D97-AF65-F5344CB8AC3E}">
        <p14:creationId xmlns:p14="http://schemas.microsoft.com/office/powerpoint/2010/main" val="3093379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mezi dvěma proměnnými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Ne každý vztah je kauzální</a:t>
            </a:r>
          </a:p>
          <a:p>
            <a:pPr marL="685800" lvl="1" indent="-457200">
              <a:buFont typeface="+mj-lt"/>
              <a:buAutoNum type="alphaLcParenR"/>
            </a:pPr>
            <a:r>
              <a:rPr lang="cs-CZ" dirty="0" smtClean="0"/>
              <a:t>souběžná změna v obou proměnných</a:t>
            </a:r>
          </a:p>
          <a:p>
            <a:pPr marL="685800" lvl="1" indent="-457200">
              <a:buFont typeface="+mj-lt"/>
              <a:buAutoNum type="alphaLcParenR"/>
            </a:pPr>
            <a:r>
              <a:rPr lang="cs-CZ" dirty="0" smtClean="0"/>
              <a:t>změny v obou proměnných v logickém časovém pořadí</a:t>
            </a:r>
          </a:p>
          <a:p>
            <a:pPr marL="685800" lvl="1" indent="-457200">
              <a:buFont typeface="+mj-lt"/>
              <a:buAutoNum type="alphaLcParenR"/>
            </a:pPr>
            <a:r>
              <a:rPr lang="cs-CZ" dirty="0" smtClean="0"/>
              <a:t>vyloučení vlivu třetí proměnné na identifikovaný vztah</a:t>
            </a:r>
          </a:p>
          <a:p>
            <a:pPr marL="228600" lvl="1" indent="0">
              <a:buNone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Vztahy studované sociálními vědami bývají komplexní povahy </a:t>
            </a:r>
          </a:p>
          <a:p>
            <a:pPr marL="228600" lvl="1" indent="0">
              <a:buNone/>
            </a:pPr>
            <a:r>
              <a:rPr lang="cs-CZ" dirty="0"/>
              <a:t>	</a:t>
            </a:r>
            <a:r>
              <a:rPr lang="cs-CZ" dirty="0" smtClean="0"/>
              <a:t>vliv třetí proměnné může být jen zřídka zcela vyloučen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8252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Elaborace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b="1" dirty="0" smtClean="0"/>
              <a:t>Zhodnocení působení třetí proměnné na vztah dvou proměnných jejím zavedením do tohoto vztahu</a:t>
            </a:r>
          </a:p>
          <a:p>
            <a:pPr marL="800100" lvl="2" indent="-342900">
              <a:buFont typeface="+mj-lt"/>
              <a:buAutoNum type="arabicParenR"/>
            </a:pPr>
            <a:endParaRPr lang="cs-CZ" sz="600" b="1" dirty="0" smtClean="0"/>
          </a:p>
          <a:p>
            <a:pPr marL="800100" lvl="2" indent="-342900">
              <a:buFont typeface="+mj-lt"/>
              <a:buAutoNum type="arabicParenR"/>
            </a:pPr>
            <a:r>
              <a:rPr lang="cs-CZ" sz="1600" b="1" dirty="0" smtClean="0"/>
              <a:t>zavedením třetí proměnné v proceduře CROSSTABS (podmíněné korelační koeficienty)</a:t>
            </a:r>
          </a:p>
          <a:p>
            <a:pPr marL="800100" lvl="2" indent="-342900">
              <a:buFont typeface="+mj-lt"/>
              <a:buAutoNum type="arabicParenR"/>
            </a:pPr>
            <a:r>
              <a:rPr lang="cs-CZ" sz="1600" b="1" dirty="0" smtClean="0"/>
              <a:t>výpočtem parciálních korelací</a:t>
            </a:r>
          </a:p>
          <a:p>
            <a:pPr marL="800100" lvl="2" indent="-342900">
              <a:buFont typeface="+mj-lt"/>
              <a:buAutoNum type="arabicParenR"/>
            </a:pPr>
            <a:endParaRPr lang="cs-CZ" sz="3200" b="1" dirty="0" smtClean="0"/>
          </a:p>
          <a:p>
            <a:pPr marL="0" indent="0">
              <a:buNone/>
            </a:pPr>
            <a:r>
              <a:rPr lang="cs-CZ" sz="1800" b="1" dirty="0" smtClean="0"/>
              <a:t>vztah nultého řádu			X		</a:t>
            </a:r>
            <a:r>
              <a:rPr lang="cs-CZ" sz="1800" b="1" dirty="0" err="1" smtClean="0"/>
              <a:t>Y</a:t>
            </a:r>
            <a:endParaRPr lang="cs-CZ" sz="800" b="1" dirty="0" smtClean="0"/>
          </a:p>
          <a:p>
            <a:pPr marL="0" indent="0">
              <a:buNone/>
            </a:pPr>
            <a:r>
              <a:rPr lang="cs-CZ" sz="1800" b="1" dirty="0" smtClean="0"/>
              <a:t>vztah prvního řádu			zavedením třetí proměnné Z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459939" y="5297608"/>
            <a:ext cx="1412930" cy="114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317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Modely vtahů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1. Žádný vliv</a:t>
            </a:r>
            <a:r>
              <a:rPr lang="cs-CZ" b="1" dirty="0"/>
              <a:t>	</a:t>
            </a:r>
            <a:r>
              <a:rPr lang="cs-CZ" b="1" dirty="0" smtClean="0"/>
              <a:t>			X</a:t>
            </a:r>
            <a:r>
              <a:rPr lang="cs-CZ" b="1" dirty="0"/>
              <a:t>		</a:t>
            </a:r>
            <a:r>
              <a:rPr lang="cs-CZ" b="1" dirty="0" err="1" smtClean="0"/>
              <a:t>Y</a:t>
            </a:r>
            <a:endParaRPr lang="cs-CZ" b="1" dirty="0" smtClean="0"/>
          </a:p>
          <a:p>
            <a:pPr marL="1828800" lvl="8" indent="0">
              <a:buNone/>
            </a:pPr>
            <a:r>
              <a:rPr lang="cs-CZ" b="1" dirty="0"/>
              <a:t>	</a:t>
            </a:r>
            <a:r>
              <a:rPr lang="cs-CZ" b="1" dirty="0" smtClean="0"/>
              <a:t>		</a:t>
            </a:r>
          </a:p>
          <a:p>
            <a:pPr marL="1828800" lvl="8" indent="0">
              <a:buNone/>
            </a:pPr>
            <a:r>
              <a:rPr lang="cs-CZ" b="1" dirty="0"/>
              <a:t>	</a:t>
            </a:r>
            <a:r>
              <a:rPr lang="cs-CZ" b="1" dirty="0" smtClean="0"/>
              <a:t>			Z</a:t>
            </a:r>
          </a:p>
          <a:p>
            <a:pPr marL="1828800" lvl="8" indent="0">
              <a:buNone/>
            </a:pPr>
            <a:endParaRPr lang="cs-CZ" b="1" dirty="0" smtClean="0"/>
          </a:p>
          <a:p>
            <a:pPr marL="1828800" lvl="8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2. Nepravá korelace (</a:t>
            </a:r>
            <a:r>
              <a:rPr lang="cs-CZ" b="1" dirty="0" err="1" smtClean="0"/>
              <a:t>spurious</a:t>
            </a:r>
            <a:r>
              <a:rPr lang="cs-CZ" b="1" dirty="0" smtClean="0"/>
              <a:t>)		</a:t>
            </a:r>
            <a:r>
              <a:rPr lang="cs-CZ" b="1" dirty="0"/>
              <a:t>X		</a:t>
            </a:r>
            <a:r>
              <a:rPr lang="cs-CZ" b="1" dirty="0" err="1"/>
              <a:t>Y</a:t>
            </a:r>
            <a:endParaRPr lang="cs-CZ" b="1" dirty="0"/>
          </a:p>
          <a:p>
            <a:pPr marL="1828800" lvl="8" indent="0">
              <a:buNone/>
            </a:pPr>
            <a:r>
              <a:rPr lang="cs-CZ" b="1" dirty="0"/>
              <a:t>			</a:t>
            </a:r>
          </a:p>
          <a:p>
            <a:pPr marL="1828800" lvl="8" indent="0">
              <a:buNone/>
            </a:pPr>
            <a:r>
              <a:rPr lang="cs-CZ" b="1" dirty="0"/>
              <a:t>				Z</a:t>
            </a:r>
            <a:endParaRPr lang="en-GB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5414286" y="2974328"/>
            <a:ext cx="1412930" cy="114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6238813" y="4904690"/>
            <a:ext cx="727275" cy="56430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5254430" y="4904690"/>
            <a:ext cx="648473" cy="56430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3723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Modely vtahů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3. </a:t>
            </a:r>
            <a:r>
              <a:rPr lang="cs-CZ" b="1" dirty="0" smtClean="0"/>
              <a:t>Intervenující proměnná</a:t>
            </a:r>
            <a:r>
              <a:rPr lang="cs-CZ" b="1" dirty="0"/>
              <a:t>		</a:t>
            </a:r>
            <a:r>
              <a:rPr lang="cs-CZ" b="1" dirty="0" smtClean="0"/>
              <a:t>	X</a:t>
            </a:r>
            <a:r>
              <a:rPr lang="cs-CZ" b="1" dirty="0"/>
              <a:t>		</a:t>
            </a:r>
            <a:r>
              <a:rPr lang="cs-CZ" b="1" dirty="0" err="1"/>
              <a:t>Y</a:t>
            </a:r>
            <a:endParaRPr lang="cs-CZ" b="1" dirty="0"/>
          </a:p>
          <a:p>
            <a:pPr marL="228600" lvl="1" indent="0">
              <a:buNone/>
            </a:pPr>
            <a:r>
              <a:rPr lang="cs-CZ" b="1" dirty="0" smtClean="0"/>
              <a:t>(chybějící střední člen)</a:t>
            </a:r>
            <a:r>
              <a:rPr lang="cs-CZ" b="1" dirty="0"/>
              <a:t>			</a:t>
            </a:r>
          </a:p>
          <a:p>
            <a:pPr marL="1828800" lvl="8" indent="0">
              <a:buNone/>
            </a:pPr>
            <a:r>
              <a:rPr lang="cs-CZ" b="1" dirty="0"/>
              <a:t>				</a:t>
            </a:r>
            <a:r>
              <a:rPr lang="cs-CZ" b="1" dirty="0" smtClean="0"/>
              <a:t>Z</a:t>
            </a:r>
          </a:p>
          <a:p>
            <a:pPr marL="1828800" lvl="8" indent="0">
              <a:buNone/>
            </a:pPr>
            <a:endParaRPr lang="cs-CZ" b="1" dirty="0" smtClean="0"/>
          </a:p>
          <a:p>
            <a:pPr marL="1828800" lvl="8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4. Vývojová sekvence			Z		</a:t>
            </a:r>
            <a:r>
              <a:rPr lang="cs-CZ" b="1" dirty="0" err="1" smtClean="0"/>
              <a:t>Y</a:t>
            </a: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						X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5222770" y="3081768"/>
            <a:ext cx="727275" cy="4973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6205607" y="3081768"/>
            <a:ext cx="727275" cy="4973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234213" y="4961059"/>
            <a:ext cx="727275" cy="4007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6205607" y="4961060"/>
            <a:ext cx="727275" cy="40070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281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Modely vtahů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5. </a:t>
            </a:r>
            <a:r>
              <a:rPr lang="cs-CZ" b="1" dirty="0" smtClean="0"/>
              <a:t>Dvojí příčina</a:t>
            </a:r>
            <a:r>
              <a:rPr lang="cs-CZ" b="1" dirty="0"/>
              <a:t>			</a:t>
            </a:r>
            <a:r>
              <a:rPr lang="cs-CZ" b="1" dirty="0" smtClean="0"/>
              <a:t>	X</a:t>
            </a:r>
            <a:r>
              <a:rPr lang="cs-CZ" b="1" dirty="0"/>
              <a:t>		</a:t>
            </a:r>
            <a:r>
              <a:rPr lang="cs-CZ" b="1" dirty="0" err="1"/>
              <a:t>Y</a:t>
            </a:r>
            <a:endParaRPr lang="cs-CZ" b="1" dirty="0"/>
          </a:p>
          <a:p>
            <a:pPr marL="228600" lvl="1" indent="0">
              <a:buNone/>
            </a:pPr>
            <a:r>
              <a:rPr lang="cs-CZ" b="1" dirty="0"/>
              <a:t>			</a:t>
            </a:r>
          </a:p>
          <a:p>
            <a:pPr marL="1828800" lvl="8" indent="0">
              <a:buNone/>
            </a:pPr>
            <a:r>
              <a:rPr lang="cs-CZ" b="1" dirty="0"/>
              <a:t>			</a:t>
            </a:r>
            <a:r>
              <a:rPr lang="cs-CZ" b="1" dirty="0" smtClean="0"/>
              <a:t>Z</a:t>
            </a:r>
            <a:endParaRPr lang="cs-CZ" b="1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6. I</a:t>
            </a:r>
            <a:r>
              <a:rPr lang="cs-CZ" b="1" dirty="0" err="1" smtClean="0"/>
              <a:t>nterakční</a:t>
            </a:r>
            <a:r>
              <a:rPr lang="cs-CZ" b="1" dirty="0" smtClean="0"/>
              <a:t> efekt</a:t>
            </a:r>
            <a:r>
              <a:rPr lang="cs-CZ" b="1" dirty="0"/>
              <a:t>		</a:t>
            </a:r>
            <a:r>
              <a:rPr lang="cs-CZ" b="1" dirty="0" smtClean="0"/>
              <a:t>      Z</a:t>
            </a:r>
            <a:r>
              <a:rPr lang="cs-CZ" b="1" baseline="-25000" dirty="0" smtClean="0"/>
              <a:t>1</a:t>
            </a:r>
            <a:r>
              <a:rPr lang="cs-CZ" b="1" dirty="0"/>
              <a:t>	</a:t>
            </a:r>
            <a:r>
              <a:rPr lang="cs-CZ" b="1" dirty="0" smtClean="0"/>
              <a:t>X</a:t>
            </a:r>
            <a:r>
              <a:rPr lang="cs-CZ" b="1" dirty="0"/>
              <a:t>		</a:t>
            </a:r>
            <a:r>
              <a:rPr lang="cs-CZ" b="1" dirty="0" err="1" smtClean="0"/>
              <a:t>Y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smtClean="0"/>
              <a:t>			      Z</a:t>
            </a:r>
            <a:r>
              <a:rPr lang="cs-CZ" b="1" baseline="-25000" dirty="0"/>
              <a:t>2</a:t>
            </a:r>
            <a:r>
              <a:rPr lang="cs-CZ" b="1" dirty="0"/>
              <a:t>	X		</a:t>
            </a:r>
            <a:r>
              <a:rPr lang="cs-CZ" b="1" dirty="0" err="1"/>
              <a:t>Y</a:t>
            </a:r>
            <a:endParaRPr lang="cs-CZ" b="1" dirty="0"/>
          </a:p>
          <a:p>
            <a:pPr marL="228600" lvl="1" indent="0">
              <a:buNone/>
            </a:pPr>
            <a:r>
              <a:rPr lang="cs-CZ" b="1" dirty="0"/>
              <a:t>		</a:t>
            </a:r>
            <a:endParaRPr lang="en-GB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5325623" y="3489785"/>
            <a:ext cx="155374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5325623" y="3574509"/>
            <a:ext cx="1553748" cy="5408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325623" y="5168033"/>
            <a:ext cx="155374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2777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Nepravá korelace (spurious)</a:t>
            </a:r>
            <a:endParaRPr lang="cs-CZ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8330188"/>
              </p:ext>
            </p:extLst>
          </p:nvPr>
        </p:nvGraphicFramePr>
        <p:xfrm>
          <a:off x="450587" y="3775018"/>
          <a:ext cx="3751020" cy="1637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0340"/>
                <a:gridCol w="1250340"/>
                <a:gridCol w="1250340"/>
              </a:tblGrid>
              <a:tr h="327559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Preferované jídlo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7559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Religiozita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hamburger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kaviár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327559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vysoká</a:t>
                      </a:r>
                      <a:endParaRPr lang="cs-CZ" sz="120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78,0%</a:t>
                      </a:r>
                      <a:endParaRPr lang="cs-CZ" sz="120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25,0%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327559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nízká</a:t>
                      </a:r>
                      <a:endParaRPr lang="cs-CZ" sz="120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22,0%</a:t>
                      </a:r>
                      <a:endParaRPr lang="cs-CZ" sz="120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75,0%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327559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Celkem</a:t>
                      </a:r>
                      <a:endParaRPr lang="cs-CZ" sz="120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100,0%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100,0%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4078156"/>
              </p:ext>
            </p:extLst>
          </p:nvPr>
        </p:nvGraphicFramePr>
        <p:xfrm>
          <a:off x="4523856" y="2755901"/>
          <a:ext cx="4329523" cy="1637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6299"/>
                <a:gridCol w="1264200"/>
                <a:gridCol w="1169024"/>
              </a:tblGrid>
              <a:tr h="327559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 </a:t>
                      </a:r>
                      <a:r>
                        <a:rPr lang="cs-CZ" sz="14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nízké vzdělání</a:t>
                      </a:r>
                      <a:endParaRPr lang="cs-CZ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 gridSpan="2"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Preferované jídlo</a:t>
                      </a:r>
                      <a:endParaRPr lang="cs-CZ" sz="120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7559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Religiozita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hamburger</a:t>
                      </a:r>
                      <a:endParaRPr lang="cs-CZ" sz="120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kaviár</a:t>
                      </a:r>
                      <a:endParaRPr lang="cs-CZ" sz="120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327559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vysoká</a:t>
                      </a:r>
                      <a:endParaRPr lang="cs-CZ" sz="120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76,0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79,0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327559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nízká</a:t>
                      </a:r>
                      <a:endParaRPr lang="cs-CZ" sz="120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24,0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21,0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327559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Celkem</a:t>
                      </a:r>
                      <a:endParaRPr lang="cs-CZ" sz="120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100,0%</a:t>
                      </a:r>
                      <a:endParaRPr lang="cs-CZ" sz="120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100,0%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5078260"/>
              </p:ext>
            </p:extLst>
          </p:nvPr>
        </p:nvGraphicFramePr>
        <p:xfrm>
          <a:off x="4523856" y="4593916"/>
          <a:ext cx="4329523" cy="1637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6299"/>
                <a:gridCol w="1239411"/>
                <a:gridCol w="1193813"/>
              </a:tblGrid>
              <a:tr h="327559">
                <a:tc>
                  <a:txBody>
                    <a:bodyPr/>
                    <a:lstStyle/>
                    <a:p>
                      <a:pPr marL="0" marR="0" indent="252095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 vysoké vzdělání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 gridSpan="2"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Preferované jídlo</a:t>
                      </a:r>
                      <a:endParaRPr lang="cs-CZ" sz="120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7559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Religiozita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14400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hamburger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kaviár</a:t>
                      </a:r>
                      <a:endParaRPr lang="cs-CZ" sz="120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327559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vysoká</a:t>
                      </a:r>
                      <a:endParaRPr lang="cs-CZ" sz="120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27,0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24,0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327559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nízká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73,0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76,0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327559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Celkem</a:t>
                      </a:r>
                      <a:endParaRPr lang="cs-CZ" sz="120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100,0%</a:t>
                      </a:r>
                      <a:endParaRPr lang="cs-CZ" sz="120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100,0%</a:t>
                      </a:r>
                      <a:endParaRPr lang="cs-CZ" sz="12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0587" y="5691295"/>
            <a:ext cx="32367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Disman</a:t>
            </a:r>
            <a:r>
              <a:rPr lang="cs-CZ" dirty="0" smtClean="0"/>
              <a:t>, M. (2002) “Jak se vyrábí </a:t>
            </a:r>
          </a:p>
          <a:p>
            <a:r>
              <a:rPr lang="cs-CZ" dirty="0" smtClean="0"/>
              <a:t>sociologická znalost”</a:t>
            </a:r>
            <a:endParaRPr lang="cs-CZ" dirty="0"/>
          </a:p>
        </p:txBody>
      </p:sp>
      <p:sp>
        <p:nvSpPr>
          <p:cNvPr id="8" name="TextBox 7"/>
          <p:cNvSpPr txBox="1"/>
          <p:nvPr/>
        </p:nvSpPr>
        <p:spPr>
          <a:xfrm>
            <a:off x="820503" y="2761260"/>
            <a:ext cx="22847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Vliv religiozity na referenci jídla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9576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 intervence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				religiozita                          </a:t>
            </a:r>
            <a:r>
              <a:rPr lang="cs-CZ" b="1" dirty="0"/>
              <a:t>preferované </a:t>
            </a:r>
            <a:r>
              <a:rPr lang="cs-CZ" b="1" dirty="0" smtClean="0"/>
              <a:t>jídlo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bg2">
                    <a:lumMod val="75000"/>
                  </a:schemeClr>
                </a:solidFill>
              </a:rPr>
              <a:t>Nepravá </a:t>
            </a:r>
            <a:r>
              <a:rPr lang="cs-CZ" b="1" dirty="0">
                <a:solidFill>
                  <a:schemeClr val="bg2">
                    <a:lumMod val="75000"/>
                  </a:schemeClr>
                </a:solidFill>
              </a:rPr>
              <a:t>korelace </a:t>
            </a:r>
            <a:r>
              <a:rPr lang="cs-CZ" b="1" dirty="0"/>
              <a:t>			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/>
              <a:t>	</a:t>
            </a:r>
          </a:p>
          <a:p>
            <a:pPr marL="1828800" lvl="8" indent="0">
              <a:buNone/>
            </a:pPr>
            <a:r>
              <a:rPr lang="cs-CZ" b="1" dirty="0"/>
              <a:t>			</a:t>
            </a:r>
            <a:r>
              <a:rPr lang="cs-CZ" b="1" dirty="0" smtClean="0"/>
              <a:t>                 vzdělání</a:t>
            </a:r>
          </a:p>
          <a:p>
            <a:pPr marL="1828800" lvl="8" indent="0">
              <a:buNone/>
            </a:pPr>
            <a:endParaRPr lang="cs-CZ" b="1" dirty="0" smtClean="0"/>
          </a:p>
          <a:p>
            <a:pPr marL="685800" lvl="3" indent="0">
              <a:buNone/>
            </a:pPr>
            <a:endParaRPr lang="cs-CZ" b="1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6456730" y="4275875"/>
            <a:ext cx="1199198" cy="11534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4582322" y="4275875"/>
            <a:ext cx="1577891" cy="11534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2867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Intervenující </a:t>
            </a:r>
            <a:r>
              <a:rPr lang="cs-CZ" b="1" dirty="0" smtClean="0"/>
              <a:t>člen (</a:t>
            </a:r>
            <a:r>
              <a:rPr lang="cs-CZ" b="1" dirty="0"/>
              <a:t>chybějící střední člen</a:t>
            </a:r>
            <a:r>
              <a:rPr lang="cs-CZ" b="1" dirty="0" smtClean="0"/>
              <a:t>)</a:t>
            </a:r>
            <a:endParaRPr lang="cs-C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0089129"/>
              </p:ext>
            </p:extLst>
          </p:nvPr>
        </p:nvGraphicFramePr>
        <p:xfrm>
          <a:off x="450587" y="3775017"/>
          <a:ext cx="3751020" cy="1965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0340"/>
                <a:gridCol w="1250340"/>
                <a:gridCol w="1250340"/>
              </a:tblGrid>
              <a:tr h="327559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 gridSpan="2"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Pohlaví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7559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Příjem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muži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ženy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327559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nízký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25,0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52,0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</a:p>
                  </a:txBody>
                  <a:tcPr marL="74295" marR="74295" marT="0" marB="0" anchor="ctr"/>
                </a:tc>
              </a:tr>
              <a:tr h="327559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střední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29,0%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34,0%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327559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vysoký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36,0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14,0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</a:p>
                  </a:txBody>
                  <a:tcPr marL="74295" marR="74295" marT="0" marB="0" anchor="ctr"/>
                </a:tc>
              </a:tr>
              <a:tr h="327559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Celkem</a:t>
                      </a:r>
                      <a:endParaRPr lang="cs-CZ" sz="140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100,0%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100,0%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8383538"/>
              </p:ext>
            </p:extLst>
          </p:nvPr>
        </p:nvGraphicFramePr>
        <p:xfrm>
          <a:off x="4635401" y="2636929"/>
          <a:ext cx="4465859" cy="37848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3205"/>
                <a:gridCol w="991529"/>
                <a:gridCol w="966742"/>
                <a:gridCol w="834383"/>
              </a:tblGrid>
              <a:tr h="314473"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 gridSpan="2"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Pohlaví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26331"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Počet odpracovaných hodin</a:t>
                      </a:r>
                      <a:endParaRPr lang="cs-CZ" sz="14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Příjem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muži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ženy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473">
                <a:tc rowSpan="3"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méně než 15 hodin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nízký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69,0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</a:p>
                  </a:txBody>
                  <a:tcPr marL="74295" marR="74295" marT="0" marB="0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72,0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</a:p>
                  </a:txBody>
                  <a:tcPr marL="74295" marR="74295" marT="0" marB="0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14473">
                <a:tc vMerge="1"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střední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24,0%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22,0%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314473">
                <a:tc vMerge="1"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vysoký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7,0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</a:p>
                  </a:txBody>
                  <a:tcPr marL="74295" marR="74295" marT="0" marB="0"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6,0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</a:p>
                  </a:txBody>
                  <a:tcPr marL="74295" marR="74295" marT="0" marB="0"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473">
                <a:tc rowSpan="3"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15 – 35 hodin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nízký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26,0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</a:p>
                  </a:txBody>
                  <a:tcPr marL="74295" marR="74295" marT="0" marB="0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29,0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</a:p>
                  </a:txBody>
                  <a:tcPr marL="74295" marR="74295" marT="0" marB="0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14473">
                <a:tc vMerge="1"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střední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56,0%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52,0%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314473">
                <a:tc vMerge="1"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vysoký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18,0%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19,0%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473">
                <a:tc rowSpan="3"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více než 35 hodin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nízký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17,0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</a:p>
                  </a:txBody>
                  <a:tcPr marL="74295" marR="74295" marT="0" marB="0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21,0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</a:p>
                  </a:txBody>
                  <a:tcPr marL="74295" marR="74295" marT="0" marB="0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14473">
                <a:tc vMerge="1"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střední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29,0%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28,0%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314473">
                <a:tc vMerge="1"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vysoký</a:t>
                      </a:r>
                      <a:endParaRPr lang="cs-CZ" sz="1400" dirty="0"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54,0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indent="36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51,0</a:t>
                      </a:r>
                      <a:r>
                        <a:rPr lang="cs-CZ" sz="14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%</a:t>
                      </a:r>
                    </a:p>
                  </a:txBody>
                  <a:tcPr marL="74295" marR="74295" marT="0" marB="0"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20503" y="2761260"/>
            <a:ext cx="22847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Vliv pohlaví na výši příjmu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25207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po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Expo">
      <a:maj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Expo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3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93000"/>
                <a:satMod val="130000"/>
              </a:schemeClr>
            </a:gs>
            <a:gs pos="60000">
              <a:schemeClr val="phClr">
                <a:tint val="80000"/>
                <a:shade val="93000"/>
                <a:satMod val="130000"/>
              </a:schemeClr>
            </a:gs>
            <a:gs pos="100000">
              <a:schemeClr val="phClr"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34925" cap="flat" cmpd="sng" algn="ctr"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8600000" scaled="0"/>
          </a:gra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C0C0C0">
                <a:alpha val="75000"/>
              </a:srgbClr>
            </a:innerShdw>
            <a:outerShdw blurRad="63500" dist="38100" dir="5400000" sx="105000" sy="105000" algn="br" rotWithShape="0">
              <a:srgbClr val="000000">
                <a:alpha val="30000"/>
              </a:srgbClr>
            </a:outerShdw>
          </a:effectLst>
        </a:effectStyle>
        <a:effectStyle>
          <a:effectLst>
            <a:innerShdw blurRad="50800" dist="25400" dir="16200000">
              <a:srgbClr val="C0C0C0">
                <a:alpha val="75000"/>
              </a:srgbClr>
            </a:innerShdw>
            <a:reflection blurRad="63500" stA="40000" endPos="50000" dist="127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Expo.thmx</Template>
  <TotalTime>354</TotalTime>
  <Words>493</Words>
  <Application>Microsoft Macintosh PowerPoint</Application>
  <PresentationFormat>A4 Paper (210x297 mm)</PresentationFormat>
  <Paragraphs>279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Expo</vt:lpstr>
      <vt:lpstr>Odhalení vlivu třetí proměnné Elaborace </vt:lpstr>
      <vt:lpstr>Vztah mezi dvěma proměnnými</vt:lpstr>
      <vt:lpstr>Elaborace</vt:lpstr>
      <vt:lpstr>Modely vtahů</vt:lpstr>
      <vt:lpstr>Modely vtahů</vt:lpstr>
      <vt:lpstr>Modely vtahů</vt:lpstr>
      <vt:lpstr>Nepravá korelace (spurious)</vt:lpstr>
      <vt:lpstr>Typ intervence</vt:lpstr>
      <vt:lpstr>Intervenující člen (chybějící střední člen)</vt:lpstr>
      <vt:lpstr>Typ intervence</vt:lpstr>
      <vt:lpstr>Identifikace typu intervence</vt:lpstr>
      <vt:lpstr>Interakční efekt</vt:lpstr>
      <vt:lpstr>Typ intervence</vt:lpstr>
      <vt:lpstr>Relativní riziko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Odhalení vlivu třetí proměnné Elaborace </dc:title>
  <dc:creator>Jiří</dc:creator>
  <cp:lastModifiedBy>Jiří</cp:lastModifiedBy>
  <cp:revision>23</cp:revision>
  <cp:lastPrinted>2014-11-12T14:02:06Z</cp:lastPrinted>
  <dcterms:created xsi:type="dcterms:W3CDTF">2014-11-12T08:17:29Z</dcterms:created>
  <dcterms:modified xsi:type="dcterms:W3CDTF">2014-11-19T10:49:11Z</dcterms:modified>
</cp:coreProperties>
</file>